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70" r:id="rId14"/>
    <p:sldId id="271" r:id="rId15"/>
    <p:sldId id="269" r:id="rId16"/>
    <p:sldId id="272" r:id="rId17"/>
    <p:sldId id="273" r:id="rId18"/>
    <p:sldId id="26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9468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22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22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485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0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24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26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69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49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14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64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0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82" r:id="rId5"/>
    <p:sldLayoutId id="2147483676" r:id="rId6"/>
    <p:sldLayoutId id="2147483677" r:id="rId7"/>
    <p:sldLayoutId id="2147483678" r:id="rId8"/>
    <p:sldLayoutId id="2147483681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.stlouisfed.org/series/S1701ACS024031" TargetMode="External"/><Relationship Id="rId2" Type="http://schemas.openxmlformats.org/officeDocument/2006/relationships/hyperlink" Target="https://fred.stlouisfed.org/series/CBR24031MDA647NCE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red.stlouisfed.org/series/ATNHPIUS24031A" TargetMode="External"/><Relationship Id="rId5" Type="http://schemas.openxmlformats.org/officeDocument/2006/relationships/hyperlink" Target="https://fred.stlouisfed.org/series/GDPALL24031" TargetMode="External"/><Relationship Id="rId4" Type="http://schemas.openxmlformats.org/officeDocument/2006/relationships/hyperlink" Target="https://fred.stlouisfed.org/series/PCPI2403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7CC4FF-3C2C-4511-B5CE-A234AB984D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8" r="-1" b="-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BF2A77-ACC6-4ED4-97A5-C2280984B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2445" y="1122363"/>
            <a:ext cx="5409515" cy="3204134"/>
          </a:xfrm>
        </p:spPr>
        <p:txBody>
          <a:bodyPr anchor="b">
            <a:normAutofit fontScale="90000"/>
          </a:bodyPr>
          <a:lstStyle/>
          <a:p>
            <a:r>
              <a:rPr lang="en-US" sz="4800" dirty="0"/>
              <a:t>Predicting Housing Price Index in Montgomery County, Maryland via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DE5B4-DBEB-4C17-BBCF-86FBDB149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en-US" sz="2000" dirty="0"/>
              <a:t>Matthew Jacobsen</a:t>
            </a:r>
          </a:p>
          <a:p>
            <a:r>
              <a:rPr lang="en-US" sz="2000" dirty="0"/>
              <a:t>IBM Advanced Data Science Capstone Course - Coursera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7855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0CEED-8162-4E51-8E17-CE92F25D6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the model results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6CDCD-DBA4-44BA-97FA-98307E928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5247132" cy="405612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Starting with the Gradient Boosted model:</a:t>
            </a:r>
          </a:p>
          <a:p>
            <a:pPr lvl="1"/>
            <a:r>
              <a:rPr lang="en-US" dirty="0"/>
              <a:t>Parameters were adjusted using a grid search method and run over 300 cycles</a:t>
            </a:r>
          </a:p>
          <a:p>
            <a:r>
              <a:rPr lang="en-US" dirty="0"/>
              <a:t>The metrics suggested: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Median Absolute Error/Goodness of Fit : 0.381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Least Absolute Deviation : Graph at right</a:t>
            </a:r>
          </a:p>
          <a:p>
            <a:r>
              <a:rPr lang="en-US" dirty="0"/>
              <a:t>Based upon these results, the Gradient Boosted model was discarded, as it did not perform well </a:t>
            </a:r>
            <a:r>
              <a:rPr lang="en-US" b="1" dirty="0"/>
              <a:t>and</a:t>
            </a:r>
            <a:r>
              <a:rPr lang="en-US" dirty="0"/>
              <a:t> the number of cycles indicated no more improvement was possible.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5906D7-C137-4626-9139-E5E0BF089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734" y="1968187"/>
            <a:ext cx="4647057" cy="490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955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0CEED-8162-4E51-8E17-CE92F25D6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the model results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6CDCD-DBA4-44BA-97FA-98307E928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33600"/>
            <a:ext cx="5247132" cy="4400550"/>
          </a:xfrm>
        </p:spPr>
        <p:txBody>
          <a:bodyPr>
            <a:normAutofit/>
          </a:bodyPr>
          <a:lstStyle/>
          <a:p>
            <a:r>
              <a:rPr lang="en-US" dirty="0"/>
              <a:t>The remaining models were evaluated cyclically, with the scores shown below and the Median Absolute Error shown at right.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D8158B4-B8AF-4E3D-A177-5CA6ECD1A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238" y="2371724"/>
            <a:ext cx="5549604" cy="393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3D5463E-0A1A-4085-A232-FDB676ABA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278939"/>
              </p:ext>
            </p:extLst>
          </p:nvPr>
        </p:nvGraphicFramePr>
        <p:xfrm>
          <a:off x="628650" y="4548716"/>
          <a:ext cx="5734050" cy="2164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3448107910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1687501061"/>
                    </a:ext>
                  </a:extLst>
                </a:gridCol>
              </a:tblGrid>
              <a:tr h="2596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Goodness of 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191113"/>
                  </a:ext>
                </a:extLst>
              </a:tr>
              <a:tr h="2596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437836"/>
                  </a:ext>
                </a:extLst>
              </a:tr>
              <a:tr h="2596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Ridge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755111"/>
                  </a:ext>
                </a:extLst>
              </a:tr>
              <a:tr h="2596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Elastic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294470"/>
                  </a:ext>
                </a:extLst>
              </a:tr>
              <a:tr h="2596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935741"/>
                  </a:ext>
                </a:extLst>
              </a:tr>
              <a:tr h="2596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Bayes Ridge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599611"/>
                  </a:ext>
                </a:extLst>
              </a:tr>
              <a:tr h="2596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Orthogonal Matching Pursuit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859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8283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0CEED-8162-4E51-8E17-CE92F25D6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the model results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6CDCD-DBA4-44BA-97FA-98307E928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33600"/>
            <a:ext cx="5247132" cy="4400550"/>
          </a:xfrm>
        </p:spPr>
        <p:txBody>
          <a:bodyPr>
            <a:normAutofit/>
          </a:bodyPr>
          <a:lstStyle/>
          <a:p>
            <a:r>
              <a:rPr lang="en-US" dirty="0"/>
              <a:t>As a result of these metrics, the simple multilinear model proved to be the best.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D8158B4-B8AF-4E3D-A177-5CA6ECD1A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238" y="2371724"/>
            <a:ext cx="5549604" cy="393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3D5463E-0A1A-4085-A232-FDB676ABA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675441"/>
              </p:ext>
            </p:extLst>
          </p:nvPr>
        </p:nvGraphicFramePr>
        <p:xfrm>
          <a:off x="465582" y="3796241"/>
          <a:ext cx="5734050" cy="2164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3448107910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1687501061"/>
                    </a:ext>
                  </a:extLst>
                </a:gridCol>
              </a:tblGrid>
              <a:tr h="2596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Goodness of 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191113"/>
                  </a:ext>
                </a:extLst>
              </a:tr>
              <a:tr h="2596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437836"/>
                  </a:ext>
                </a:extLst>
              </a:tr>
              <a:tr h="2596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Ridge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755111"/>
                  </a:ext>
                </a:extLst>
              </a:tr>
              <a:tr h="2596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Elastic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294470"/>
                  </a:ext>
                </a:extLst>
              </a:tr>
              <a:tr h="2596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935741"/>
                  </a:ext>
                </a:extLst>
              </a:tr>
              <a:tr h="2596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Bayes Ridge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599611"/>
                  </a:ext>
                </a:extLst>
              </a:tr>
              <a:tr h="2596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Orthogonal Matching Pursuit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859710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594EB563-3A20-4085-BFDF-2BEAAB784C09}"/>
              </a:ext>
            </a:extLst>
          </p:cNvPr>
          <p:cNvSpPr/>
          <p:nvPr/>
        </p:nvSpPr>
        <p:spPr>
          <a:xfrm rot="4220598">
            <a:off x="6989403" y="2975992"/>
            <a:ext cx="983361" cy="643508"/>
          </a:xfrm>
          <a:prstGeom prst="rightArrow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9F6A489-65FC-479C-8A89-12FEF87FECFD}"/>
              </a:ext>
            </a:extLst>
          </p:cNvPr>
          <p:cNvSpPr/>
          <p:nvPr/>
        </p:nvSpPr>
        <p:spPr>
          <a:xfrm rot="9504962">
            <a:off x="2483761" y="3795142"/>
            <a:ext cx="983361" cy="643508"/>
          </a:xfrm>
          <a:prstGeom prst="rightArrow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71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0CEED-8162-4E51-8E17-CE92F25D6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other optimization was done?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6CDCD-DBA4-44BA-97FA-98307E928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33600"/>
            <a:ext cx="5247132" cy="4400550"/>
          </a:xfrm>
        </p:spPr>
        <p:txBody>
          <a:bodyPr>
            <a:normAutofit/>
          </a:bodyPr>
          <a:lstStyle/>
          <a:p>
            <a:r>
              <a:rPr lang="en-US" sz="2000" dirty="0"/>
              <a:t>In addition to testing multiple models, the features were dropped checked to see if any substantially improved the model.</a:t>
            </a:r>
          </a:p>
          <a:p>
            <a:r>
              <a:rPr lang="en-US" sz="2000" dirty="0"/>
              <a:t>As the models performed similarly regardless of metric, all were retained.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3D5463E-0A1A-4085-A232-FDB676ABA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264346"/>
              </p:ext>
            </p:extLst>
          </p:nvPr>
        </p:nvGraphicFramePr>
        <p:xfrm>
          <a:off x="704850" y="4610314"/>
          <a:ext cx="5734050" cy="2103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3448107910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1687501061"/>
                    </a:ext>
                  </a:extLst>
                </a:gridCol>
              </a:tblGrid>
              <a:tr h="2596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Dropped </a:t>
                      </a:r>
                      <a:r>
                        <a:rPr lang="en-US" sz="1600" dirty="0" err="1"/>
                        <a:t>Feautre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Resulting Goodness of 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191113"/>
                  </a:ext>
                </a:extLst>
              </a:tr>
              <a:tr h="2596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Unemployment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437836"/>
                  </a:ext>
                </a:extLst>
              </a:tr>
              <a:tr h="2596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Gross Domestic 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755111"/>
                  </a:ext>
                </a:extLst>
              </a:tr>
              <a:tr h="2596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Per Capita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294470"/>
                  </a:ext>
                </a:extLst>
              </a:tr>
              <a:tr h="2596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Percent Below Poverty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935741"/>
                  </a:ext>
                </a:extLst>
              </a:tr>
              <a:tr h="2596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599611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6C02B2C8-089C-4DDD-B2C8-E0DDA2956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618" y="2160056"/>
            <a:ext cx="4824412" cy="455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83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0CEED-8162-4E51-8E17-CE92F25D6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6CDCD-DBA4-44BA-97FA-98307E928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93" y="2181225"/>
            <a:ext cx="5266182" cy="4400550"/>
          </a:xfrm>
        </p:spPr>
        <p:txBody>
          <a:bodyPr>
            <a:normAutofit/>
          </a:bodyPr>
          <a:lstStyle/>
          <a:p>
            <a:r>
              <a:rPr lang="en-US" dirty="0"/>
              <a:t>The final model is:</a:t>
            </a:r>
          </a:p>
          <a:p>
            <a:pPr lvl="1"/>
            <a:r>
              <a:rPr lang="en-US" dirty="0"/>
              <a:t>y= -52.249 + 0.763 * Unemployment Rate + 0.763 * GDP + 1.49e-06 * PCI + -0.001 * % Under Poverty Line + 11.440 * Time</a:t>
            </a:r>
          </a:p>
          <a:p>
            <a:pPr lvl="1"/>
            <a:r>
              <a:rPr lang="en-US" dirty="0"/>
              <a:t>Score: 0.991</a:t>
            </a:r>
          </a:p>
          <a:p>
            <a:pPr lvl="1"/>
            <a:r>
              <a:rPr lang="en-US" dirty="0"/>
              <a:t>Median Absolute Error: 1.05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147" name="Picture 3">
            <a:extLst>
              <a:ext uri="{FF2B5EF4-FFF2-40B4-BE49-F238E27FC236}">
                <a16:creationId xmlns:a16="http://schemas.microsoft.com/office/drawing/2014/main" id="{0FF77380-BDF0-47E7-B9F3-7D9DCD71A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939" y="2133600"/>
            <a:ext cx="6261061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758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0CEED-8162-4E51-8E17-CE92F25D6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6CDCD-DBA4-44BA-97FA-98307E928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33600"/>
            <a:ext cx="10543032" cy="4400550"/>
          </a:xfrm>
        </p:spPr>
        <p:txBody>
          <a:bodyPr>
            <a:normAutofit fontScale="92500"/>
          </a:bodyPr>
          <a:lstStyle/>
          <a:p>
            <a:r>
              <a:rPr lang="en-US" dirty="0"/>
              <a:t>In order to develop a model for predicting the house price index, a group of data was accumulated and processed into a data set for model development.</a:t>
            </a:r>
          </a:p>
          <a:p>
            <a:r>
              <a:rPr lang="en-US" dirty="0"/>
              <a:t>After multiple attempted models and assessment metrics, a multi-linear model was chosen, as it performed the best of those tested.</a:t>
            </a:r>
          </a:p>
          <a:p>
            <a:r>
              <a:rPr lang="en-US" dirty="0"/>
              <a:t>Tuning of the model was attempted, by seeing if dropping of various features resulted in improved model performance.  None of these features resulted in a measurable improvement or significant downturn. </a:t>
            </a:r>
          </a:p>
        </p:txBody>
      </p:sp>
    </p:spTree>
    <p:extLst>
      <p:ext uri="{BB962C8B-B14F-4D97-AF65-F5344CB8AC3E}">
        <p14:creationId xmlns:p14="http://schemas.microsoft.com/office/powerpoint/2010/main" val="1697352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0CEED-8162-4E51-8E17-CE92F25D6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6CDCD-DBA4-44BA-97FA-98307E928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33600"/>
            <a:ext cx="10543032" cy="440055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While the model itself is simple, it does a reasonable job of replicating the data it was provided.  </a:t>
            </a:r>
          </a:p>
          <a:p>
            <a:pPr lvl="1"/>
            <a:r>
              <a:rPr lang="en-US" dirty="0"/>
              <a:t>Use of this model for forecasting may or may not produce good results.</a:t>
            </a:r>
          </a:p>
          <a:p>
            <a:pPr lvl="2"/>
            <a:r>
              <a:rPr lang="en-US" dirty="0"/>
              <a:t>In part, this is a limitation imposed by the data.  As there is not sufficient data to include an economic downturn, the model is unlikely to account for this.  </a:t>
            </a:r>
          </a:p>
          <a:p>
            <a:r>
              <a:rPr lang="en-US" dirty="0"/>
              <a:t>Beyond this, the model produced here does show where the county administration will likely see the best result for their efforts.  </a:t>
            </a:r>
          </a:p>
          <a:p>
            <a:pPr lvl="1"/>
            <a:r>
              <a:rPr lang="en-US" dirty="0"/>
              <a:t>Unemployment Rate and GDP have similar impacts on the model and should be balanced equally. </a:t>
            </a:r>
          </a:p>
          <a:p>
            <a:pPr lvl="1"/>
            <a:r>
              <a:rPr lang="en-US" dirty="0"/>
              <a:t>Per Capita Income has a very small effect overall.  While it does improve the model performance, it may become negligible with other more significant features.</a:t>
            </a:r>
          </a:p>
          <a:p>
            <a:pPr lvl="1"/>
            <a:r>
              <a:rPr lang="en-US" dirty="0"/>
              <a:t>% Below Poverty Line is the only negative influence on the future forecasting of this model.  As a result, county government would be well advised to monitor this percentage and attempt to decrease this measure as much as possible for continued property appreciation.</a:t>
            </a:r>
          </a:p>
        </p:txBody>
      </p:sp>
    </p:spTree>
    <p:extLst>
      <p:ext uri="{BB962C8B-B14F-4D97-AF65-F5344CB8AC3E}">
        <p14:creationId xmlns:p14="http://schemas.microsoft.com/office/powerpoint/2010/main" val="490382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0CEED-8162-4E51-8E17-CE92F25D6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6CDCD-DBA4-44BA-97FA-98307E928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33600"/>
            <a:ext cx="10543032" cy="4400550"/>
          </a:xfrm>
        </p:spPr>
        <p:txBody>
          <a:bodyPr>
            <a:normAutofit/>
          </a:bodyPr>
          <a:lstStyle/>
          <a:p>
            <a:r>
              <a:rPr lang="en-US" dirty="0"/>
              <a:t>As stated earlier, this model is </a:t>
            </a:r>
            <a:r>
              <a:rPr lang="en-US" i="1" dirty="0"/>
              <a:t>simple.  </a:t>
            </a:r>
            <a:r>
              <a:rPr lang="en-US" dirty="0"/>
              <a:t>It does not include other features that might have a strong influence, such as crime rate and education quality.  </a:t>
            </a:r>
          </a:p>
          <a:p>
            <a:pPr lvl="1"/>
            <a:r>
              <a:rPr lang="en-US" dirty="0"/>
              <a:t>At the simplest level, these were not included because they are more localized phenomena than the ones employed as features here.  </a:t>
            </a:r>
          </a:p>
          <a:p>
            <a:r>
              <a:rPr lang="en-US" dirty="0"/>
              <a:t>Future development of such a model would need:</a:t>
            </a:r>
          </a:p>
          <a:p>
            <a:pPr lvl="1"/>
            <a:r>
              <a:rPr lang="en-US" dirty="0"/>
              <a:t>Be more locally focused (with appropriate data)</a:t>
            </a:r>
          </a:p>
          <a:p>
            <a:pPr lvl="1"/>
            <a:r>
              <a:rPr lang="en-US" dirty="0"/>
              <a:t>Data with a broader time range</a:t>
            </a:r>
          </a:p>
          <a:p>
            <a:pPr lvl="1"/>
            <a:r>
              <a:rPr lang="en-US" dirty="0"/>
              <a:t>A broader range of data features to employ for fitting</a:t>
            </a:r>
          </a:p>
        </p:txBody>
      </p:sp>
    </p:spTree>
    <p:extLst>
      <p:ext uri="{BB962C8B-B14F-4D97-AF65-F5344CB8AC3E}">
        <p14:creationId xmlns:p14="http://schemas.microsoft.com/office/powerpoint/2010/main" val="1784579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F4D16-95D6-41F9-BFFF-9E7ADC71F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EB56B-D5C0-42A9-8236-FADD011F8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U.S. Census Bureau, SNAP Benefits Recipients in Montgomery County, MD [CBR24031MDA647NCEN], retrieved from FRED, Federal Reserve Bank of St. Louis; </a:t>
            </a:r>
            <a:r>
              <a:rPr lang="en-US" u="sng" dirty="0">
                <a:hlinkClick r:id="rId2"/>
              </a:rPr>
              <a:t>https://fred.stlouisfed.org/series/CBR24031MDA647NCEN</a:t>
            </a:r>
            <a:r>
              <a:rPr lang="en-US" dirty="0"/>
              <a:t>, January 6, 2020.</a:t>
            </a:r>
          </a:p>
          <a:p>
            <a:r>
              <a:rPr lang="en-US" dirty="0"/>
              <a:t>U.S. Census Bureau, Percent of Population Below the Poverty Level in Montgomery County, MD [S1701ACS024031], retrieved from FRED, Federal Reserve Bank of St. Louis; </a:t>
            </a:r>
            <a:r>
              <a:rPr lang="en-US" u="sng" dirty="0">
                <a:hlinkClick r:id="rId3"/>
              </a:rPr>
              <a:t>https://fred.stlouisfed.org/series/S1701ACS024031</a:t>
            </a:r>
            <a:r>
              <a:rPr lang="en-US" dirty="0"/>
              <a:t>, January 6, 2020.</a:t>
            </a:r>
          </a:p>
          <a:p>
            <a:r>
              <a:rPr lang="en-US" dirty="0"/>
              <a:t>U.S. Bureau of Economic Analysis, Per Capita Personal Income in Montgomery County, MD [PCPI24031], retrieved from FRED, Federal Reserve Bank of St. Louis; </a:t>
            </a:r>
            <a:r>
              <a:rPr lang="en-US" u="sng" dirty="0">
                <a:hlinkClick r:id="rId4"/>
              </a:rPr>
              <a:t>https://fred.stlouisfed.org/series/PCPI24031</a:t>
            </a:r>
            <a:r>
              <a:rPr lang="en-US" dirty="0"/>
              <a:t>, January 6, 2020.</a:t>
            </a:r>
          </a:p>
          <a:p>
            <a:r>
              <a:rPr lang="en-US" dirty="0"/>
              <a:t>U.S. Bureau of Economic Analysis, Gross Domestic Product: All Industries in Montgomery County, MD [GDPALL24031], retrieved from FRED, Federal Reserve Bank of St. Louis; </a:t>
            </a:r>
            <a:r>
              <a:rPr lang="en-US" u="sng" dirty="0">
                <a:hlinkClick r:id="rId5"/>
              </a:rPr>
              <a:t>https://fred.stlouisfed.org/series/GDPALL24031</a:t>
            </a:r>
            <a:r>
              <a:rPr lang="en-US" dirty="0"/>
              <a:t>, January 6, 2020.</a:t>
            </a:r>
          </a:p>
          <a:p>
            <a:r>
              <a:rPr lang="en-US" dirty="0"/>
              <a:t>U.S. Bureau of Economic Analysis, Gross Domestic Product: All Industries in Montgomery County, MD [GDPALL24031], retrieved from FRED, Federal Reserve Bank of St. Louis; </a:t>
            </a:r>
            <a:r>
              <a:rPr lang="en-US" u="sng" dirty="0">
                <a:hlinkClick r:id="rId5"/>
              </a:rPr>
              <a:t>https://fred.stlouisfed.org/series/GDPALL24031</a:t>
            </a:r>
            <a:r>
              <a:rPr lang="en-US" dirty="0"/>
              <a:t>, January 6, 2020.</a:t>
            </a:r>
          </a:p>
          <a:p>
            <a:r>
              <a:rPr lang="en-US" dirty="0"/>
              <a:t>U.S. Federal Housing Finance Agency, All-Transactions House Price Index for Montgomery County, MD [ATNHPIUS24031A], retrieved from FRED, Federal Reserve Bank of St. Louis; </a:t>
            </a:r>
            <a:r>
              <a:rPr lang="en-US" u="sng" dirty="0">
                <a:hlinkClick r:id="rId6"/>
              </a:rPr>
              <a:t>https://fred.stlouisfed.org/series/ATNHPIUS24031A</a:t>
            </a:r>
            <a:r>
              <a:rPr lang="en-US" dirty="0"/>
              <a:t>, January 6, 2020.</a:t>
            </a:r>
          </a:p>
        </p:txBody>
      </p:sp>
    </p:spTree>
    <p:extLst>
      <p:ext uri="{BB962C8B-B14F-4D97-AF65-F5344CB8AC3E}">
        <p14:creationId xmlns:p14="http://schemas.microsoft.com/office/powerpoint/2010/main" val="2072064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29CB4-DAF5-4CF6-AF5F-C9FE9561F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404A3-6C3A-4E38-B992-33747ED37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Housing Price Index (HPI)?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The HPI is a measure of price changes in residential housing, as a percentage change relative to a specific start year.</a:t>
            </a:r>
          </a:p>
          <a:p>
            <a:r>
              <a:rPr lang="en-US" dirty="0"/>
              <a:t>Why would we care?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HPI is a measure of the health of the economy it is related to.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If HPI is increasing, then the local economy is healthy and growing.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If HPI is decreasing, then the local economy has some underlying problem that needs addressing at the appropriate government level.</a:t>
            </a:r>
          </a:p>
        </p:txBody>
      </p:sp>
    </p:spTree>
    <p:extLst>
      <p:ext uri="{BB962C8B-B14F-4D97-AF65-F5344CB8AC3E}">
        <p14:creationId xmlns:p14="http://schemas.microsoft.com/office/powerpoint/2010/main" val="1008949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29CB4-DAF5-4CF6-AF5F-C9FE9561F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goal?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404A3-6C3A-4E38-B992-33747ED37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those serving in government positions at all levels, the objective is to be a good steward of the local economy. 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Understanding what features impact the HPI can help to drive decisions and direct resources where they are needed.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Knowing the relative importance of these features also helps to determine the quantity of resources dedicated to improving a feature.</a:t>
            </a:r>
          </a:p>
        </p:txBody>
      </p:sp>
    </p:spTree>
    <p:extLst>
      <p:ext uri="{BB962C8B-B14F-4D97-AF65-F5344CB8AC3E}">
        <p14:creationId xmlns:p14="http://schemas.microsoft.com/office/powerpoint/2010/main" val="3711411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29CB4-DAF5-4CF6-AF5F-C9FE9561F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data can be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404A3-6C3A-4E38-B992-33747ED37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Just about any data relating to the local economy can be employed for modelling this, such as: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Per Capita Income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Crime Rates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Educational Quality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Net Migration Rate</a:t>
            </a:r>
          </a:p>
          <a:p>
            <a:r>
              <a:rPr lang="en-US" dirty="0"/>
              <a:t>However, in order to maintain focus on the econometric features, the data employed in this project is primarily related to local economy and employment.</a:t>
            </a:r>
          </a:p>
        </p:txBody>
      </p:sp>
    </p:spTree>
    <p:extLst>
      <p:ext uri="{BB962C8B-B14F-4D97-AF65-F5344CB8AC3E}">
        <p14:creationId xmlns:p14="http://schemas.microsoft.com/office/powerpoint/2010/main" val="4153253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29CB4-DAF5-4CF6-AF5F-C9FE9561F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data are we using and where did it come from?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404A3-6C3A-4E38-B992-33747ED37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data employed in this project was obtained through the St. Louis Federal Reserve website, which repositories U.S. Federal Government agency data for public use.</a:t>
            </a:r>
          </a:p>
          <a:p>
            <a:r>
              <a:rPr lang="en-US" dirty="0"/>
              <a:t>In particular, the data gathered for possible use in the model includes: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Gross Domestic Product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Unemployment Rate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Welfare Recipient Population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Percent below the Poverty Level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Per Capita Income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Housing Price Index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680734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29CB4-DAF5-4CF6-AF5F-C9FE9561F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data are we using and where did it come from?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404A3-6C3A-4E38-B992-33747ED37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data employed in this project was obtained through the St. Louis Federal Reserve website, which repositories U.S. Federal Government agency data for public use.</a:t>
            </a:r>
          </a:p>
          <a:p>
            <a:r>
              <a:rPr lang="en-US" dirty="0"/>
              <a:t>In particular, the data gathered for possible use in the model includes: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Gross Domestic Product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Unemployment Rate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Welfare Recipient Population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Percent below the Poverty Level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Per Capita Income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Housing Price Index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4034662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29CB4-DAF5-4CF6-AF5F-C9FE9561F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Were there issues with the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404A3-6C3A-4E38-B992-33747ED37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As with any data management project, there were several issues associated with the data used in this project.</a:t>
            </a:r>
          </a:p>
          <a:p>
            <a:r>
              <a:rPr lang="en-US" dirty="0"/>
              <a:t>Some of the issues encountered included: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Dissimilar Data Frequency : Interpolation was used to fill in gaps in the data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Dissimilar Data Range : Data was truncated to the shortest time where all data was available</a:t>
            </a:r>
          </a:p>
          <a:p>
            <a:r>
              <a:rPr lang="en-US" dirty="0"/>
              <a:t>None of these issues resulted in issues with the model.</a:t>
            </a:r>
          </a:p>
          <a:p>
            <a:r>
              <a:rPr lang="en-US" dirty="0"/>
              <a:t>The single issue that required a change to the model was that the Welfare Recipients feature data was too sparse to interpolate.  As a result, it was dropped from the model prior to any fitting.</a:t>
            </a:r>
          </a:p>
        </p:txBody>
      </p:sp>
    </p:spTree>
    <p:extLst>
      <p:ext uri="{BB962C8B-B14F-4D97-AF65-F5344CB8AC3E}">
        <p14:creationId xmlns:p14="http://schemas.microsoft.com/office/powerpoint/2010/main" val="2839659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29CB4-DAF5-4CF6-AF5F-C9FE9561F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Models Were Tested?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404A3-6C3A-4E38-B992-33747ED37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order to develop the best forecasting model possible with this data set, the following models were tested: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Gradient Boosting Regressor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Linear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Elastic Net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Lasso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Ridge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Bayesian Ridge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Orthogonal Matching Pursuit</a:t>
            </a:r>
          </a:p>
        </p:txBody>
      </p:sp>
    </p:spTree>
    <p:extLst>
      <p:ext uri="{BB962C8B-B14F-4D97-AF65-F5344CB8AC3E}">
        <p14:creationId xmlns:p14="http://schemas.microsoft.com/office/powerpoint/2010/main" val="1699715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29CB4-DAF5-4CF6-AF5F-C9FE9561F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was the best model chosen?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404A3-6C3A-4E38-B992-33747ED37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Several metrics were employed in determining which model performed the best, such as: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Least Absolute Deviation : An optimization parameter for tuning the number of cycles used in a model.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Median Absolute Error : An outlier insensitive measure of the median residual of the fit.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Goodness of Fit </a:t>
            </a:r>
            <a:r>
              <a:rPr lang="en-US" b="1" dirty="0"/>
              <a:t>or</a:t>
            </a:r>
            <a:r>
              <a:rPr lang="en-US" dirty="0"/>
              <a:t> Score : This is a measure of how “good” the fit is.  The higher the number, the better the fit. 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E.g. For a line, the goodness of fit should be 1.</a:t>
            </a:r>
          </a:p>
        </p:txBody>
      </p:sp>
    </p:spTree>
    <p:extLst>
      <p:ext uri="{BB962C8B-B14F-4D97-AF65-F5344CB8AC3E}">
        <p14:creationId xmlns:p14="http://schemas.microsoft.com/office/powerpoint/2010/main" val="266536025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242841"/>
      </a:dk2>
      <a:lt2>
        <a:srgbClr val="E2E8E5"/>
      </a:lt2>
      <a:accent1>
        <a:srgbClr val="C34D8B"/>
      </a:accent1>
      <a:accent2>
        <a:srgbClr val="B13BAB"/>
      </a:accent2>
      <a:accent3>
        <a:srgbClr val="994DC3"/>
      </a:accent3>
      <a:accent4>
        <a:srgbClr val="5D44B5"/>
      </a:accent4>
      <a:accent5>
        <a:srgbClr val="4D64C3"/>
      </a:accent5>
      <a:accent6>
        <a:srgbClr val="3B83B1"/>
      </a:accent6>
      <a:hlink>
        <a:srgbClr val="6669CC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1586</Words>
  <Application>Microsoft Office PowerPoint</Application>
  <PresentationFormat>Widescreen</PresentationFormat>
  <Paragraphs>148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Avenir Next LT Pro</vt:lpstr>
      <vt:lpstr>Calibri</vt:lpstr>
      <vt:lpstr>Courier New</vt:lpstr>
      <vt:lpstr>Wingdings</vt:lpstr>
      <vt:lpstr>AccentBoxVTI</vt:lpstr>
      <vt:lpstr>Predicting Housing Price Index in Montgomery County, Maryland via Machine Learning</vt:lpstr>
      <vt:lpstr>Introduction</vt:lpstr>
      <vt:lpstr>What is the goal?</vt:lpstr>
      <vt:lpstr>What data can be used?</vt:lpstr>
      <vt:lpstr>What data are we using and where did it come from?</vt:lpstr>
      <vt:lpstr>What data are we using and where did it come from?</vt:lpstr>
      <vt:lpstr>Were there issues with the data?</vt:lpstr>
      <vt:lpstr>What Models Were Tested?</vt:lpstr>
      <vt:lpstr>How was the best model chosen?</vt:lpstr>
      <vt:lpstr>What did the model results look like?</vt:lpstr>
      <vt:lpstr>What did the model results look like?</vt:lpstr>
      <vt:lpstr>What did the model results look like?</vt:lpstr>
      <vt:lpstr>What other optimization was done?</vt:lpstr>
      <vt:lpstr>Resulting Model</vt:lpstr>
      <vt:lpstr>Conclusions</vt:lpstr>
      <vt:lpstr>Conclusions</vt:lpstr>
      <vt:lpstr>Path Forward</vt:lpstr>
      <vt:lpstr>Citations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Housing Price Index in Montgomery County, Maryland via Machine Learning</dc:title>
  <dc:creator>Matt Jacobsen</dc:creator>
  <cp:lastModifiedBy>Matt Jacobsen</cp:lastModifiedBy>
  <cp:revision>12</cp:revision>
  <dcterms:created xsi:type="dcterms:W3CDTF">2020-01-08T23:11:17Z</dcterms:created>
  <dcterms:modified xsi:type="dcterms:W3CDTF">2020-01-09T00:27:14Z</dcterms:modified>
</cp:coreProperties>
</file>