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2.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hyperlink" Target="https://archive.ics.uci.edu/dataset/519/heart+failure+clinical+records" TargetMode="Externa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diagrams/_rels/drawing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hyperlink" Target="https://archive.ics.uci.edu/dataset/519/heart+failure+clinical+records" TargetMode="External"/><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B1DB8B-03AA-45EE-9D62-CD45C9ED784F}" type="doc">
      <dgm:prSet loTypeId="urn:microsoft.com/office/officeart/2008/layout/VerticalCircleList" loCatId="list" qsTypeId="urn:microsoft.com/office/officeart/2005/8/quickstyle/simple4" qsCatId="simple" csTypeId="urn:microsoft.com/office/officeart/2005/8/colors/colorful1" csCatId="colorful" phldr="1"/>
      <dgm:spPr/>
      <dgm:t>
        <a:bodyPr/>
        <a:lstStyle/>
        <a:p>
          <a:endParaRPr lang="en-US"/>
        </a:p>
      </dgm:t>
    </dgm:pt>
    <dgm:pt modelId="{948F5C4D-9846-4DA2-B4D1-7024FE04CA1D}">
      <dgm:prSet phldrT="[Text]"/>
      <dgm:spPr/>
      <dgm:t>
        <a:bodyPr/>
        <a:lstStyle/>
        <a:p>
          <a:r>
            <a:rPr lang="en-US" dirty="0"/>
            <a:t>Objective</a:t>
          </a:r>
        </a:p>
      </dgm:t>
    </dgm:pt>
    <dgm:pt modelId="{703DACB3-80EB-407B-A995-E60A2C32F305}" type="parTrans" cxnId="{5C34248A-C3C4-49D8-BE54-4937FF4A48A7}">
      <dgm:prSet/>
      <dgm:spPr/>
      <dgm:t>
        <a:bodyPr/>
        <a:lstStyle/>
        <a:p>
          <a:endParaRPr lang="en-US"/>
        </a:p>
      </dgm:t>
    </dgm:pt>
    <dgm:pt modelId="{2AB4DB3A-B362-4144-99ED-E963B6CCDA10}" type="sibTrans" cxnId="{5C34248A-C3C4-49D8-BE54-4937FF4A48A7}">
      <dgm:prSet/>
      <dgm:spPr/>
      <dgm:t>
        <a:bodyPr/>
        <a:lstStyle/>
        <a:p>
          <a:endParaRPr lang="en-US"/>
        </a:p>
      </dgm:t>
    </dgm:pt>
    <dgm:pt modelId="{58FAA8AA-718E-4827-94E8-D9EF740AB972}">
      <dgm:prSet phldrT="[Text]"/>
      <dgm:spPr/>
      <dgm:t>
        <a:bodyPr/>
        <a:lstStyle/>
        <a:p>
          <a:r>
            <a:rPr lang="en-US" dirty="0"/>
            <a:t>Setup/Requirements</a:t>
          </a:r>
        </a:p>
      </dgm:t>
    </dgm:pt>
    <dgm:pt modelId="{0D31BEEF-6EA6-49E3-AEA8-EFCFC0B1B1A4}" type="parTrans" cxnId="{E3E05C94-C7C2-4E63-854F-C41F67A080D7}">
      <dgm:prSet/>
      <dgm:spPr/>
      <dgm:t>
        <a:bodyPr/>
        <a:lstStyle/>
        <a:p>
          <a:endParaRPr lang="en-US"/>
        </a:p>
      </dgm:t>
    </dgm:pt>
    <dgm:pt modelId="{071EB7C5-D6D8-43B1-A61C-C7889BE0D375}" type="sibTrans" cxnId="{E3E05C94-C7C2-4E63-854F-C41F67A080D7}">
      <dgm:prSet/>
      <dgm:spPr/>
      <dgm:t>
        <a:bodyPr/>
        <a:lstStyle/>
        <a:p>
          <a:endParaRPr lang="en-US"/>
        </a:p>
      </dgm:t>
    </dgm:pt>
    <dgm:pt modelId="{118BA423-B859-4BE4-85CE-92F4A9AFE68A}">
      <dgm:prSet phldrT="[Text]"/>
      <dgm:spPr/>
      <dgm:t>
        <a:bodyPr/>
        <a:lstStyle/>
        <a:p>
          <a:r>
            <a:rPr lang="en-US" dirty="0" err="1"/>
            <a:t>Jupyter</a:t>
          </a:r>
          <a:r>
            <a:rPr lang="en-US" dirty="0"/>
            <a:t> Notebook Screenshots</a:t>
          </a:r>
        </a:p>
      </dgm:t>
    </dgm:pt>
    <dgm:pt modelId="{A278A66C-DB82-428B-9866-876500CEED3E}" type="parTrans" cxnId="{D272F45C-A25E-4648-A11A-C57CA4393C4A}">
      <dgm:prSet/>
      <dgm:spPr/>
      <dgm:t>
        <a:bodyPr/>
        <a:lstStyle/>
        <a:p>
          <a:endParaRPr lang="en-US"/>
        </a:p>
      </dgm:t>
    </dgm:pt>
    <dgm:pt modelId="{20B9867C-55D3-4E7E-92F6-619A914537EB}" type="sibTrans" cxnId="{D272F45C-A25E-4648-A11A-C57CA4393C4A}">
      <dgm:prSet/>
      <dgm:spPr/>
      <dgm:t>
        <a:bodyPr/>
        <a:lstStyle/>
        <a:p>
          <a:endParaRPr lang="en-US"/>
        </a:p>
      </dgm:t>
    </dgm:pt>
    <dgm:pt modelId="{028A8407-520A-4F99-BB78-0897B89D11E1}">
      <dgm:prSet phldrT="[Text]"/>
      <dgm:spPr/>
      <dgm:t>
        <a:bodyPr/>
        <a:lstStyle/>
        <a:p>
          <a:r>
            <a:rPr lang="en-US" dirty="0"/>
            <a:t>Explanation of Stats</a:t>
          </a:r>
        </a:p>
      </dgm:t>
    </dgm:pt>
    <dgm:pt modelId="{C27C0C4E-FBCF-42B2-ADA5-050223820713}" type="parTrans" cxnId="{E8B6C327-A06F-49E5-AA35-18B1D57A3453}">
      <dgm:prSet/>
      <dgm:spPr/>
      <dgm:t>
        <a:bodyPr/>
        <a:lstStyle/>
        <a:p>
          <a:endParaRPr lang="en-US"/>
        </a:p>
      </dgm:t>
    </dgm:pt>
    <dgm:pt modelId="{4EDE2135-DDF1-4824-939C-788B01F27A75}" type="sibTrans" cxnId="{E8B6C327-A06F-49E5-AA35-18B1D57A3453}">
      <dgm:prSet/>
      <dgm:spPr/>
      <dgm:t>
        <a:bodyPr/>
        <a:lstStyle/>
        <a:p>
          <a:endParaRPr lang="en-US"/>
        </a:p>
      </dgm:t>
    </dgm:pt>
    <dgm:pt modelId="{ADB5FFD1-62B7-4D59-AB51-9DC9F876737B}">
      <dgm:prSet phldrT="[Text]"/>
      <dgm:spPr/>
      <dgm:t>
        <a:bodyPr/>
        <a:lstStyle/>
        <a:p>
          <a:r>
            <a:rPr lang="en-US" dirty="0"/>
            <a:t>Key Insights &amp; Conclusion</a:t>
          </a:r>
        </a:p>
      </dgm:t>
    </dgm:pt>
    <dgm:pt modelId="{AD160287-3A15-4D19-8898-D749D642EDAC}" type="parTrans" cxnId="{77DE0947-4033-4B5A-9061-C1DFA41B9EB2}">
      <dgm:prSet/>
      <dgm:spPr/>
      <dgm:t>
        <a:bodyPr/>
        <a:lstStyle/>
        <a:p>
          <a:endParaRPr lang="en-US"/>
        </a:p>
      </dgm:t>
    </dgm:pt>
    <dgm:pt modelId="{859D5355-23F1-45BA-A9CE-589C5432C4A9}" type="sibTrans" cxnId="{77DE0947-4033-4B5A-9061-C1DFA41B9EB2}">
      <dgm:prSet/>
      <dgm:spPr/>
      <dgm:t>
        <a:bodyPr/>
        <a:lstStyle/>
        <a:p>
          <a:endParaRPr lang="en-US"/>
        </a:p>
      </dgm:t>
    </dgm:pt>
    <dgm:pt modelId="{75CE2E70-1C7E-475C-9A5D-E8542BB867EC}" type="pres">
      <dgm:prSet presAssocID="{4DB1DB8B-03AA-45EE-9D62-CD45C9ED784F}" presName="Name0" presStyleCnt="0">
        <dgm:presLayoutVars>
          <dgm:dir/>
        </dgm:presLayoutVars>
      </dgm:prSet>
      <dgm:spPr/>
    </dgm:pt>
    <dgm:pt modelId="{D12D59D6-F20E-45E1-B43B-D35A4C394E52}" type="pres">
      <dgm:prSet presAssocID="{948F5C4D-9846-4DA2-B4D1-7024FE04CA1D}" presName="noChildren" presStyleCnt="0"/>
      <dgm:spPr/>
    </dgm:pt>
    <dgm:pt modelId="{FF042AE3-CA55-4536-82C6-7D3299BB5A75}" type="pres">
      <dgm:prSet presAssocID="{948F5C4D-9846-4DA2-B4D1-7024FE04CA1D}" presName="gap" presStyleCnt="0"/>
      <dgm:spPr/>
    </dgm:pt>
    <dgm:pt modelId="{EC858CC1-12B7-4A9A-98D6-14D8B4E647EC}" type="pres">
      <dgm:prSet presAssocID="{948F5C4D-9846-4DA2-B4D1-7024FE04CA1D}" presName="medCircle2" presStyleLbl="vennNode1" presStyleIdx="0" presStyleCnt="5"/>
      <dgm:spPr/>
    </dgm:pt>
    <dgm:pt modelId="{D4A2ED48-2B08-43DF-8B46-1E76CE010029}" type="pres">
      <dgm:prSet presAssocID="{948F5C4D-9846-4DA2-B4D1-7024FE04CA1D}" presName="txLvlOnly1" presStyleLbl="revTx" presStyleIdx="0" presStyleCnt="5"/>
      <dgm:spPr/>
    </dgm:pt>
    <dgm:pt modelId="{EDF094F3-7FC4-48A2-948E-8E53E9BDA9A9}" type="pres">
      <dgm:prSet presAssocID="{58FAA8AA-718E-4827-94E8-D9EF740AB972}" presName="noChildren" presStyleCnt="0"/>
      <dgm:spPr/>
    </dgm:pt>
    <dgm:pt modelId="{E08B2871-FFD8-487B-8172-99626C2430A2}" type="pres">
      <dgm:prSet presAssocID="{58FAA8AA-718E-4827-94E8-D9EF740AB972}" presName="gap" presStyleCnt="0"/>
      <dgm:spPr/>
    </dgm:pt>
    <dgm:pt modelId="{9D7BDF97-77F5-4601-8745-33FBC642A312}" type="pres">
      <dgm:prSet presAssocID="{58FAA8AA-718E-4827-94E8-D9EF740AB972}" presName="medCircle2" presStyleLbl="vennNode1" presStyleIdx="1" presStyleCnt="5"/>
      <dgm:spPr/>
    </dgm:pt>
    <dgm:pt modelId="{819B5367-23C7-49C8-BD3D-4A4D4FDEC6BC}" type="pres">
      <dgm:prSet presAssocID="{58FAA8AA-718E-4827-94E8-D9EF740AB972}" presName="txLvlOnly1" presStyleLbl="revTx" presStyleIdx="1" presStyleCnt="5"/>
      <dgm:spPr/>
    </dgm:pt>
    <dgm:pt modelId="{3816BC85-1904-4E8A-83EF-C2C11BCA9EDF}" type="pres">
      <dgm:prSet presAssocID="{118BA423-B859-4BE4-85CE-92F4A9AFE68A}" presName="noChildren" presStyleCnt="0"/>
      <dgm:spPr/>
    </dgm:pt>
    <dgm:pt modelId="{BB899C68-B84B-4B28-92EA-E75D87F2CF4E}" type="pres">
      <dgm:prSet presAssocID="{118BA423-B859-4BE4-85CE-92F4A9AFE68A}" presName="gap" presStyleCnt="0"/>
      <dgm:spPr/>
    </dgm:pt>
    <dgm:pt modelId="{CEE24F00-BFBF-4BF2-A11B-90DC644593FB}" type="pres">
      <dgm:prSet presAssocID="{118BA423-B859-4BE4-85CE-92F4A9AFE68A}" presName="medCircle2" presStyleLbl="vennNode1" presStyleIdx="2" presStyleCnt="5"/>
      <dgm:spPr/>
    </dgm:pt>
    <dgm:pt modelId="{A009209B-F833-4266-897B-DD3534E65FB3}" type="pres">
      <dgm:prSet presAssocID="{118BA423-B859-4BE4-85CE-92F4A9AFE68A}" presName="txLvlOnly1" presStyleLbl="revTx" presStyleIdx="2" presStyleCnt="5" custScaleX="114286"/>
      <dgm:spPr/>
    </dgm:pt>
    <dgm:pt modelId="{501B815C-EB1B-41C9-A320-B66D73728591}" type="pres">
      <dgm:prSet presAssocID="{028A8407-520A-4F99-BB78-0897B89D11E1}" presName="noChildren" presStyleCnt="0"/>
      <dgm:spPr/>
    </dgm:pt>
    <dgm:pt modelId="{1642867E-8650-4459-BB5B-8D0B3D5F449A}" type="pres">
      <dgm:prSet presAssocID="{028A8407-520A-4F99-BB78-0897B89D11E1}" presName="gap" presStyleCnt="0"/>
      <dgm:spPr/>
    </dgm:pt>
    <dgm:pt modelId="{D7592196-F401-4ABB-8EC9-FC5545CC26B5}" type="pres">
      <dgm:prSet presAssocID="{028A8407-520A-4F99-BB78-0897B89D11E1}" presName="medCircle2" presStyleLbl="vennNode1" presStyleIdx="3" presStyleCnt="5"/>
      <dgm:spPr/>
    </dgm:pt>
    <dgm:pt modelId="{910DAE92-33BC-40DD-B3E6-D59100C2EEEB}" type="pres">
      <dgm:prSet presAssocID="{028A8407-520A-4F99-BB78-0897B89D11E1}" presName="txLvlOnly1" presStyleLbl="revTx" presStyleIdx="3" presStyleCnt="5"/>
      <dgm:spPr/>
    </dgm:pt>
    <dgm:pt modelId="{88D2414D-6907-4878-A842-D08BDB4CC554}" type="pres">
      <dgm:prSet presAssocID="{ADB5FFD1-62B7-4D59-AB51-9DC9F876737B}" presName="noChildren" presStyleCnt="0"/>
      <dgm:spPr/>
    </dgm:pt>
    <dgm:pt modelId="{D1EC9EB9-292E-496F-A6A8-B1FED25860DC}" type="pres">
      <dgm:prSet presAssocID="{ADB5FFD1-62B7-4D59-AB51-9DC9F876737B}" presName="gap" presStyleCnt="0"/>
      <dgm:spPr/>
    </dgm:pt>
    <dgm:pt modelId="{089B47CD-99AD-41BC-B0D3-D67B177CC34D}" type="pres">
      <dgm:prSet presAssocID="{ADB5FFD1-62B7-4D59-AB51-9DC9F876737B}" presName="medCircle2" presStyleLbl="vennNode1" presStyleIdx="4" presStyleCnt="5"/>
      <dgm:spPr/>
    </dgm:pt>
    <dgm:pt modelId="{2414B7BD-3C5B-4E06-A0D6-818C8CD75CC6}" type="pres">
      <dgm:prSet presAssocID="{ADB5FFD1-62B7-4D59-AB51-9DC9F876737B}" presName="txLvlOnly1" presStyleLbl="revTx" presStyleIdx="4" presStyleCnt="5"/>
      <dgm:spPr/>
    </dgm:pt>
  </dgm:ptLst>
  <dgm:cxnLst>
    <dgm:cxn modelId="{E8B6C327-A06F-49E5-AA35-18B1D57A3453}" srcId="{4DB1DB8B-03AA-45EE-9D62-CD45C9ED784F}" destId="{028A8407-520A-4F99-BB78-0897B89D11E1}" srcOrd="3" destOrd="0" parTransId="{C27C0C4E-FBCF-42B2-ADA5-050223820713}" sibTransId="{4EDE2135-DDF1-4824-939C-788B01F27A75}"/>
    <dgm:cxn modelId="{D272F45C-A25E-4648-A11A-C57CA4393C4A}" srcId="{4DB1DB8B-03AA-45EE-9D62-CD45C9ED784F}" destId="{118BA423-B859-4BE4-85CE-92F4A9AFE68A}" srcOrd="2" destOrd="0" parTransId="{A278A66C-DB82-428B-9866-876500CEED3E}" sibTransId="{20B9867C-55D3-4E7E-92F6-619A914537EB}"/>
    <dgm:cxn modelId="{A50ECF5D-C310-420E-B024-1A1365021167}" type="presOf" srcId="{948F5C4D-9846-4DA2-B4D1-7024FE04CA1D}" destId="{D4A2ED48-2B08-43DF-8B46-1E76CE010029}" srcOrd="0" destOrd="0" presId="urn:microsoft.com/office/officeart/2008/layout/VerticalCircleList"/>
    <dgm:cxn modelId="{42DBD460-37B1-45C9-B8DE-37FFFB9EDA24}" type="presOf" srcId="{58FAA8AA-718E-4827-94E8-D9EF740AB972}" destId="{819B5367-23C7-49C8-BD3D-4A4D4FDEC6BC}" srcOrd="0" destOrd="0" presId="urn:microsoft.com/office/officeart/2008/layout/VerticalCircleList"/>
    <dgm:cxn modelId="{D5501962-D829-4741-811E-D44642F16620}" type="presOf" srcId="{ADB5FFD1-62B7-4D59-AB51-9DC9F876737B}" destId="{2414B7BD-3C5B-4E06-A0D6-818C8CD75CC6}" srcOrd="0" destOrd="0" presId="urn:microsoft.com/office/officeart/2008/layout/VerticalCircleList"/>
    <dgm:cxn modelId="{8A346C43-9446-4489-9A38-1740E4F14E14}" type="presOf" srcId="{4DB1DB8B-03AA-45EE-9D62-CD45C9ED784F}" destId="{75CE2E70-1C7E-475C-9A5D-E8542BB867EC}" srcOrd="0" destOrd="0" presId="urn:microsoft.com/office/officeart/2008/layout/VerticalCircleList"/>
    <dgm:cxn modelId="{77DE0947-4033-4B5A-9061-C1DFA41B9EB2}" srcId="{4DB1DB8B-03AA-45EE-9D62-CD45C9ED784F}" destId="{ADB5FFD1-62B7-4D59-AB51-9DC9F876737B}" srcOrd="4" destOrd="0" parTransId="{AD160287-3A15-4D19-8898-D749D642EDAC}" sibTransId="{859D5355-23F1-45BA-A9CE-589C5432C4A9}"/>
    <dgm:cxn modelId="{0426395A-FF04-44B5-9C71-7CDC5D7888B0}" type="presOf" srcId="{118BA423-B859-4BE4-85CE-92F4A9AFE68A}" destId="{A009209B-F833-4266-897B-DD3534E65FB3}" srcOrd="0" destOrd="0" presId="urn:microsoft.com/office/officeart/2008/layout/VerticalCircleList"/>
    <dgm:cxn modelId="{5C34248A-C3C4-49D8-BE54-4937FF4A48A7}" srcId="{4DB1DB8B-03AA-45EE-9D62-CD45C9ED784F}" destId="{948F5C4D-9846-4DA2-B4D1-7024FE04CA1D}" srcOrd="0" destOrd="0" parTransId="{703DACB3-80EB-407B-A995-E60A2C32F305}" sibTransId="{2AB4DB3A-B362-4144-99ED-E963B6CCDA10}"/>
    <dgm:cxn modelId="{E3E05C94-C7C2-4E63-854F-C41F67A080D7}" srcId="{4DB1DB8B-03AA-45EE-9D62-CD45C9ED784F}" destId="{58FAA8AA-718E-4827-94E8-D9EF740AB972}" srcOrd="1" destOrd="0" parTransId="{0D31BEEF-6EA6-49E3-AEA8-EFCFC0B1B1A4}" sibTransId="{071EB7C5-D6D8-43B1-A61C-C7889BE0D375}"/>
    <dgm:cxn modelId="{F2EDCAA9-8405-4CE1-9A8D-EC753BA0E182}" type="presOf" srcId="{028A8407-520A-4F99-BB78-0897B89D11E1}" destId="{910DAE92-33BC-40DD-B3E6-D59100C2EEEB}" srcOrd="0" destOrd="0" presId="urn:microsoft.com/office/officeart/2008/layout/VerticalCircleList"/>
    <dgm:cxn modelId="{C7AA7C23-90C3-48D6-9560-93C977E9C6B9}" type="presParOf" srcId="{75CE2E70-1C7E-475C-9A5D-E8542BB867EC}" destId="{D12D59D6-F20E-45E1-B43B-D35A4C394E52}" srcOrd="0" destOrd="0" presId="urn:microsoft.com/office/officeart/2008/layout/VerticalCircleList"/>
    <dgm:cxn modelId="{0DB27E6B-0921-4C63-8EE7-616E004E8073}" type="presParOf" srcId="{D12D59D6-F20E-45E1-B43B-D35A4C394E52}" destId="{FF042AE3-CA55-4536-82C6-7D3299BB5A75}" srcOrd="0" destOrd="0" presId="urn:microsoft.com/office/officeart/2008/layout/VerticalCircleList"/>
    <dgm:cxn modelId="{7D2288AC-60C7-4D8F-A0A9-DF5FC7C6FAF1}" type="presParOf" srcId="{D12D59D6-F20E-45E1-B43B-D35A4C394E52}" destId="{EC858CC1-12B7-4A9A-98D6-14D8B4E647EC}" srcOrd="1" destOrd="0" presId="urn:microsoft.com/office/officeart/2008/layout/VerticalCircleList"/>
    <dgm:cxn modelId="{1195FC73-A6AD-4164-86CB-49C6484F67E8}" type="presParOf" srcId="{D12D59D6-F20E-45E1-B43B-D35A4C394E52}" destId="{D4A2ED48-2B08-43DF-8B46-1E76CE010029}" srcOrd="2" destOrd="0" presId="urn:microsoft.com/office/officeart/2008/layout/VerticalCircleList"/>
    <dgm:cxn modelId="{39D7D35B-2A8D-4F86-987B-C64C9F00D7EB}" type="presParOf" srcId="{75CE2E70-1C7E-475C-9A5D-E8542BB867EC}" destId="{EDF094F3-7FC4-48A2-948E-8E53E9BDA9A9}" srcOrd="1" destOrd="0" presId="urn:microsoft.com/office/officeart/2008/layout/VerticalCircleList"/>
    <dgm:cxn modelId="{DC776626-8BFE-4FEE-A149-D4F17CC8CD49}" type="presParOf" srcId="{EDF094F3-7FC4-48A2-948E-8E53E9BDA9A9}" destId="{E08B2871-FFD8-487B-8172-99626C2430A2}" srcOrd="0" destOrd="0" presId="urn:microsoft.com/office/officeart/2008/layout/VerticalCircleList"/>
    <dgm:cxn modelId="{FD049BA5-8C11-47F6-9E7C-D8B28FA2CD17}" type="presParOf" srcId="{EDF094F3-7FC4-48A2-948E-8E53E9BDA9A9}" destId="{9D7BDF97-77F5-4601-8745-33FBC642A312}" srcOrd="1" destOrd="0" presId="urn:microsoft.com/office/officeart/2008/layout/VerticalCircleList"/>
    <dgm:cxn modelId="{6746AB8D-1AE2-48D9-A711-D86ADF266724}" type="presParOf" srcId="{EDF094F3-7FC4-48A2-948E-8E53E9BDA9A9}" destId="{819B5367-23C7-49C8-BD3D-4A4D4FDEC6BC}" srcOrd="2" destOrd="0" presId="urn:microsoft.com/office/officeart/2008/layout/VerticalCircleList"/>
    <dgm:cxn modelId="{C0C49BE4-AA52-46F3-9C47-01C4C8DEAC62}" type="presParOf" srcId="{75CE2E70-1C7E-475C-9A5D-E8542BB867EC}" destId="{3816BC85-1904-4E8A-83EF-C2C11BCA9EDF}" srcOrd="2" destOrd="0" presId="urn:microsoft.com/office/officeart/2008/layout/VerticalCircleList"/>
    <dgm:cxn modelId="{4EC3BBF3-537E-43F1-987E-E43EB5A549F1}" type="presParOf" srcId="{3816BC85-1904-4E8A-83EF-C2C11BCA9EDF}" destId="{BB899C68-B84B-4B28-92EA-E75D87F2CF4E}" srcOrd="0" destOrd="0" presId="urn:microsoft.com/office/officeart/2008/layout/VerticalCircleList"/>
    <dgm:cxn modelId="{B11893CD-E259-41B7-9950-029CD37685D5}" type="presParOf" srcId="{3816BC85-1904-4E8A-83EF-C2C11BCA9EDF}" destId="{CEE24F00-BFBF-4BF2-A11B-90DC644593FB}" srcOrd="1" destOrd="0" presId="urn:microsoft.com/office/officeart/2008/layout/VerticalCircleList"/>
    <dgm:cxn modelId="{D7D0D751-B8B5-4C2F-B1AB-2FC9B53C814A}" type="presParOf" srcId="{3816BC85-1904-4E8A-83EF-C2C11BCA9EDF}" destId="{A009209B-F833-4266-897B-DD3534E65FB3}" srcOrd="2" destOrd="0" presId="urn:microsoft.com/office/officeart/2008/layout/VerticalCircleList"/>
    <dgm:cxn modelId="{75BDCFDD-E430-41BF-9F7A-7724F5508A76}" type="presParOf" srcId="{75CE2E70-1C7E-475C-9A5D-E8542BB867EC}" destId="{501B815C-EB1B-41C9-A320-B66D73728591}" srcOrd="3" destOrd="0" presId="urn:microsoft.com/office/officeart/2008/layout/VerticalCircleList"/>
    <dgm:cxn modelId="{81F22A7D-A36A-4412-AC8C-105BF627D2FA}" type="presParOf" srcId="{501B815C-EB1B-41C9-A320-B66D73728591}" destId="{1642867E-8650-4459-BB5B-8D0B3D5F449A}" srcOrd="0" destOrd="0" presId="urn:microsoft.com/office/officeart/2008/layout/VerticalCircleList"/>
    <dgm:cxn modelId="{F711D38E-235D-4721-BCCC-6B4DD9D3BF98}" type="presParOf" srcId="{501B815C-EB1B-41C9-A320-B66D73728591}" destId="{D7592196-F401-4ABB-8EC9-FC5545CC26B5}" srcOrd="1" destOrd="0" presId="urn:microsoft.com/office/officeart/2008/layout/VerticalCircleList"/>
    <dgm:cxn modelId="{EA653090-30AF-468B-845E-6C4DE84F8495}" type="presParOf" srcId="{501B815C-EB1B-41C9-A320-B66D73728591}" destId="{910DAE92-33BC-40DD-B3E6-D59100C2EEEB}" srcOrd="2" destOrd="0" presId="urn:microsoft.com/office/officeart/2008/layout/VerticalCircleList"/>
    <dgm:cxn modelId="{32AF8F85-1ED2-4DCB-B42D-28AF4C93FE70}" type="presParOf" srcId="{75CE2E70-1C7E-475C-9A5D-E8542BB867EC}" destId="{88D2414D-6907-4878-A842-D08BDB4CC554}" srcOrd="4" destOrd="0" presId="urn:microsoft.com/office/officeart/2008/layout/VerticalCircleList"/>
    <dgm:cxn modelId="{EFF6EBD5-132E-4947-A17C-82D977D98276}" type="presParOf" srcId="{88D2414D-6907-4878-A842-D08BDB4CC554}" destId="{D1EC9EB9-292E-496F-A6A8-B1FED25860DC}" srcOrd="0" destOrd="0" presId="urn:microsoft.com/office/officeart/2008/layout/VerticalCircleList"/>
    <dgm:cxn modelId="{D4BF45AF-3948-40F6-BA37-991B93FF9943}" type="presParOf" srcId="{88D2414D-6907-4878-A842-D08BDB4CC554}" destId="{089B47CD-99AD-41BC-B0D3-D67B177CC34D}" srcOrd="1" destOrd="0" presId="urn:microsoft.com/office/officeart/2008/layout/VerticalCircleList"/>
    <dgm:cxn modelId="{89A5A8CF-EE92-49F6-9FEE-99D57C9A9C50}" type="presParOf" srcId="{88D2414D-6907-4878-A842-D08BDB4CC554}" destId="{2414B7BD-3C5B-4E06-A0D6-818C8CD75CC6}" srcOrd="2" destOrd="0" presId="urn:microsoft.com/office/officeart/2008/layout/Vertical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CA3B26A-11EB-48F8-AD26-58FCBB8CB18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6D16A81-D4CA-4CDC-A8C2-45A635A0FD4F}">
      <dgm:prSet/>
      <dgm:spPr/>
      <dgm:t>
        <a:bodyPr/>
        <a:lstStyle/>
        <a:p>
          <a:pPr>
            <a:lnSpc>
              <a:spcPct val="100000"/>
            </a:lnSpc>
          </a:pPr>
          <a:r>
            <a:rPr lang="en-US"/>
            <a:t>Analyze data using 3 algorithm</a:t>
          </a:r>
        </a:p>
      </dgm:t>
    </dgm:pt>
    <dgm:pt modelId="{18BF8819-C60F-403F-8C8E-60086B236291}" type="parTrans" cxnId="{0EB331EC-E3E9-4722-88B9-FE75FFC23CE5}">
      <dgm:prSet/>
      <dgm:spPr/>
      <dgm:t>
        <a:bodyPr/>
        <a:lstStyle/>
        <a:p>
          <a:endParaRPr lang="en-US"/>
        </a:p>
      </dgm:t>
    </dgm:pt>
    <dgm:pt modelId="{593382D4-D486-419F-AB3D-640AA1F8F327}" type="sibTrans" cxnId="{0EB331EC-E3E9-4722-88B9-FE75FFC23CE5}">
      <dgm:prSet/>
      <dgm:spPr/>
      <dgm:t>
        <a:bodyPr/>
        <a:lstStyle/>
        <a:p>
          <a:endParaRPr lang="en-US"/>
        </a:p>
      </dgm:t>
    </dgm:pt>
    <dgm:pt modelId="{BB691B98-739C-4431-A62E-383D7E8A8AAB}">
      <dgm:prSet/>
      <dgm:spPr/>
      <dgm:t>
        <a:bodyPr/>
        <a:lstStyle/>
        <a:p>
          <a:pPr>
            <a:lnSpc>
              <a:spcPct val="100000"/>
            </a:lnSpc>
          </a:pPr>
          <a:r>
            <a:rPr lang="en-US"/>
            <a:t>Analyzed Heart Failure Clinical records using Random Forrest, Naive Bayes, GRU models for heart deaths</a:t>
          </a:r>
        </a:p>
      </dgm:t>
    </dgm:pt>
    <dgm:pt modelId="{FEEEBAAE-48F1-48D8-BA84-3EFCC1B4C994}" type="parTrans" cxnId="{F323F5C3-6F8F-4C7D-A514-2CD35CFCFD24}">
      <dgm:prSet/>
      <dgm:spPr/>
      <dgm:t>
        <a:bodyPr/>
        <a:lstStyle/>
        <a:p>
          <a:endParaRPr lang="en-US"/>
        </a:p>
      </dgm:t>
    </dgm:pt>
    <dgm:pt modelId="{E5EFA034-A70B-4635-AA1B-4ADB8D06F6B9}" type="sibTrans" cxnId="{F323F5C3-6F8F-4C7D-A514-2CD35CFCFD24}">
      <dgm:prSet/>
      <dgm:spPr/>
      <dgm:t>
        <a:bodyPr/>
        <a:lstStyle/>
        <a:p>
          <a:endParaRPr lang="en-US"/>
        </a:p>
      </dgm:t>
    </dgm:pt>
    <dgm:pt modelId="{05B39C12-8EF0-49B9-B279-5EA216F28452}">
      <dgm:prSet/>
      <dgm:spPr/>
      <dgm:t>
        <a:bodyPr/>
        <a:lstStyle/>
        <a:p>
          <a:pPr>
            <a:lnSpc>
              <a:spcPct val="100000"/>
            </a:lnSpc>
          </a:pPr>
          <a:r>
            <a:rPr lang="en-US"/>
            <a:t>Data source: </a:t>
          </a:r>
          <a:r>
            <a:rPr lang="en-US">
              <a:hlinkClick xmlns:r="http://schemas.openxmlformats.org/officeDocument/2006/relationships" r:id="rId1"/>
            </a:rPr>
            <a:t>Heart Failure Clinical Records - UCI Machine Learning Repository</a:t>
          </a:r>
          <a:endParaRPr lang="en-US"/>
        </a:p>
      </dgm:t>
    </dgm:pt>
    <dgm:pt modelId="{44D27280-67B0-4D26-BA41-7F7C9B4011BF}" type="parTrans" cxnId="{6477CA42-1726-4285-9F5C-14A3E1CC1FBD}">
      <dgm:prSet/>
      <dgm:spPr/>
      <dgm:t>
        <a:bodyPr/>
        <a:lstStyle/>
        <a:p>
          <a:endParaRPr lang="en-US"/>
        </a:p>
      </dgm:t>
    </dgm:pt>
    <dgm:pt modelId="{20180206-611E-4DF4-8635-FC6DD0DA046A}" type="sibTrans" cxnId="{6477CA42-1726-4285-9F5C-14A3E1CC1FBD}">
      <dgm:prSet/>
      <dgm:spPr/>
      <dgm:t>
        <a:bodyPr/>
        <a:lstStyle/>
        <a:p>
          <a:endParaRPr lang="en-US"/>
        </a:p>
      </dgm:t>
    </dgm:pt>
    <dgm:pt modelId="{0AF34CDC-F43E-4F41-B5C1-C300723A4D3F}" type="pres">
      <dgm:prSet presAssocID="{7CA3B26A-11EB-48F8-AD26-58FCBB8CB180}" presName="root" presStyleCnt="0">
        <dgm:presLayoutVars>
          <dgm:dir/>
          <dgm:resizeHandles val="exact"/>
        </dgm:presLayoutVars>
      </dgm:prSet>
      <dgm:spPr/>
    </dgm:pt>
    <dgm:pt modelId="{22F6C10B-7425-4523-B59B-A9ADC37FBB07}" type="pres">
      <dgm:prSet presAssocID="{C6D16A81-D4CA-4CDC-A8C2-45A635A0FD4F}" presName="compNode" presStyleCnt="0"/>
      <dgm:spPr/>
    </dgm:pt>
    <dgm:pt modelId="{9FA94A7E-BEE7-4E85-8297-8AB36D72CBD4}" type="pres">
      <dgm:prSet presAssocID="{C6D16A81-D4CA-4CDC-A8C2-45A635A0FD4F}" presName="bgRect" presStyleLbl="bgShp" presStyleIdx="0" presStyleCnt="3"/>
      <dgm:spPr/>
    </dgm:pt>
    <dgm:pt modelId="{3CDCD668-7F7A-44DE-9808-05E923E51A4B}" type="pres">
      <dgm:prSet presAssocID="{C6D16A81-D4CA-4CDC-A8C2-45A635A0FD4F}" presName="iconRect" presStyleLbl="node1" presStyleIdx="0" presStyleCnt="3"/>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Database"/>
        </a:ext>
      </dgm:extLst>
    </dgm:pt>
    <dgm:pt modelId="{DF902493-D68F-4ED2-AEC1-A0FD52B12DEE}" type="pres">
      <dgm:prSet presAssocID="{C6D16A81-D4CA-4CDC-A8C2-45A635A0FD4F}" presName="spaceRect" presStyleCnt="0"/>
      <dgm:spPr/>
    </dgm:pt>
    <dgm:pt modelId="{E622F370-3D76-4701-B0DD-2AA147A59FA2}" type="pres">
      <dgm:prSet presAssocID="{C6D16A81-D4CA-4CDC-A8C2-45A635A0FD4F}" presName="parTx" presStyleLbl="revTx" presStyleIdx="0" presStyleCnt="3">
        <dgm:presLayoutVars>
          <dgm:chMax val="0"/>
          <dgm:chPref val="0"/>
        </dgm:presLayoutVars>
      </dgm:prSet>
      <dgm:spPr/>
    </dgm:pt>
    <dgm:pt modelId="{65239694-3663-4707-B6AE-6C5A89A14667}" type="pres">
      <dgm:prSet presAssocID="{593382D4-D486-419F-AB3D-640AA1F8F327}" presName="sibTrans" presStyleCnt="0"/>
      <dgm:spPr/>
    </dgm:pt>
    <dgm:pt modelId="{418BDDC0-28F7-422D-B2AE-D61C9048189C}" type="pres">
      <dgm:prSet presAssocID="{BB691B98-739C-4431-A62E-383D7E8A8AAB}" presName="compNode" presStyleCnt="0"/>
      <dgm:spPr/>
    </dgm:pt>
    <dgm:pt modelId="{5B295098-7226-4EDA-9AF5-2269A3D9F2DD}" type="pres">
      <dgm:prSet presAssocID="{BB691B98-739C-4431-A62E-383D7E8A8AAB}" presName="bgRect" presStyleLbl="bgShp" presStyleIdx="1" presStyleCnt="3"/>
      <dgm:spPr/>
    </dgm:pt>
    <dgm:pt modelId="{F611F979-642D-4EA9-82B8-FC0D4887148A}" type="pres">
      <dgm:prSet presAssocID="{BB691B98-739C-4431-A62E-383D7E8A8AAB}" presName="iconRect" presStyleLbl="node1" presStyleIdx="1" presStyleCnt="3"/>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Heart Organ"/>
        </a:ext>
      </dgm:extLst>
    </dgm:pt>
    <dgm:pt modelId="{21772BA4-35CE-43E4-847A-A0B772298DB6}" type="pres">
      <dgm:prSet presAssocID="{BB691B98-739C-4431-A62E-383D7E8A8AAB}" presName="spaceRect" presStyleCnt="0"/>
      <dgm:spPr/>
    </dgm:pt>
    <dgm:pt modelId="{C0F0F6BB-8281-4BD7-A8E1-C8A7009AC380}" type="pres">
      <dgm:prSet presAssocID="{BB691B98-739C-4431-A62E-383D7E8A8AAB}" presName="parTx" presStyleLbl="revTx" presStyleIdx="1" presStyleCnt="3">
        <dgm:presLayoutVars>
          <dgm:chMax val="0"/>
          <dgm:chPref val="0"/>
        </dgm:presLayoutVars>
      </dgm:prSet>
      <dgm:spPr/>
    </dgm:pt>
    <dgm:pt modelId="{19B40145-6BB5-4713-BFB6-6B21CE7B3291}" type="pres">
      <dgm:prSet presAssocID="{E5EFA034-A70B-4635-AA1B-4ADB8D06F6B9}" presName="sibTrans" presStyleCnt="0"/>
      <dgm:spPr/>
    </dgm:pt>
    <dgm:pt modelId="{202C941A-7CDC-44FF-9A38-A48828E1A095}" type="pres">
      <dgm:prSet presAssocID="{05B39C12-8EF0-49B9-B279-5EA216F28452}" presName="compNode" presStyleCnt="0"/>
      <dgm:spPr/>
    </dgm:pt>
    <dgm:pt modelId="{0A5A92F0-FACE-4C8B-B9D5-BFCEB5858B96}" type="pres">
      <dgm:prSet presAssocID="{05B39C12-8EF0-49B9-B279-5EA216F28452}" presName="bgRect" presStyleLbl="bgShp" presStyleIdx="2" presStyleCnt="3"/>
      <dgm:spPr/>
    </dgm:pt>
    <dgm:pt modelId="{F0AD2F95-6411-485D-BF1E-7F587B9DD8AC}" type="pres">
      <dgm:prSet presAssocID="{05B39C12-8EF0-49B9-B279-5EA216F28452}" presName="iconRect" presStyleLbl="node1" presStyleIdx="2" presStyleCnt="3"/>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Heartbeat"/>
        </a:ext>
      </dgm:extLst>
    </dgm:pt>
    <dgm:pt modelId="{4BB6C0DE-1BD6-46B0-A64E-A4BC27702AE9}" type="pres">
      <dgm:prSet presAssocID="{05B39C12-8EF0-49B9-B279-5EA216F28452}" presName="spaceRect" presStyleCnt="0"/>
      <dgm:spPr/>
    </dgm:pt>
    <dgm:pt modelId="{E6A7DC2F-705B-47A9-A0BC-A532BDCBFE28}" type="pres">
      <dgm:prSet presAssocID="{05B39C12-8EF0-49B9-B279-5EA216F28452}" presName="parTx" presStyleLbl="revTx" presStyleIdx="2" presStyleCnt="3">
        <dgm:presLayoutVars>
          <dgm:chMax val="0"/>
          <dgm:chPref val="0"/>
        </dgm:presLayoutVars>
      </dgm:prSet>
      <dgm:spPr/>
    </dgm:pt>
  </dgm:ptLst>
  <dgm:cxnLst>
    <dgm:cxn modelId="{48AC0D13-9320-45B9-8879-D719BFF9724C}" type="presOf" srcId="{05B39C12-8EF0-49B9-B279-5EA216F28452}" destId="{E6A7DC2F-705B-47A9-A0BC-A532BDCBFE28}" srcOrd="0" destOrd="0" presId="urn:microsoft.com/office/officeart/2018/2/layout/IconVerticalSolidList"/>
    <dgm:cxn modelId="{5AB4663F-5A68-4019-B0CD-3576973BEB5C}" type="presOf" srcId="{C6D16A81-D4CA-4CDC-A8C2-45A635A0FD4F}" destId="{E622F370-3D76-4701-B0DD-2AA147A59FA2}" srcOrd="0" destOrd="0" presId="urn:microsoft.com/office/officeart/2018/2/layout/IconVerticalSolidList"/>
    <dgm:cxn modelId="{6477CA42-1726-4285-9F5C-14A3E1CC1FBD}" srcId="{7CA3B26A-11EB-48F8-AD26-58FCBB8CB180}" destId="{05B39C12-8EF0-49B9-B279-5EA216F28452}" srcOrd="2" destOrd="0" parTransId="{44D27280-67B0-4D26-BA41-7F7C9B4011BF}" sibTransId="{20180206-611E-4DF4-8635-FC6DD0DA046A}"/>
    <dgm:cxn modelId="{F323F5C3-6F8F-4C7D-A514-2CD35CFCFD24}" srcId="{7CA3B26A-11EB-48F8-AD26-58FCBB8CB180}" destId="{BB691B98-739C-4431-A62E-383D7E8A8AAB}" srcOrd="1" destOrd="0" parTransId="{FEEEBAAE-48F1-48D8-BA84-3EFCC1B4C994}" sibTransId="{E5EFA034-A70B-4635-AA1B-4ADB8D06F6B9}"/>
    <dgm:cxn modelId="{8B8392E4-2921-4715-802F-26619FB206FD}" type="presOf" srcId="{7CA3B26A-11EB-48F8-AD26-58FCBB8CB180}" destId="{0AF34CDC-F43E-4F41-B5C1-C300723A4D3F}" srcOrd="0" destOrd="0" presId="urn:microsoft.com/office/officeart/2018/2/layout/IconVerticalSolidList"/>
    <dgm:cxn modelId="{0EB331EC-E3E9-4722-88B9-FE75FFC23CE5}" srcId="{7CA3B26A-11EB-48F8-AD26-58FCBB8CB180}" destId="{C6D16A81-D4CA-4CDC-A8C2-45A635A0FD4F}" srcOrd="0" destOrd="0" parTransId="{18BF8819-C60F-403F-8C8E-60086B236291}" sibTransId="{593382D4-D486-419F-AB3D-640AA1F8F327}"/>
    <dgm:cxn modelId="{8A479EFD-B31E-4EBE-A40C-6E645E6ED906}" type="presOf" srcId="{BB691B98-739C-4431-A62E-383D7E8A8AAB}" destId="{C0F0F6BB-8281-4BD7-A8E1-C8A7009AC380}" srcOrd="0" destOrd="0" presId="urn:microsoft.com/office/officeart/2018/2/layout/IconVerticalSolidList"/>
    <dgm:cxn modelId="{687049BD-DBFE-4FF2-ACD6-04FB8E177634}" type="presParOf" srcId="{0AF34CDC-F43E-4F41-B5C1-C300723A4D3F}" destId="{22F6C10B-7425-4523-B59B-A9ADC37FBB07}" srcOrd="0" destOrd="0" presId="urn:microsoft.com/office/officeart/2018/2/layout/IconVerticalSolidList"/>
    <dgm:cxn modelId="{B349A143-1D64-4216-912E-4DC09CC515B8}" type="presParOf" srcId="{22F6C10B-7425-4523-B59B-A9ADC37FBB07}" destId="{9FA94A7E-BEE7-4E85-8297-8AB36D72CBD4}" srcOrd="0" destOrd="0" presId="urn:microsoft.com/office/officeart/2018/2/layout/IconVerticalSolidList"/>
    <dgm:cxn modelId="{718DD758-8F64-4A70-983A-65EBFC172183}" type="presParOf" srcId="{22F6C10B-7425-4523-B59B-A9ADC37FBB07}" destId="{3CDCD668-7F7A-44DE-9808-05E923E51A4B}" srcOrd="1" destOrd="0" presId="urn:microsoft.com/office/officeart/2018/2/layout/IconVerticalSolidList"/>
    <dgm:cxn modelId="{19CBF345-79F7-41BE-B463-3DC2C693A1A1}" type="presParOf" srcId="{22F6C10B-7425-4523-B59B-A9ADC37FBB07}" destId="{DF902493-D68F-4ED2-AEC1-A0FD52B12DEE}" srcOrd="2" destOrd="0" presId="urn:microsoft.com/office/officeart/2018/2/layout/IconVerticalSolidList"/>
    <dgm:cxn modelId="{F5E372B3-5981-40A0-8808-C8EE52D5113E}" type="presParOf" srcId="{22F6C10B-7425-4523-B59B-A9ADC37FBB07}" destId="{E622F370-3D76-4701-B0DD-2AA147A59FA2}" srcOrd="3" destOrd="0" presId="urn:microsoft.com/office/officeart/2018/2/layout/IconVerticalSolidList"/>
    <dgm:cxn modelId="{491806BF-5E2A-4976-86ED-617536F538EF}" type="presParOf" srcId="{0AF34CDC-F43E-4F41-B5C1-C300723A4D3F}" destId="{65239694-3663-4707-B6AE-6C5A89A14667}" srcOrd="1" destOrd="0" presId="urn:microsoft.com/office/officeart/2018/2/layout/IconVerticalSolidList"/>
    <dgm:cxn modelId="{0824947D-AA25-4E16-9FF1-F25100A0920D}" type="presParOf" srcId="{0AF34CDC-F43E-4F41-B5C1-C300723A4D3F}" destId="{418BDDC0-28F7-422D-B2AE-D61C9048189C}" srcOrd="2" destOrd="0" presId="urn:microsoft.com/office/officeart/2018/2/layout/IconVerticalSolidList"/>
    <dgm:cxn modelId="{F6741612-7D10-4E92-A7A7-F4890BB95FF2}" type="presParOf" srcId="{418BDDC0-28F7-422D-B2AE-D61C9048189C}" destId="{5B295098-7226-4EDA-9AF5-2269A3D9F2DD}" srcOrd="0" destOrd="0" presId="urn:microsoft.com/office/officeart/2018/2/layout/IconVerticalSolidList"/>
    <dgm:cxn modelId="{EE6C8993-DB73-4273-8779-C4A1D055D980}" type="presParOf" srcId="{418BDDC0-28F7-422D-B2AE-D61C9048189C}" destId="{F611F979-642D-4EA9-82B8-FC0D4887148A}" srcOrd="1" destOrd="0" presId="urn:microsoft.com/office/officeart/2018/2/layout/IconVerticalSolidList"/>
    <dgm:cxn modelId="{AC5DFA9F-D1CD-4CBC-B60A-51FC3FE9C23C}" type="presParOf" srcId="{418BDDC0-28F7-422D-B2AE-D61C9048189C}" destId="{21772BA4-35CE-43E4-847A-A0B772298DB6}" srcOrd="2" destOrd="0" presId="urn:microsoft.com/office/officeart/2018/2/layout/IconVerticalSolidList"/>
    <dgm:cxn modelId="{DFC5697B-D864-4EC0-BE94-17F0CB87B0ED}" type="presParOf" srcId="{418BDDC0-28F7-422D-B2AE-D61C9048189C}" destId="{C0F0F6BB-8281-4BD7-A8E1-C8A7009AC380}" srcOrd="3" destOrd="0" presId="urn:microsoft.com/office/officeart/2018/2/layout/IconVerticalSolidList"/>
    <dgm:cxn modelId="{16BDE03A-07B8-4685-81D5-AFDEAEA8BEAA}" type="presParOf" srcId="{0AF34CDC-F43E-4F41-B5C1-C300723A4D3F}" destId="{19B40145-6BB5-4713-BFB6-6B21CE7B3291}" srcOrd="3" destOrd="0" presId="urn:microsoft.com/office/officeart/2018/2/layout/IconVerticalSolidList"/>
    <dgm:cxn modelId="{72B15EC5-5153-4DEE-8D0C-44D7FFF56373}" type="presParOf" srcId="{0AF34CDC-F43E-4F41-B5C1-C300723A4D3F}" destId="{202C941A-7CDC-44FF-9A38-A48828E1A095}" srcOrd="4" destOrd="0" presId="urn:microsoft.com/office/officeart/2018/2/layout/IconVerticalSolidList"/>
    <dgm:cxn modelId="{7F0BEE4F-5B08-4514-A718-BB374B29A2EC}" type="presParOf" srcId="{202C941A-7CDC-44FF-9A38-A48828E1A095}" destId="{0A5A92F0-FACE-4C8B-B9D5-BFCEB5858B96}" srcOrd="0" destOrd="0" presId="urn:microsoft.com/office/officeart/2018/2/layout/IconVerticalSolidList"/>
    <dgm:cxn modelId="{8A5DC4C9-6F68-49E8-B75E-FCBBB2D2388B}" type="presParOf" srcId="{202C941A-7CDC-44FF-9A38-A48828E1A095}" destId="{F0AD2F95-6411-485D-BF1E-7F587B9DD8AC}" srcOrd="1" destOrd="0" presId="urn:microsoft.com/office/officeart/2018/2/layout/IconVerticalSolidList"/>
    <dgm:cxn modelId="{53C6D094-4D62-4D5D-A335-429CC9CE0B73}" type="presParOf" srcId="{202C941A-7CDC-44FF-9A38-A48828E1A095}" destId="{4BB6C0DE-1BD6-46B0-A64E-A4BC27702AE9}" srcOrd="2" destOrd="0" presId="urn:microsoft.com/office/officeart/2018/2/layout/IconVerticalSolidList"/>
    <dgm:cxn modelId="{08B6EE43-5894-4403-BEAA-F2E49F631B56}" type="presParOf" srcId="{202C941A-7CDC-44FF-9A38-A48828E1A095}" destId="{E6A7DC2F-705B-47A9-A0BC-A532BDCBFE2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3B35CFC-5A96-48A2-A58A-2B70D56CA8C7}"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550E5F10-5321-41D4-AC23-1DD37A9A889D}">
      <dgm:prSet custT="1"/>
      <dgm:spPr/>
      <dgm:t>
        <a:bodyPr/>
        <a:lstStyle/>
        <a:p>
          <a:r>
            <a:rPr lang="en-US" sz="1200" b="1"/>
            <a:t>Summary of Key Insights:</a:t>
          </a:r>
          <a:endParaRPr lang="en-US" sz="1200"/>
        </a:p>
      </dgm:t>
    </dgm:pt>
    <dgm:pt modelId="{E3C82153-85F6-4D15-A9E6-B65992F8831E}" type="parTrans" cxnId="{93F09A1E-0670-4E3F-91E8-8F66885237C9}">
      <dgm:prSet/>
      <dgm:spPr/>
      <dgm:t>
        <a:bodyPr/>
        <a:lstStyle/>
        <a:p>
          <a:endParaRPr lang="en-US" sz="2000"/>
        </a:p>
      </dgm:t>
    </dgm:pt>
    <dgm:pt modelId="{70A83F4D-D449-44C2-82F7-31692843626B}" type="sibTrans" cxnId="{93F09A1E-0670-4E3F-91E8-8F66885237C9}">
      <dgm:prSet/>
      <dgm:spPr/>
      <dgm:t>
        <a:bodyPr/>
        <a:lstStyle/>
        <a:p>
          <a:endParaRPr lang="en-US" sz="2000"/>
        </a:p>
      </dgm:t>
    </dgm:pt>
    <dgm:pt modelId="{EEA980D0-6DC3-4F58-87AB-4A85F083A9A4}">
      <dgm:prSet custT="1"/>
      <dgm:spPr/>
      <dgm:t>
        <a:bodyPr/>
        <a:lstStyle/>
        <a:p>
          <a:r>
            <a:rPr lang="en-US" sz="1200" b="1" dirty="0"/>
            <a:t>Random Forest (RF)</a:t>
          </a:r>
          <a:r>
            <a:rPr lang="en-US" sz="1200" dirty="0"/>
            <a:t>:</a:t>
          </a:r>
        </a:p>
      </dgm:t>
    </dgm:pt>
    <dgm:pt modelId="{E389CBDD-0035-4751-85F4-33C3040965A1}" type="parTrans" cxnId="{78C1EAA4-9CD8-4D31-BB03-6CCB6AD2A7DE}">
      <dgm:prSet/>
      <dgm:spPr/>
      <dgm:t>
        <a:bodyPr/>
        <a:lstStyle/>
        <a:p>
          <a:endParaRPr lang="en-US" sz="2000"/>
        </a:p>
      </dgm:t>
    </dgm:pt>
    <dgm:pt modelId="{8179C24C-1180-44C3-B6EE-1976112564FB}" type="sibTrans" cxnId="{78C1EAA4-9CD8-4D31-BB03-6CCB6AD2A7DE}">
      <dgm:prSet/>
      <dgm:spPr/>
      <dgm:t>
        <a:bodyPr/>
        <a:lstStyle/>
        <a:p>
          <a:endParaRPr lang="en-US" sz="2000"/>
        </a:p>
      </dgm:t>
    </dgm:pt>
    <dgm:pt modelId="{A9C1CAD3-F61B-4BDF-990B-E3DCC12562DA}">
      <dgm:prSet custT="1"/>
      <dgm:spPr/>
      <dgm:t>
        <a:bodyPr/>
        <a:lstStyle/>
        <a:p>
          <a:r>
            <a:rPr lang="en-US" sz="1200"/>
            <a:t>Best at detecting true positives (deaths) with a TPR of 0.72.</a:t>
          </a:r>
        </a:p>
      </dgm:t>
    </dgm:pt>
    <dgm:pt modelId="{AD1C4A53-0F6A-4231-BC58-912829C07235}" type="parTrans" cxnId="{C4FAD63D-3D3E-4A97-A0F5-8414D3A5A9C2}">
      <dgm:prSet/>
      <dgm:spPr/>
      <dgm:t>
        <a:bodyPr/>
        <a:lstStyle/>
        <a:p>
          <a:endParaRPr lang="en-US" sz="2000"/>
        </a:p>
      </dgm:t>
    </dgm:pt>
    <dgm:pt modelId="{7CC06C6C-538D-44DA-A068-032EADA6737B}" type="sibTrans" cxnId="{C4FAD63D-3D3E-4A97-A0F5-8414D3A5A9C2}">
      <dgm:prSet/>
      <dgm:spPr/>
      <dgm:t>
        <a:bodyPr/>
        <a:lstStyle/>
        <a:p>
          <a:endParaRPr lang="en-US" sz="2000"/>
        </a:p>
      </dgm:t>
    </dgm:pt>
    <dgm:pt modelId="{64A216CC-7AB1-4A66-B0A2-61C406457B80}">
      <dgm:prSet custT="1"/>
      <dgm:spPr/>
      <dgm:t>
        <a:bodyPr/>
        <a:lstStyle/>
        <a:p>
          <a:r>
            <a:rPr lang="en-US" sz="1200"/>
            <a:t>Has the best balance of performance (F1 score: 0.75) and accuracy (85%).</a:t>
          </a:r>
        </a:p>
      </dgm:t>
    </dgm:pt>
    <dgm:pt modelId="{D35EB1CA-7DAE-4FAA-99EE-B47F7DA681D3}" type="parTrans" cxnId="{4A62B7F4-E8A6-45B0-81F7-C5ACA0B203DA}">
      <dgm:prSet/>
      <dgm:spPr/>
      <dgm:t>
        <a:bodyPr/>
        <a:lstStyle/>
        <a:p>
          <a:endParaRPr lang="en-US" sz="2000"/>
        </a:p>
      </dgm:t>
    </dgm:pt>
    <dgm:pt modelId="{AE699576-5B0F-42DA-8E1F-9D0A572154C2}" type="sibTrans" cxnId="{4A62B7F4-E8A6-45B0-81F7-C5ACA0B203DA}">
      <dgm:prSet/>
      <dgm:spPr/>
      <dgm:t>
        <a:bodyPr/>
        <a:lstStyle/>
        <a:p>
          <a:endParaRPr lang="en-US" sz="2000"/>
        </a:p>
      </dgm:t>
    </dgm:pt>
    <dgm:pt modelId="{A876F276-B40D-4AC6-8DEF-745E81C159E0}">
      <dgm:prSet custT="1"/>
      <dgm:spPr/>
      <dgm:t>
        <a:bodyPr/>
        <a:lstStyle/>
        <a:p>
          <a:r>
            <a:rPr lang="en-US" sz="1200"/>
            <a:t>Best at minimizing false negatives (FNR: 0.28).</a:t>
          </a:r>
        </a:p>
      </dgm:t>
    </dgm:pt>
    <dgm:pt modelId="{C4C9D0D0-7B6C-4C3E-A6CE-75AF5D70B32C}" type="parTrans" cxnId="{73B954D4-9A28-4B2E-9906-CF78EC132876}">
      <dgm:prSet/>
      <dgm:spPr/>
      <dgm:t>
        <a:bodyPr/>
        <a:lstStyle/>
        <a:p>
          <a:endParaRPr lang="en-US" sz="2000"/>
        </a:p>
      </dgm:t>
    </dgm:pt>
    <dgm:pt modelId="{28658445-B06A-4F9D-95E7-9F1DA4B518F0}" type="sibTrans" cxnId="{73B954D4-9A28-4B2E-9906-CF78EC132876}">
      <dgm:prSet/>
      <dgm:spPr/>
      <dgm:t>
        <a:bodyPr/>
        <a:lstStyle/>
        <a:p>
          <a:endParaRPr lang="en-US" sz="2000"/>
        </a:p>
      </dgm:t>
    </dgm:pt>
    <dgm:pt modelId="{257C5B1F-3BF1-4BD2-A404-B2E90BC57F27}">
      <dgm:prSet custT="1"/>
      <dgm:spPr/>
      <dgm:t>
        <a:bodyPr/>
        <a:lstStyle/>
        <a:p>
          <a:r>
            <a:rPr lang="en-US" sz="1200" b="1"/>
            <a:t>Naive Bayes</a:t>
          </a:r>
          <a:r>
            <a:rPr lang="en-US" sz="1200"/>
            <a:t>:</a:t>
          </a:r>
        </a:p>
      </dgm:t>
    </dgm:pt>
    <dgm:pt modelId="{280C3E75-C509-4E39-9B1B-B332C8DFDD56}" type="parTrans" cxnId="{6B695137-CC60-4E71-812C-35F35B6C2DBF}">
      <dgm:prSet/>
      <dgm:spPr/>
      <dgm:t>
        <a:bodyPr/>
        <a:lstStyle/>
        <a:p>
          <a:endParaRPr lang="en-US" sz="2000"/>
        </a:p>
      </dgm:t>
    </dgm:pt>
    <dgm:pt modelId="{2304DC41-6360-40C6-AF63-671B767AB4C8}" type="sibTrans" cxnId="{6B695137-CC60-4E71-812C-35F35B6C2DBF}">
      <dgm:prSet/>
      <dgm:spPr/>
      <dgm:t>
        <a:bodyPr/>
        <a:lstStyle/>
        <a:p>
          <a:endParaRPr lang="en-US" sz="2000"/>
        </a:p>
      </dgm:t>
    </dgm:pt>
    <dgm:pt modelId="{8C2FDD6A-A311-4CCA-9330-ECBF3306B4AD}">
      <dgm:prSet custT="1"/>
      <dgm:spPr/>
      <dgm:t>
        <a:bodyPr/>
        <a:lstStyle/>
        <a:p>
          <a:r>
            <a:rPr lang="en-US" sz="1200" dirty="0"/>
            <a:t>Has a lower TPR (0.51), meaning it misses more deaths compared to the others.</a:t>
          </a:r>
        </a:p>
      </dgm:t>
    </dgm:pt>
    <dgm:pt modelId="{DB197DEC-24D0-475B-BF5C-FEFD287D6534}" type="parTrans" cxnId="{99732C92-6D66-4A92-BD85-4E349C9A254A}">
      <dgm:prSet/>
      <dgm:spPr/>
      <dgm:t>
        <a:bodyPr/>
        <a:lstStyle/>
        <a:p>
          <a:endParaRPr lang="en-US" sz="2000"/>
        </a:p>
      </dgm:t>
    </dgm:pt>
    <dgm:pt modelId="{D65B1F72-6F65-42ED-AE3D-5B6CCEAAA45E}" type="sibTrans" cxnId="{99732C92-6D66-4A92-BD85-4E349C9A254A}">
      <dgm:prSet/>
      <dgm:spPr/>
      <dgm:t>
        <a:bodyPr/>
        <a:lstStyle/>
        <a:p>
          <a:endParaRPr lang="en-US" sz="2000"/>
        </a:p>
      </dgm:t>
    </dgm:pt>
    <dgm:pt modelId="{3451629B-588F-4C30-B047-0EEA78AFB903}">
      <dgm:prSet custT="1"/>
      <dgm:spPr/>
      <dgm:t>
        <a:bodyPr/>
        <a:lstStyle/>
        <a:p>
          <a:r>
            <a:rPr lang="en-US" sz="1200" dirty="0"/>
            <a:t>However, it still performs well in terms of accuracy (78%).</a:t>
          </a:r>
        </a:p>
      </dgm:t>
    </dgm:pt>
    <dgm:pt modelId="{578BE293-2587-4808-A41F-DE54D9D500F3}" type="parTrans" cxnId="{1A5A7C72-D806-4925-8A7A-4D8B7548E39C}">
      <dgm:prSet/>
      <dgm:spPr/>
      <dgm:t>
        <a:bodyPr/>
        <a:lstStyle/>
        <a:p>
          <a:endParaRPr lang="en-US" sz="2000"/>
        </a:p>
      </dgm:t>
    </dgm:pt>
    <dgm:pt modelId="{E15FA796-EEBD-45C1-957C-8ED29FBA611E}" type="sibTrans" cxnId="{1A5A7C72-D806-4925-8A7A-4D8B7548E39C}">
      <dgm:prSet/>
      <dgm:spPr/>
      <dgm:t>
        <a:bodyPr/>
        <a:lstStyle/>
        <a:p>
          <a:endParaRPr lang="en-US" sz="2000"/>
        </a:p>
      </dgm:t>
    </dgm:pt>
    <dgm:pt modelId="{1F8C746D-C26D-41C5-8C5D-4C502EF09085}">
      <dgm:prSet custT="1"/>
      <dgm:spPr/>
      <dgm:t>
        <a:bodyPr/>
        <a:lstStyle/>
        <a:p>
          <a:r>
            <a:rPr lang="en-US" sz="1200" dirty="0"/>
            <a:t>It has a higher FNR (0.49), so it fails to identify more deaths than RF or GRU.</a:t>
          </a:r>
        </a:p>
      </dgm:t>
    </dgm:pt>
    <dgm:pt modelId="{282A42AA-8242-4C1E-A11C-EC0DDC46047C}" type="parTrans" cxnId="{7C1D2DD9-E47B-4324-BB2C-CE3280B199E3}">
      <dgm:prSet/>
      <dgm:spPr/>
      <dgm:t>
        <a:bodyPr/>
        <a:lstStyle/>
        <a:p>
          <a:endParaRPr lang="en-US" sz="2000"/>
        </a:p>
      </dgm:t>
    </dgm:pt>
    <dgm:pt modelId="{02A791A0-7F1A-4264-964D-FDB7FFF86BF6}" type="sibTrans" cxnId="{7C1D2DD9-E47B-4324-BB2C-CE3280B199E3}">
      <dgm:prSet/>
      <dgm:spPr/>
      <dgm:t>
        <a:bodyPr/>
        <a:lstStyle/>
        <a:p>
          <a:endParaRPr lang="en-US" sz="2000"/>
        </a:p>
      </dgm:t>
    </dgm:pt>
    <dgm:pt modelId="{25BEE4C3-5F76-4DBC-A34C-1F2B87CC4DD2}">
      <dgm:prSet custT="1"/>
      <dgm:spPr/>
      <dgm:t>
        <a:bodyPr/>
        <a:lstStyle/>
        <a:p>
          <a:r>
            <a:rPr lang="en-US" sz="1200" b="1"/>
            <a:t>GRU (Recurrent Neural Network)</a:t>
          </a:r>
          <a:r>
            <a:rPr lang="en-US" sz="1200"/>
            <a:t>:</a:t>
          </a:r>
        </a:p>
      </dgm:t>
    </dgm:pt>
    <dgm:pt modelId="{166BD5EE-86BC-4810-A72F-C33FA14692E3}" type="parTrans" cxnId="{5E225DF1-F12B-40C2-B96D-FC237CC810A7}">
      <dgm:prSet/>
      <dgm:spPr/>
      <dgm:t>
        <a:bodyPr/>
        <a:lstStyle/>
        <a:p>
          <a:endParaRPr lang="en-US" sz="2000"/>
        </a:p>
      </dgm:t>
    </dgm:pt>
    <dgm:pt modelId="{D2B2F020-F0EA-4089-9FFC-D512D605B07F}" type="sibTrans" cxnId="{5E225DF1-F12B-40C2-B96D-FC237CC810A7}">
      <dgm:prSet/>
      <dgm:spPr/>
      <dgm:t>
        <a:bodyPr/>
        <a:lstStyle/>
        <a:p>
          <a:endParaRPr lang="en-US" sz="2000"/>
        </a:p>
      </dgm:t>
    </dgm:pt>
    <dgm:pt modelId="{93315517-A9DE-4791-A4F5-194F812B52DA}">
      <dgm:prSet custT="1"/>
      <dgm:spPr/>
      <dgm:t>
        <a:bodyPr/>
        <a:lstStyle/>
        <a:p>
          <a:r>
            <a:rPr lang="en-US" sz="1200"/>
            <a:t>Best specificity (0.96), meaning it excels at correctly identifying survivors.</a:t>
          </a:r>
        </a:p>
      </dgm:t>
    </dgm:pt>
    <dgm:pt modelId="{7B9E7E61-D8D1-4CEC-900D-F4ABCC903C1B}" type="parTrans" cxnId="{7B00520C-C94D-404E-88DB-8DD8E2E74EC0}">
      <dgm:prSet/>
      <dgm:spPr/>
      <dgm:t>
        <a:bodyPr/>
        <a:lstStyle/>
        <a:p>
          <a:endParaRPr lang="en-US" sz="2000"/>
        </a:p>
      </dgm:t>
    </dgm:pt>
    <dgm:pt modelId="{82D25A33-EF3E-432C-82C3-C4C04F4D60DA}" type="sibTrans" cxnId="{7B00520C-C94D-404E-88DB-8DD8E2E74EC0}">
      <dgm:prSet/>
      <dgm:spPr/>
      <dgm:t>
        <a:bodyPr/>
        <a:lstStyle/>
        <a:p>
          <a:endParaRPr lang="en-US" sz="2000"/>
        </a:p>
      </dgm:t>
    </dgm:pt>
    <dgm:pt modelId="{EED41315-A805-4785-9B64-DB0B277A89C3}">
      <dgm:prSet custT="1"/>
      <dgm:spPr/>
      <dgm:t>
        <a:bodyPr/>
        <a:lstStyle/>
        <a:p>
          <a:r>
            <a:rPr lang="en-US" sz="1200"/>
            <a:t>High precision (0.83), meaning it rarely incorrectly classifies survivors as deaths.</a:t>
          </a:r>
        </a:p>
      </dgm:t>
    </dgm:pt>
    <dgm:pt modelId="{0F1FD57E-86C4-4D3F-B493-88F0A017F565}" type="parTrans" cxnId="{0AC8975A-FF5B-4F0F-9E13-950861945DEE}">
      <dgm:prSet/>
      <dgm:spPr/>
      <dgm:t>
        <a:bodyPr/>
        <a:lstStyle/>
        <a:p>
          <a:endParaRPr lang="en-US" sz="2000"/>
        </a:p>
      </dgm:t>
    </dgm:pt>
    <dgm:pt modelId="{FB339B55-A09D-4AB3-9CA1-6400F56F6E7A}" type="sibTrans" cxnId="{0AC8975A-FF5B-4F0F-9E13-950861945DEE}">
      <dgm:prSet/>
      <dgm:spPr/>
      <dgm:t>
        <a:bodyPr/>
        <a:lstStyle/>
        <a:p>
          <a:endParaRPr lang="en-US" sz="2000"/>
        </a:p>
      </dgm:t>
    </dgm:pt>
    <dgm:pt modelId="{4C1DCD14-70FA-4862-878F-A065663F35AE}">
      <dgm:prSet custT="1"/>
      <dgm:spPr/>
      <dgm:t>
        <a:bodyPr/>
        <a:lstStyle/>
        <a:p>
          <a:r>
            <a:rPr lang="en-US" sz="1200"/>
            <a:t>Slightly lower F1 score and accuracy compared to RF, but performs well overall.</a:t>
          </a:r>
        </a:p>
      </dgm:t>
    </dgm:pt>
    <dgm:pt modelId="{A7218979-ABAF-4EA5-9A60-5B8B4E22837F}" type="parTrans" cxnId="{AA69872C-FDA7-4420-BD77-E1385A49CA53}">
      <dgm:prSet/>
      <dgm:spPr/>
      <dgm:t>
        <a:bodyPr/>
        <a:lstStyle/>
        <a:p>
          <a:endParaRPr lang="en-US" sz="2000"/>
        </a:p>
      </dgm:t>
    </dgm:pt>
    <dgm:pt modelId="{C7AD4412-635D-44D8-88E5-7534E8252E54}" type="sibTrans" cxnId="{AA69872C-FDA7-4420-BD77-E1385A49CA53}">
      <dgm:prSet/>
      <dgm:spPr/>
      <dgm:t>
        <a:bodyPr/>
        <a:lstStyle/>
        <a:p>
          <a:endParaRPr lang="en-US" sz="2000"/>
        </a:p>
      </dgm:t>
    </dgm:pt>
    <dgm:pt modelId="{F1178052-1FEE-49FC-888A-89984F1490D0}" type="pres">
      <dgm:prSet presAssocID="{A3B35CFC-5A96-48A2-A58A-2B70D56CA8C7}" presName="linear" presStyleCnt="0">
        <dgm:presLayoutVars>
          <dgm:dir/>
          <dgm:animLvl val="lvl"/>
          <dgm:resizeHandles val="exact"/>
        </dgm:presLayoutVars>
      </dgm:prSet>
      <dgm:spPr/>
    </dgm:pt>
    <dgm:pt modelId="{F8663C4A-E5EC-4C03-BF6E-B89391E5DB51}" type="pres">
      <dgm:prSet presAssocID="{550E5F10-5321-41D4-AC23-1DD37A9A889D}" presName="parentLin" presStyleCnt="0"/>
      <dgm:spPr/>
    </dgm:pt>
    <dgm:pt modelId="{2EB4A85D-F695-40BE-B6B4-820ECC906D8A}" type="pres">
      <dgm:prSet presAssocID="{550E5F10-5321-41D4-AC23-1DD37A9A889D}" presName="parentLeftMargin" presStyleLbl="node1" presStyleIdx="0" presStyleCnt="1"/>
      <dgm:spPr/>
    </dgm:pt>
    <dgm:pt modelId="{F665F440-7B38-4969-B07F-6836E08773C7}" type="pres">
      <dgm:prSet presAssocID="{550E5F10-5321-41D4-AC23-1DD37A9A889D}" presName="parentText" presStyleLbl="node1" presStyleIdx="0" presStyleCnt="1">
        <dgm:presLayoutVars>
          <dgm:chMax val="0"/>
          <dgm:bulletEnabled val="1"/>
        </dgm:presLayoutVars>
      </dgm:prSet>
      <dgm:spPr/>
    </dgm:pt>
    <dgm:pt modelId="{6C3326AA-1EDB-4BF8-B34C-C9F1A97DEDDA}" type="pres">
      <dgm:prSet presAssocID="{550E5F10-5321-41D4-AC23-1DD37A9A889D}" presName="negativeSpace" presStyleCnt="0"/>
      <dgm:spPr/>
    </dgm:pt>
    <dgm:pt modelId="{A6AF7C40-8B7F-461A-B42F-343BB391A290}" type="pres">
      <dgm:prSet presAssocID="{550E5F10-5321-41D4-AC23-1DD37A9A889D}" presName="childText" presStyleLbl="conFgAcc1" presStyleIdx="0" presStyleCnt="1">
        <dgm:presLayoutVars>
          <dgm:bulletEnabled val="1"/>
        </dgm:presLayoutVars>
      </dgm:prSet>
      <dgm:spPr/>
    </dgm:pt>
  </dgm:ptLst>
  <dgm:cxnLst>
    <dgm:cxn modelId="{7B00520C-C94D-404E-88DB-8DD8E2E74EC0}" srcId="{25BEE4C3-5F76-4DBC-A34C-1F2B87CC4DD2}" destId="{93315517-A9DE-4791-A4F5-194F812B52DA}" srcOrd="0" destOrd="0" parTransId="{7B9E7E61-D8D1-4CEC-900D-F4ABCC903C1B}" sibTransId="{82D25A33-EF3E-432C-82C3-C4C04F4D60DA}"/>
    <dgm:cxn modelId="{0660C30C-D740-4D48-B0F1-3927C59117D6}" type="presOf" srcId="{1F8C746D-C26D-41C5-8C5D-4C502EF09085}" destId="{A6AF7C40-8B7F-461A-B42F-343BB391A290}" srcOrd="0" destOrd="7" presId="urn:microsoft.com/office/officeart/2005/8/layout/list1"/>
    <dgm:cxn modelId="{93F09A1E-0670-4E3F-91E8-8F66885237C9}" srcId="{A3B35CFC-5A96-48A2-A58A-2B70D56CA8C7}" destId="{550E5F10-5321-41D4-AC23-1DD37A9A889D}" srcOrd="0" destOrd="0" parTransId="{E3C82153-85F6-4D15-A9E6-B65992F8831E}" sibTransId="{70A83F4D-D449-44C2-82F7-31692843626B}"/>
    <dgm:cxn modelId="{AA69872C-FDA7-4420-BD77-E1385A49CA53}" srcId="{25BEE4C3-5F76-4DBC-A34C-1F2B87CC4DD2}" destId="{4C1DCD14-70FA-4862-878F-A065663F35AE}" srcOrd="2" destOrd="0" parTransId="{A7218979-ABAF-4EA5-9A60-5B8B4E22837F}" sibTransId="{C7AD4412-635D-44D8-88E5-7534E8252E54}"/>
    <dgm:cxn modelId="{6B695137-CC60-4E71-812C-35F35B6C2DBF}" srcId="{550E5F10-5321-41D4-AC23-1DD37A9A889D}" destId="{257C5B1F-3BF1-4BD2-A404-B2E90BC57F27}" srcOrd="1" destOrd="0" parTransId="{280C3E75-C509-4E39-9B1B-B332C8DFDD56}" sibTransId="{2304DC41-6360-40C6-AF63-671B767AB4C8}"/>
    <dgm:cxn modelId="{C4FAD63D-3D3E-4A97-A0F5-8414D3A5A9C2}" srcId="{EEA980D0-6DC3-4F58-87AB-4A85F083A9A4}" destId="{A9C1CAD3-F61B-4BDF-990B-E3DCC12562DA}" srcOrd="0" destOrd="0" parTransId="{AD1C4A53-0F6A-4231-BC58-912829C07235}" sibTransId="{7CC06C6C-538D-44DA-A068-032EADA6737B}"/>
    <dgm:cxn modelId="{2E8C9C43-D8B1-4109-A5E1-E4C99AC81A4B}" type="presOf" srcId="{8C2FDD6A-A311-4CCA-9330-ECBF3306B4AD}" destId="{A6AF7C40-8B7F-461A-B42F-343BB391A290}" srcOrd="0" destOrd="5" presId="urn:microsoft.com/office/officeart/2005/8/layout/list1"/>
    <dgm:cxn modelId="{1A5A7C72-D806-4925-8A7A-4D8B7548E39C}" srcId="{257C5B1F-3BF1-4BD2-A404-B2E90BC57F27}" destId="{3451629B-588F-4C30-B047-0EEA78AFB903}" srcOrd="1" destOrd="0" parTransId="{578BE293-2587-4808-A41F-DE54D9D500F3}" sibTransId="{E15FA796-EEBD-45C1-957C-8ED29FBA611E}"/>
    <dgm:cxn modelId="{E1D78B56-E1BB-46A0-831B-2FD052A87C8C}" type="presOf" srcId="{EEA980D0-6DC3-4F58-87AB-4A85F083A9A4}" destId="{A6AF7C40-8B7F-461A-B42F-343BB391A290}" srcOrd="0" destOrd="0" presId="urn:microsoft.com/office/officeart/2005/8/layout/list1"/>
    <dgm:cxn modelId="{0AC8975A-FF5B-4F0F-9E13-950861945DEE}" srcId="{25BEE4C3-5F76-4DBC-A34C-1F2B87CC4DD2}" destId="{EED41315-A805-4785-9B64-DB0B277A89C3}" srcOrd="1" destOrd="0" parTransId="{0F1FD57E-86C4-4D3F-B493-88F0A017F565}" sibTransId="{FB339B55-A09D-4AB3-9CA1-6400F56F6E7A}"/>
    <dgm:cxn modelId="{2E73DC84-F1CC-400F-BBDB-29164F42AB42}" type="presOf" srcId="{550E5F10-5321-41D4-AC23-1DD37A9A889D}" destId="{2EB4A85D-F695-40BE-B6B4-820ECC906D8A}" srcOrd="0" destOrd="0" presId="urn:microsoft.com/office/officeart/2005/8/layout/list1"/>
    <dgm:cxn modelId="{44EE608D-423F-4EFB-887C-83703ACA16A8}" type="presOf" srcId="{4C1DCD14-70FA-4862-878F-A065663F35AE}" destId="{A6AF7C40-8B7F-461A-B42F-343BB391A290}" srcOrd="0" destOrd="11" presId="urn:microsoft.com/office/officeart/2005/8/layout/list1"/>
    <dgm:cxn modelId="{9C2A1E91-AC16-4215-B4B1-60DF3F9C477B}" type="presOf" srcId="{25BEE4C3-5F76-4DBC-A34C-1F2B87CC4DD2}" destId="{A6AF7C40-8B7F-461A-B42F-343BB391A290}" srcOrd="0" destOrd="8" presId="urn:microsoft.com/office/officeart/2005/8/layout/list1"/>
    <dgm:cxn modelId="{99732C92-6D66-4A92-BD85-4E349C9A254A}" srcId="{257C5B1F-3BF1-4BD2-A404-B2E90BC57F27}" destId="{8C2FDD6A-A311-4CCA-9330-ECBF3306B4AD}" srcOrd="0" destOrd="0" parTransId="{DB197DEC-24D0-475B-BF5C-FEFD287D6534}" sibTransId="{D65B1F72-6F65-42ED-AE3D-5B6CCEAAA45E}"/>
    <dgm:cxn modelId="{78C1EAA4-9CD8-4D31-BB03-6CCB6AD2A7DE}" srcId="{550E5F10-5321-41D4-AC23-1DD37A9A889D}" destId="{EEA980D0-6DC3-4F58-87AB-4A85F083A9A4}" srcOrd="0" destOrd="0" parTransId="{E389CBDD-0035-4751-85F4-33C3040965A1}" sibTransId="{8179C24C-1180-44C3-B6EE-1976112564FB}"/>
    <dgm:cxn modelId="{FBE3E0A5-4347-4F76-BDA5-04DF920C446C}" type="presOf" srcId="{EED41315-A805-4785-9B64-DB0B277A89C3}" destId="{A6AF7C40-8B7F-461A-B42F-343BB391A290}" srcOrd="0" destOrd="10" presId="urn:microsoft.com/office/officeart/2005/8/layout/list1"/>
    <dgm:cxn modelId="{CC6A0CB6-35B2-4B56-A6CC-5B6A98A719D8}" type="presOf" srcId="{3451629B-588F-4C30-B047-0EEA78AFB903}" destId="{A6AF7C40-8B7F-461A-B42F-343BB391A290}" srcOrd="0" destOrd="6" presId="urn:microsoft.com/office/officeart/2005/8/layout/list1"/>
    <dgm:cxn modelId="{F9E805C4-D5E7-458E-920F-9AC3C444B5A1}" type="presOf" srcId="{A3B35CFC-5A96-48A2-A58A-2B70D56CA8C7}" destId="{F1178052-1FEE-49FC-888A-89984F1490D0}" srcOrd="0" destOrd="0" presId="urn:microsoft.com/office/officeart/2005/8/layout/list1"/>
    <dgm:cxn modelId="{6D6464C6-2320-41AD-A0D6-087FB9654786}" type="presOf" srcId="{A9C1CAD3-F61B-4BDF-990B-E3DCC12562DA}" destId="{A6AF7C40-8B7F-461A-B42F-343BB391A290}" srcOrd="0" destOrd="1" presId="urn:microsoft.com/office/officeart/2005/8/layout/list1"/>
    <dgm:cxn modelId="{73B954D4-9A28-4B2E-9906-CF78EC132876}" srcId="{EEA980D0-6DC3-4F58-87AB-4A85F083A9A4}" destId="{A876F276-B40D-4AC6-8DEF-745E81C159E0}" srcOrd="2" destOrd="0" parTransId="{C4C9D0D0-7B6C-4C3E-A6CE-75AF5D70B32C}" sibTransId="{28658445-B06A-4F9D-95E7-9F1DA4B518F0}"/>
    <dgm:cxn modelId="{7C1D2DD9-E47B-4324-BB2C-CE3280B199E3}" srcId="{257C5B1F-3BF1-4BD2-A404-B2E90BC57F27}" destId="{1F8C746D-C26D-41C5-8C5D-4C502EF09085}" srcOrd="2" destOrd="0" parTransId="{282A42AA-8242-4C1E-A11C-EC0DDC46047C}" sibTransId="{02A791A0-7F1A-4264-964D-FDB7FFF86BF6}"/>
    <dgm:cxn modelId="{4ABC81DB-8274-4AFD-8BA4-3147D7AADA9A}" type="presOf" srcId="{A876F276-B40D-4AC6-8DEF-745E81C159E0}" destId="{A6AF7C40-8B7F-461A-B42F-343BB391A290}" srcOrd="0" destOrd="3" presId="urn:microsoft.com/office/officeart/2005/8/layout/list1"/>
    <dgm:cxn modelId="{25E09AE0-A3B4-4665-8E04-0EBD4D653B25}" type="presOf" srcId="{93315517-A9DE-4791-A4F5-194F812B52DA}" destId="{A6AF7C40-8B7F-461A-B42F-343BB391A290}" srcOrd="0" destOrd="9" presId="urn:microsoft.com/office/officeart/2005/8/layout/list1"/>
    <dgm:cxn modelId="{35EEACEB-1014-43FF-AD2B-9B6AD6FD8E0B}" type="presOf" srcId="{550E5F10-5321-41D4-AC23-1DD37A9A889D}" destId="{F665F440-7B38-4969-B07F-6836E08773C7}" srcOrd="1" destOrd="0" presId="urn:microsoft.com/office/officeart/2005/8/layout/list1"/>
    <dgm:cxn modelId="{5E225DF1-F12B-40C2-B96D-FC237CC810A7}" srcId="{550E5F10-5321-41D4-AC23-1DD37A9A889D}" destId="{25BEE4C3-5F76-4DBC-A34C-1F2B87CC4DD2}" srcOrd="2" destOrd="0" parTransId="{166BD5EE-86BC-4810-A72F-C33FA14692E3}" sibTransId="{D2B2F020-F0EA-4089-9FFC-D512D605B07F}"/>
    <dgm:cxn modelId="{4A62B7F4-E8A6-45B0-81F7-C5ACA0B203DA}" srcId="{EEA980D0-6DC3-4F58-87AB-4A85F083A9A4}" destId="{64A216CC-7AB1-4A66-B0A2-61C406457B80}" srcOrd="1" destOrd="0" parTransId="{D35EB1CA-7DAE-4FAA-99EE-B47F7DA681D3}" sibTransId="{AE699576-5B0F-42DA-8E1F-9D0A572154C2}"/>
    <dgm:cxn modelId="{C5C07AF8-BA90-4E90-AC07-77DB8404E7C1}" type="presOf" srcId="{257C5B1F-3BF1-4BD2-A404-B2E90BC57F27}" destId="{A6AF7C40-8B7F-461A-B42F-343BB391A290}" srcOrd="0" destOrd="4" presId="urn:microsoft.com/office/officeart/2005/8/layout/list1"/>
    <dgm:cxn modelId="{165916FB-54D9-4CB3-A3AE-E1E995FB51B5}" type="presOf" srcId="{64A216CC-7AB1-4A66-B0A2-61C406457B80}" destId="{A6AF7C40-8B7F-461A-B42F-343BB391A290}" srcOrd="0" destOrd="2" presId="urn:microsoft.com/office/officeart/2005/8/layout/list1"/>
    <dgm:cxn modelId="{13AC393C-936F-4349-967C-FE48FCDFA9F3}" type="presParOf" srcId="{F1178052-1FEE-49FC-888A-89984F1490D0}" destId="{F8663C4A-E5EC-4C03-BF6E-B89391E5DB51}" srcOrd="0" destOrd="0" presId="urn:microsoft.com/office/officeart/2005/8/layout/list1"/>
    <dgm:cxn modelId="{DE8158EA-5B6C-4359-BF67-5804F0068873}" type="presParOf" srcId="{F8663C4A-E5EC-4C03-BF6E-B89391E5DB51}" destId="{2EB4A85D-F695-40BE-B6B4-820ECC906D8A}" srcOrd="0" destOrd="0" presId="urn:microsoft.com/office/officeart/2005/8/layout/list1"/>
    <dgm:cxn modelId="{6C150906-954D-425F-811C-01FA660FB0AB}" type="presParOf" srcId="{F8663C4A-E5EC-4C03-BF6E-B89391E5DB51}" destId="{F665F440-7B38-4969-B07F-6836E08773C7}" srcOrd="1" destOrd="0" presId="urn:microsoft.com/office/officeart/2005/8/layout/list1"/>
    <dgm:cxn modelId="{584D1C72-2977-4844-B792-3534997AE10C}" type="presParOf" srcId="{F1178052-1FEE-49FC-888A-89984F1490D0}" destId="{6C3326AA-1EDB-4BF8-B34C-C9F1A97DEDDA}" srcOrd="1" destOrd="0" presId="urn:microsoft.com/office/officeart/2005/8/layout/list1"/>
    <dgm:cxn modelId="{D48A9BA9-D52B-4482-9F73-4B0B33E91F39}" type="presParOf" srcId="{F1178052-1FEE-49FC-888A-89984F1490D0}" destId="{A6AF7C40-8B7F-461A-B42F-343BB391A290}"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3B35CFC-5A96-48A2-A58A-2B70D56CA8C7}" type="doc">
      <dgm:prSet loTypeId="urn:microsoft.com/office/officeart/2005/8/layout/list1" loCatId="list" qsTypeId="urn:microsoft.com/office/officeart/2005/8/quickstyle/simple1" qsCatId="simple" csTypeId="urn:microsoft.com/office/officeart/2005/8/colors/colorful4" csCatId="colorful" phldr="1"/>
      <dgm:spPr/>
      <dgm:t>
        <a:bodyPr/>
        <a:lstStyle/>
        <a:p>
          <a:endParaRPr lang="en-US"/>
        </a:p>
      </dgm:t>
    </dgm:pt>
    <dgm:pt modelId="{550E5F10-5321-41D4-AC23-1DD37A9A889D}">
      <dgm:prSet/>
      <dgm:spPr/>
      <dgm:t>
        <a:bodyPr/>
        <a:lstStyle/>
        <a:p>
          <a:r>
            <a:rPr lang="en-US" b="1" dirty="0"/>
            <a:t>Conclusion:</a:t>
          </a:r>
          <a:endParaRPr lang="en-US" dirty="0"/>
        </a:p>
      </dgm:t>
    </dgm:pt>
    <dgm:pt modelId="{E3C82153-85F6-4D15-A9E6-B65992F8831E}" type="parTrans" cxnId="{93F09A1E-0670-4E3F-91E8-8F66885237C9}">
      <dgm:prSet/>
      <dgm:spPr/>
      <dgm:t>
        <a:bodyPr/>
        <a:lstStyle/>
        <a:p>
          <a:endParaRPr lang="en-US"/>
        </a:p>
      </dgm:t>
    </dgm:pt>
    <dgm:pt modelId="{70A83F4D-D449-44C2-82F7-31692843626B}" type="sibTrans" cxnId="{93F09A1E-0670-4E3F-91E8-8F66885237C9}">
      <dgm:prSet/>
      <dgm:spPr/>
      <dgm:t>
        <a:bodyPr/>
        <a:lstStyle/>
        <a:p>
          <a:endParaRPr lang="en-US"/>
        </a:p>
      </dgm:t>
    </dgm:pt>
    <dgm:pt modelId="{EEA980D0-6DC3-4F58-87AB-4A85F083A9A4}">
      <dgm:prSet/>
      <dgm:spPr/>
      <dgm:t>
        <a:bodyPr/>
        <a:lstStyle/>
        <a:p>
          <a:r>
            <a:rPr lang="en-US" b="1" dirty="0">
              <a:effectLst/>
              <a:latin typeface="Aptos" panose="020B0004020202020204" pitchFamily="34" charset="0"/>
              <a:ea typeface="Aptos" panose="020B0004020202020204" pitchFamily="34" charset="0"/>
              <a:cs typeface="Times New Roman" panose="02020603050405020304" pitchFamily="18" charset="0"/>
            </a:rPr>
            <a:t>Best Overall Model</a:t>
          </a:r>
          <a:r>
            <a:rPr lang="en-US" dirty="0">
              <a:effectLst/>
              <a:latin typeface="Aptos" panose="020B0004020202020204" pitchFamily="34" charset="0"/>
              <a:ea typeface="Aptos" panose="020B0004020202020204" pitchFamily="34" charset="0"/>
              <a:cs typeface="Times New Roman" panose="02020603050405020304" pitchFamily="18" charset="0"/>
            </a:rPr>
            <a:t>:</a:t>
          </a:r>
          <a:endParaRPr lang="en-US" dirty="0"/>
        </a:p>
      </dgm:t>
    </dgm:pt>
    <dgm:pt modelId="{E389CBDD-0035-4751-85F4-33C3040965A1}" type="parTrans" cxnId="{78C1EAA4-9CD8-4D31-BB03-6CCB6AD2A7DE}">
      <dgm:prSet/>
      <dgm:spPr/>
      <dgm:t>
        <a:bodyPr/>
        <a:lstStyle/>
        <a:p>
          <a:endParaRPr lang="en-US"/>
        </a:p>
      </dgm:t>
    </dgm:pt>
    <dgm:pt modelId="{8179C24C-1180-44C3-B6EE-1976112564FB}" type="sibTrans" cxnId="{78C1EAA4-9CD8-4D31-BB03-6CCB6AD2A7DE}">
      <dgm:prSet/>
      <dgm:spPr/>
      <dgm:t>
        <a:bodyPr/>
        <a:lstStyle/>
        <a:p>
          <a:endParaRPr lang="en-US"/>
        </a:p>
      </dgm:t>
    </dgm:pt>
    <dgm:pt modelId="{C2D71B16-ABB8-4F34-BA10-987862D891E2}">
      <dgm:prSet/>
      <dgm:spPr/>
      <dgm:t>
        <a:bodyPr/>
        <a:lstStyle/>
        <a:p>
          <a:r>
            <a:rPr lang="en-US" b="1" dirty="0">
              <a:effectLst/>
              <a:latin typeface="Aptos" panose="020B0004020202020204" pitchFamily="34" charset="0"/>
              <a:ea typeface="Aptos" panose="020B0004020202020204" pitchFamily="34" charset="0"/>
              <a:cs typeface="Times New Roman" panose="02020603050405020304" pitchFamily="18" charset="0"/>
            </a:rPr>
            <a:t>GRU</a:t>
          </a:r>
          <a:r>
            <a:rPr lang="en-US" dirty="0">
              <a:effectLst/>
              <a:latin typeface="Aptos" panose="020B0004020202020204" pitchFamily="34" charset="0"/>
              <a:ea typeface="Aptos" panose="020B0004020202020204" pitchFamily="34" charset="0"/>
              <a:cs typeface="Times New Roman" panose="02020603050405020304" pitchFamily="18" charset="0"/>
            </a:rPr>
            <a:t>: Although GRU has excellent specificity and precision, it falls slightly behind in terms of sensitivity and overall F1 score.</a:t>
          </a:r>
        </a:p>
      </dgm:t>
    </dgm:pt>
    <dgm:pt modelId="{4BD6B820-18AE-4BB5-B599-4B266E9EB129}" type="parTrans" cxnId="{135F6600-5437-4819-A7C9-12E9A2B0E411}">
      <dgm:prSet/>
      <dgm:spPr/>
      <dgm:t>
        <a:bodyPr/>
        <a:lstStyle/>
        <a:p>
          <a:endParaRPr lang="en-US"/>
        </a:p>
      </dgm:t>
    </dgm:pt>
    <dgm:pt modelId="{B1814F78-D19D-4180-8B85-E86163205B84}" type="sibTrans" cxnId="{135F6600-5437-4819-A7C9-12E9A2B0E411}">
      <dgm:prSet/>
      <dgm:spPr/>
      <dgm:t>
        <a:bodyPr/>
        <a:lstStyle/>
        <a:p>
          <a:endParaRPr lang="en-US"/>
        </a:p>
      </dgm:t>
    </dgm:pt>
    <dgm:pt modelId="{26940F31-4493-42DC-815F-B3BD16DE6FF7}">
      <dgm:prSet/>
      <dgm:spPr/>
      <dgm:t>
        <a:bodyPr/>
        <a:lstStyle/>
        <a:p>
          <a:r>
            <a:rPr lang="en-US" b="1">
              <a:effectLst/>
              <a:latin typeface="Aptos" panose="020B0004020202020204" pitchFamily="34" charset="0"/>
              <a:ea typeface="Aptos" panose="020B0004020202020204" pitchFamily="34" charset="0"/>
              <a:cs typeface="Times New Roman" panose="02020603050405020304" pitchFamily="18" charset="0"/>
            </a:rPr>
            <a:t>Naive Bayes</a:t>
          </a:r>
          <a:r>
            <a:rPr lang="en-US">
              <a:effectLst/>
              <a:latin typeface="Aptos" panose="020B0004020202020204" pitchFamily="34" charset="0"/>
              <a:ea typeface="Aptos" panose="020B0004020202020204" pitchFamily="34" charset="0"/>
              <a:cs typeface="Times New Roman" panose="02020603050405020304" pitchFamily="18" charset="0"/>
            </a:rPr>
            <a:t>: Performs okay but has the lowest true positive rate, meaning it misses many deaths.</a:t>
          </a:r>
          <a:endParaRPr lang="en-US" dirty="0">
            <a:effectLst/>
            <a:latin typeface="Aptos" panose="020B0004020202020204" pitchFamily="34" charset="0"/>
            <a:ea typeface="Aptos" panose="020B0004020202020204" pitchFamily="34" charset="0"/>
            <a:cs typeface="Times New Roman" panose="02020603050405020304" pitchFamily="18" charset="0"/>
          </a:endParaRPr>
        </a:p>
      </dgm:t>
    </dgm:pt>
    <dgm:pt modelId="{24DEBFC3-9416-423A-B12D-4B26EB47940F}" type="parTrans" cxnId="{AE755C42-E169-4C9D-96A3-229366B7C8EF}">
      <dgm:prSet/>
      <dgm:spPr/>
      <dgm:t>
        <a:bodyPr/>
        <a:lstStyle/>
        <a:p>
          <a:endParaRPr lang="en-US"/>
        </a:p>
      </dgm:t>
    </dgm:pt>
    <dgm:pt modelId="{A2882616-8B40-4C58-A161-12BEEFB18D72}" type="sibTrans" cxnId="{AE755C42-E169-4C9D-96A3-229366B7C8EF}">
      <dgm:prSet/>
      <dgm:spPr/>
      <dgm:t>
        <a:bodyPr/>
        <a:lstStyle/>
        <a:p>
          <a:endParaRPr lang="en-US"/>
        </a:p>
      </dgm:t>
    </dgm:pt>
    <dgm:pt modelId="{715E998E-2BF4-4D5D-84F2-521878E97E62}">
      <dgm:prSet/>
      <dgm:spPr/>
      <dgm:t>
        <a:bodyPr/>
        <a:lstStyle/>
        <a:p>
          <a:r>
            <a:rPr lang="en-US" dirty="0">
              <a:effectLst/>
              <a:latin typeface="Aptos" panose="020B0004020202020204" pitchFamily="34" charset="0"/>
              <a:ea typeface="Aptos" panose="020B0004020202020204" pitchFamily="34" charset="0"/>
              <a:cs typeface="Times New Roman" panose="02020603050405020304" pitchFamily="18" charset="0"/>
            </a:rPr>
            <a:t>Each model has strengths and weaknesses, and the choice of the best model may depend on whether the priority is minimizing false positives, false negatives, or achieving overall balance.</a:t>
          </a:r>
          <a:endParaRPr lang="en-US" dirty="0"/>
        </a:p>
      </dgm:t>
    </dgm:pt>
    <dgm:pt modelId="{29ED0A9B-0C96-4672-BB44-38A5E89707F2}" type="parTrans" cxnId="{A096A139-DB26-4492-8E1C-1ED0A9A891B0}">
      <dgm:prSet/>
      <dgm:spPr/>
      <dgm:t>
        <a:bodyPr/>
        <a:lstStyle/>
        <a:p>
          <a:endParaRPr lang="en-US"/>
        </a:p>
      </dgm:t>
    </dgm:pt>
    <dgm:pt modelId="{371CF9A4-69CF-4F0D-BCE7-B94400AE7261}" type="sibTrans" cxnId="{A096A139-DB26-4492-8E1C-1ED0A9A891B0}">
      <dgm:prSet/>
      <dgm:spPr/>
      <dgm:t>
        <a:bodyPr/>
        <a:lstStyle/>
        <a:p>
          <a:endParaRPr lang="en-US"/>
        </a:p>
      </dgm:t>
    </dgm:pt>
    <dgm:pt modelId="{B10DC448-0A53-4AF1-8B94-53C0F1649C18}">
      <dgm:prSet/>
      <dgm:spPr/>
      <dgm:t>
        <a:bodyPr/>
        <a:lstStyle/>
        <a:p>
          <a:r>
            <a:rPr lang="en-US" b="1" dirty="0">
              <a:effectLst/>
              <a:latin typeface="Aptos" panose="020B0004020202020204" pitchFamily="34" charset="0"/>
              <a:ea typeface="Aptos" panose="020B0004020202020204" pitchFamily="34" charset="0"/>
              <a:cs typeface="Times New Roman" panose="02020603050405020304" pitchFamily="18" charset="0"/>
            </a:rPr>
            <a:t>RF</a:t>
          </a:r>
          <a:r>
            <a:rPr lang="en-US" dirty="0">
              <a:effectLst/>
              <a:latin typeface="Aptos" panose="020B0004020202020204" pitchFamily="34" charset="0"/>
              <a:ea typeface="Aptos" panose="020B0004020202020204" pitchFamily="34" charset="0"/>
              <a:cs typeface="Times New Roman" panose="02020603050405020304" pitchFamily="18" charset="0"/>
            </a:rPr>
            <a:t> is the best overall model, providing a good balance of high sensitivity (true positive rate), precision, and accuracy.</a:t>
          </a:r>
          <a:endParaRPr lang="en-US" dirty="0"/>
        </a:p>
      </dgm:t>
    </dgm:pt>
    <dgm:pt modelId="{4FE4B463-0C94-480D-873A-20F476EF52FD}" type="parTrans" cxnId="{30EC57C2-9DA5-41F5-B72B-C319CD3371E8}">
      <dgm:prSet/>
      <dgm:spPr/>
      <dgm:t>
        <a:bodyPr/>
        <a:lstStyle/>
        <a:p>
          <a:endParaRPr lang="en-US"/>
        </a:p>
      </dgm:t>
    </dgm:pt>
    <dgm:pt modelId="{784D3DD9-7D7C-48D2-8874-8A216B53C3C8}" type="sibTrans" cxnId="{30EC57C2-9DA5-41F5-B72B-C319CD3371E8}">
      <dgm:prSet/>
      <dgm:spPr/>
      <dgm:t>
        <a:bodyPr/>
        <a:lstStyle/>
        <a:p>
          <a:endParaRPr lang="en-US"/>
        </a:p>
      </dgm:t>
    </dgm:pt>
    <dgm:pt modelId="{F1178052-1FEE-49FC-888A-89984F1490D0}" type="pres">
      <dgm:prSet presAssocID="{A3B35CFC-5A96-48A2-A58A-2B70D56CA8C7}" presName="linear" presStyleCnt="0">
        <dgm:presLayoutVars>
          <dgm:dir/>
          <dgm:animLvl val="lvl"/>
          <dgm:resizeHandles val="exact"/>
        </dgm:presLayoutVars>
      </dgm:prSet>
      <dgm:spPr/>
    </dgm:pt>
    <dgm:pt modelId="{F8663C4A-E5EC-4C03-BF6E-B89391E5DB51}" type="pres">
      <dgm:prSet presAssocID="{550E5F10-5321-41D4-AC23-1DD37A9A889D}" presName="parentLin" presStyleCnt="0"/>
      <dgm:spPr/>
    </dgm:pt>
    <dgm:pt modelId="{2EB4A85D-F695-40BE-B6B4-820ECC906D8A}" type="pres">
      <dgm:prSet presAssocID="{550E5F10-5321-41D4-AC23-1DD37A9A889D}" presName="parentLeftMargin" presStyleLbl="node1" presStyleIdx="0" presStyleCnt="1"/>
      <dgm:spPr/>
    </dgm:pt>
    <dgm:pt modelId="{F665F440-7B38-4969-B07F-6836E08773C7}" type="pres">
      <dgm:prSet presAssocID="{550E5F10-5321-41D4-AC23-1DD37A9A889D}" presName="parentText" presStyleLbl="node1" presStyleIdx="0" presStyleCnt="1">
        <dgm:presLayoutVars>
          <dgm:chMax val="0"/>
          <dgm:bulletEnabled val="1"/>
        </dgm:presLayoutVars>
      </dgm:prSet>
      <dgm:spPr/>
    </dgm:pt>
    <dgm:pt modelId="{6C3326AA-1EDB-4BF8-B34C-C9F1A97DEDDA}" type="pres">
      <dgm:prSet presAssocID="{550E5F10-5321-41D4-AC23-1DD37A9A889D}" presName="negativeSpace" presStyleCnt="0"/>
      <dgm:spPr/>
    </dgm:pt>
    <dgm:pt modelId="{A6AF7C40-8B7F-461A-B42F-343BB391A290}" type="pres">
      <dgm:prSet presAssocID="{550E5F10-5321-41D4-AC23-1DD37A9A889D}" presName="childText" presStyleLbl="conFgAcc1" presStyleIdx="0" presStyleCnt="1" custLinFactNeighborX="-52201" custLinFactNeighborY="10755">
        <dgm:presLayoutVars>
          <dgm:bulletEnabled val="1"/>
        </dgm:presLayoutVars>
      </dgm:prSet>
      <dgm:spPr/>
    </dgm:pt>
  </dgm:ptLst>
  <dgm:cxnLst>
    <dgm:cxn modelId="{135F6600-5437-4819-A7C9-12E9A2B0E411}" srcId="{B10DC448-0A53-4AF1-8B94-53C0F1649C18}" destId="{C2D71B16-ABB8-4F34-BA10-987862D891E2}" srcOrd="0" destOrd="0" parTransId="{4BD6B820-18AE-4BB5-B599-4B266E9EB129}" sibTransId="{B1814F78-D19D-4180-8B85-E86163205B84}"/>
    <dgm:cxn modelId="{CDB97216-6BED-462B-A25A-9E102D218800}" type="presOf" srcId="{715E998E-2BF4-4D5D-84F2-521878E97E62}" destId="{A6AF7C40-8B7F-461A-B42F-343BB391A290}" srcOrd="0" destOrd="4" presId="urn:microsoft.com/office/officeart/2005/8/layout/list1"/>
    <dgm:cxn modelId="{93F09A1E-0670-4E3F-91E8-8F66885237C9}" srcId="{A3B35CFC-5A96-48A2-A58A-2B70D56CA8C7}" destId="{550E5F10-5321-41D4-AC23-1DD37A9A889D}" srcOrd="0" destOrd="0" parTransId="{E3C82153-85F6-4D15-A9E6-B65992F8831E}" sibTransId="{70A83F4D-D449-44C2-82F7-31692843626B}"/>
    <dgm:cxn modelId="{A096A139-DB26-4492-8E1C-1ED0A9A891B0}" srcId="{550E5F10-5321-41D4-AC23-1DD37A9A889D}" destId="{715E998E-2BF4-4D5D-84F2-521878E97E62}" srcOrd="2" destOrd="0" parTransId="{29ED0A9B-0C96-4672-BB44-38A5E89707F2}" sibTransId="{371CF9A4-69CF-4F0D-BCE7-B94400AE7261}"/>
    <dgm:cxn modelId="{AE755C42-E169-4C9D-96A3-229366B7C8EF}" srcId="{B10DC448-0A53-4AF1-8B94-53C0F1649C18}" destId="{26940F31-4493-42DC-815F-B3BD16DE6FF7}" srcOrd="1" destOrd="0" parTransId="{24DEBFC3-9416-423A-B12D-4B26EB47940F}" sibTransId="{A2882616-8B40-4C58-A161-12BEEFB18D72}"/>
    <dgm:cxn modelId="{D986C769-7BFB-460D-BF7B-0F4669DC2A4B}" type="presOf" srcId="{26940F31-4493-42DC-815F-B3BD16DE6FF7}" destId="{A6AF7C40-8B7F-461A-B42F-343BB391A290}" srcOrd="0" destOrd="3" presId="urn:microsoft.com/office/officeart/2005/8/layout/list1"/>
    <dgm:cxn modelId="{A49A514E-BFED-48E7-8A3B-DCE901712B92}" type="presOf" srcId="{B10DC448-0A53-4AF1-8B94-53C0F1649C18}" destId="{A6AF7C40-8B7F-461A-B42F-343BB391A290}" srcOrd="0" destOrd="1" presId="urn:microsoft.com/office/officeart/2005/8/layout/list1"/>
    <dgm:cxn modelId="{E1D78B56-E1BB-46A0-831B-2FD052A87C8C}" type="presOf" srcId="{EEA980D0-6DC3-4F58-87AB-4A85F083A9A4}" destId="{A6AF7C40-8B7F-461A-B42F-343BB391A290}" srcOrd="0" destOrd="0" presId="urn:microsoft.com/office/officeart/2005/8/layout/list1"/>
    <dgm:cxn modelId="{2E73DC84-F1CC-400F-BBDB-29164F42AB42}" type="presOf" srcId="{550E5F10-5321-41D4-AC23-1DD37A9A889D}" destId="{2EB4A85D-F695-40BE-B6B4-820ECC906D8A}" srcOrd="0" destOrd="0" presId="urn:microsoft.com/office/officeart/2005/8/layout/list1"/>
    <dgm:cxn modelId="{78C1EAA4-9CD8-4D31-BB03-6CCB6AD2A7DE}" srcId="{550E5F10-5321-41D4-AC23-1DD37A9A889D}" destId="{EEA980D0-6DC3-4F58-87AB-4A85F083A9A4}" srcOrd="0" destOrd="0" parTransId="{E389CBDD-0035-4751-85F4-33C3040965A1}" sibTransId="{8179C24C-1180-44C3-B6EE-1976112564FB}"/>
    <dgm:cxn modelId="{47A1DCA9-BC05-4848-B8A1-E19F200FD160}" type="presOf" srcId="{C2D71B16-ABB8-4F34-BA10-987862D891E2}" destId="{A6AF7C40-8B7F-461A-B42F-343BB391A290}" srcOrd="0" destOrd="2" presId="urn:microsoft.com/office/officeart/2005/8/layout/list1"/>
    <dgm:cxn modelId="{30EC57C2-9DA5-41F5-B72B-C319CD3371E8}" srcId="{550E5F10-5321-41D4-AC23-1DD37A9A889D}" destId="{B10DC448-0A53-4AF1-8B94-53C0F1649C18}" srcOrd="1" destOrd="0" parTransId="{4FE4B463-0C94-480D-873A-20F476EF52FD}" sibTransId="{784D3DD9-7D7C-48D2-8874-8A216B53C3C8}"/>
    <dgm:cxn modelId="{F9E805C4-D5E7-458E-920F-9AC3C444B5A1}" type="presOf" srcId="{A3B35CFC-5A96-48A2-A58A-2B70D56CA8C7}" destId="{F1178052-1FEE-49FC-888A-89984F1490D0}" srcOrd="0" destOrd="0" presId="urn:microsoft.com/office/officeart/2005/8/layout/list1"/>
    <dgm:cxn modelId="{35EEACEB-1014-43FF-AD2B-9B6AD6FD8E0B}" type="presOf" srcId="{550E5F10-5321-41D4-AC23-1DD37A9A889D}" destId="{F665F440-7B38-4969-B07F-6836E08773C7}" srcOrd="1" destOrd="0" presId="urn:microsoft.com/office/officeart/2005/8/layout/list1"/>
    <dgm:cxn modelId="{13AC393C-936F-4349-967C-FE48FCDFA9F3}" type="presParOf" srcId="{F1178052-1FEE-49FC-888A-89984F1490D0}" destId="{F8663C4A-E5EC-4C03-BF6E-B89391E5DB51}" srcOrd="0" destOrd="0" presId="urn:microsoft.com/office/officeart/2005/8/layout/list1"/>
    <dgm:cxn modelId="{DE8158EA-5B6C-4359-BF67-5804F0068873}" type="presParOf" srcId="{F8663C4A-E5EC-4C03-BF6E-B89391E5DB51}" destId="{2EB4A85D-F695-40BE-B6B4-820ECC906D8A}" srcOrd="0" destOrd="0" presId="urn:microsoft.com/office/officeart/2005/8/layout/list1"/>
    <dgm:cxn modelId="{6C150906-954D-425F-811C-01FA660FB0AB}" type="presParOf" srcId="{F8663C4A-E5EC-4C03-BF6E-B89391E5DB51}" destId="{F665F440-7B38-4969-B07F-6836E08773C7}" srcOrd="1" destOrd="0" presId="urn:microsoft.com/office/officeart/2005/8/layout/list1"/>
    <dgm:cxn modelId="{584D1C72-2977-4844-B792-3534997AE10C}" type="presParOf" srcId="{F1178052-1FEE-49FC-888A-89984F1490D0}" destId="{6C3326AA-1EDB-4BF8-B34C-C9F1A97DEDDA}" srcOrd="1" destOrd="0" presId="urn:microsoft.com/office/officeart/2005/8/layout/list1"/>
    <dgm:cxn modelId="{D48A9BA9-D52B-4482-9F73-4B0B33E91F39}" type="presParOf" srcId="{F1178052-1FEE-49FC-888A-89984F1490D0}" destId="{A6AF7C40-8B7F-461A-B42F-343BB391A290}" srcOrd="2"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858CC1-12B7-4A9A-98D6-14D8B4E647EC}">
      <dsp:nvSpPr>
        <dsp:cNvPr id="0" name=""/>
        <dsp:cNvSpPr/>
      </dsp:nvSpPr>
      <dsp:spPr>
        <a:xfrm>
          <a:off x="265895" y="1054648"/>
          <a:ext cx="583980" cy="583980"/>
        </a:xfrm>
        <a:prstGeom prst="ellipse">
          <a:avLst/>
        </a:prstGeom>
        <a:gradFill rotWithShape="0">
          <a:gsLst>
            <a:gs pos="0">
              <a:schemeClr val="accent2">
                <a:alpha val="50000"/>
                <a:hueOff val="0"/>
                <a:satOff val="0"/>
                <a:lumOff val="0"/>
                <a:alphaOff val="0"/>
                <a:satMod val="103000"/>
                <a:lumMod val="102000"/>
                <a:tint val="94000"/>
              </a:schemeClr>
            </a:gs>
            <a:gs pos="50000">
              <a:schemeClr val="accent2">
                <a:alpha val="50000"/>
                <a:hueOff val="0"/>
                <a:satOff val="0"/>
                <a:lumOff val="0"/>
                <a:alphaOff val="0"/>
                <a:satMod val="110000"/>
                <a:lumMod val="100000"/>
                <a:shade val="100000"/>
              </a:schemeClr>
            </a:gs>
            <a:gs pos="100000">
              <a:schemeClr val="accent2">
                <a:alpha val="5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0">
          <a:scrgbClr r="0" g="0" b="0"/>
        </a:effectRef>
        <a:fontRef idx="minor">
          <a:schemeClr val="tx1"/>
        </a:fontRef>
      </dsp:style>
    </dsp:sp>
    <dsp:sp modelId="{D4A2ED48-2B08-43DF-8B46-1E76CE010029}">
      <dsp:nvSpPr>
        <dsp:cNvPr id="0" name=""/>
        <dsp:cNvSpPr/>
      </dsp:nvSpPr>
      <dsp:spPr>
        <a:xfrm>
          <a:off x="557885" y="1054648"/>
          <a:ext cx="3115749" cy="5839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5400" rIns="0" bIns="25400" numCol="1" spcCol="1270" anchor="ctr" anchorCtr="0">
          <a:noAutofit/>
        </a:bodyPr>
        <a:lstStyle/>
        <a:p>
          <a:pPr marL="0" lvl="0" indent="0" algn="l" defTabSz="889000">
            <a:lnSpc>
              <a:spcPct val="90000"/>
            </a:lnSpc>
            <a:spcBef>
              <a:spcPct val="0"/>
            </a:spcBef>
            <a:spcAft>
              <a:spcPct val="35000"/>
            </a:spcAft>
            <a:buNone/>
          </a:pPr>
          <a:r>
            <a:rPr lang="en-US" sz="2000" kern="1200" dirty="0"/>
            <a:t>Objective</a:t>
          </a:r>
        </a:p>
      </dsp:txBody>
      <dsp:txXfrm>
        <a:off x="557885" y="1054648"/>
        <a:ext cx="3115749" cy="583980"/>
      </dsp:txXfrm>
    </dsp:sp>
    <dsp:sp modelId="{9D7BDF97-77F5-4601-8745-33FBC642A312}">
      <dsp:nvSpPr>
        <dsp:cNvPr id="0" name=""/>
        <dsp:cNvSpPr/>
      </dsp:nvSpPr>
      <dsp:spPr>
        <a:xfrm>
          <a:off x="265895" y="1638629"/>
          <a:ext cx="583980" cy="583980"/>
        </a:xfrm>
        <a:prstGeom prst="ellipse">
          <a:avLst/>
        </a:prstGeom>
        <a:gradFill rotWithShape="0">
          <a:gsLst>
            <a:gs pos="0">
              <a:schemeClr val="accent3">
                <a:alpha val="50000"/>
                <a:hueOff val="0"/>
                <a:satOff val="0"/>
                <a:lumOff val="0"/>
                <a:alphaOff val="0"/>
                <a:satMod val="103000"/>
                <a:lumMod val="102000"/>
                <a:tint val="94000"/>
              </a:schemeClr>
            </a:gs>
            <a:gs pos="50000">
              <a:schemeClr val="accent3">
                <a:alpha val="50000"/>
                <a:hueOff val="0"/>
                <a:satOff val="0"/>
                <a:lumOff val="0"/>
                <a:alphaOff val="0"/>
                <a:satMod val="110000"/>
                <a:lumMod val="100000"/>
                <a:shade val="100000"/>
              </a:schemeClr>
            </a:gs>
            <a:gs pos="100000">
              <a:schemeClr val="accent3">
                <a:alpha val="5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0">
          <a:scrgbClr r="0" g="0" b="0"/>
        </a:effectRef>
        <a:fontRef idx="minor">
          <a:schemeClr val="tx1"/>
        </a:fontRef>
      </dsp:style>
    </dsp:sp>
    <dsp:sp modelId="{819B5367-23C7-49C8-BD3D-4A4D4FDEC6BC}">
      <dsp:nvSpPr>
        <dsp:cNvPr id="0" name=""/>
        <dsp:cNvSpPr/>
      </dsp:nvSpPr>
      <dsp:spPr>
        <a:xfrm>
          <a:off x="557885" y="1638629"/>
          <a:ext cx="3115749" cy="5839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5400" rIns="0" bIns="25400" numCol="1" spcCol="1270" anchor="ctr" anchorCtr="0">
          <a:noAutofit/>
        </a:bodyPr>
        <a:lstStyle/>
        <a:p>
          <a:pPr marL="0" lvl="0" indent="0" algn="l" defTabSz="889000">
            <a:lnSpc>
              <a:spcPct val="90000"/>
            </a:lnSpc>
            <a:spcBef>
              <a:spcPct val="0"/>
            </a:spcBef>
            <a:spcAft>
              <a:spcPct val="35000"/>
            </a:spcAft>
            <a:buNone/>
          </a:pPr>
          <a:r>
            <a:rPr lang="en-US" sz="2000" kern="1200" dirty="0"/>
            <a:t>Setup/Requirements</a:t>
          </a:r>
        </a:p>
      </dsp:txBody>
      <dsp:txXfrm>
        <a:off x="557885" y="1638629"/>
        <a:ext cx="3115749" cy="583980"/>
      </dsp:txXfrm>
    </dsp:sp>
    <dsp:sp modelId="{CEE24F00-BFBF-4BF2-A11B-90DC644593FB}">
      <dsp:nvSpPr>
        <dsp:cNvPr id="0" name=""/>
        <dsp:cNvSpPr/>
      </dsp:nvSpPr>
      <dsp:spPr>
        <a:xfrm>
          <a:off x="154616" y="2222609"/>
          <a:ext cx="583980" cy="583980"/>
        </a:xfrm>
        <a:prstGeom prst="ellipse">
          <a:avLst/>
        </a:prstGeom>
        <a:gradFill rotWithShape="0">
          <a:gsLst>
            <a:gs pos="0">
              <a:schemeClr val="accent4">
                <a:alpha val="50000"/>
                <a:hueOff val="0"/>
                <a:satOff val="0"/>
                <a:lumOff val="0"/>
                <a:alphaOff val="0"/>
                <a:satMod val="103000"/>
                <a:lumMod val="102000"/>
                <a:tint val="94000"/>
              </a:schemeClr>
            </a:gs>
            <a:gs pos="50000">
              <a:schemeClr val="accent4">
                <a:alpha val="50000"/>
                <a:hueOff val="0"/>
                <a:satOff val="0"/>
                <a:lumOff val="0"/>
                <a:alphaOff val="0"/>
                <a:satMod val="110000"/>
                <a:lumMod val="100000"/>
                <a:shade val="100000"/>
              </a:schemeClr>
            </a:gs>
            <a:gs pos="100000">
              <a:schemeClr val="accent4">
                <a:alpha val="5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0">
          <a:scrgbClr r="0" g="0" b="0"/>
        </a:effectRef>
        <a:fontRef idx="minor">
          <a:schemeClr val="tx1"/>
        </a:fontRef>
      </dsp:style>
    </dsp:sp>
    <dsp:sp modelId="{A009209B-F833-4266-897B-DD3534E65FB3}">
      <dsp:nvSpPr>
        <dsp:cNvPr id="0" name=""/>
        <dsp:cNvSpPr/>
      </dsp:nvSpPr>
      <dsp:spPr>
        <a:xfrm>
          <a:off x="224049" y="2222609"/>
          <a:ext cx="3560865" cy="5839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5400" rIns="0" bIns="25400" numCol="1" spcCol="1270" anchor="ctr" anchorCtr="0">
          <a:noAutofit/>
        </a:bodyPr>
        <a:lstStyle/>
        <a:p>
          <a:pPr marL="0" lvl="0" indent="0" algn="l" defTabSz="889000">
            <a:lnSpc>
              <a:spcPct val="90000"/>
            </a:lnSpc>
            <a:spcBef>
              <a:spcPct val="0"/>
            </a:spcBef>
            <a:spcAft>
              <a:spcPct val="35000"/>
            </a:spcAft>
            <a:buNone/>
          </a:pPr>
          <a:r>
            <a:rPr lang="en-US" sz="2000" kern="1200" dirty="0" err="1"/>
            <a:t>Jupyter</a:t>
          </a:r>
          <a:r>
            <a:rPr lang="en-US" sz="2000" kern="1200" dirty="0"/>
            <a:t> Notebook Screenshots</a:t>
          </a:r>
        </a:p>
      </dsp:txBody>
      <dsp:txXfrm>
        <a:off x="224049" y="2222609"/>
        <a:ext cx="3560865" cy="583980"/>
      </dsp:txXfrm>
    </dsp:sp>
    <dsp:sp modelId="{D7592196-F401-4ABB-8EC9-FC5545CC26B5}">
      <dsp:nvSpPr>
        <dsp:cNvPr id="0" name=""/>
        <dsp:cNvSpPr/>
      </dsp:nvSpPr>
      <dsp:spPr>
        <a:xfrm>
          <a:off x="265895" y="2806590"/>
          <a:ext cx="583980" cy="583980"/>
        </a:xfrm>
        <a:prstGeom prst="ellipse">
          <a:avLst/>
        </a:prstGeom>
        <a:gradFill rotWithShape="0">
          <a:gsLst>
            <a:gs pos="0">
              <a:schemeClr val="accent5">
                <a:alpha val="50000"/>
                <a:hueOff val="0"/>
                <a:satOff val="0"/>
                <a:lumOff val="0"/>
                <a:alphaOff val="0"/>
                <a:satMod val="103000"/>
                <a:lumMod val="102000"/>
                <a:tint val="94000"/>
              </a:schemeClr>
            </a:gs>
            <a:gs pos="50000">
              <a:schemeClr val="accent5">
                <a:alpha val="50000"/>
                <a:hueOff val="0"/>
                <a:satOff val="0"/>
                <a:lumOff val="0"/>
                <a:alphaOff val="0"/>
                <a:satMod val="110000"/>
                <a:lumMod val="100000"/>
                <a:shade val="100000"/>
              </a:schemeClr>
            </a:gs>
            <a:gs pos="100000">
              <a:schemeClr val="accent5">
                <a:alpha val="5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0">
          <a:scrgbClr r="0" g="0" b="0"/>
        </a:effectRef>
        <a:fontRef idx="minor">
          <a:schemeClr val="tx1"/>
        </a:fontRef>
      </dsp:style>
    </dsp:sp>
    <dsp:sp modelId="{910DAE92-33BC-40DD-B3E6-D59100C2EEEB}">
      <dsp:nvSpPr>
        <dsp:cNvPr id="0" name=""/>
        <dsp:cNvSpPr/>
      </dsp:nvSpPr>
      <dsp:spPr>
        <a:xfrm>
          <a:off x="557885" y="2806590"/>
          <a:ext cx="3115749" cy="5839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5400" rIns="0" bIns="25400" numCol="1" spcCol="1270" anchor="ctr" anchorCtr="0">
          <a:noAutofit/>
        </a:bodyPr>
        <a:lstStyle/>
        <a:p>
          <a:pPr marL="0" lvl="0" indent="0" algn="l" defTabSz="889000">
            <a:lnSpc>
              <a:spcPct val="90000"/>
            </a:lnSpc>
            <a:spcBef>
              <a:spcPct val="0"/>
            </a:spcBef>
            <a:spcAft>
              <a:spcPct val="35000"/>
            </a:spcAft>
            <a:buNone/>
          </a:pPr>
          <a:r>
            <a:rPr lang="en-US" sz="2000" kern="1200" dirty="0"/>
            <a:t>Explanation of Stats</a:t>
          </a:r>
        </a:p>
      </dsp:txBody>
      <dsp:txXfrm>
        <a:off x="557885" y="2806590"/>
        <a:ext cx="3115749" cy="583980"/>
      </dsp:txXfrm>
    </dsp:sp>
    <dsp:sp modelId="{089B47CD-99AD-41BC-B0D3-D67B177CC34D}">
      <dsp:nvSpPr>
        <dsp:cNvPr id="0" name=""/>
        <dsp:cNvSpPr/>
      </dsp:nvSpPr>
      <dsp:spPr>
        <a:xfrm>
          <a:off x="265895" y="3390570"/>
          <a:ext cx="583980" cy="583980"/>
        </a:xfrm>
        <a:prstGeom prst="ellipse">
          <a:avLst/>
        </a:prstGeom>
        <a:gradFill rotWithShape="0">
          <a:gsLst>
            <a:gs pos="0">
              <a:schemeClr val="accent6">
                <a:alpha val="50000"/>
                <a:hueOff val="0"/>
                <a:satOff val="0"/>
                <a:lumOff val="0"/>
                <a:alphaOff val="0"/>
                <a:satMod val="103000"/>
                <a:lumMod val="102000"/>
                <a:tint val="94000"/>
              </a:schemeClr>
            </a:gs>
            <a:gs pos="50000">
              <a:schemeClr val="accent6">
                <a:alpha val="50000"/>
                <a:hueOff val="0"/>
                <a:satOff val="0"/>
                <a:lumOff val="0"/>
                <a:alphaOff val="0"/>
                <a:satMod val="110000"/>
                <a:lumMod val="100000"/>
                <a:shade val="100000"/>
              </a:schemeClr>
            </a:gs>
            <a:gs pos="100000">
              <a:schemeClr val="accent6">
                <a:alpha val="5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0">
          <a:scrgbClr r="0" g="0" b="0"/>
        </a:effectRef>
        <a:fontRef idx="minor">
          <a:schemeClr val="tx1"/>
        </a:fontRef>
      </dsp:style>
    </dsp:sp>
    <dsp:sp modelId="{2414B7BD-3C5B-4E06-A0D6-818C8CD75CC6}">
      <dsp:nvSpPr>
        <dsp:cNvPr id="0" name=""/>
        <dsp:cNvSpPr/>
      </dsp:nvSpPr>
      <dsp:spPr>
        <a:xfrm>
          <a:off x="557885" y="3390570"/>
          <a:ext cx="3115749" cy="5839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5400" rIns="0" bIns="25400" numCol="1" spcCol="1270" anchor="ctr" anchorCtr="0">
          <a:noAutofit/>
        </a:bodyPr>
        <a:lstStyle/>
        <a:p>
          <a:pPr marL="0" lvl="0" indent="0" algn="l" defTabSz="889000">
            <a:lnSpc>
              <a:spcPct val="90000"/>
            </a:lnSpc>
            <a:spcBef>
              <a:spcPct val="0"/>
            </a:spcBef>
            <a:spcAft>
              <a:spcPct val="35000"/>
            </a:spcAft>
            <a:buNone/>
          </a:pPr>
          <a:r>
            <a:rPr lang="en-US" sz="2000" kern="1200" dirty="0"/>
            <a:t>Key Insights &amp; Conclusion</a:t>
          </a:r>
        </a:p>
      </dsp:txBody>
      <dsp:txXfrm>
        <a:off x="557885" y="3390570"/>
        <a:ext cx="3115749" cy="5839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A94A7E-BEE7-4E85-8297-8AB36D72CBD4}">
      <dsp:nvSpPr>
        <dsp:cNvPr id="0" name=""/>
        <dsp:cNvSpPr/>
      </dsp:nvSpPr>
      <dsp:spPr>
        <a:xfrm>
          <a:off x="0" y="679"/>
          <a:ext cx="5824818" cy="158892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DCD668-7F7A-44DE-9808-05E923E51A4B}">
      <dsp:nvSpPr>
        <dsp:cNvPr id="0" name=""/>
        <dsp:cNvSpPr/>
      </dsp:nvSpPr>
      <dsp:spPr>
        <a:xfrm>
          <a:off x="480650" y="358187"/>
          <a:ext cx="873909" cy="87390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622F370-3D76-4701-B0DD-2AA147A59FA2}">
      <dsp:nvSpPr>
        <dsp:cNvPr id="0" name=""/>
        <dsp:cNvSpPr/>
      </dsp:nvSpPr>
      <dsp:spPr>
        <a:xfrm>
          <a:off x="1835209" y="679"/>
          <a:ext cx="3989608" cy="15889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161" tIns="168161" rIns="168161" bIns="168161" numCol="1" spcCol="1270" anchor="ctr" anchorCtr="0">
          <a:noAutofit/>
        </a:bodyPr>
        <a:lstStyle/>
        <a:p>
          <a:pPr marL="0" lvl="0" indent="0" algn="l" defTabSz="889000">
            <a:lnSpc>
              <a:spcPct val="100000"/>
            </a:lnSpc>
            <a:spcBef>
              <a:spcPct val="0"/>
            </a:spcBef>
            <a:spcAft>
              <a:spcPct val="35000"/>
            </a:spcAft>
            <a:buNone/>
          </a:pPr>
          <a:r>
            <a:rPr lang="en-US" sz="2000" kern="1200"/>
            <a:t>Analyze data using 3 algorithm</a:t>
          </a:r>
        </a:p>
      </dsp:txBody>
      <dsp:txXfrm>
        <a:off x="1835209" y="679"/>
        <a:ext cx="3989608" cy="1588926"/>
      </dsp:txXfrm>
    </dsp:sp>
    <dsp:sp modelId="{5B295098-7226-4EDA-9AF5-2269A3D9F2DD}">
      <dsp:nvSpPr>
        <dsp:cNvPr id="0" name=""/>
        <dsp:cNvSpPr/>
      </dsp:nvSpPr>
      <dsp:spPr>
        <a:xfrm>
          <a:off x="0" y="1986836"/>
          <a:ext cx="5824818" cy="158892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11F979-642D-4EA9-82B8-FC0D4887148A}">
      <dsp:nvSpPr>
        <dsp:cNvPr id="0" name=""/>
        <dsp:cNvSpPr/>
      </dsp:nvSpPr>
      <dsp:spPr>
        <a:xfrm>
          <a:off x="480650" y="2344345"/>
          <a:ext cx="873909" cy="87390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0F0F6BB-8281-4BD7-A8E1-C8A7009AC380}">
      <dsp:nvSpPr>
        <dsp:cNvPr id="0" name=""/>
        <dsp:cNvSpPr/>
      </dsp:nvSpPr>
      <dsp:spPr>
        <a:xfrm>
          <a:off x="1835209" y="1986836"/>
          <a:ext cx="3989608" cy="15889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161" tIns="168161" rIns="168161" bIns="168161" numCol="1" spcCol="1270" anchor="ctr" anchorCtr="0">
          <a:noAutofit/>
        </a:bodyPr>
        <a:lstStyle/>
        <a:p>
          <a:pPr marL="0" lvl="0" indent="0" algn="l" defTabSz="889000">
            <a:lnSpc>
              <a:spcPct val="100000"/>
            </a:lnSpc>
            <a:spcBef>
              <a:spcPct val="0"/>
            </a:spcBef>
            <a:spcAft>
              <a:spcPct val="35000"/>
            </a:spcAft>
            <a:buNone/>
          </a:pPr>
          <a:r>
            <a:rPr lang="en-US" sz="2000" kern="1200"/>
            <a:t>Analyzed Heart Failure Clinical records using Random Forrest, Naive Bayes, GRU models for heart deaths</a:t>
          </a:r>
        </a:p>
      </dsp:txBody>
      <dsp:txXfrm>
        <a:off x="1835209" y="1986836"/>
        <a:ext cx="3989608" cy="1588926"/>
      </dsp:txXfrm>
    </dsp:sp>
    <dsp:sp modelId="{0A5A92F0-FACE-4C8B-B9D5-BFCEB5858B96}">
      <dsp:nvSpPr>
        <dsp:cNvPr id="0" name=""/>
        <dsp:cNvSpPr/>
      </dsp:nvSpPr>
      <dsp:spPr>
        <a:xfrm>
          <a:off x="0" y="3972994"/>
          <a:ext cx="5824818" cy="158892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AD2F95-6411-485D-BF1E-7F587B9DD8AC}">
      <dsp:nvSpPr>
        <dsp:cNvPr id="0" name=""/>
        <dsp:cNvSpPr/>
      </dsp:nvSpPr>
      <dsp:spPr>
        <a:xfrm>
          <a:off x="480650" y="4330503"/>
          <a:ext cx="873909" cy="87390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6A7DC2F-705B-47A9-A0BC-A532BDCBFE28}">
      <dsp:nvSpPr>
        <dsp:cNvPr id="0" name=""/>
        <dsp:cNvSpPr/>
      </dsp:nvSpPr>
      <dsp:spPr>
        <a:xfrm>
          <a:off x="1835209" y="3972994"/>
          <a:ext cx="3989608" cy="15889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161" tIns="168161" rIns="168161" bIns="168161" numCol="1" spcCol="1270" anchor="ctr" anchorCtr="0">
          <a:noAutofit/>
        </a:bodyPr>
        <a:lstStyle/>
        <a:p>
          <a:pPr marL="0" lvl="0" indent="0" algn="l" defTabSz="889000">
            <a:lnSpc>
              <a:spcPct val="100000"/>
            </a:lnSpc>
            <a:spcBef>
              <a:spcPct val="0"/>
            </a:spcBef>
            <a:spcAft>
              <a:spcPct val="35000"/>
            </a:spcAft>
            <a:buNone/>
          </a:pPr>
          <a:r>
            <a:rPr lang="en-US" sz="2000" kern="1200"/>
            <a:t>Data source: </a:t>
          </a:r>
          <a:r>
            <a:rPr lang="en-US" sz="2000" kern="1200">
              <a:hlinkClick xmlns:r="http://schemas.openxmlformats.org/officeDocument/2006/relationships" r:id="rId7"/>
            </a:rPr>
            <a:t>Heart Failure Clinical Records - UCI Machine Learning Repository</a:t>
          </a:r>
          <a:endParaRPr lang="en-US" sz="2000" kern="1200"/>
        </a:p>
      </dsp:txBody>
      <dsp:txXfrm>
        <a:off x="1835209" y="3972994"/>
        <a:ext cx="3989608" cy="158892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AF7C40-8B7F-461A-B42F-343BB391A290}">
      <dsp:nvSpPr>
        <dsp:cNvPr id="0" name=""/>
        <dsp:cNvSpPr/>
      </dsp:nvSpPr>
      <dsp:spPr>
        <a:xfrm>
          <a:off x="0" y="131055"/>
          <a:ext cx="5292090" cy="3528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0725" tIns="166624" rIns="410725" bIns="85344" numCol="1" spcCol="1270" anchor="t" anchorCtr="0">
          <a:noAutofit/>
        </a:bodyPr>
        <a:lstStyle/>
        <a:p>
          <a:pPr marL="114300" lvl="1" indent="-114300" algn="l" defTabSz="533400">
            <a:lnSpc>
              <a:spcPct val="90000"/>
            </a:lnSpc>
            <a:spcBef>
              <a:spcPct val="0"/>
            </a:spcBef>
            <a:spcAft>
              <a:spcPct val="15000"/>
            </a:spcAft>
            <a:buChar char="•"/>
          </a:pPr>
          <a:r>
            <a:rPr lang="en-US" sz="1200" b="1" kern="1200" dirty="0"/>
            <a:t>Random Forest (RF)</a:t>
          </a:r>
          <a:r>
            <a:rPr lang="en-US" sz="1200" kern="1200" dirty="0"/>
            <a:t>:</a:t>
          </a:r>
        </a:p>
        <a:p>
          <a:pPr marL="228600" lvl="2" indent="-114300" algn="l" defTabSz="533400">
            <a:lnSpc>
              <a:spcPct val="90000"/>
            </a:lnSpc>
            <a:spcBef>
              <a:spcPct val="0"/>
            </a:spcBef>
            <a:spcAft>
              <a:spcPct val="15000"/>
            </a:spcAft>
            <a:buChar char="•"/>
          </a:pPr>
          <a:r>
            <a:rPr lang="en-US" sz="1200" kern="1200"/>
            <a:t>Best at detecting true positives (deaths) with a TPR of 0.72.</a:t>
          </a:r>
        </a:p>
        <a:p>
          <a:pPr marL="228600" lvl="2" indent="-114300" algn="l" defTabSz="533400">
            <a:lnSpc>
              <a:spcPct val="90000"/>
            </a:lnSpc>
            <a:spcBef>
              <a:spcPct val="0"/>
            </a:spcBef>
            <a:spcAft>
              <a:spcPct val="15000"/>
            </a:spcAft>
            <a:buChar char="•"/>
          </a:pPr>
          <a:r>
            <a:rPr lang="en-US" sz="1200" kern="1200"/>
            <a:t>Has the best balance of performance (F1 score: 0.75) and accuracy (85%).</a:t>
          </a:r>
        </a:p>
        <a:p>
          <a:pPr marL="228600" lvl="2" indent="-114300" algn="l" defTabSz="533400">
            <a:lnSpc>
              <a:spcPct val="90000"/>
            </a:lnSpc>
            <a:spcBef>
              <a:spcPct val="0"/>
            </a:spcBef>
            <a:spcAft>
              <a:spcPct val="15000"/>
            </a:spcAft>
            <a:buChar char="•"/>
          </a:pPr>
          <a:r>
            <a:rPr lang="en-US" sz="1200" kern="1200"/>
            <a:t>Best at minimizing false negatives (FNR: 0.28).</a:t>
          </a:r>
        </a:p>
        <a:p>
          <a:pPr marL="114300" lvl="1" indent="-114300" algn="l" defTabSz="533400">
            <a:lnSpc>
              <a:spcPct val="90000"/>
            </a:lnSpc>
            <a:spcBef>
              <a:spcPct val="0"/>
            </a:spcBef>
            <a:spcAft>
              <a:spcPct val="15000"/>
            </a:spcAft>
            <a:buChar char="•"/>
          </a:pPr>
          <a:r>
            <a:rPr lang="en-US" sz="1200" b="1" kern="1200"/>
            <a:t>Naive Bayes</a:t>
          </a:r>
          <a:r>
            <a:rPr lang="en-US" sz="1200" kern="1200"/>
            <a:t>:</a:t>
          </a:r>
        </a:p>
        <a:p>
          <a:pPr marL="228600" lvl="2" indent="-114300" algn="l" defTabSz="533400">
            <a:lnSpc>
              <a:spcPct val="90000"/>
            </a:lnSpc>
            <a:spcBef>
              <a:spcPct val="0"/>
            </a:spcBef>
            <a:spcAft>
              <a:spcPct val="15000"/>
            </a:spcAft>
            <a:buChar char="•"/>
          </a:pPr>
          <a:r>
            <a:rPr lang="en-US" sz="1200" kern="1200" dirty="0"/>
            <a:t>Has a lower TPR (0.51), meaning it misses more deaths compared to the others.</a:t>
          </a:r>
        </a:p>
        <a:p>
          <a:pPr marL="228600" lvl="2" indent="-114300" algn="l" defTabSz="533400">
            <a:lnSpc>
              <a:spcPct val="90000"/>
            </a:lnSpc>
            <a:spcBef>
              <a:spcPct val="0"/>
            </a:spcBef>
            <a:spcAft>
              <a:spcPct val="15000"/>
            </a:spcAft>
            <a:buChar char="•"/>
          </a:pPr>
          <a:r>
            <a:rPr lang="en-US" sz="1200" kern="1200" dirty="0"/>
            <a:t>However, it still performs well in terms of accuracy (78%).</a:t>
          </a:r>
        </a:p>
        <a:p>
          <a:pPr marL="228600" lvl="2" indent="-114300" algn="l" defTabSz="533400">
            <a:lnSpc>
              <a:spcPct val="90000"/>
            </a:lnSpc>
            <a:spcBef>
              <a:spcPct val="0"/>
            </a:spcBef>
            <a:spcAft>
              <a:spcPct val="15000"/>
            </a:spcAft>
            <a:buChar char="•"/>
          </a:pPr>
          <a:r>
            <a:rPr lang="en-US" sz="1200" kern="1200" dirty="0"/>
            <a:t>It has a higher FNR (0.49), so it fails to identify more deaths than RF or GRU.</a:t>
          </a:r>
        </a:p>
        <a:p>
          <a:pPr marL="114300" lvl="1" indent="-114300" algn="l" defTabSz="533400">
            <a:lnSpc>
              <a:spcPct val="90000"/>
            </a:lnSpc>
            <a:spcBef>
              <a:spcPct val="0"/>
            </a:spcBef>
            <a:spcAft>
              <a:spcPct val="15000"/>
            </a:spcAft>
            <a:buChar char="•"/>
          </a:pPr>
          <a:r>
            <a:rPr lang="en-US" sz="1200" b="1" kern="1200"/>
            <a:t>GRU (Recurrent Neural Network)</a:t>
          </a:r>
          <a:r>
            <a:rPr lang="en-US" sz="1200" kern="1200"/>
            <a:t>:</a:t>
          </a:r>
        </a:p>
        <a:p>
          <a:pPr marL="228600" lvl="2" indent="-114300" algn="l" defTabSz="533400">
            <a:lnSpc>
              <a:spcPct val="90000"/>
            </a:lnSpc>
            <a:spcBef>
              <a:spcPct val="0"/>
            </a:spcBef>
            <a:spcAft>
              <a:spcPct val="15000"/>
            </a:spcAft>
            <a:buChar char="•"/>
          </a:pPr>
          <a:r>
            <a:rPr lang="en-US" sz="1200" kern="1200"/>
            <a:t>Best specificity (0.96), meaning it excels at correctly identifying survivors.</a:t>
          </a:r>
        </a:p>
        <a:p>
          <a:pPr marL="228600" lvl="2" indent="-114300" algn="l" defTabSz="533400">
            <a:lnSpc>
              <a:spcPct val="90000"/>
            </a:lnSpc>
            <a:spcBef>
              <a:spcPct val="0"/>
            </a:spcBef>
            <a:spcAft>
              <a:spcPct val="15000"/>
            </a:spcAft>
            <a:buChar char="•"/>
          </a:pPr>
          <a:r>
            <a:rPr lang="en-US" sz="1200" kern="1200"/>
            <a:t>High precision (0.83), meaning it rarely incorrectly classifies survivors as deaths.</a:t>
          </a:r>
        </a:p>
        <a:p>
          <a:pPr marL="228600" lvl="2" indent="-114300" algn="l" defTabSz="533400">
            <a:lnSpc>
              <a:spcPct val="90000"/>
            </a:lnSpc>
            <a:spcBef>
              <a:spcPct val="0"/>
            </a:spcBef>
            <a:spcAft>
              <a:spcPct val="15000"/>
            </a:spcAft>
            <a:buChar char="•"/>
          </a:pPr>
          <a:r>
            <a:rPr lang="en-US" sz="1200" kern="1200"/>
            <a:t>Slightly lower F1 score and accuracy compared to RF, but performs well overall.</a:t>
          </a:r>
        </a:p>
      </dsp:txBody>
      <dsp:txXfrm>
        <a:off x="0" y="131055"/>
        <a:ext cx="5292090" cy="3528000"/>
      </dsp:txXfrm>
    </dsp:sp>
    <dsp:sp modelId="{F665F440-7B38-4969-B07F-6836E08773C7}">
      <dsp:nvSpPr>
        <dsp:cNvPr id="0" name=""/>
        <dsp:cNvSpPr/>
      </dsp:nvSpPr>
      <dsp:spPr>
        <a:xfrm>
          <a:off x="264604" y="12975"/>
          <a:ext cx="3704463" cy="2361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020" tIns="0" rIns="140020" bIns="0" numCol="1" spcCol="1270" anchor="ctr" anchorCtr="0">
          <a:noAutofit/>
        </a:bodyPr>
        <a:lstStyle/>
        <a:p>
          <a:pPr marL="0" lvl="0" indent="0" algn="l" defTabSz="533400">
            <a:lnSpc>
              <a:spcPct val="90000"/>
            </a:lnSpc>
            <a:spcBef>
              <a:spcPct val="0"/>
            </a:spcBef>
            <a:spcAft>
              <a:spcPct val="35000"/>
            </a:spcAft>
            <a:buNone/>
          </a:pPr>
          <a:r>
            <a:rPr lang="en-US" sz="1200" b="1" kern="1200"/>
            <a:t>Summary of Key Insights:</a:t>
          </a:r>
          <a:endParaRPr lang="en-US" sz="1200" kern="1200"/>
        </a:p>
      </dsp:txBody>
      <dsp:txXfrm>
        <a:off x="276132" y="24503"/>
        <a:ext cx="3681407" cy="21310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AF7C40-8B7F-461A-B42F-343BB391A290}">
      <dsp:nvSpPr>
        <dsp:cNvPr id="0" name=""/>
        <dsp:cNvSpPr/>
      </dsp:nvSpPr>
      <dsp:spPr>
        <a:xfrm>
          <a:off x="0" y="269527"/>
          <a:ext cx="5292090" cy="34020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0725" tIns="312420" rIns="410725" bIns="106680" numCol="1" spcCol="1270" anchor="t" anchorCtr="0">
          <a:noAutofit/>
        </a:bodyPr>
        <a:lstStyle/>
        <a:p>
          <a:pPr marL="114300" lvl="1" indent="-114300" algn="l" defTabSz="666750">
            <a:lnSpc>
              <a:spcPct val="90000"/>
            </a:lnSpc>
            <a:spcBef>
              <a:spcPct val="0"/>
            </a:spcBef>
            <a:spcAft>
              <a:spcPct val="15000"/>
            </a:spcAft>
            <a:buChar char="•"/>
          </a:pPr>
          <a:r>
            <a:rPr lang="en-US" sz="1500" b="1" kern="1200" dirty="0">
              <a:effectLst/>
              <a:latin typeface="Aptos" panose="020B0004020202020204" pitchFamily="34" charset="0"/>
              <a:ea typeface="Aptos" panose="020B0004020202020204" pitchFamily="34" charset="0"/>
              <a:cs typeface="Times New Roman" panose="02020603050405020304" pitchFamily="18" charset="0"/>
            </a:rPr>
            <a:t>Best Overall Model</a:t>
          </a:r>
          <a:r>
            <a:rPr lang="en-US" sz="1500" kern="1200" dirty="0">
              <a:effectLst/>
              <a:latin typeface="Aptos" panose="020B0004020202020204" pitchFamily="34" charset="0"/>
              <a:ea typeface="Aptos" panose="020B0004020202020204" pitchFamily="34" charset="0"/>
              <a:cs typeface="Times New Roman" panose="02020603050405020304" pitchFamily="18" charset="0"/>
            </a:rPr>
            <a:t>:</a:t>
          </a:r>
          <a:endParaRPr lang="en-US" sz="1500" kern="1200" dirty="0"/>
        </a:p>
        <a:p>
          <a:pPr marL="114300" lvl="1" indent="-114300" algn="l" defTabSz="666750">
            <a:lnSpc>
              <a:spcPct val="90000"/>
            </a:lnSpc>
            <a:spcBef>
              <a:spcPct val="0"/>
            </a:spcBef>
            <a:spcAft>
              <a:spcPct val="15000"/>
            </a:spcAft>
            <a:buChar char="•"/>
          </a:pPr>
          <a:r>
            <a:rPr lang="en-US" sz="1500" b="1" kern="1200" dirty="0">
              <a:effectLst/>
              <a:latin typeface="Aptos" panose="020B0004020202020204" pitchFamily="34" charset="0"/>
              <a:ea typeface="Aptos" panose="020B0004020202020204" pitchFamily="34" charset="0"/>
              <a:cs typeface="Times New Roman" panose="02020603050405020304" pitchFamily="18" charset="0"/>
            </a:rPr>
            <a:t>RF</a:t>
          </a:r>
          <a:r>
            <a:rPr lang="en-US" sz="1500" kern="1200" dirty="0">
              <a:effectLst/>
              <a:latin typeface="Aptos" panose="020B0004020202020204" pitchFamily="34" charset="0"/>
              <a:ea typeface="Aptos" panose="020B0004020202020204" pitchFamily="34" charset="0"/>
              <a:cs typeface="Times New Roman" panose="02020603050405020304" pitchFamily="18" charset="0"/>
            </a:rPr>
            <a:t> is the best overall model, providing a good balance of high sensitivity (true positive rate), precision, and accuracy.</a:t>
          </a:r>
          <a:endParaRPr lang="en-US" sz="1500" kern="1200" dirty="0"/>
        </a:p>
        <a:p>
          <a:pPr marL="228600" lvl="2" indent="-114300" algn="l" defTabSz="666750">
            <a:lnSpc>
              <a:spcPct val="90000"/>
            </a:lnSpc>
            <a:spcBef>
              <a:spcPct val="0"/>
            </a:spcBef>
            <a:spcAft>
              <a:spcPct val="15000"/>
            </a:spcAft>
            <a:buChar char="•"/>
          </a:pPr>
          <a:r>
            <a:rPr lang="en-US" sz="1500" b="1" kern="1200" dirty="0">
              <a:effectLst/>
              <a:latin typeface="Aptos" panose="020B0004020202020204" pitchFamily="34" charset="0"/>
              <a:ea typeface="Aptos" panose="020B0004020202020204" pitchFamily="34" charset="0"/>
              <a:cs typeface="Times New Roman" panose="02020603050405020304" pitchFamily="18" charset="0"/>
            </a:rPr>
            <a:t>GRU</a:t>
          </a:r>
          <a:r>
            <a:rPr lang="en-US" sz="1500" kern="1200" dirty="0">
              <a:effectLst/>
              <a:latin typeface="Aptos" panose="020B0004020202020204" pitchFamily="34" charset="0"/>
              <a:ea typeface="Aptos" panose="020B0004020202020204" pitchFamily="34" charset="0"/>
              <a:cs typeface="Times New Roman" panose="02020603050405020304" pitchFamily="18" charset="0"/>
            </a:rPr>
            <a:t>: Although GRU has excellent specificity and precision, it falls slightly behind in terms of sensitivity and overall F1 score.</a:t>
          </a:r>
        </a:p>
        <a:p>
          <a:pPr marL="228600" lvl="2" indent="-114300" algn="l" defTabSz="666750">
            <a:lnSpc>
              <a:spcPct val="90000"/>
            </a:lnSpc>
            <a:spcBef>
              <a:spcPct val="0"/>
            </a:spcBef>
            <a:spcAft>
              <a:spcPct val="15000"/>
            </a:spcAft>
            <a:buChar char="•"/>
          </a:pPr>
          <a:r>
            <a:rPr lang="en-US" sz="1500" b="1" kern="1200">
              <a:effectLst/>
              <a:latin typeface="Aptos" panose="020B0004020202020204" pitchFamily="34" charset="0"/>
              <a:ea typeface="Aptos" panose="020B0004020202020204" pitchFamily="34" charset="0"/>
              <a:cs typeface="Times New Roman" panose="02020603050405020304" pitchFamily="18" charset="0"/>
            </a:rPr>
            <a:t>Naive Bayes</a:t>
          </a:r>
          <a:r>
            <a:rPr lang="en-US" sz="1500" kern="1200">
              <a:effectLst/>
              <a:latin typeface="Aptos" panose="020B0004020202020204" pitchFamily="34" charset="0"/>
              <a:ea typeface="Aptos" panose="020B0004020202020204" pitchFamily="34" charset="0"/>
              <a:cs typeface="Times New Roman" panose="02020603050405020304" pitchFamily="18" charset="0"/>
            </a:rPr>
            <a:t>: Performs okay but has the lowest true positive rate, meaning it misses many deaths.</a:t>
          </a:r>
          <a:endParaRPr lang="en-US" sz="1500" kern="1200" dirty="0">
            <a:effectLst/>
            <a:latin typeface="Aptos" panose="020B0004020202020204" pitchFamily="34" charset="0"/>
            <a:ea typeface="Aptos" panose="020B0004020202020204" pitchFamily="34" charset="0"/>
            <a:cs typeface="Times New Roman" panose="02020603050405020304" pitchFamily="18" charset="0"/>
          </a:endParaRPr>
        </a:p>
        <a:p>
          <a:pPr marL="114300" lvl="1" indent="-114300" algn="l" defTabSz="666750">
            <a:lnSpc>
              <a:spcPct val="90000"/>
            </a:lnSpc>
            <a:spcBef>
              <a:spcPct val="0"/>
            </a:spcBef>
            <a:spcAft>
              <a:spcPct val="15000"/>
            </a:spcAft>
            <a:buChar char="•"/>
          </a:pPr>
          <a:r>
            <a:rPr lang="en-US" sz="1500" kern="1200" dirty="0">
              <a:effectLst/>
              <a:latin typeface="Aptos" panose="020B0004020202020204" pitchFamily="34" charset="0"/>
              <a:ea typeface="Aptos" panose="020B0004020202020204" pitchFamily="34" charset="0"/>
              <a:cs typeface="Times New Roman" panose="02020603050405020304" pitchFamily="18" charset="0"/>
            </a:rPr>
            <a:t>Each model has strengths and weaknesses, and the choice of the best model may depend on whether the priority is minimizing false positives, false negatives, or achieving overall balance.</a:t>
          </a:r>
          <a:endParaRPr lang="en-US" sz="1500" kern="1200" dirty="0"/>
        </a:p>
      </dsp:txBody>
      <dsp:txXfrm>
        <a:off x="0" y="269527"/>
        <a:ext cx="5292090" cy="3402000"/>
      </dsp:txXfrm>
    </dsp:sp>
    <dsp:sp modelId="{F665F440-7B38-4969-B07F-6836E08773C7}">
      <dsp:nvSpPr>
        <dsp:cNvPr id="0" name=""/>
        <dsp:cNvSpPr/>
      </dsp:nvSpPr>
      <dsp:spPr>
        <a:xfrm>
          <a:off x="264604" y="24315"/>
          <a:ext cx="3704463" cy="44280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020" tIns="0" rIns="140020" bIns="0" numCol="1" spcCol="1270" anchor="ctr" anchorCtr="0">
          <a:noAutofit/>
        </a:bodyPr>
        <a:lstStyle/>
        <a:p>
          <a:pPr marL="0" lvl="0" indent="0" algn="l" defTabSz="666750">
            <a:lnSpc>
              <a:spcPct val="90000"/>
            </a:lnSpc>
            <a:spcBef>
              <a:spcPct val="0"/>
            </a:spcBef>
            <a:spcAft>
              <a:spcPct val="35000"/>
            </a:spcAft>
            <a:buNone/>
          </a:pPr>
          <a:r>
            <a:rPr lang="en-US" sz="1500" b="1" kern="1200" dirty="0"/>
            <a:t>Conclusion:</a:t>
          </a:r>
          <a:endParaRPr lang="en-US" sz="1500" kern="1200" dirty="0"/>
        </a:p>
      </dsp:txBody>
      <dsp:txXfrm>
        <a:off x="286220" y="45931"/>
        <a:ext cx="3661231" cy="399568"/>
      </dsp:txXfrm>
    </dsp:sp>
  </dsp:spTree>
</dsp:drawing>
</file>

<file path=ppt/diagrams/layout1.xml><?xml version="1.0" encoding="utf-8"?>
<dgm:layoutDef xmlns:dgm="http://schemas.openxmlformats.org/drawingml/2006/diagram" xmlns:a="http://schemas.openxmlformats.org/drawingml/2006/main" uniqueId="urn:microsoft.com/office/officeart/2008/layout/VerticalCircleList">
  <dgm:title val=""/>
  <dgm:desc val=""/>
  <dgm:catLst>
    <dgm:cat type="list" pri="23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useDef="1">
    <dgm:dataModel>
      <dgm:ptLst/>
      <dgm:bg/>
      <dgm:whole/>
    </dgm:dataModel>
  </dgm:styleData>
  <dgm:clrData useDef="1">
    <dgm:dataModel>
      <dgm:ptLst/>
      <dgm:bg/>
      <dgm:whole/>
    </dgm:dataModel>
  </dgm:clrData>
  <dgm:layoutNode name="Name0">
    <dgm:varLst>
      <dgm:dir/>
    </dgm:varLst>
    <dgm:alg type="lin">
      <dgm:param type="linDir" val="fromT"/>
      <dgm:param type="fallback" val="2D"/>
    </dgm:alg>
    <dgm:shape xmlns:r="http://schemas.openxmlformats.org/officeDocument/2006/relationships" r:blip="">
      <dgm:adjLst/>
    </dgm:shape>
    <dgm:presOf/>
    <dgm:constrLst>
      <dgm:constr type="w" for="ch" forName="withChildren" refType="w"/>
      <dgm:constr type="h" for="ch" forName="withChildren" refType="w" fact="0.909"/>
      <dgm:constr type="w" for="ch" forName="noChildren" refType="w"/>
      <dgm:constr type="h" for="ch" forName="noChildren" refType="w" fact="0.164"/>
      <dgm:constr type="w" for="ch" forName="overlap" val="1"/>
      <dgm:constr type="h" for="ch" forName="overlap" refType="w" refFor="ch" refForName="withChildren" fact="-0.089"/>
      <dgm:constr type="primFontSz" for="des" forName="txLvl1" op="equ" val="65"/>
      <dgm:constr type="primFontSz" for="des" forName="txLvlOnly1" refType="primFontSz" refFor="des" refForName="txLvl1" op="equ"/>
      <dgm:constr type="primFontSz" for="des" forName="txLvl2" refType="primFontSz" refFor="des" refForName="txLvl1" op="equ" fact="0.78"/>
      <dgm:constr type="primFontSz" for="des" forName="txLvl3" refType="primFontSz" refFor="des" refForName="txLvl1" op="equ" fact="0.78"/>
      <dgm:constr type="userF" for="des" forName="lin" refType="primFontSz" refFor="des" refForName="txLvl2" op="equ"/>
    </dgm:constrLst>
    <dgm:forEach name="Name1" axis="ch" ptType="node">
      <dgm:choose name="Name2">
        <dgm:if name="Name3" axis="ch" ptType="node" func="cnt" op="gte" val="1">
          <dgm:layoutNode name="withChildren">
            <dgm:alg type="composite"/>
            <dgm:choose name="Name4">
              <dgm:if name="Name5" func="var" arg="dir" op="equ" val="norm">
                <dgm:constrLst>
                  <dgm:constr type="l" for="ch" forName="bigCircle"/>
                  <dgm:constr type="w" for="ch" forName="bigCircle" refType="h" refFor="ch" refForName="bigCircle"/>
                  <dgm:constr type="t" for="ch" forName="bigCircle"/>
                  <dgm:constr type="h" for="ch" forName="bigCircle" refType="h"/>
                  <dgm:constr type="l" for="ch" forName="medCircle" refType="w" fact="0.043"/>
                  <dgm:constr type="w" for="ch" forName="medCircle" refType="h" refFor="ch" refForName="medCircle"/>
                  <dgm:constr type="t" for="ch" forName="medCircle" refType="h" fact="0.042"/>
                  <dgm:constr type="h" for="ch" forName="medCircle" refType="h" fact="0.18"/>
                  <dgm:constr type="l" for="ch" forName="txLvl1" refType="ctrX" refFor="ch" refForName="medCircle"/>
                  <dgm:constr type="r" for="ch" forName="txLvl1" refType="w"/>
                  <dgm:constr type="h" for="ch" forName="txLvl1" refType="h" refFor="ch" refForName="medCircle"/>
                  <dgm:constr type="t" for="ch" forName="txLvl1" refType="t" refFor="ch" refForName="medCircle"/>
                  <dgm:constr type="l" for="ch" forName="lin" refType="ctrX" refFor="ch" refForName="medCircle"/>
                  <dgm:constr type="r" for="ch" forName="lin" refType="w"/>
                  <dgm:constr type="t" for="ch" forName="lin" refType="h" fact="0.222"/>
                  <dgm:constr type="h" for="ch" forName="lin" refType="h" fact="0.68"/>
                </dgm:constrLst>
              </dgm:if>
              <dgm:else name="Name6">
                <dgm:constrLst>
                  <dgm:constr type="r" for="ch" forName="bigCircle" refType="w"/>
                  <dgm:constr type="w" for="ch" forName="bigCircle" refType="h" refFor="ch" refForName="bigCircle"/>
                  <dgm:constr type="t" for="ch" forName="bigCircle"/>
                  <dgm:constr type="h" for="ch" forName="bigCircle" refType="h"/>
                  <dgm:constr type="r" for="ch" forName="medCircle" refType="w" fact="0.957"/>
                  <dgm:constr type="w" for="ch" forName="medCircle" refType="h" refFor="ch" refForName="medCircle"/>
                  <dgm:constr type="t" for="ch" forName="medCircle" refType="h" fact="0.042"/>
                  <dgm:constr type="h" for="ch" forName="medCircle" refType="h" fact="0.18"/>
                  <dgm:constr type="l" for="ch" forName="txLvl1"/>
                  <dgm:constr type="r" for="ch" forName="txLvl1" refType="ctrX" refFor="ch" refForName="medCircle"/>
                  <dgm:constr type="h" for="ch" forName="txLvl1" refType="h" refFor="ch" refForName="medCircle"/>
                  <dgm:constr type="t" for="ch" forName="txLvl1" refType="t" refFor="ch" refForName="medCircle"/>
                  <dgm:constr type="l" for="ch" forName="lin"/>
                  <dgm:constr type="r" for="ch" forName="lin" refType="ctrX" refFor="ch" refForName="medCircle"/>
                  <dgm:constr type="t" for="ch" forName="lin" refType="h" fact="0.222"/>
                  <dgm:constr type="h" for="ch" forName="lin" refType="h" fact="0.68"/>
                </dgm:constrLst>
              </dgm:else>
            </dgm:choose>
            <dgm:layoutNode name="bigCircle" styleLbl="vennNode1">
              <dgm:alg type="sp"/>
              <dgm:shape xmlns:r="http://schemas.openxmlformats.org/officeDocument/2006/relationships" type="ellipse" r:blip="">
                <dgm:adjLst/>
              </dgm:shape>
              <dgm:presOf/>
              <dgm:constrLst>
                <dgm:constr type="w" refType="h"/>
              </dgm:constrLst>
            </dgm:layoutNode>
            <dgm:layoutNode name="medCircle" styleLbl="vennNode1">
              <dgm:alg type="sp"/>
              <dgm:shape xmlns:r="http://schemas.openxmlformats.org/officeDocument/2006/relationships" type="ellipse" r:blip="">
                <dgm:adjLst/>
              </dgm:shape>
              <dgm:presOf/>
              <dgm:constrLst>
                <dgm:constr type="w" refType="h"/>
              </dgm:constrLst>
            </dgm:layoutNode>
            <dgm:layoutNode name="txLvl1" styleLbl="revTx">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name="lin">
              <dgm:choose name="Name10">
                <dgm:if name="Name11" func="var" arg="dir" op="equ" val="norm">
                  <dgm:alg type="lin">
                    <dgm:param type="linDir" val="fromT"/>
                    <dgm:param type="vertAlign" val="t"/>
                    <dgm:param type="nodeHorzAlign" val="l"/>
                  </dgm:alg>
                </dgm:if>
                <dgm:else name="Name12">
                  <dgm:alg type="lin">
                    <dgm:param type="linDir" val="fromT"/>
                    <dgm:param type="vertAlign" val="t"/>
                    <dgm:param type="nodeHorzAlign" val="r"/>
                  </dgm:alg>
                </dgm:else>
              </dgm:choose>
              <dgm:shape xmlns:r="http://schemas.openxmlformats.org/officeDocument/2006/relationships" r:blip="">
                <dgm:adjLst/>
              </dgm:shape>
              <dgm:presOf/>
              <dgm:constrLst>
                <dgm:constr type="userF"/>
                <dgm:constr type="primFontSz" for="ch" forName="txLvl2" refType="userF"/>
                <dgm:constr type="w" for="ch" forName="txLvl2" refType="w"/>
                <dgm:constr type="h" for="ch" forName="txLvl2" refType="primFontSz" refFor="ch" refForName="txLvl2" fact="0.39"/>
                <dgm:constr type="w" for="ch" forName="txLvl3" refType="w"/>
                <dgm:constr type="h" for="ch" forName="txLvl3" refType="primFontSz" refFor="ch" refForName="txLvl2" fact="0.39"/>
                <dgm:constr type="h" for="ch" forName="smCircle" refType="primFontSz" refFor="ch" refForName="txLvl2" fact="0.14"/>
                <dgm:constr type="h" for="ch" forName="indentDot1" refType="primFontSz" refFor="ch" refForName="txLvl2" fact="0.14"/>
                <dgm:constr type="h" for="ch" forName="indentDot2" refType="primFontSz" refFor="ch" refForName="txLvl2" fact="0.14"/>
                <dgm:constr type="h" for="ch" forName="indentDot3" refType="primFontSz" refFor="ch" refForName="txLvl2" fact="0.14"/>
                <dgm:constr type="w" for="ch" forName="indentDot1" refType="w"/>
                <dgm:constr type="w" for="ch" forName="indentDot2" refType="w"/>
                <dgm:constr type="w" for="ch" forName="indentDot3" refType="w"/>
                <dgm:constr type="userI" for="ch" forName="txLvl3" refType="primFontSz" refFor="ch" refForName="txLvl2" fact="0.14"/>
                <dgm:constr type="userI" for="ch" forName="indentDot1" refType="primFontSz" refFor="ch" refForName="txLvl2" fact="0.14"/>
                <dgm:constr type="userI" for="ch" forName="indentDot2" refType="primFontSz" refFor="ch" refForName="txLvl2" fact="0.14"/>
                <dgm:constr type="userI" for="ch" forName="indentDot3" refType="primFontSz" refFor="ch" refForName="txLvl2" fact="0.14"/>
              </dgm:constrLst>
              <dgm:ruleLst>
                <dgm:rule type="primFontSz" for="ch" forName="txLvl2" val="5" fact="NaN" max="NaN"/>
              </dgm:ruleLst>
              <dgm:forEach name="Name13" axis="ch" ptType="node">
                <dgm:layoutNode name="txLvl2" styleLbl="revTx">
                  <dgm:choose name="Name14">
                    <dgm:if name="Name15" func="var" arg="dir" op="equ" val="norm">
                      <dgm:alg type="tx">
                        <dgm:param type="parTxLTRAlign" val="l"/>
                        <dgm:param type="parTxRTLAlign" val="l"/>
                      </dgm:alg>
                    </dgm:if>
                    <dgm:else name="Name16">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h" val="INF" fact="NaN" max="NaN"/>
                  </dgm:ruleLst>
                </dgm:layoutNode>
                <dgm:forEach name="Name17" axis="ch" ptType="node" cnt="1">
                  <dgm:layoutNode name="indentDot1">
                    <dgm:alg type="composite"/>
                    <dgm:shape xmlns:r="http://schemas.openxmlformats.org/officeDocument/2006/relationships" r:blip="">
                      <dgm:adjLst/>
                    </dgm:shape>
                    <dgm:presOf/>
                    <dgm:choose name="Name18">
                      <dgm:if name="Name19" func="var" arg="dir" op="equ" val="norm">
                        <dgm:constrLst>
                          <dgm:constr type="userI"/>
                          <dgm:constr type="w" for="ch" forName="gap1" refType="userI" fact="3"/>
                          <dgm:constr type="w" for="ch" forName="smCircle1" refType="h"/>
                          <dgm:constr type="l" for="ch" forName="smCircle1" refType="r" refFor="ch" refForName="gap1"/>
                        </dgm:constrLst>
                      </dgm:if>
                      <dgm:else name="Name20">
                        <dgm:constrLst>
                          <dgm:constr type="userI"/>
                          <dgm:constr type="w" for="ch" forName="gap1" refType="userI" fact="3"/>
                          <dgm:constr type="w" for="ch" forName="smCircle1" refType="h"/>
                          <dgm:constr type="r" for="ch" forName="smCircle1" refType="l" refFor="ch" refForName="gap1"/>
                        </dgm:constrLst>
                      </dgm:else>
                    </dgm:choose>
                    <dgm:layoutNode name="gap1">
                      <dgm:alg type="sp"/>
                      <dgm:shape xmlns:r="http://schemas.openxmlformats.org/officeDocument/2006/relationships" type="rect" r:blip="" hideGeom="1">
                        <dgm:adjLst/>
                      </dgm:shape>
                      <dgm:presOf/>
                    </dgm:layoutNode>
                    <dgm:layoutNode name="smCircle1" styleLbl="vennNode1">
                      <dgm:alg type="sp"/>
                      <dgm:shape xmlns:r="http://schemas.openxmlformats.org/officeDocument/2006/relationships" type="ellipse" r:blip="">
                        <dgm:adjLst/>
                      </dgm:shape>
                      <dgm:presOf/>
                      <dgm:constrLst>
                        <dgm:constr type="w" refType="h"/>
                      </dgm:constrLst>
                    </dgm:layoutNode>
                  </dgm:layoutNode>
                </dgm:forEach>
                <dgm:forEach name="Name21" axis="ch" ptType="node">
                  <dgm:layoutNode name="txLvl3" styleLbl="revTx">
                    <dgm:varLst>
                      <dgm:bulletEnabled val="1"/>
                    </dgm:varLst>
                    <dgm:choose name="Name22">
                      <dgm:if name="Name23" func="var" arg="dir" op="equ" val="norm">
                        <dgm:alg type="tx">
                          <dgm:param type="parTxLTRAlign" val="l"/>
                          <dgm:param type="parTxRTLAlign" val="l"/>
                          <dgm:param type="shpTxLTRAlignCh" val="l"/>
                          <dgm:param type="shpTxRTLAlignCh" val="l"/>
                        </dgm:alg>
                      </dgm:if>
                      <dgm:else name="Name24">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hoose name="Name25">
                      <dgm:if name="Name26" func="var" arg="dir" op="equ" val="norm">
                        <dgm:constrLst>
                          <dgm:constr type="userI"/>
                          <dgm:constr type="lMarg" refType="userI" fact="8.504"/>
                          <dgm:constr type="rMarg"/>
                          <dgm:constr type="tMarg" refType="primFontSz" fact="0.1"/>
                          <dgm:constr type="bMarg" refType="primFontSz" fact="0.1"/>
                        </dgm:constrLst>
                      </dgm:if>
                      <dgm:else name="Name27">
                        <dgm:constrLst>
                          <dgm:constr type="userI"/>
                          <dgm:constr type="lMarg"/>
                          <dgm:constr type="rMarg" refType="userI" fact="8.504"/>
                          <dgm:constr type="tMarg" refType="primFontSz" fact="0.1"/>
                          <dgm:constr type="bMarg" refType="primFontSz" fact="0.1"/>
                        </dgm:constrLst>
                      </dgm:else>
                    </dgm:choose>
                    <dgm:ruleLst>
                      <dgm:rule type="h" val="INF" fact="NaN" max="NaN"/>
                    </dgm:ruleLst>
                  </dgm:layoutNode>
                  <dgm:forEach name="Name28" axis="followSib" ptType="sibTrans" cnt="1">
                    <dgm:layoutNode name="indentDot2">
                      <dgm:alg type="composite"/>
                      <dgm:shape xmlns:r="http://schemas.openxmlformats.org/officeDocument/2006/relationships" r:blip="">
                        <dgm:adjLst/>
                      </dgm:shape>
                      <dgm:presOf/>
                      <dgm:choose name="Name29">
                        <dgm:if name="Name30" func="var" arg="dir" op="equ" val="norm">
                          <dgm:constrLst>
                            <dgm:constr type="userI"/>
                            <dgm:constr type="w" for="ch" forName="gap2" refType="userI" fact="3"/>
                            <dgm:constr type="w" for="ch" forName="smCircle2" refType="h"/>
                            <dgm:constr type="l" for="ch" forName="smCircle2" refType="r" refFor="ch" refForName="gap2"/>
                          </dgm:constrLst>
                        </dgm:if>
                        <dgm:else name="Name31">
                          <dgm:constrLst>
                            <dgm:constr type="userI"/>
                            <dgm:constr type="w" for="ch" forName="gap2" refType="userI" fact="3"/>
                            <dgm:constr type="w" for="ch" forName="smCircle2" refType="h"/>
                            <dgm:constr type="r" for="ch" forName="smCircle2" refType="l" refFor="ch" refForName="gap2"/>
                          </dgm:constrLst>
                        </dgm:else>
                      </dgm:choose>
                      <dgm:layoutNode name="gap2">
                        <dgm:alg type="sp"/>
                        <dgm:shape xmlns:r="http://schemas.openxmlformats.org/officeDocument/2006/relationships" type="rect" r:blip="" hideGeom="1">
                          <dgm:adjLst/>
                        </dgm:shape>
                        <dgm:presOf/>
                      </dgm:layoutNode>
                      <dgm:layoutNode name="smCircle2" styleLbl="vennNode1">
                        <dgm:alg type="sp"/>
                        <dgm:shape xmlns:r="http://schemas.openxmlformats.org/officeDocument/2006/relationships" type="ellipse" r:blip="">
                          <dgm:adjLst/>
                        </dgm:shape>
                        <dgm:presOf/>
                        <dgm:constrLst>
                          <dgm:constr type="w" refType="h"/>
                        </dgm:constrLst>
                      </dgm:layoutNode>
                    </dgm:layoutNode>
                  </dgm:forEach>
                </dgm:forEach>
                <dgm:choose name="Name32">
                  <dgm:if name="Name33" axis="ch" ptType="node" func="cnt" op="gte" val="1">
                    <dgm:forEach name="Name34" axis="followSib" ptType="sibTrans" cnt="1">
                      <dgm:layoutNode name="indentDot3">
                        <dgm:alg type="composite"/>
                        <dgm:shape xmlns:r="http://schemas.openxmlformats.org/officeDocument/2006/relationships" r:blip="">
                          <dgm:adjLst/>
                        </dgm:shape>
                        <dgm:presOf/>
                        <dgm:choose name="Name35">
                          <dgm:if name="Name36" func="var" arg="dir" op="equ" val="norm">
                            <dgm:constrLst>
                              <dgm:constr type="userI"/>
                              <dgm:constr type="w" for="ch" forName="gap3" refType="userI" fact="3"/>
                              <dgm:constr type="w" for="ch" forName="smCircle3" refType="h"/>
                              <dgm:constr type="l" for="ch" forName="smCircle3" refType="r" refFor="ch" refForName="gap3"/>
                            </dgm:constrLst>
                          </dgm:if>
                          <dgm:else name="Name37">
                            <dgm:constrLst>
                              <dgm:constr type="userI"/>
                              <dgm:constr type="w" for="ch" forName="gap3" refType="userI" fact="3"/>
                              <dgm:constr type="w" for="ch" forName="smCircle3" refType="h"/>
                              <dgm:constr type="r" for="ch" forName="smCircle3" refType="l" refFor="ch" refForName="gap3"/>
                            </dgm:constrLst>
                          </dgm:else>
                        </dgm:choose>
                        <dgm:layoutNode name="gap3">
                          <dgm:alg type="sp"/>
                          <dgm:shape xmlns:r="http://schemas.openxmlformats.org/officeDocument/2006/relationships" type="rect" r:blip="" hideGeom="1">
                            <dgm:adjLst/>
                          </dgm:shape>
                          <dgm:presOf/>
                        </dgm:layoutNode>
                        <dgm:layoutNode name="smCircle3" styleLbl="vennNode1">
                          <dgm:alg type="sp"/>
                          <dgm:shape xmlns:r="http://schemas.openxmlformats.org/officeDocument/2006/relationships" type="ellipse" r:blip="">
                            <dgm:adjLst/>
                          </dgm:shape>
                          <dgm:presOf/>
                          <dgm:constrLst>
                            <dgm:constr type="w" refType="h"/>
                          </dgm:constrLst>
                        </dgm:layoutNode>
                      </dgm:layoutNode>
                    </dgm:forEach>
                  </dgm:if>
                  <dgm:else name="Name38">
                    <dgm:forEach name="Name39" axis="followSib" ptType="sibTrans" cnt="1">
                      <dgm:layoutNode name="smCircle" styleLbl="vennNode1">
                        <dgm:alg type="sp"/>
                        <dgm:shape xmlns:r="http://schemas.openxmlformats.org/officeDocument/2006/relationships" type="ellipse" r:blip="">
                          <dgm:adjLst/>
                        </dgm:shape>
                        <dgm:presOf/>
                        <dgm:constrLst>
                          <dgm:constr type="w" refType="h"/>
                        </dgm:constrLst>
                      </dgm:layoutNode>
                    </dgm:forEach>
                  </dgm:else>
                </dgm:choose>
              </dgm:forEach>
            </dgm:layoutNode>
          </dgm:layoutNode>
          <dgm:choose name="Name40">
            <dgm:if name="Name41" axis="followSib ch" ptType="node node" cnt="1 0" func="cnt" op="gte" val="1">
              <dgm:layoutNode name="overlap">
                <dgm:alg type="sp"/>
                <dgm:shape xmlns:r="http://schemas.openxmlformats.org/officeDocument/2006/relationships" r:blip="">
                  <dgm:adjLst/>
                </dgm:shape>
                <dgm:presOf/>
              </dgm:layoutNode>
            </dgm:if>
            <dgm:else name="Name42"/>
          </dgm:choose>
        </dgm:if>
        <dgm:else name="Name43">
          <dgm:layoutNode name="noChildren">
            <dgm:alg type="composite"/>
            <dgm:choose name="Name44">
              <dgm:if name="Name45" func="var" arg="dir" op="equ" val="norm">
                <dgm:constrLst>
                  <dgm:constr type="l" for="ch" forName="gap"/>
                  <dgm:constr type="w" for="ch" forName="gap" refType="w" fact="0.043"/>
                  <dgm:constr type="h" for="ch" forName="gap" refType="h"/>
                  <dgm:constr type="t" for="ch" forName="gap"/>
                  <dgm:constr type="l" for="ch" forName="medCircle2" refType="r" refFor="ch" refForName="gap"/>
                  <dgm:constr type="w" for="ch" forName="medCircle2" refType="h" refFor="ch" refForName="medCircle2"/>
                  <dgm:constr type="t" for="ch" forName="medCircle2"/>
                  <dgm:constr type="h" for="ch" forName="medCircle2" refType="h"/>
                  <dgm:constr type="l" for="ch" forName="txLvlOnly1" refType="ctrX" refFor="ch" refForName="medCircle2"/>
                  <dgm:constr type="r" for="ch" forName="txLvlOnly1" refType="w"/>
                  <dgm:constr type="h" for="ch" forName="txLvlOnly1" refType="h"/>
                  <dgm:constr type="t" for="ch" forName="txLvlOnly1"/>
                </dgm:constrLst>
              </dgm:if>
              <dgm:else name="Name46">
                <dgm:constrLst>
                  <dgm:constr type="r" for="ch" forName="gap" refType="w"/>
                  <dgm:constr type="w" for="ch" forName="gap" refType="w" fact="0.043"/>
                  <dgm:constr type="h" for="ch" forName="gap" refType="h"/>
                  <dgm:constr type="t" for="ch" forName="gap"/>
                  <dgm:constr type="r" for="ch" forName="medCircle2" refType="l" refFor="ch" refForName="gap"/>
                  <dgm:constr type="w" for="ch" forName="medCircle2" refType="h" refFor="ch" refForName="medCircle2"/>
                  <dgm:constr type="t" for="ch" forName="medCircle2"/>
                  <dgm:constr type="h" for="ch" forName="medCircle2" refType="h"/>
                  <dgm:constr type="l" for="ch" forName="txLvlOnly1"/>
                  <dgm:constr type="r" for="ch" forName="txLvlOnly1" refType="ctrX" refFor="ch" refForName="medCircle2"/>
                  <dgm:constr type="h" for="ch" forName="txLvlOnly1" refType="h"/>
                  <dgm:constr type="t" for="ch" forName="txLvlOnly1"/>
                </dgm:constrLst>
              </dgm:else>
            </dgm:choose>
            <dgm:layoutNode name="gap">
              <dgm:alg type="sp"/>
              <dgm:shape xmlns:r="http://schemas.openxmlformats.org/officeDocument/2006/relationships" r:blip="">
                <dgm:adjLst/>
              </dgm:shape>
              <dgm:presOf/>
            </dgm:layoutNode>
            <dgm:layoutNode name="medCircle2" styleLbl="vennNode1">
              <dgm:alg type="sp"/>
              <dgm:shape xmlns:r="http://schemas.openxmlformats.org/officeDocument/2006/relationships" type="ellipse" r:blip="">
                <dgm:adjLst/>
              </dgm:shape>
              <dgm:presOf/>
              <dgm:constrLst>
                <dgm:constr type="w" refType="h"/>
              </dgm:constrLst>
            </dgm:layoutNode>
            <dgm:layoutNode name="txLvlOnly1" styleLbl="revTx">
              <dgm:choose name="Name47">
                <dgm:if name="Name48" func="var" arg="dir" op="equ" val="norm">
                  <dgm:alg type="tx">
                    <dgm:param type="parTxLTRAlign" val="l"/>
                    <dgm:param type="parTxRTLAlign" val="l"/>
                  </dgm:alg>
                </dgm:if>
                <dgm:else name="Name4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FCEBC7-34CA-4A76-87D8-F7128AA91BA8}" type="datetimeFigureOut">
              <a:rPr lang="en-US" smtClean="0"/>
              <a:t>11/24/2024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1ACA18-2CFB-4F8C-8A80-AECB25F4D2FF}" type="slidenum">
              <a:rPr lang="en-US" smtClean="0"/>
              <a:t>‹#›</a:t>
            </a:fld>
            <a:endParaRPr lang="en-US"/>
          </a:p>
        </p:txBody>
      </p:sp>
    </p:spTree>
    <p:extLst>
      <p:ext uri="{BB962C8B-B14F-4D97-AF65-F5344CB8AC3E}">
        <p14:creationId xmlns:p14="http://schemas.microsoft.com/office/powerpoint/2010/main" val="24522797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1ACA18-2CFB-4F8C-8A80-AECB25F4D2FF}" type="slidenum">
              <a:rPr lang="en-US" smtClean="0"/>
              <a:t>3</a:t>
            </a:fld>
            <a:endParaRPr lang="en-US"/>
          </a:p>
        </p:txBody>
      </p:sp>
    </p:spTree>
    <p:extLst>
      <p:ext uri="{BB962C8B-B14F-4D97-AF65-F5344CB8AC3E}">
        <p14:creationId xmlns:p14="http://schemas.microsoft.com/office/powerpoint/2010/main" val="33817022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9F21F7-4C77-E261-0195-EB3186D15C1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A759C0F-9DC4-D10E-C531-AAA721CBC4A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985A117-A5BE-5A8F-43B8-8983487343B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0E891FC-E865-809B-F2E0-ADC1E9CBDF14}"/>
              </a:ext>
            </a:extLst>
          </p:cNvPr>
          <p:cNvSpPr>
            <a:spLocks noGrp="1"/>
          </p:cNvSpPr>
          <p:nvPr>
            <p:ph type="sldNum" sz="quarter" idx="5"/>
          </p:nvPr>
        </p:nvSpPr>
        <p:spPr/>
        <p:txBody>
          <a:bodyPr/>
          <a:lstStyle/>
          <a:p>
            <a:fld id="{A21ACA18-2CFB-4F8C-8A80-AECB25F4D2FF}" type="slidenum">
              <a:rPr lang="en-US" smtClean="0"/>
              <a:t>4</a:t>
            </a:fld>
            <a:endParaRPr lang="en-US"/>
          </a:p>
        </p:txBody>
      </p:sp>
    </p:spTree>
    <p:extLst>
      <p:ext uri="{BB962C8B-B14F-4D97-AF65-F5344CB8AC3E}">
        <p14:creationId xmlns:p14="http://schemas.microsoft.com/office/powerpoint/2010/main" val="15778018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0C4F9-5EE7-47B7-B965-368EB53A4352}"/>
              </a:ext>
            </a:extLst>
          </p:cNvPr>
          <p:cNvSpPr>
            <a:spLocks noGrp="1"/>
          </p:cNvSpPr>
          <p:nvPr>
            <p:ph type="ctrTitle"/>
          </p:nvPr>
        </p:nvSpPr>
        <p:spPr>
          <a:xfrm>
            <a:off x="647700" y="1181099"/>
            <a:ext cx="6864724" cy="3581399"/>
          </a:xfrm>
        </p:spPr>
        <p:txBody>
          <a:bodyPr anchor="b">
            <a:normAutofit/>
          </a:bodyPr>
          <a:lstStyle>
            <a:lvl1pPr algn="l">
              <a:defRPr sz="3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7A4A1F1-374F-4FC8-89F7-83065EA4F5DD}"/>
              </a:ext>
            </a:extLst>
          </p:cNvPr>
          <p:cNvSpPr>
            <a:spLocks noGrp="1"/>
          </p:cNvSpPr>
          <p:nvPr>
            <p:ph type="subTitle" idx="1"/>
          </p:nvPr>
        </p:nvSpPr>
        <p:spPr>
          <a:xfrm>
            <a:off x="647700" y="5075227"/>
            <a:ext cx="6864724" cy="868374"/>
          </a:xfrm>
        </p:spPr>
        <p:txBody>
          <a:bodyPr>
            <a:normAutofit/>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FB5CB5F-AE9B-4C02-B16F-C462CAFC1963}"/>
              </a:ext>
            </a:extLst>
          </p:cNvPr>
          <p:cNvSpPr>
            <a:spLocks noGrp="1"/>
          </p:cNvSpPr>
          <p:nvPr>
            <p:ph type="dt" sz="half" idx="10"/>
          </p:nvPr>
        </p:nvSpPr>
        <p:spPr/>
        <p:txBody>
          <a:bodyPr/>
          <a:lstStyle/>
          <a:p>
            <a:fld id="{D341B595-366B-43E2-A22E-EA6A78C03F06}" type="datetimeFigureOut">
              <a:rPr lang="en-US" smtClean="0"/>
              <a:t>11/24/2024</a:t>
            </a:fld>
            <a:endParaRPr lang="en-US"/>
          </a:p>
        </p:txBody>
      </p:sp>
      <p:sp>
        <p:nvSpPr>
          <p:cNvPr id="5" name="Footer Placeholder 4">
            <a:extLst>
              <a:ext uri="{FF2B5EF4-FFF2-40B4-BE49-F238E27FC236}">
                <a16:creationId xmlns:a16="http://schemas.microsoft.com/office/drawing/2014/main" id="{4114B1CC-830B-4695-B174-D9E9100A86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DCD43F-E516-4123-A6D8-DB72C3CC50B2}"/>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828288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8C0AF-44D0-4830-AF13-49B8522BE6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1B4D8C-6045-47B3-9A0C-F2215A904C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19A9F1-F398-416A-A8C0-0A36D838DD15}"/>
              </a:ext>
            </a:extLst>
          </p:cNvPr>
          <p:cNvSpPr>
            <a:spLocks noGrp="1"/>
          </p:cNvSpPr>
          <p:nvPr>
            <p:ph type="dt" sz="half" idx="10"/>
          </p:nvPr>
        </p:nvSpPr>
        <p:spPr/>
        <p:txBody>
          <a:bodyPr/>
          <a:lstStyle/>
          <a:p>
            <a:fld id="{D341B595-366B-43E2-A22E-EA6A78C03F06}" type="datetimeFigureOut">
              <a:rPr lang="en-US" smtClean="0"/>
              <a:t>11/24/2024</a:t>
            </a:fld>
            <a:endParaRPr lang="en-US"/>
          </a:p>
        </p:txBody>
      </p:sp>
      <p:sp>
        <p:nvSpPr>
          <p:cNvPr id="5" name="Footer Placeholder 4">
            <a:extLst>
              <a:ext uri="{FF2B5EF4-FFF2-40B4-BE49-F238E27FC236}">
                <a16:creationId xmlns:a16="http://schemas.microsoft.com/office/drawing/2014/main" id="{6E37F801-C9FB-4A34-8386-BA9FBACCBC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E05176-F6E9-4997-8355-74F2A4560A65}"/>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836813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EBC807-13E1-4F3F-83FA-FD9BD24F3B1F}"/>
              </a:ext>
            </a:extLst>
          </p:cNvPr>
          <p:cNvSpPr>
            <a:spLocks noGrp="1"/>
          </p:cNvSpPr>
          <p:nvPr>
            <p:ph type="title" orient="vert"/>
          </p:nvPr>
        </p:nvSpPr>
        <p:spPr>
          <a:xfrm>
            <a:off x="8986520" y="647699"/>
            <a:ext cx="2291080" cy="52959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9B7E2EAA-155E-482E-A2B8-547653B253EE}"/>
              </a:ext>
            </a:extLst>
          </p:cNvPr>
          <p:cNvSpPr>
            <a:spLocks noGrp="1"/>
          </p:cNvSpPr>
          <p:nvPr>
            <p:ph type="body" orient="vert" idx="1"/>
          </p:nvPr>
        </p:nvSpPr>
        <p:spPr>
          <a:xfrm>
            <a:off x="652371" y="647699"/>
            <a:ext cx="8120789" cy="52959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4A4BDC-BDD0-417D-AF7C-516EE556D7E4}"/>
              </a:ext>
            </a:extLst>
          </p:cNvPr>
          <p:cNvSpPr>
            <a:spLocks noGrp="1"/>
          </p:cNvSpPr>
          <p:nvPr>
            <p:ph type="dt" sz="half" idx="10"/>
          </p:nvPr>
        </p:nvSpPr>
        <p:spPr/>
        <p:txBody>
          <a:bodyPr/>
          <a:lstStyle/>
          <a:p>
            <a:fld id="{D341B595-366B-43E2-A22E-EA6A78C03F06}" type="datetimeFigureOut">
              <a:rPr lang="en-US" smtClean="0"/>
              <a:t>11/24/2024</a:t>
            </a:fld>
            <a:endParaRPr lang="en-US"/>
          </a:p>
        </p:txBody>
      </p:sp>
      <p:sp>
        <p:nvSpPr>
          <p:cNvPr id="5" name="Footer Placeholder 4">
            <a:extLst>
              <a:ext uri="{FF2B5EF4-FFF2-40B4-BE49-F238E27FC236}">
                <a16:creationId xmlns:a16="http://schemas.microsoft.com/office/drawing/2014/main" id="{0EF663EC-23F9-4202-80F3-F8E550884F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C8402D-7367-485B-AEA6-5AB2B8209D19}"/>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946381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FF197-4D72-4945-8068-57D52018E6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C81FA8-039D-4BAF-8AAB-7B6616AFEE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27357F-46A1-493A-A5E4-1D7FAE5B9960}"/>
              </a:ext>
            </a:extLst>
          </p:cNvPr>
          <p:cNvSpPr>
            <a:spLocks noGrp="1"/>
          </p:cNvSpPr>
          <p:nvPr>
            <p:ph type="dt" sz="half" idx="10"/>
          </p:nvPr>
        </p:nvSpPr>
        <p:spPr/>
        <p:txBody>
          <a:bodyPr/>
          <a:lstStyle/>
          <a:p>
            <a:fld id="{D341B595-366B-43E2-A22E-EA6A78C03F06}" type="datetimeFigureOut">
              <a:rPr lang="en-US" smtClean="0"/>
              <a:t>11/24/2024</a:t>
            </a:fld>
            <a:endParaRPr lang="en-US"/>
          </a:p>
        </p:txBody>
      </p:sp>
      <p:sp>
        <p:nvSpPr>
          <p:cNvPr id="5" name="Footer Placeholder 4">
            <a:extLst>
              <a:ext uri="{FF2B5EF4-FFF2-40B4-BE49-F238E27FC236}">
                <a16:creationId xmlns:a16="http://schemas.microsoft.com/office/drawing/2014/main" id="{C57277BC-26F9-4B14-A2DC-C7575C5A63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7BC3FF-EE25-45FB-A7A8-AAA522F70748}"/>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1544825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596BE-9AF9-4E97-9204-5B672D797384}"/>
              </a:ext>
            </a:extLst>
          </p:cNvPr>
          <p:cNvSpPr>
            <a:spLocks noGrp="1"/>
          </p:cNvSpPr>
          <p:nvPr>
            <p:ph type="title"/>
          </p:nvPr>
        </p:nvSpPr>
        <p:spPr>
          <a:xfrm>
            <a:off x="1981200" y="2362200"/>
            <a:ext cx="7696200" cy="2400300"/>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5EDF98A-E8AE-4443-9A8C-CB35DEB2CE60}"/>
              </a:ext>
            </a:extLst>
          </p:cNvPr>
          <p:cNvSpPr>
            <a:spLocks noGrp="1"/>
          </p:cNvSpPr>
          <p:nvPr>
            <p:ph type="body" idx="1"/>
          </p:nvPr>
        </p:nvSpPr>
        <p:spPr>
          <a:xfrm>
            <a:off x="1981200" y="5067300"/>
            <a:ext cx="7696200" cy="876300"/>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B7114B-35CB-40C5-BCC8-C5039524FFC1}"/>
              </a:ext>
            </a:extLst>
          </p:cNvPr>
          <p:cNvSpPr>
            <a:spLocks noGrp="1"/>
          </p:cNvSpPr>
          <p:nvPr>
            <p:ph type="dt" sz="half" idx="10"/>
          </p:nvPr>
        </p:nvSpPr>
        <p:spPr/>
        <p:txBody>
          <a:bodyPr/>
          <a:lstStyle/>
          <a:p>
            <a:fld id="{D341B595-366B-43E2-A22E-EA6A78C03F06}" type="datetimeFigureOut">
              <a:rPr lang="en-US" smtClean="0"/>
              <a:t>11/24/2024</a:t>
            </a:fld>
            <a:endParaRPr lang="en-US"/>
          </a:p>
        </p:txBody>
      </p:sp>
      <p:sp>
        <p:nvSpPr>
          <p:cNvPr id="5" name="Footer Placeholder 4">
            <a:extLst>
              <a:ext uri="{FF2B5EF4-FFF2-40B4-BE49-F238E27FC236}">
                <a16:creationId xmlns:a16="http://schemas.microsoft.com/office/drawing/2014/main" id="{7A1AA324-982E-42C4-8002-5F236877CF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1596-9353-4C1A-972E-6522F2B42049}"/>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400838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F0BC9-7469-437A-B92B-0A2627E4B9B4}"/>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1B7D887-595C-4649-AF8E-E78307000D4A}"/>
              </a:ext>
            </a:extLst>
          </p:cNvPr>
          <p:cNvSpPr>
            <a:spLocks noGrp="1"/>
          </p:cNvSpPr>
          <p:nvPr>
            <p:ph sz="half" idx="1"/>
          </p:nvPr>
        </p:nvSpPr>
        <p:spPr>
          <a:xfrm>
            <a:off x="914400" y="1825625"/>
            <a:ext cx="49911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39FE29C-ED37-4DD9-949F-0024342619E1}"/>
              </a:ext>
            </a:extLst>
          </p:cNvPr>
          <p:cNvSpPr>
            <a:spLocks noGrp="1"/>
          </p:cNvSpPr>
          <p:nvPr>
            <p:ph sz="half" idx="2"/>
          </p:nvPr>
        </p:nvSpPr>
        <p:spPr>
          <a:xfrm>
            <a:off x="6248400" y="1825625"/>
            <a:ext cx="5029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A6F6AA34-8CC0-4E5B-8396-0AC75633142B}"/>
              </a:ext>
            </a:extLst>
          </p:cNvPr>
          <p:cNvSpPr>
            <a:spLocks noGrp="1"/>
          </p:cNvSpPr>
          <p:nvPr>
            <p:ph type="dt" sz="half" idx="10"/>
          </p:nvPr>
        </p:nvSpPr>
        <p:spPr/>
        <p:txBody>
          <a:bodyPr/>
          <a:lstStyle/>
          <a:p>
            <a:fld id="{D341B595-366B-43E2-A22E-EA6A78C03F06}" type="datetimeFigureOut">
              <a:rPr lang="en-US" smtClean="0"/>
              <a:t>11/24/2024</a:t>
            </a:fld>
            <a:endParaRPr lang="en-US"/>
          </a:p>
        </p:txBody>
      </p:sp>
      <p:sp>
        <p:nvSpPr>
          <p:cNvPr id="6" name="Footer Placeholder 5">
            <a:extLst>
              <a:ext uri="{FF2B5EF4-FFF2-40B4-BE49-F238E27FC236}">
                <a16:creationId xmlns:a16="http://schemas.microsoft.com/office/drawing/2014/main" id="{28DF7398-73FE-4D27-AFF9-91BEBFED32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700880-10EE-4115-8BBB-13DDF270DBD1}"/>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1693855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F3C9B-D20D-43FA-BA18-D50F86A9127E}"/>
              </a:ext>
            </a:extLst>
          </p:cNvPr>
          <p:cNvSpPr>
            <a:spLocks noGrp="1"/>
          </p:cNvSpPr>
          <p:nvPr>
            <p:ph type="title"/>
          </p:nvPr>
        </p:nvSpPr>
        <p:spPr>
          <a:xfrm>
            <a:off x="652371" y="647699"/>
            <a:ext cx="10625229" cy="1150621"/>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D52F00A-F4EE-40FC-9325-373840422D52}"/>
              </a:ext>
            </a:extLst>
          </p:cNvPr>
          <p:cNvSpPr>
            <a:spLocks noGrp="1"/>
          </p:cNvSpPr>
          <p:nvPr>
            <p:ph type="body" idx="1"/>
          </p:nvPr>
        </p:nvSpPr>
        <p:spPr>
          <a:xfrm>
            <a:off x="655863" y="1879599"/>
            <a:ext cx="5157787" cy="675641"/>
          </a:xfrm>
        </p:spPr>
        <p:txBody>
          <a:bodyPr anchor="b">
            <a:no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75DD90-A306-4A8B-A54C-8033B7F7F0E9}"/>
              </a:ext>
            </a:extLst>
          </p:cNvPr>
          <p:cNvSpPr>
            <a:spLocks noGrp="1"/>
          </p:cNvSpPr>
          <p:nvPr>
            <p:ph sz="half" idx="2"/>
          </p:nvPr>
        </p:nvSpPr>
        <p:spPr>
          <a:xfrm>
            <a:off x="655863" y="2560955"/>
            <a:ext cx="5157787" cy="3649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040E0AA-F8F8-4862-B27B-50FAF2F34DE0}"/>
              </a:ext>
            </a:extLst>
          </p:cNvPr>
          <p:cNvSpPr>
            <a:spLocks noGrp="1"/>
          </p:cNvSpPr>
          <p:nvPr>
            <p:ph type="body" sz="quarter" idx="3"/>
          </p:nvPr>
        </p:nvSpPr>
        <p:spPr>
          <a:xfrm>
            <a:off x="6094412" y="1879599"/>
            <a:ext cx="5183188" cy="675641"/>
          </a:xfrm>
        </p:spPr>
        <p:txBody>
          <a:bodyPr anchor="b">
            <a:no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FEBDD6-EDA1-4CE7-9DDC-9D977E12DDAB}"/>
              </a:ext>
            </a:extLst>
          </p:cNvPr>
          <p:cNvSpPr>
            <a:spLocks noGrp="1"/>
          </p:cNvSpPr>
          <p:nvPr>
            <p:ph sz="quarter" idx="4"/>
          </p:nvPr>
        </p:nvSpPr>
        <p:spPr>
          <a:xfrm>
            <a:off x="6094412" y="2560955"/>
            <a:ext cx="5183188" cy="3649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E0044487-D350-4434-A5C7-A96942FFC95E}"/>
              </a:ext>
            </a:extLst>
          </p:cNvPr>
          <p:cNvSpPr>
            <a:spLocks noGrp="1"/>
          </p:cNvSpPr>
          <p:nvPr>
            <p:ph type="dt" sz="half" idx="10"/>
          </p:nvPr>
        </p:nvSpPr>
        <p:spPr/>
        <p:txBody>
          <a:bodyPr/>
          <a:lstStyle/>
          <a:p>
            <a:fld id="{D341B595-366B-43E2-A22E-EA6A78C03F06}" type="datetimeFigureOut">
              <a:rPr lang="en-US" smtClean="0"/>
              <a:t>11/24/2024</a:t>
            </a:fld>
            <a:endParaRPr lang="en-US"/>
          </a:p>
        </p:txBody>
      </p:sp>
      <p:sp>
        <p:nvSpPr>
          <p:cNvPr id="8" name="Footer Placeholder 7">
            <a:extLst>
              <a:ext uri="{FF2B5EF4-FFF2-40B4-BE49-F238E27FC236}">
                <a16:creationId xmlns:a16="http://schemas.microsoft.com/office/drawing/2014/main" id="{3389DC43-E591-42BF-82EE-E4887E4BC53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68CD421-2D00-41DD-A393-4739E389D95E}"/>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4233938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39A8B-0FAF-431C-9657-9003FA03731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BBA2A1-331D-40F8-867B-CE15011360A1}"/>
              </a:ext>
            </a:extLst>
          </p:cNvPr>
          <p:cNvSpPr>
            <a:spLocks noGrp="1"/>
          </p:cNvSpPr>
          <p:nvPr>
            <p:ph type="dt" sz="half" idx="10"/>
          </p:nvPr>
        </p:nvSpPr>
        <p:spPr/>
        <p:txBody>
          <a:bodyPr/>
          <a:lstStyle/>
          <a:p>
            <a:fld id="{D341B595-366B-43E2-A22E-EA6A78C03F06}" type="datetimeFigureOut">
              <a:rPr lang="en-US" smtClean="0"/>
              <a:t>11/24/2024</a:t>
            </a:fld>
            <a:endParaRPr lang="en-US"/>
          </a:p>
        </p:txBody>
      </p:sp>
      <p:sp>
        <p:nvSpPr>
          <p:cNvPr id="4" name="Footer Placeholder 3">
            <a:extLst>
              <a:ext uri="{FF2B5EF4-FFF2-40B4-BE49-F238E27FC236}">
                <a16:creationId xmlns:a16="http://schemas.microsoft.com/office/drawing/2014/main" id="{850995C1-5121-47B6-AC6D-F60C0FF6635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EDBE022-9B54-431C-80D5-5D8F2AFCB920}"/>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904213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15B6E5-6347-41F6-85FC-3BF3652D1BC3}"/>
              </a:ext>
            </a:extLst>
          </p:cNvPr>
          <p:cNvSpPr>
            <a:spLocks noGrp="1"/>
          </p:cNvSpPr>
          <p:nvPr>
            <p:ph type="dt" sz="half" idx="10"/>
          </p:nvPr>
        </p:nvSpPr>
        <p:spPr/>
        <p:txBody>
          <a:bodyPr/>
          <a:lstStyle/>
          <a:p>
            <a:fld id="{D341B595-366B-43E2-A22E-EA6A78C03F06}" type="datetimeFigureOut">
              <a:rPr lang="en-US" smtClean="0"/>
              <a:t>11/24/2024</a:t>
            </a:fld>
            <a:endParaRPr lang="en-US"/>
          </a:p>
        </p:txBody>
      </p:sp>
      <p:sp>
        <p:nvSpPr>
          <p:cNvPr id="3" name="Footer Placeholder 2">
            <a:extLst>
              <a:ext uri="{FF2B5EF4-FFF2-40B4-BE49-F238E27FC236}">
                <a16:creationId xmlns:a16="http://schemas.microsoft.com/office/drawing/2014/main" id="{1C6A93F6-45F8-4453-B5DC-B2F3D5D0B5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E364E1-213B-4AF0-80D7-8101EFD5E410}"/>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260223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90B5D-E76D-4797-AD77-15625D675F3A}"/>
              </a:ext>
            </a:extLst>
          </p:cNvPr>
          <p:cNvSpPr>
            <a:spLocks noGrp="1"/>
          </p:cNvSpPr>
          <p:nvPr>
            <p:ph type="title"/>
          </p:nvPr>
        </p:nvSpPr>
        <p:spPr>
          <a:xfrm>
            <a:off x="652372" y="647700"/>
            <a:ext cx="4119654" cy="1714500"/>
          </a:xfrm>
        </p:spPr>
        <p:txBody>
          <a:bodyPr anchor="b">
            <a:noAutofit/>
          </a:bodyPr>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9744D8D-C9CF-43B2-905D-2368B17A539A}"/>
              </a:ext>
            </a:extLst>
          </p:cNvPr>
          <p:cNvSpPr>
            <a:spLocks noGrp="1"/>
          </p:cNvSpPr>
          <p:nvPr>
            <p:ph idx="1"/>
          </p:nvPr>
        </p:nvSpPr>
        <p:spPr>
          <a:xfrm>
            <a:off x="5540188" y="914400"/>
            <a:ext cx="5737412" cy="50291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1B4BF0C-D14C-46D7-ACDD-1885DDD883F1}"/>
              </a:ext>
            </a:extLst>
          </p:cNvPr>
          <p:cNvSpPr>
            <a:spLocks noGrp="1"/>
          </p:cNvSpPr>
          <p:nvPr>
            <p:ph type="body" sz="half" idx="2"/>
          </p:nvPr>
        </p:nvSpPr>
        <p:spPr>
          <a:xfrm>
            <a:off x="652372" y="2697479"/>
            <a:ext cx="4119654" cy="324611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FD7D8D-72E7-4ABD-BB87-80BB49003104}"/>
              </a:ext>
            </a:extLst>
          </p:cNvPr>
          <p:cNvSpPr>
            <a:spLocks noGrp="1"/>
          </p:cNvSpPr>
          <p:nvPr>
            <p:ph type="dt" sz="half" idx="10"/>
          </p:nvPr>
        </p:nvSpPr>
        <p:spPr/>
        <p:txBody>
          <a:bodyPr/>
          <a:lstStyle/>
          <a:p>
            <a:fld id="{D341B595-366B-43E2-A22E-EA6A78C03F06}" type="datetimeFigureOut">
              <a:rPr lang="en-US" smtClean="0"/>
              <a:t>11/24/2024</a:t>
            </a:fld>
            <a:endParaRPr lang="en-US"/>
          </a:p>
        </p:txBody>
      </p:sp>
      <p:sp>
        <p:nvSpPr>
          <p:cNvPr id="6" name="Footer Placeholder 5">
            <a:extLst>
              <a:ext uri="{FF2B5EF4-FFF2-40B4-BE49-F238E27FC236}">
                <a16:creationId xmlns:a16="http://schemas.microsoft.com/office/drawing/2014/main" id="{A9D9C1CE-C8CE-4364-A021-ADC2D64726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E6FA33-09EF-495A-853E-63750CA37AC2}"/>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969239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F023E-952E-40DF-A101-74D22789D534}"/>
              </a:ext>
            </a:extLst>
          </p:cNvPr>
          <p:cNvSpPr>
            <a:spLocks noGrp="1"/>
          </p:cNvSpPr>
          <p:nvPr>
            <p:ph type="title"/>
          </p:nvPr>
        </p:nvSpPr>
        <p:spPr>
          <a:xfrm>
            <a:off x="652372" y="647700"/>
            <a:ext cx="4119654" cy="1714500"/>
          </a:xfrm>
        </p:spPr>
        <p:txBody>
          <a:bodyPr anchor="b">
            <a:noAutofit/>
          </a:bodyPr>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841E98DD-BF5D-4CCA-8C66-F2A6CE11271C}"/>
              </a:ext>
            </a:extLst>
          </p:cNvPr>
          <p:cNvSpPr>
            <a:spLocks noGrp="1"/>
          </p:cNvSpPr>
          <p:nvPr>
            <p:ph type="pic" idx="1"/>
          </p:nvPr>
        </p:nvSpPr>
        <p:spPr>
          <a:xfrm>
            <a:off x="5486400" y="914400"/>
            <a:ext cx="5791200" cy="50291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0EC22A6-F2C2-4A88-BEE5-2D6CEB520EB9}"/>
              </a:ext>
            </a:extLst>
          </p:cNvPr>
          <p:cNvSpPr>
            <a:spLocks noGrp="1"/>
          </p:cNvSpPr>
          <p:nvPr>
            <p:ph type="body" sz="half" idx="2"/>
          </p:nvPr>
        </p:nvSpPr>
        <p:spPr>
          <a:xfrm>
            <a:off x="652372" y="2697480"/>
            <a:ext cx="4119654" cy="317150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A1F755-C7AF-4C50-8CA8-828612A767B0}"/>
              </a:ext>
            </a:extLst>
          </p:cNvPr>
          <p:cNvSpPr>
            <a:spLocks noGrp="1"/>
          </p:cNvSpPr>
          <p:nvPr>
            <p:ph type="dt" sz="half" idx="10"/>
          </p:nvPr>
        </p:nvSpPr>
        <p:spPr/>
        <p:txBody>
          <a:bodyPr/>
          <a:lstStyle/>
          <a:p>
            <a:fld id="{D341B595-366B-43E2-A22E-EA6A78C03F06}" type="datetimeFigureOut">
              <a:rPr lang="en-US" smtClean="0"/>
              <a:t>11/24/2024</a:t>
            </a:fld>
            <a:endParaRPr lang="en-US"/>
          </a:p>
        </p:txBody>
      </p:sp>
      <p:sp>
        <p:nvSpPr>
          <p:cNvPr id="6" name="Footer Placeholder 5">
            <a:extLst>
              <a:ext uri="{FF2B5EF4-FFF2-40B4-BE49-F238E27FC236}">
                <a16:creationId xmlns:a16="http://schemas.microsoft.com/office/drawing/2014/main" id="{C1EDE175-E818-477C-A3F6-7DD65C1268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D0B8E3-DB91-440B-818F-71E4248BB102}"/>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927015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5EB7D6-B8CB-49E3-874F-2255BEE82473}"/>
              </a:ext>
            </a:extLst>
          </p:cNvPr>
          <p:cNvSpPr>
            <a:spLocks noGrp="1"/>
          </p:cNvSpPr>
          <p:nvPr>
            <p:ph type="title"/>
          </p:nvPr>
        </p:nvSpPr>
        <p:spPr>
          <a:xfrm>
            <a:off x="652371" y="647700"/>
            <a:ext cx="10625229" cy="114705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CFBEEAC5-A8AB-4FE8-A270-D70F7DED4A50}"/>
              </a:ext>
            </a:extLst>
          </p:cNvPr>
          <p:cNvSpPr>
            <a:spLocks noGrp="1"/>
          </p:cNvSpPr>
          <p:nvPr>
            <p:ph type="body" idx="1"/>
          </p:nvPr>
        </p:nvSpPr>
        <p:spPr>
          <a:xfrm>
            <a:off x="652371" y="2095500"/>
            <a:ext cx="10620855" cy="3848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7B6506C-52BF-4C05-AD31-7C08B80151CB}"/>
              </a:ext>
            </a:extLst>
          </p:cNvPr>
          <p:cNvSpPr>
            <a:spLocks noGrp="1"/>
          </p:cNvSpPr>
          <p:nvPr>
            <p:ph type="dt" sz="half" idx="2"/>
          </p:nvPr>
        </p:nvSpPr>
        <p:spPr>
          <a:xfrm>
            <a:off x="652371" y="6332538"/>
            <a:ext cx="3006492" cy="365125"/>
          </a:xfrm>
          <a:prstGeom prst="rect">
            <a:avLst/>
          </a:prstGeom>
        </p:spPr>
        <p:txBody>
          <a:bodyPr vert="horz" lIns="91440" tIns="45720" rIns="91440" bIns="45720" rtlCol="0" anchor="ctr"/>
          <a:lstStyle>
            <a:lvl1pPr algn="l">
              <a:defRPr sz="900" b="1" spc="100" baseline="0">
                <a:solidFill>
                  <a:schemeClr val="tx1"/>
                </a:solidFill>
              </a:defRPr>
            </a:lvl1pPr>
          </a:lstStyle>
          <a:p>
            <a:fld id="{D341B595-366B-43E2-A22E-EA6A78C03F06}" type="datetimeFigureOut">
              <a:rPr lang="en-US" smtClean="0"/>
              <a:t>11/24/2024</a:t>
            </a:fld>
            <a:endParaRPr lang="en-US"/>
          </a:p>
        </p:txBody>
      </p:sp>
      <p:sp>
        <p:nvSpPr>
          <p:cNvPr id="5" name="Footer Placeholder 4">
            <a:extLst>
              <a:ext uri="{FF2B5EF4-FFF2-40B4-BE49-F238E27FC236}">
                <a16:creationId xmlns:a16="http://schemas.microsoft.com/office/drawing/2014/main" id="{F2534630-6C67-4A40-A499-CB025B2438CE}"/>
              </a:ext>
            </a:extLst>
          </p:cNvPr>
          <p:cNvSpPr>
            <a:spLocks noGrp="1"/>
          </p:cNvSpPr>
          <p:nvPr>
            <p:ph type="ftr" sz="quarter" idx="3"/>
          </p:nvPr>
        </p:nvSpPr>
        <p:spPr>
          <a:xfrm>
            <a:off x="8034169" y="6332538"/>
            <a:ext cx="3505459" cy="365125"/>
          </a:xfrm>
          <a:prstGeom prst="rect">
            <a:avLst/>
          </a:prstGeom>
        </p:spPr>
        <p:txBody>
          <a:bodyPr vert="horz" lIns="91440" tIns="45720" rIns="91440" bIns="45720" rtlCol="0" anchor="ctr"/>
          <a:lstStyle>
            <a:lvl1pPr algn="r">
              <a:defRPr sz="900" b="1" spc="1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E964E14B-0EE8-4015-809C-DD36B5459B82}"/>
              </a:ext>
            </a:extLst>
          </p:cNvPr>
          <p:cNvSpPr>
            <a:spLocks noGrp="1"/>
          </p:cNvSpPr>
          <p:nvPr>
            <p:ph type="sldNum" sz="quarter" idx="4"/>
          </p:nvPr>
        </p:nvSpPr>
        <p:spPr>
          <a:xfrm>
            <a:off x="11444747" y="6332538"/>
            <a:ext cx="539808" cy="365125"/>
          </a:xfrm>
          <a:prstGeom prst="rect">
            <a:avLst/>
          </a:prstGeom>
        </p:spPr>
        <p:txBody>
          <a:bodyPr vert="horz" lIns="91440" tIns="45720" rIns="91440" bIns="45720" rtlCol="0" anchor="ctr"/>
          <a:lstStyle>
            <a:lvl1pPr algn="r">
              <a:defRPr sz="900" b="1" spc="100" baseline="0">
                <a:solidFill>
                  <a:schemeClr val="tx1"/>
                </a:solidFill>
              </a:defRPr>
            </a:lvl1pPr>
          </a:lstStyle>
          <a:p>
            <a:fld id="{4BA915EE-10CB-4CF1-8569-6154455DA573}" type="slidenum">
              <a:rPr lang="en-US" smtClean="0"/>
              <a:t>‹#›</a:t>
            </a:fld>
            <a:endParaRPr lang="en-US"/>
          </a:p>
        </p:txBody>
      </p:sp>
    </p:spTree>
    <p:extLst>
      <p:ext uri="{BB962C8B-B14F-4D97-AF65-F5344CB8AC3E}">
        <p14:creationId xmlns:p14="http://schemas.microsoft.com/office/powerpoint/2010/main" val="419854566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76" r:id="rId9"/>
    <p:sldLayoutId id="2147483677" r:id="rId10"/>
    <p:sldLayoutId id="2147483686" r:id="rId11"/>
  </p:sldLayoutIdLst>
  <p:txStyles>
    <p:titleStyle>
      <a:lvl1pPr algn="l" defTabSz="914400" rtl="0" eaLnBrk="1" latinLnBrk="0" hangingPunct="1">
        <a:lnSpc>
          <a:spcPct val="120000"/>
        </a:lnSpc>
        <a:spcBef>
          <a:spcPct val="0"/>
        </a:spcBef>
        <a:buNone/>
        <a:defRPr sz="3600" kern="1200" cap="all" spc="300" baseline="0">
          <a:solidFill>
            <a:srgbClr val="FFFFFF"/>
          </a:solidFill>
          <a:highlight>
            <a:srgbClr val="000000"/>
          </a:highligh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SzPct val="75000"/>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github.com/mkjilani/jilani_mohammad_finaltermproj.git" TargetMode="External"/><Relationship Id="rId4" Type="http://schemas.openxmlformats.org/officeDocument/2006/relationships/image" Target="../media/image9.sv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F9372F1-1961-45CA-9D80-070C110075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Illuminated server room panel">
            <a:extLst>
              <a:ext uri="{FF2B5EF4-FFF2-40B4-BE49-F238E27FC236}">
                <a16:creationId xmlns:a16="http://schemas.microsoft.com/office/drawing/2014/main" id="{5E0E41A1-5DA9-0E83-A83F-D7D6910CC713}"/>
              </a:ext>
            </a:extLst>
          </p:cNvPr>
          <p:cNvPicPr>
            <a:picLocks noChangeAspect="1"/>
          </p:cNvPicPr>
          <p:nvPr/>
        </p:nvPicPr>
        <p:blipFill>
          <a:blip r:embed="rId2"/>
          <a:srcRect l="10849" r="17580" b="-1"/>
          <a:stretch/>
        </p:blipFill>
        <p:spPr>
          <a:xfrm>
            <a:off x="20" y="10"/>
            <a:ext cx="7353280" cy="6857990"/>
          </a:xfrm>
          <a:prstGeom prst="rect">
            <a:avLst/>
          </a:prstGeom>
        </p:spPr>
      </p:pic>
      <p:graphicFrame>
        <p:nvGraphicFramePr>
          <p:cNvPr id="4" name="Diagram 3">
            <a:extLst>
              <a:ext uri="{FF2B5EF4-FFF2-40B4-BE49-F238E27FC236}">
                <a16:creationId xmlns:a16="http://schemas.microsoft.com/office/drawing/2014/main" id="{BD00D569-B8BC-4375-56B2-CCE7126E1405}"/>
              </a:ext>
            </a:extLst>
          </p:cNvPr>
          <p:cNvGraphicFramePr/>
          <p:nvPr>
            <p:extLst>
              <p:ext uri="{D42A27DB-BD31-4B8C-83A1-F6EECF244321}">
                <p14:modId xmlns:p14="http://schemas.microsoft.com/office/powerpoint/2010/main" val="2505984477"/>
              </p:ext>
            </p:extLst>
          </p:nvPr>
        </p:nvGraphicFramePr>
        <p:xfrm>
          <a:off x="8197597" y="914400"/>
          <a:ext cx="3786414" cy="502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Box 7">
            <a:extLst>
              <a:ext uri="{FF2B5EF4-FFF2-40B4-BE49-F238E27FC236}">
                <a16:creationId xmlns:a16="http://schemas.microsoft.com/office/drawing/2014/main" id="{8FF0C134-2A9D-D8BB-E89E-BA6B26E22FF6}"/>
              </a:ext>
            </a:extLst>
          </p:cNvPr>
          <p:cNvSpPr txBox="1"/>
          <p:nvPr/>
        </p:nvSpPr>
        <p:spPr>
          <a:xfrm>
            <a:off x="8853715" y="5817774"/>
            <a:ext cx="3048000" cy="923330"/>
          </a:xfrm>
          <a:prstGeom prst="rect">
            <a:avLst/>
          </a:prstGeom>
          <a:noFill/>
        </p:spPr>
        <p:txBody>
          <a:bodyPr wrap="square">
            <a:spAutoFit/>
          </a:bodyPr>
          <a:lstStyle/>
          <a:p>
            <a:pPr lvl="0" algn="r"/>
            <a:r>
              <a:rPr lang="en-US" dirty="0"/>
              <a:t>Mohammad Kamran Jilani</a:t>
            </a:r>
          </a:p>
          <a:p>
            <a:pPr lvl="0" algn="r"/>
            <a:r>
              <a:rPr lang="en-US" dirty="0"/>
              <a:t>CS634</a:t>
            </a:r>
          </a:p>
          <a:p>
            <a:pPr lvl="0" algn="r"/>
            <a:r>
              <a:rPr lang="en-US" dirty="0"/>
              <a:t>Fall 2024</a:t>
            </a:r>
          </a:p>
        </p:txBody>
      </p:sp>
    </p:spTree>
    <p:extLst>
      <p:ext uri="{BB962C8B-B14F-4D97-AF65-F5344CB8AC3E}">
        <p14:creationId xmlns:p14="http://schemas.microsoft.com/office/powerpoint/2010/main" val="3555473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36A9FA0B-4C47-44B4-AE90-04B4F1650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44FE8C-84D0-0787-18EC-6CBAF4F69C20}"/>
              </a:ext>
            </a:extLst>
          </p:cNvPr>
          <p:cNvSpPr>
            <a:spLocks noGrp="1"/>
          </p:cNvSpPr>
          <p:nvPr>
            <p:ph type="title"/>
          </p:nvPr>
        </p:nvSpPr>
        <p:spPr>
          <a:xfrm>
            <a:off x="647701" y="3429000"/>
            <a:ext cx="3428999" cy="2514600"/>
          </a:xfrm>
        </p:spPr>
        <p:txBody>
          <a:bodyPr>
            <a:normAutofit/>
          </a:bodyPr>
          <a:lstStyle/>
          <a:p>
            <a:r>
              <a:rPr lang="en-US" sz="3200" dirty="0"/>
              <a:t>FINAL project – Objective</a:t>
            </a:r>
          </a:p>
        </p:txBody>
      </p:sp>
      <p:graphicFrame>
        <p:nvGraphicFramePr>
          <p:cNvPr id="12" name="Content Placeholder 2">
            <a:extLst>
              <a:ext uri="{FF2B5EF4-FFF2-40B4-BE49-F238E27FC236}">
                <a16:creationId xmlns:a16="http://schemas.microsoft.com/office/drawing/2014/main" id="{855F8095-9103-C82A-3B11-2E2148C4DB86}"/>
              </a:ext>
            </a:extLst>
          </p:cNvPr>
          <p:cNvGraphicFramePr>
            <a:graphicFrameLocks noGrp="1"/>
          </p:cNvGraphicFramePr>
          <p:nvPr>
            <p:ph idx="1"/>
            <p:extLst>
              <p:ext uri="{D42A27DB-BD31-4B8C-83A1-F6EECF244321}">
                <p14:modId xmlns:p14="http://schemas.microsoft.com/office/powerpoint/2010/main" val="2843212226"/>
              </p:ext>
            </p:extLst>
          </p:nvPr>
        </p:nvGraphicFramePr>
        <p:xfrm>
          <a:off x="5719483" y="647700"/>
          <a:ext cx="5824818" cy="5562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26254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4FE8C-84D0-0787-18EC-6CBAF4F69C20}"/>
              </a:ext>
            </a:extLst>
          </p:cNvPr>
          <p:cNvSpPr>
            <a:spLocks noGrp="1"/>
          </p:cNvSpPr>
          <p:nvPr>
            <p:ph type="title"/>
          </p:nvPr>
        </p:nvSpPr>
        <p:spPr>
          <a:xfrm>
            <a:off x="652371" y="914400"/>
            <a:ext cx="5443629" cy="1891275"/>
          </a:xfrm>
        </p:spPr>
        <p:txBody>
          <a:bodyPr vert="horz" lIns="91440" tIns="45720" rIns="91440" bIns="45720" rtlCol="0" anchor="t">
            <a:normAutofit/>
          </a:bodyPr>
          <a:lstStyle/>
          <a:p>
            <a:r>
              <a:rPr lang="en-US" sz="3200" kern="1200" cap="all" spc="300" baseline="0" dirty="0">
                <a:highlight>
                  <a:srgbClr val="000000"/>
                </a:highlight>
                <a:latin typeface="+mj-lt"/>
                <a:ea typeface="+mj-ea"/>
                <a:cs typeface="+mj-cs"/>
              </a:rPr>
              <a:t>FINAL project – SETUP/Requirements</a:t>
            </a:r>
          </a:p>
        </p:txBody>
      </p:sp>
      <p:pic>
        <p:nvPicPr>
          <p:cNvPr id="19" name="Graphic 18" descr="Panda">
            <a:extLst>
              <a:ext uri="{FF2B5EF4-FFF2-40B4-BE49-F238E27FC236}">
                <a16:creationId xmlns:a16="http://schemas.microsoft.com/office/drawing/2014/main" id="{F7E3C2AF-D45F-9C31-7B69-4FC0AD6CA5F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39570" y="3049893"/>
            <a:ext cx="2893707" cy="2893707"/>
          </a:xfrm>
          <a:prstGeom prst="rect">
            <a:avLst/>
          </a:prstGeom>
        </p:spPr>
      </p:pic>
      <p:sp>
        <p:nvSpPr>
          <p:cNvPr id="5" name="Rectangle 1">
            <a:extLst>
              <a:ext uri="{FF2B5EF4-FFF2-40B4-BE49-F238E27FC236}">
                <a16:creationId xmlns:a16="http://schemas.microsoft.com/office/drawing/2014/main" id="{AF4D21C6-5FD1-B4A1-A7DE-B26880B42B0E}"/>
              </a:ext>
            </a:extLst>
          </p:cNvPr>
          <p:cNvSpPr>
            <a:spLocks noChangeArrowheads="1"/>
          </p:cNvSpPr>
          <p:nvPr/>
        </p:nvSpPr>
        <p:spPr bwMode="auto">
          <a:xfrm>
            <a:off x="6210300" y="914400"/>
            <a:ext cx="5067299" cy="34671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L="0" marR="0" lvl="0" indent="-228600" fontAlgn="base">
              <a:lnSpc>
                <a:spcPct val="110000"/>
              </a:lnSpc>
              <a:spcBef>
                <a:spcPct val="0"/>
              </a:spcBef>
              <a:spcAft>
                <a:spcPts val="600"/>
              </a:spcAft>
              <a:buClr>
                <a:schemeClr val="tx1"/>
              </a:buClr>
              <a:buSzPct val="75000"/>
              <a:buFont typeface="Arial" panose="020B0604020202020204" pitchFamily="34" charset="0"/>
              <a:buChar char="•"/>
              <a:tabLst/>
            </a:pPr>
            <a:r>
              <a:rPr kumimoji="0" lang="en-US" altLang="en-US" sz="1100" b="0" i="0" u="none" strike="noStrike" cap="none" normalizeH="0" baseline="0" dirty="0">
                <a:ln>
                  <a:noFill/>
                </a:ln>
                <a:effectLst/>
              </a:rPr>
              <a:t>To run the provided program in a </a:t>
            </a:r>
            <a:r>
              <a:rPr kumimoji="0" lang="en-US" altLang="en-US" sz="1100" b="0" i="0" u="none" strike="noStrike" cap="none" normalizeH="0" baseline="0" dirty="0" err="1">
                <a:ln>
                  <a:noFill/>
                </a:ln>
                <a:effectLst/>
              </a:rPr>
              <a:t>Jupyter</a:t>
            </a:r>
            <a:r>
              <a:rPr kumimoji="0" lang="en-US" altLang="en-US" sz="1100" b="0" i="0" u="none" strike="noStrike" cap="none" normalizeH="0" baseline="0" dirty="0">
                <a:ln>
                  <a:noFill/>
                </a:ln>
                <a:effectLst/>
              </a:rPr>
              <a:t> notebook, you need to install the following libraries using pip. These are required to ensure all functionalities of your program work as expected:</a:t>
            </a:r>
            <a:endParaRPr kumimoji="0" lang="en-US" altLang="en-US" sz="1100" b="1" i="0" u="none" strike="noStrike" cap="none" normalizeH="0" baseline="0" dirty="0">
              <a:ln>
                <a:noFill/>
              </a:ln>
              <a:effectLst/>
            </a:endParaRPr>
          </a:p>
          <a:p>
            <a:pPr marL="0" marR="0" lvl="0" indent="-228600" fontAlgn="base">
              <a:lnSpc>
                <a:spcPct val="110000"/>
              </a:lnSpc>
              <a:spcBef>
                <a:spcPct val="0"/>
              </a:spcBef>
              <a:spcAft>
                <a:spcPts val="600"/>
              </a:spcAft>
              <a:buClr>
                <a:schemeClr val="tx1"/>
              </a:buClr>
              <a:buSzPct val="75000"/>
              <a:buFont typeface="Arial" panose="020B0604020202020204" pitchFamily="34" charset="0"/>
              <a:buChar char="•"/>
              <a:tabLst/>
            </a:pPr>
            <a:r>
              <a:rPr kumimoji="0" lang="en-US" altLang="en-US" sz="1100" b="1" i="0" u="none" strike="noStrike" cap="none" normalizeH="0" baseline="0" dirty="0">
                <a:ln>
                  <a:noFill/>
                </a:ln>
                <a:effectLst/>
              </a:rPr>
              <a:t>Required Libraries:</a:t>
            </a:r>
          </a:p>
          <a:p>
            <a:pPr lvl="1" indent="-228600" fontAlgn="base">
              <a:lnSpc>
                <a:spcPct val="110000"/>
              </a:lnSpc>
              <a:spcBef>
                <a:spcPct val="0"/>
              </a:spcBef>
              <a:spcAft>
                <a:spcPts val="600"/>
              </a:spcAft>
              <a:buClr>
                <a:schemeClr val="tx1"/>
              </a:buClr>
              <a:buSzPct val="75000"/>
              <a:buFont typeface="Arial" panose="020B0604020202020204" pitchFamily="34" charset="0"/>
              <a:buChar char="•"/>
            </a:pPr>
            <a:r>
              <a:rPr kumimoji="0" lang="en-US" altLang="en-US" sz="1100" b="1" i="0" u="none" strike="noStrike" cap="none" normalizeH="0" baseline="0" dirty="0">
                <a:ln>
                  <a:noFill/>
                </a:ln>
                <a:effectLst/>
              </a:rPr>
              <a:t>NumPy</a:t>
            </a:r>
            <a:r>
              <a:rPr kumimoji="0" lang="en-US" altLang="en-US" sz="1100" b="0" i="0" u="none" strike="noStrike" cap="none" normalizeH="0" baseline="0" dirty="0">
                <a:ln>
                  <a:noFill/>
                </a:ln>
                <a:effectLst/>
              </a:rPr>
              <a:t>: For numerical operations (e.g., arrays, matrices).</a:t>
            </a:r>
          </a:p>
          <a:p>
            <a:pPr lvl="1" indent="-228600" fontAlgn="base">
              <a:lnSpc>
                <a:spcPct val="110000"/>
              </a:lnSpc>
              <a:spcBef>
                <a:spcPct val="0"/>
              </a:spcBef>
              <a:spcAft>
                <a:spcPts val="600"/>
              </a:spcAft>
              <a:buClr>
                <a:schemeClr val="tx1"/>
              </a:buClr>
              <a:buSzPct val="75000"/>
              <a:buFont typeface="Arial" panose="020B0604020202020204" pitchFamily="34" charset="0"/>
              <a:buChar char="•"/>
            </a:pPr>
            <a:r>
              <a:rPr kumimoji="0" lang="en-US" altLang="en-US" sz="1100" b="1" i="0" u="none" strike="noStrike" cap="none" normalizeH="0" baseline="0" dirty="0">
                <a:ln>
                  <a:noFill/>
                </a:ln>
                <a:effectLst/>
              </a:rPr>
              <a:t>Pandas</a:t>
            </a:r>
            <a:r>
              <a:rPr kumimoji="0" lang="en-US" altLang="en-US" sz="1100" b="0" i="0" u="none" strike="noStrike" cap="none" normalizeH="0" baseline="0" dirty="0">
                <a:ln>
                  <a:noFill/>
                </a:ln>
                <a:effectLst/>
              </a:rPr>
              <a:t>: For data manipulation and analysis (e.g., reading and processing the dataset).</a:t>
            </a:r>
          </a:p>
          <a:p>
            <a:pPr lvl="1" indent="-228600" fontAlgn="base">
              <a:lnSpc>
                <a:spcPct val="110000"/>
              </a:lnSpc>
              <a:spcBef>
                <a:spcPct val="0"/>
              </a:spcBef>
              <a:spcAft>
                <a:spcPts val="600"/>
              </a:spcAft>
              <a:buClr>
                <a:schemeClr val="tx1"/>
              </a:buClr>
              <a:buSzPct val="75000"/>
              <a:buFont typeface="Arial" panose="020B0604020202020204" pitchFamily="34" charset="0"/>
              <a:buChar char="•"/>
            </a:pPr>
            <a:r>
              <a:rPr kumimoji="0" lang="en-US" altLang="en-US" sz="1100" b="1" i="0" u="none" strike="noStrike" cap="none" normalizeH="0" baseline="0" dirty="0">
                <a:ln>
                  <a:noFill/>
                </a:ln>
                <a:effectLst/>
              </a:rPr>
              <a:t>scikit-learn</a:t>
            </a:r>
            <a:r>
              <a:rPr kumimoji="0" lang="en-US" altLang="en-US" sz="1100" b="0" i="0" u="none" strike="noStrike" cap="none" normalizeH="0" baseline="0" dirty="0">
                <a:ln>
                  <a:noFill/>
                </a:ln>
                <a:effectLst/>
              </a:rPr>
              <a:t>: For machine learning models, cross-validation, and metrics (e.g., Random Forest, Naive Bayes, confusion matrix).</a:t>
            </a:r>
          </a:p>
          <a:p>
            <a:pPr lvl="1" indent="-228600" fontAlgn="base">
              <a:lnSpc>
                <a:spcPct val="110000"/>
              </a:lnSpc>
              <a:spcBef>
                <a:spcPct val="0"/>
              </a:spcBef>
              <a:spcAft>
                <a:spcPts val="600"/>
              </a:spcAft>
              <a:buClr>
                <a:schemeClr val="tx1"/>
              </a:buClr>
              <a:buSzPct val="75000"/>
              <a:buFont typeface="Arial" panose="020B0604020202020204" pitchFamily="34" charset="0"/>
              <a:buChar char="•"/>
            </a:pPr>
            <a:r>
              <a:rPr kumimoji="0" lang="en-US" altLang="en-US" sz="1100" b="1" i="0" u="none" strike="noStrike" cap="none" normalizeH="0" baseline="0" dirty="0" err="1">
                <a:ln>
                  <a:noFill/>
                </a:ln>
                <a:effectLst/>
              </a:rPr>
              <a:t>Keras</a:t>
            </a:r>
            <a:r>
              <a:rPr kumimoji="0" lang="en-US" altLang="en-US" sz="1100" b="0" i="0" u="none" strike="noStrike" cap="none" normalizeH="0" baseline="0" dirty="0">
                <a:ln>
                  <a:noFill/>
                </a:ln>
                <a:effectLst/>
              </a:rPr>
              <a:t>: For building deep learning models (GRU, Dense, Dropout).</a:t>
            </a:r>
          </a:p>
          <a:p>
            <a:pPr lvl="1" indent="-228600" fontAlgn="base">
              <a:lnSpc>
                <a:spcPct val="110000"/>
              </a:lnSpc>
              <a:spcBef>
                <a:spcPct val="0"/>
              </a:spcBef>
              <a:spcAft>
                <a:spcPts val="600"/>
              </a:spcAft>
              <a:buClr>
                <a:schemeClr val="tx1"/>
              </a:buClr>
              <a:buSzPct val="75000"/>
              <a:buFont typeface="Arial" panose="020B0604020202020204" pitchFamily="34" charset="0"/>
              <a:buChar char="•"/>
            </a:pPr>
            <a:r>
              <a:rPr kumimoji="0" lang="en-US" altLang="en-US" sz="1100" b="1" i="0" u="none" strike="noStrike" cap="none" normalizeH="0" baseline="0" dirty="0">
                <a:ln>
                  <a:noFill/>
                </a:ln>
                <a:effectLst/>
              </a:rPr>
              <a:t>TensorFlow</a:t>
            </a:r>
            <a:r>
              <a:rPr kumimoji="0" lang="en-US" altLang="en-US" sz="1100" b="0" i="0" u="none" strike="noStrike" cap="none" normalizeH="0" baseline="0" dirty="0">
                <a:ln>
                  <a:noFill/>
                </a:ln>
                <a:effectLst/>
              </a:rPr>
              <a:t>: For </a:t>
            </a:r>
            <a:r>
              <a:rPr kumimoji="0" lang="en-US" altLang="en-US" sz="1100" b="0" i="0" u="none" strike="noStrike" cap="none" normalizeH="0" baseline="0" dirty="0" err="1">
                <a:ln>
                  <a:noFill/>
                </a:ln>
                <a:effectLst/>
              </a:rPr>
              <a:t>Keras</a:t>
            </a:r>
            <a:r>
              <a:rPr kumimoji="0" lang="en-US" altLang="en-US" sz="1100" b="0" i="0" u="none" strike="noStrike" cap="none" normalizeH="0" baseline="0" dirty="0">
                <a:ln>
                  <a:noFill/>
                </a:ln>
                <a:effectLst/>
              </a:rPr>
              <a:t> support (</a:t>
            </a:r>
            <a:r>
              <a:rPr kumimoji="0" lang="en-US" altLang="en-US" sz="1100" b="0" i="0" u="none" strike="noStrike" cap="none" normalizeH="0" baseline="0" dirty="0" err="1">
                <a:ln>
                  <a:noFill/>
                </a:ln>
                <a:effectLst/>
              </a:rPr>
              <a:t>Keras</a:t>
            </a:r>
            <a:r>
              <a:rPr kumimoji="0" lang="en-US" altLang="en-US" sz="1100" b="0" i="0" u="none" strike="noStrike" cap="none" normalizeH="0" baseline="0" dirty="0">
                <a:ln>
                  <a:noFill/>
                </a:ln>
                <a:effectLst/>
              </a:rPr>
              <a:t> is part of TensorFlow).</a:t>
            </a:r>
          </a:p>
          <a:p>
            <a:pPr lvl="1" indent="-228600" fontAlgn="base">
              <a:lnSpc>
                <a:spcPct val="110000"/>
              </a:lnSpc>
              <a:spcBef>
                <a:spcPct val="0"/>
              </a:spcBef>
              <a:spcAft>
                <a:spcPts val="600"/>
              </a:spcAft>
              <a:buClr>
                <a:schemeClr val="tx1"/>
              </a:buClr>
              <a:buSzPct val="75000"/>
              <a:buFont typeface="Arial" panose="020B0604020202020204" pitchFamily="34" charset="0"/>
              <a:buChar char="•"/>
            </a:pPr>
            <a:r>
              <a:rPr kumimoji="0" lang="en-US" altLang="en-US" sz="1100" b="1" i="0" u="none" strike="noStrike" cap="none" normalizeH="0" baseline="0" dirty="0">
                <a:ln>
                  <a:noFill/>
                </a:ln>
                <a:effectLst/>
              </a:rPr>
              <a:t>Seaborn</a:t>
            </a:r>
            <a:r>
              <a:rPr kumimoji="0" lang="en-US" altLang="en-US" sz="1100" b="0" i="0" u="none" strike="noStrike" cap="none" normalizeH="0" baseline="0" dirty="0">
                <a:ln>
                  <a:noFill/>
                </a:ln>
                <a:effectLst/>
              </a:rPr>
              <a:t>: For data visualization (e.g., count plot, heatmap).</a:t>
            </a:r>
          </a:p>
          <a:p>
            <a:pPr lvl="1" indent="-228600" fontAlgn="base">
              <a:lnSpc>
                <a:spcPct val="110000"/>
              </a:lnSpc>
              <a:spcBef>
                <a:spcPct val="0"/>
              </a:spcBef>
              <a:spcAft>
                <a:spcPts val="600"/>
              </a:spcAft>
              <a:buClr>
                <a:schemeClr val="tx1"/>
              </a:buClr>
              <a:buSzPct val="75000"/>
              <a:buFont typeface="Arial" panose="020B0604020202020204" pitchFamily="34" charset="0"/>
              <a:buChar char="•"/>
            </a:pPr>
            <a:r>
              <a:rPr kumimoji="0" lang="en-US" altLang="en-US" sz="1100" b="1" i="0" u="none" strike="noStrike" cap="none" normalizeH="0" baseline="0" dirty="0">
                <a:ln>
                  <a:noFill/>
                </a:ln>
                <a:effectLst/>
              </a:rPr>
              <a:t>Matplotlib</a:t>
            </a:r>
            <a:r>
              <a:rPr kumimoji="0" lang="en-US" altLang="en-US" sz="1100" b="0" i="0" u="none" strike="noStrike" cap="none" normalizeH="0" baseline="0" dirty="0">
                <a:ln>
                  <a:noFill/>
                </a:ln>
                <a:effectLst/>
              </a:rPr>
              <a:t>: For plotting (e.g., visualizing the target variable and correlation matrix).</a:t>
            </a:r>
          </a:p>
          <a:p>
            <a:pPr marL="0" marR="0" lvl="0" indent="-228600" fontAlgn="base">
              <a:lnSpc>
                <a:spcPct val="110000"/>
              </a:lnSpc>
              <a:spcBef>
                <a:spcPct val="0"/>
              </a:spcBef>
              <a:spcAft>
                <a:spcPts val="600"/>
              </a:spcAft>
              <a:buClr>
                <a:schemeClr val="tx1"/>
              </a:buClr>
              <a:buSzPct val="75000"/>
              <a:buFont typeface="Arial" panose="020B0604020202020204" pitchFamily="34" charset="0"/>
              <a:buChar char="•"/>
              <a:tabLst/>
            </a:pPr>
            <a:endParaRPr kumimoji="0" lang="en-US" altLang="en-US" sz="1100" b="0" i="0" u="none" strike="noStrike" cap="none" normalizeH="0" baseline="0" dirty="0">
              <a:ln>
                <a:noFill/>
              </a:ln>
              <a:effectLst/>
            </a:endParaRPr>
          </a:p>
        </p:txBody>
      </p:sp>
      <p:sp>
        <p:nvSpPr>
          <p:cNvPr id="8" name="TextBox 7">
            <a:extLst>
              <a:ext uri="{FF2B5EF4-FFF2-40B4-BE49-F238E27FC236}">
                <a16:creationId xmlns:a16="http://schemas.microsoft.com/office/drawing/2014/main" id="{DC5CD00E-E480-D864-83E7-89B5B45DA483}"/>
              </a:ext>
            </a:extLst>
          </p:cNvPr>
          <p:cNvSpPr txBox="1"/>
          <p:nvPr/>
        </p:nvSpPr>
        <p:spPr>
          <a:xfrm>
            <a:off x="6210300" y="4720132"/>
            <a:ext cx="5754624" cy="276999"/>
          </a:xfrm>
          <a:prstGeom prst="rect">
            <a:avLst/>
          </a:prstGeom>
          <a:noFill/>
        </p:spPr>
        <p:txBody>
          <a:bodyPr wrap="square">
            <a:spAutoFit/>
          </a:bodyPr>
          <a:lstStyle/>
          <a:p>
            <a:pPr>
              <a:spcAft>
                <a:spcPts val="600"/>
              </a:spcAft>
            </a:pPr>
            <a:r>
              <a:rPr lang="en-US" sz="1200" dirty="0"/>
              <a:t>pip install </a:t>
            </a:r>
            <a:r>
              <a:rPr lang="en-US" sz="1200" dirty="0" err="1"/>
              <a:t>numpy</a:t>
            </a:r>
            <a:r>
              <a:rPr lang="en-US" sz="1200" dirty="0"/>
              <a:t> pandas scikit-learn </a:t>
            </a:r>
            <a:r>
              <a:rPr lang="en-US" sz="1200" dirty="0" err="1"/>
              <a:t>tensorflow</a:t>
            </a:r>
            <a:r>
              <a:rPr lang="en-US" sz="1200" dirty="0"/>
              <a:t> </a:t>
            </a:r>
            <a:r>
              <a:rPr lang="en-US" sz="1200" dirty="0" err="1"/>
              <a:t>keras</a:t>
            </a:r>
            <a:r>
              <a:rPr lang="en-US" sz="1200" dirty="0"/>
              <a:t> seaborn matplotlib</a:t>
            </a:r>
          </a:p>
        </p:txBody>
      </p:sp>
      <p:sp>
        <p:nvSpPr>
          <p:cNvPr id="10" name="TextBox 9">
            <a:extLst>
              <a:ext uri="{FF2B5EF4-FFF2-40B4-BE49-F238E27FC236}">
                <a16:creationId xmlns:a16="http://schemas.microsoft.com/office/drawing/2014/main" id="{341D4B71-A9C0-14D5-FEA6-959F369F6A24}"/>
              </a:ext>
            </a:extLst>
          </p:cNvPr>
          <p:cNvSpPr txBox="1"/>
          <p:nvPr/>
        </p:nvSpPr>
        <p:spPr>
          <a:xfrm>
            <a:off x="6096000" y="4381500"/>
            <a:ext cx="2338578" cy="369332"/>
          </a:xfrm>
          <a:prstGeom prst="rect">
            <a:avLst/>
          </a:prstGeom>
          <a:noFill/>
        </p:spPr>
        <p:txBody>
          <a:bodyPr wrap="square">
            <a:spAutoFit/>
          </a:bodyPr>
          <a:lstStyle/>
          <a:p>
            <a:r>
              <a:rPr kumimoji="0" lang="en-US" altLang="en-US" sz="1800" b="1" i="0" u="none" strike="noStrike" cap="none" normalizeH="0" baseline="0" dirty="0">
                <a:ln>
                  <a:noFill/>
                </a:ln>
                <a:effectLst/>
              </a:rPr>
              <a:t>Command to run</a:t>
            </a:r>
            <a:endParaRPr lang="en-US" dirty="0"/>
          </a:p>
        </p:txBody>
      </p:sp>
      <p:sp>
        <p:nvSpPr>
          <p:cNvPr id="12" name="TextBox 11">
            <a:extLst>
              <a:ext uri="{FF2B5EF4-FFF2-40B4-BE49-F238E27FC236}">
                <a16:creationId xmlns:a16="http://schemas.microsoft.com/office/drawing/2014/main" id="{C725F4E8-7195-0B78-D2D3-E85B45646D40}"/>
              </a:ext>
            </a:extLst>
          </p:cNvPr>
          <p:cNvSpPr txBox="1"/>
          <p:nvPr/>
        </p:nvSpPr>
        <p:spPr>
          <a:xfrm>
            <a:off x="5724144" y="5555219"/>
            <a:ext cx="6908292" cy="646331"/>
          </a:xfrm>
          <a:prstGeom prst="rect">
            <a:avLst/>
          </a:prstGeom>
          <a:noFill/>
        </p:spPr>
        <p:txBody>
          <a:bodyPr wrap="square">
            <a:spAutoFit/>
          </a:bodyPr>
          <a:lstStyle/>
          <a:p>
            <a:r>
              <a:rPr lang="en-US" dirty="0">
                <a:hlinkClick r:id="rId5"/>
              </a:rPr>
              <a:t>https://github.com/mkjilani/jilani_mohammad_finaltermproj.git</a:t>
            </a:r>
            <a:endParaRPr lang="en-US" dirty="0"/>
          </a:p>
          <a:p>
            <a:endParaRPr lang="en-US" dirty="0"/>
          </a:p>
        </p:txBody>
      </p:sp>
      <p:sp>
        <p:nvSpPr>
          <p:cNvPr id="13" name="TextBox 12">
            <a:extLst>
              <a:ext uri="{FF2B5EF4-FFF2-40B4-BE49-F238E27FC236}">
                <a16:creationId xmlns:a16="http://schemas.microsoft.com/office/drawing/2014/main" id="{052B21CD-D028-A886-0161-A539A310B993}"/>
              </a:ext>
            </a:extLst>
          </p:cNvPr>
          <p:cNvSpPr txBox="1"/>
          <p:nvPr/>
        </p:nvSpPr>
        <p:spPr>
          <a:xfrm>
            <a:off x="5724144" y="5279386"/>
            <a:ext cx="2338578" cy="369332"/>
          </a:xfrm>
          <a:prstGeom prst="rect">
            <a:avLst/>
          </a:prstGeom>
          <a:noFill/>
        </p:spPr>
        <p:txBody>
          <a:bodyPr wrap="square">
            <a:spAutoFit/>
          </a:bodyPr>
          <a:lstStyle/>
          <a:p>
            <a:r>
              <a:rPr kumimoji="0" lang="en-US" altLang="en-US" sz="1800" b="1" i="0" u="none" strike="noStrike" cap="none" normalizeH="0" baseline="0" dirty="0">
                <a:ln>
                  <a:noFill/>
                </a:ln>
                <a:effectLst/>
              </a:rPr>
              <a:t>GIT Repositor</a:t>
            </a:r>
            <a:endParaRPr lang="en-US" dirty="0"/>
          </a:p>
        </p:txBody>
      </p:sp>
    </p:spTree>
    <p:extLst>
      <p:ext uri="{BB962C8B-B14F-4D97-AF65-F5344CB8AC3E}">
        <p14:creationId xmlns:p14="http://schemas.microsoft.com/office/powerpoint/2010/main" val="4137682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ED72439-4D75-9DEB-C480-0662860D71B7}"/>
            </a:ext>
          </a:extLst>
        </p:cNvPr>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09F1E851-CD33-4DE3-B862-1D439E2BB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9C9C2B-2E37-BF37-020A-D460F48BE115}"/>
              </a:ext>
            </a:extLst>
          </p:cNvPr>
          <p:cNvSpPr>
            <a:spLocks noGrp="1"/>
          </p:cNvSpPr>
          <p:nvPr>
            <p:ph type="title"/>
          </p:nvPr>
        </p:nvSpPr>
        <p:spPr>
          <a:xfrm>
            <a:off x="660592" y="914399"/>
            <a:ext cx="4787709" cy="1447801"/>
          </a:xfrm>
        </p:spPr>
        <p:txBody>
          <a:bodyPr vert="horz" lIns="91440" tIns="45720" rIns="91440" bIns="45720" rtlCol="0" anchor="b">
            <a:normAutofit/>
          </a:bodyPr>
          <a:lstStyle/>
          <a:p>
            <a:pPr>
              <a:lnSpc>
                <a:spcPct val="110000"/>
              </a:lnSpc>
            </a:pPr>
            <a:r>
              <a:rPr lang="en-US" sz="2800" kern="1200" cap="all" spc="300" baseline="0">
                <a:highlight>
                  <a:srgbClr val="000000"/>
                </a:highlight>
                <a:latin typeface="+mj-lt"/>
                <a:ea typeface="+mj-ea"/>
                <a:cs typeface="+mj-cs"/>
              </a:rPr>
              <a:t>FINAL project – SETUP/Requirements</a:t>
            </a:r>
          </a:p>
        </p:txBody>
      </p:sp>
      <p:sp>
        <p:nvSpPr>
          <p:cNvPr id="3" name="Rectangle 1">
            <a:extLst>
              <a:ext uri="{FF2B5EF4-FFF2-40B4-BE49-F238E27FC236}">
                <a16:creationId xmlns:a16="http://schemas.microsoft.com/office/drawing/2014/main" id="{36ED4309-5470-FD9A-604A-9E3AB51DCC27}"/>
              </a:ext>
            </a:extLst>
          </p:cNvPr>
          <p:cNvSpPr>
            <a:spLocks noChangeArrowheads="1"/>
          </p:cNvSpPr>
          <p:nvPr/>
        </p:nvSpPr>
        <p:spPr bwMode="auto">
          <a:xfrm>
            <a:off x="660592" y="2884869"/>
            <a:ext cx="4787710" cy="332543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L="0" marR="0" lvl="0" indent="-228600" fontAlgn="base">
              <a:lnSpc>
                <a:spcPct val="110000"/>
              </a:lnSpc>
              <a:spcBef>
                <a:spcPct val="0"/>
              </a:spcBef>
              <a:spcAft>
                <a:spcPts val="600"/>
              </a:spcAft>
              <a:buClr>
                <a:schemeClr val="tx1"/>
              </a:buClr>
              <a:buSzPct val="75000"/>
              <a:buFont typeface="Arial" panose="020B0604020202020204" pitchFamily="34" charset="0"/>
              <a:buChar char="•"/>
              <a:tabLst/>
            </a:pPr>
            <a:r>
              <a:rPr kumimoji="0" lang="en-US" altLang="en-US" sz="1000" b="1" i="0" u="none" strike="noStrike" cap="none" normalizeH="0" baseline="0">
                <a:ln>
                  <a:noFill/>
                </a:ln>
                <a:effectLst/>
              </a:rPr>
              <a:t>Explanation of Key Libraries:</a:t>
            </a:r>
          </a:p>
          <a:p>
            <a:pPr lvl="1" indent="-228600" fontAlgn="base">
              <a:lnSpc>
                <a:spcPct val="110000"/>
              </a:lnSpc>
              <a:spcBef>
                <a:spcPct val="0"/>
              </a:spcBef>
              <a:spcAft>
                <a:spcPts val="600"/>
              </a:spcAft>
              <a:buClr>
                <a:schemeClr val="tx1"/>
              </a:buClr>
              <a:buSzPct val="75000"/>
              <a:buFont typeface="Arial" panose="020B0604020202020204" pitchFamily="34" charset="0"/>
              <a:buChar char="•"/>
            </a:pPr>
            <a:r>
              <a:rPr kumimoji="0" lang="en-US" altLang="en-US" sz="1000" b="1" i="0" u="none" strike="noStrike" cap="none" normalizeH="0" baseline="0">
                <a:ln>
                  <a:noFill/>
                </a:ln>
                <a:effectLst/>
              </a:rPr>
              <a:t>NumPy</a:t>
            </a:r>
            <a:r>
              <a:rPr kumimoji="0" lang="en-US" altLang="en-US" sz="1000" b="0" i="0" u="none" strike="noStrike" cap="none" normalizeH="0" baseline="0">
                <a:ln>
                  <a:noFill/>
                </a:ln>
                <a:effectLst/>
              </a:rPr>
              <a:t>: Provides support for large, multi-dimensional arrays and matrices, along with a collection of mathematical functions to operate on these arrays.</a:t>
            </a:r>
          </a:p>
          <a:p>
            <a:pPr lvl="1" indent="-228600" fontAlgn="base">
              <a:lnSpc>
                <a:spcPct val="110000"/>
              </a:lnSpc>
              <a:spcBef>
                <a:spcPct val="0"/>
              </a:spcBef>
              <a:spcAft>
                <a:spcPts val="600"/>
              </a:spcAft>
              <a:buClr>
                <a:schemeClr val="tx1"/>
              </a:buClr>
              <a:buSzPct val="75000"/>
              <a:buFont typeface="Arial" panose="020B0604020202020204" pitchFamily="34" charset="0"/>
              <a:buChar char="•"/>
            </a:pPr>
            <a:r>
              <a:rPr kumimoji="0" lang="en-US" altLang="en-US" sz="1000" b="1" i="0" u="none" strike="noStrike" cap="none" normalizeH="0" baseline="0">
                <a:ln>
                  <a:noFill/>
                </a:ln>
                <a:effectLst/>
              </a:rPr>
              <a:t>Pandas</a:t>
            </a:r>
            <a:r>
              <a:rPr kumimoji="0" lang="en-US" altLang="en-US" sz="1000" b="0" i="0" u="none" strike="noStrike" cap="none" normalizeH="0" baseline="0">
                <a:ln>
                  <a:noFill/>
                </a:ln>
                <a:effectLst/>
              </a:rPr>
              <a:t>: Offers data structures and operations for manipulating numerical tables and time series.</a:t>
            </a:r>
          </a:p>
          <a:p>
            <a:pPr lvl="1" indent="-228600" fontAlgn="base">
              <a:lnSpc>
                <a:spcPct val="110000"/>
              </a:lnSpc>
              <a:spcBef>
                <a:spcPct val="0"/>
              </a:spcBef>
              <a:spcAft>
                <a:spcPts val="600"/>
              </a:spcAft>
              <a:buClr>
                <a:schemeClr val="tx1"/>
              </a:buClr>
              <a:buSzPct val="75000"/>
              <a:buFont typeface="Arial" panose="020B0604020202020204" pitchFamily="34" charset="0"/>
              <a:buChar char="•"/>
            </a:pPr>
            <a:r>
              <a:rPr kumimoji="0" lang="en-US" altLang="en-US" sz="1000" b="1" i="0" u="none" strike="noStrike" cap="none" normalizeH="0" baseline="0">
                <a:ln>
                  <a:noFill/>
                </a:ln>
                <a:effectLst/>
              </a:rPr>
              <a:t>scikit-learn</a:t>
            </a:r>
            <a:r>
              <a:rPr kumimoji="0" lang="en-US" altLang="en-US" sz="1000" b="0" i="0" u="none" strike="noStrike" cap="none" normalizeH="0" baseline="0">
                <a:ln>
                  <a:noFill/>
                </a:ln>
                <a:effectLst/>
              </a:rPr>
              <a:t>: A machine learning library that provides simple tools for data analysis and modeling.</a:t>
            </a:r>
          </a:p>
          <a:p>
            <a:pPr lvl="1" indent="-228600" fontAlgn="base">
              <a:lnSpc>
                <a:spcPct val="110000"/>
              </a:lnSpc>
              <a:spcBef>
                <a:spcPct val="0"/>
              </a:spcBef>
              <a:spcAft>
                <a:spcPts val="600"/>
              </a:spcAft>
              <a:buClr>
                <a:schemeClr val="tx1"/>
              </a:buClr>
              <a:buSzPct val="75000"/>
              <a:buFont typeface="Arial" panose="020B0604020202020204" pitchFamily="34" charset="0"/>
              <a:buChar char="•"/>
            </a:pPr>
            <a:r>
              <a:rPr kumimoji="0" lang="en-US" altLang="en-US" sz="1000" b="1" i="0" u="none" strike="noStrike" cap="none" normalizeH="0" baseline="0">
                <a:ln>
                  <a:noFill/>
                </a:ln>
                <a:effectLst/>
              </a:rPr>
              <a:t>TensorFlow</a:t>
            </a:r>
            <a:r>
              <a:rPr kumimoji="0" lang="en-US" altLang="en-US" sz="1000" b="0" i="0" u="none" strike="noStrike" cap="none" normalizeH="0" baseline="0">
                <a:ln>
                  <a:noFill/>
                </a:ln>
                <a:effectLst/>
              </a:rPr>
              <a:t>: An open-source library for machine learning and deep learning. Keras is a high-level API in TensorFlow for building neural networks.</a:t>
            </a:r>
          </a:p>
          <a:p>
            <a:pPr lvl="1" indent="-228600" fontAlgn="base">
              <a:lnSpc>
                <a:spcPct val="110000"/>
              </a:lnSpc>
              <a:spcBef>
                <a:spcPct val="0"/>
              </a:spcBef>
              <a:spcAft>
                <a:spcPts val="600"/>
              </a:spcAft>
              <a:buClr>
                <a:schemeClr val="tx1"/>
              </a:buClr>
              <a:buSzPct val="75000"/>
              <a:buFont typeface="Arial" panose="020B0604020202020204" pitchFamily="34" charset="0"/>
              <a:buChar char="•"/>
            </a:pPr>
            <a:r>
              <a:rPr kumimoji="0" lang="en-US" altLang="en-US" sz="1000" b="1" i="0" u="none" strike="noStrike" cap="none" normalizeH="0" baseline="0">
                <a:ln>
                  <a:noFill/>
                </a:ln>
                <a:effectLst/>
              </a:rPr>
              <a:t>Seaborn</a:t>
            </a:r>
            <a:r>
              <a:rPr kumimoji="0" lang="en-US" altLang="en-US" sz="1000" b="0" i="0" u="none" strike="noStrike" cap="none" normalizeH="0" baseline="0">
                <a:ln>
                  <a:noFill/>
                </a:ln>
                <a:effectLst/>
              </a:rPr>
              <a:t>: Built on top of Matplotlib, it simplifies the creation of visually appealing statistical graphics.</a:t>
            </a:r>
          </a:p>
          <a:p>
            <a:pPr lvl="1" indent="-228600" fontAlgn="base">
              <a:lnSpc>
                <a:spcPct val="110000"/>
              </a:lnSpc>
              <a:spcBef>
                <a:spcPct val="0"/>
              </a:spcBef>
              <a:spcAft>
                <a:spcPts val="600"/>
              </a:spcAft>
              <a:buClr>
                <a:schemeClr val="tx1"/>
              </a:buClr>
              <a:buSzPct val="75000"/>
              <a:buFont typeface="Arial" panose="020B0604020202020204" pitchFamily="34" charset="0"/>
              <a:buChar char="•"/>
            </a:pPr>
            <a:r>
              <a:rPr kumimoji="0" lang="en-US" altLang="en-US" sz="1000" b="1" i="0" u="none" strike="noStrike" cap="none" normalizeH="0" baseline="0">
                <a:ln>
                  <a:noFill/>
                </a:ln>
                <a:effectLst/>
              </a:rPr>
              <a:t>Matplotlib</a:t>
            </a:r>
            <a:r>
              <a:rPr kumimoji="0" lang="en-US" altLang="en-US" sz="1000" b="0" i="0" u="none" strike="noStrike" cap="none" normalizeH="0" baseline="0">
                <a:ln>
                  <a:noFill/>
                </a:ln>
                <a:effectLst/>
              </a:rPr>
              <a:t>: A plotting library that helps create static, animated, and interactive visualizations in Python.</a:t>
            </a:r>
          </a:p>
          <a:p>
            <a:pPr marL="0" marR="0" lvl="0" indent="-228600" fontAlgn="base">
              <a:lnSpc>
                <a:spcPct val="110000"/>
              </a:lnSpc>
              <a:spcBef>
                <a:spcPct val="0"/>
              </a:spcBef>
              <a:spcAft>
                <a:spcPts val="600"/>
              </a:spcAft>
              <a:buClr>
                <a:schemeClr val="tx1"/>
              </a:buClr>
              <a:buSzPct val="75000"/>
              <a:buFont typeface="Arial" panose="020B0604020202020204" pitchFamily="34" charset="0"/>
              <a:buChar char="•"/>
              <a:tabLst/>
            </a:pPr>
            <a:endParaRPr kumimoji="0" lang="en-US" altLang="en-US" sz="1000" b="0" i="0" u="none" strike="noStrike" cap="none" normalizeH="0" baseline="0">
              <a:ln>
                <a:noFill/>
              </a:ln>
              <a:effectLst/>
            </a:endParaRPr>
          </a:p>
        </p:txBody>
      </p:sp>
      <p:pic>
        <p:nvPicPr>
          <p:cNvPr id="19" name="Graphic 18" descr="Panda">
            <a:extLst>
              <a:ext uri="{FF2B5EF4-FFF2-40B4-BE49-F238E27FC236}">
                <a16:creationId xmlns:a16="http://schemas.microsoft.com/office/drawing/2014/main" id="{1B97C06F-EB4A-80A9-808D-99C71DCF476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21287" y="817493"/>
            <a:ext cx="5223013" cy="5223013"/>
          </a:xfrm>
          <a:prstGeom prst="rect">
            <a:avLst/>
          </a:prstGeom>
        </p:spPr>
      </p:pic>
    </p:spTree>
    <p:extLst>
      <p:ext uri="{BB962C8B-B14F-4D97-AF65-F5344CB8AC3E}">
        <p14:creationId xmlns:p14="http://schemas.microsoft.com/office/powerpoint/2010/main" val="3498470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omputer&#10;&#10;Description automatically generated">
            <a:extLst>
              <a:ext uri="{FF2B5EF4-FFF2-40B4-BE49-F238E27FC236}">
                <a16:creationId xmlns:a16="http://schemas.microsoft.com/office/drawing/2014/main" id="{CF4A08B5-ACAE-33D5-1AFF-BD4FF9435047}"/>
              </a:ext>
            </a:extLst>
          </p:cNvPr>
          <p:cNvPicPr>
            <a:picLocks noChangeAspect="1"/>
          </p:cNvPicPr>
          <p:nvPr/>
        </p:nvPicPr>
        <p:blipFill>
          <a:blip r:embed="rId2"/>
          <a:stretch>
            <a:fillRect/>
          </a:stretch>
        </p:blipFill>
        <p:spPr>
          <a:xfrm>
            <a:off x="545592" y="921194"/>
            <a:ext cx="4933950" cy="2232025"/>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AFBB1AC4-C64B-A70E-CB19-B141DA46AEF0}"/>
              </a:ext>
            </a:extLst>
          </p:cNvPr>
          <p:cNvPicPr>
            <a:picLocks noChangeAspect="1"/>
          </p:cNvPicPr>
          <p:nvPr/>
        </p:nvPicPr>
        <p:blipFill>
          <a:blip r:embed="rId3"/>
          <a:stretch>
            <a:fillRect/>
          </a:stretch>
        </p:blipFill>
        <p:spPr>
          <a:xfrm>
            <a:off x="5724525" y="912812"/>
            <a:ext cx="5287980" cy="2354262"/>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02546194-6A9A-7E2F-D0B7-6D3A7FEA8E94}"/>
              </a:ext>
            </a:extLst>
          </p:cNvPr>
          <p:cNvPicPr>
            <a:picLocks noChangeAspect="1"/>
          </p:cNvPicPr>
          <p:nvPr/>
        </p:nvPicPr>
        <p:blipFill>
          <a:blip r:embed="rId4"/>
          <a:stretch>
            <a:fillRect/>
          </a:stretch>
        </p:blipFill>
        <p:spPr>
          <a:xfrm>
            <a:off x="609600" y="3429000"/>
            <a:ext cx="4933950" cy="1946910"/>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71405387-2615-D83D-12F0-F0CE9F0A2AB3}"/>
              </a:ext>
            </a:extLst>
          </p:cNvPr>
          <p:cNvPicPr>
            <a:picLocks noChangeAspect="1"/>
          </p:cNvPicPr>
          <p:nvPr/>
        </p:nvPicPr>
        <p:blipFill>
          <a:blip r:embed="rId5"/>
          <a:stretch>
            <a:fillRect/>
          </a:stretch>
        </p:blipFill>
        <p:spPr>
          <a:xfrm>
            <a:off x="5724525" y="3429000"/>
            <a:ext cx="5438504" cy="2831973"/>
          </a:xfrm>
          <a:prstGeom prst="rect">
            <a:avLst/>
          </a:prstGeom>
        </p:spPr>
      </p:pic>
      <p:sp>
        <p:nvSpPr>
          <p:cNvPr id="8" name="Title 1">
            <a:extLst>
              <a:ext uri="{FF2B5EF4-FFF2-40B4-BE49-F238E27FC236}">
                <a16:creationId xmlns:a16="http://schemas.microsoft.com/office/drawing/2014/main" id="{13CF8E49-724B-72D3-B607-DEB8D5C812A1}"/>
              </a:ext>
            </a:extLst>
          </p:cNvPr>
          <p:cNvSpPr>
            <a:spLocks noGrp="1"/>
          </p:cNvSpPr>
          <p:nvPr>
            <p:ph type="title"/>
          </p:nvPr>
        </p:nvSpPr>
        <p:spPr>
          <a:xfrm>
            <a:off x="237746" y="0"/>
            <a:ext cx="11347702" cy="795528"/>
          </a:xfrm>
        </p:spPr>
        <p:txBody>
          <a:bodyPr>
            <a:normAutofit fontScale="90000"/>
          </a:bodyPr>
          <a:lstStyle/>
          <a:p>
            <a:r>
              <a:rPr lang="en-US" sz="3200" dirty="0"/>
              <a:t>FINAL project – JUPYTER NOTEBOOK SCREENSHOTS</a:t>
            </a:r>
          </a:p>
        </p:txBody>
      </p:sp>
    </p:spTree>
    <p:extLst>
      <p:ext uri="{BB962C8B-B14F-4D97-AF65-F5344CB8AC3E}">
        <p14:creationId xmlns:p14="http://schemas.microsoft.com/office/powerpoint/2010/main" val="1228810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omputer&#10;&#10;Description automatically generated">
            <a:extLst>
              <a:ext uri="{FF2B5EF4-FFF2-40B4-BE49-F238E27FC236}">
                <a16:creationId xmlns:a16="http://schemas.microsoft.com/office/drawing/2014/main" id="{AD61E994-74CD-89BE-55F1-3C73885B9143}"/>
              </a:ext>
            </a:extLst>
          </p:cNvPr>
          <p:cNvPicPr>
            <a:picLocks noChangeAspect="1"/>
          </p:cNvPicPr>
          <p:nvPr/>
        </p:nvPicPr>
        <p:blipFill>
          <a:blip r:embed="rId2"/>
          <a:stretch>
            <a:fillRect/>
          </a:stretch>
        </p:blipFill>
        <p:spPr>
          <a:xfrm>
            <a:off x="152400" y="296545"/>
            <a:ext cx="5943600" cy="3132455"/>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E6F9B86A-04F3-C4D6-0D86-B958DA50C3F1}"/>
              </a:ext>
            </a:extLst>
          </p:cNvPr>
          <p:cNvPicPr>
            <a:picLocks noChangeAspect="1"/>
          </p:cNvPicPr>
          <p:nvPr/>
        </p:nvPicPr>
        <p:blipFill>
          <a:blip r:embed="rId3"/>
          <a:stretch>
            <a:fillRect/>
          </a:stretch>
        </p:blipFill>
        <p:spPr>
          <a:xfrm>
            <a:off x="6096000" y="296545"/>
            <a:ext cx="5943600" cy="3016250"/>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D5F82EB4-188B-78BF-FA56-779D8B0FA854}"/>
              </a:ext>
            </a:extLst>
          </p:cNvPr>
          <p:cNvPicPr>
            <a:picLocks noChangeAspect="1"/>
          </p:cNvPicPr>
          <p:nvPr/>
        </p:nvPicPr>
        <p:blipFill>
          <a:blip r:embed="rId4"/>
          <a:stretch>
            <a:fillRect/>
          </a:stretch>
        </p:blipFill>
        <p:spPr>
          <a:xfrm>
            <a:off x="152400" y="3545206"/>
            <a:ext cx="5943600" cy="3114675"/>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F1180915-874B-4EEC-8942-B4D430EC6A9B}"/>
              </a:ext>
            </a:extLst>
          </p:cNvPr>
          <p:cNvPicPr>
            <a:picLocks noChangeAspect="1"/>
          </p:cNvPicPr>
          <p:nvPr/>
        </p:nvPicPr>
        <p:blipFill>
          <a:blip r:embed="rId5"/>
          <a:stretch>
            <a:fillRect/>
          </a:stretch>
        </p:blipFill>
        <p:spPr>
          <a:xfrm>
            <a:off x="6096000" y="3545206"/>
            <a:ext cx="5943600" cy="3091180"/>
          </a:xfrm>
          <a:prstGeom prst="rect">
            <a:avLst/>
          </a:prstGeom>
        </p:spPr>
      </p:pic>
    </p:spTree>
    <p:extLst>
      <p:ext uri="{BB962C8B-B14F-4D97-AF65-F5344CB8AC3E}">
        <p14:creationId xmlns:p14="http://schemas.microsoft.com/office/powerpoint/2010/main" val="3449711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omputer&#10;&#10;Description automatically generated">
            <a:extLst>
              <a:ext uri="{FF2B5EF4-FFF2-40B4-BE49-F238E27FC236}">
                <a16:creationId xmlns:a16="http://schemas.microsoft.com/office/drawing/2014/main" id="{47DFCC6C-7E08-10EF-738C-A0E5E820021D}"/>
              </a:ext>
            </a:extLst>
          </p:cNvPr>
          <p:cNvPicPr>
            <a:picLocks noChangeAspect="1"/>
          </p:cNvPicPr>
          <p:nvPr/>
        </p:nvPicPr>
        <p:blipFill>
          <a:blip r:embed="rId2"/>
          <a:stretch>
            <a:fillRect/>
          </a:stretch>
        </p:blipFill>
        <p:spPr>
          <a:xfrm>
            <a:off x="152400" y="322580"/>
            <a:ext cx="5943600" cy="3106420"/>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7CE63EE6-640E-0BB7-2DEC-254388321DB3}"/>
              </a:ext>
            </a:extLst>
          </p:cNvPr>
          <p:cNvPicPr>
            <a:picLocks noChangeAspect="1"/>
          </p:cNvPicPr>
          <p:nvPr/>
        </p:nvPicPr>
        <p:blipFill>
          <a:blip r:embed="rId3"/>
          <a:stretch>
            <a:fillRect/>
          </a:stretch>
        </p:blipFill>
        <p:spPr>
          <a:xfrm>
            <a:off x="6096000" y="322580"/>
            <a:ext cx="5943600" cy="3120390"/>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43F885E9-D629-15EA-95D2-B23F0FE70A7C}"/>
              </a:ext>
            </a:extLst>
          </p:cNvPr>
          <p:cNvPicPr>
            <a:picLocks noChangeAspect="1"/>
          </p:cNvPicPr>
          <p:nvPr/>
        </p:nvPicPr>
        <p:blipFill>
          <a:blip r:embed="rId4"/>
          <a:stretch>
            <a:fillRect/>
          </a:stretch>
        </p:blipFill>
        <p:spPr>
          <a:xfrm>
            <a:off x="152400" y="3537902"/>
            <a:ext cx="5943600" cy="3115945"/>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E47C6291-BB5B-EB61-2B1E-D473A2DC7278}"/>
              </a:ext>
            </a:extLst>
          </p:cNvPr>
          <p:cNvPicPr>
            <a:picLocks noChangeAspect="1"/>
          </p:cNvPicPr>
          <p:nvPr/>
        </p:nvPicPr>
        <p:blipFill>
          <a:blip r:embed="rId5"/>
          <a:stretch>
            <a:fillRect/>
          </a:stretch>
        </p:blipFill>
        <p:spPr>
          <a:xfrm>
            <a:off x="6096000" y="3589972"/>
            <a:ext cx="5943600" cy="2257425"/>
          </a:xfrm>
          <a:prstGeom prst="rect">
            <a:avLst/>
          </a:prstGeom>
        </p:spPr>
      </p:pic>
    </p:spTree>
    <p:extLst>
      <p:ext uri="{BB962C8B-B14F-4D97-AF65-F5344CB8AC3E}">
        <p14:creationId xmlns:p14="http://schemas.microsoft.com/office/powerpoint/2010/main" val="1863128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26A3455-E603-77AB-23C5-056B500564B8}"/>
              </a:ext>
            </a:extLst>
          </p:cNvPr>
          <p:cNvSpPr txBox="1"/>
          <p:nvPr/>
        </p:nvSpPr>
        <p:spPr>
          <a:xfrm>
            <a:off x="237746" y="936249"/>
            <a:ext cx="3782568" cy="5404300"/>
          </a:xfrm>
          <a:prstGeom prst="rect">
            <a:avLst/>
          </a:prstGeom>
          <a:noFill/>
        </p:spPr>
        <p:txBody>
          <a:bodyPr wrap="square">
            <a:spAutoFit/>
          </a:bodyPr>
          <a:lstStyle/>
          <a:p>
            <a:pPr marL="0" marR="0">
              <a:lnSpc>
                <a:spcPct val="107000"/>
              </a:lnSpc>
              <a:spcAft>
                <a:spcPts val="800"/>
              </a:spcAft>
            </a:pPr>
            <a:r>
              <a:rPr lang="en-US" sz="800" kern="100" dirty="0">
                <a:effectLst/>
                <a:latin typeface="Aptos" panose="020B0004020202020204" pitchFamily="34" charset="0"/>
                <a:ea typeface="Aptos" panose="020B0004020202020204" pitchFamily="34" charset="0"/>
                <a:cs typeface="Times New Roman" panose="02020603050405020304" pitchFamily="18" charset="0"/>
              </a:rPr>
              <a:t>The final output provides the average performance of three models (Random Forest, Naive Bayes, and GRU) across 10 iterations of cross-validation. Let me break down the columns to explain what each metric means:</a:t>
            </a:r>
          </a:p>
          <a:p>
            <a:pPr marL="0" marR="0">
              <a:lnSpc>
                <a:spcPct val="107000"/>
              </a:lnSpc>
              <a:spcAft>
                <a:spcPts val="800"/>
              </a:spcAft>
            </a:pPr>
            <a:r>
              <a:rPr lang="en-US" sz="800" b="1" kern="100" dirty="0">
                <a:effectLst/>
                <a:latin typeface="Aptos" panose="020B0004020202020204" pitchFamily="34" charset="0"/>
                <a:ea typeface="Aptos" panose="020B0004020202020204" pitchFamily="34" charset="0"/>
                <a:cs typeface="Times New Roman" panose="02020603050405020304" pitchFamily="18" charset="0"/>
              </a:rPr>
              <a:t>1. TP (True Positives):</a:t>
            </a:r>
            <a:endParaRPr lang="en-US" sz="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07000"/>
              </a:lnSpc>
              <a:spcAft>
                <a:spcPts val="800"/>
              </a:spcAft>
              <a:buSzPts val="1000"/>
              <a:buFont typeface="Symbol" panose="05050102010706020507" pitchFamily="18" charset="2"/>
              <a:buChar char=""/>
              <a:tabLst>
                <a:tab pos="457200" algn="l"/>
              </a:tabLst>
            </a:pPr>
            <a:r>
              <a:rPr lang="en-US" sz="800" b="1" kern="100" dirty="0">
                <a:effectLst/>
                <a:latin typeface="Aptos" panose="020B0004020202020204" pitchFamily="34" charset="0"/>
                <a:ea typeface="Aptos" panose="020B0004020202020204" pitchFamily="34" charset="0"/>
                <a:cs typeface="Times New Roman" panose="02020603050405020304" pitchFamily="18" charset="0"/>
              </a:rPr>
              <a:t>RF</a:t>
            </a:r>
            <a:r>
              <a:rPr lang="en-US" sz="800" kern="100" dirty="0">
                <a:effectLst/>
                <a:latin typeface="Aptos" panose="020B0004020202020204" pitchFamily="34" charset="0"/>
                <a:ea typeface="Aptos" panose="020B0004020202020204" pitchFamily="34" charset="0"/>
                <a:cs typeface="Times New Roman" panose="02020603050405020304" pitchFamily="18" charset="0"/>
              </a:rPr>
              <a:t>: 6.9, </a:t>
            </a:r>
            <a:r>
              <a:rPr lang="en-US" sz="800" b="1" kern="100" dirty="0">
                <a:effectLst/>
                <a:latin typeface="Aptos" panose="020B0004020202020204" pitchFamily="34" charset="0"/>
                <a:ea typeface="Aptos" panose="020B0004020202020204" pitchFamily="34" charset="0"/>
                <a:cs typeface="Times New Roman" panose="02020603050405020304" pitchFamily="18" charset="0"/>
              </a:rPr>
              <a:t>Naive Bayes</a:t>
            </a:r>
            <a:r>
              <a:rPr lang="en-US" sz="800" kern="100" dirty="0">
                <a:effectLst/>
                <a:latin typeface="Aptos" panose="020B0004020202020204" pitchFamily="34" charset="0"/>
                <a:ea typeface="Aptos" panose="020B0004020202020204" pitchFamily="34" charset="0"/>
                <a:cs typeface="Times New Roman" panose="02020603050405020304" pitchFamily="18" charset="0"/>
              </a:rPr>
              <a:t>: 4.9, </a:t>
            </a:r>
            <a:r>
              <a:rPr lang="en-US" sz="800" b="1" kern="100" dirty="0">
                <a:effectLst/>
                <a:latin typeface="Aptos" panose="020B0004020202020204" pitchFamily="34" charset="0"/>
                <a:ea typeface="Aptos" panose="020B0004020202020204" pitchFamily="34" charset="0"/>
                <a:cs typeface="Times New Roman" panose="02020603050405020304" pitchFamily="18" charset="0"/>
              </a:rPr>
              <a:t>GRU</a:t>
            </a:r>
            <a:r>
              <a:rPr lang="en-US" sz="800" kern="100" dirty="0">
                <a:effectLst/>
                <a:latin typeface="Aptos" panose="020B0004020202020204" pitchFamily="34" charset="0"/>
                <a:ea typeface="Aptos" panose="020B0004020202020204" pitchFamily="34" charset="0"/>
                <a:cs typeface="Times New Roman" panose="02020603050405020304" pitchFamily="18" charset="0"/>
              </a:rPr>
              <a:t>: 5.5</a:t>
            </a:r>
          </a:p>
          <a:p>
            <a:pPr marL="342900" marR="0" lvl="0" indent="-342900">
              <a:lnSpc>
                <a:spcPct val="107000"/>
              </a:lnSpc>
              <a:spcAft>
                <a:spcPts val="800"/>
              </a:spcAft>
              <a:buSzPts val="1000"/>
              <a:buFont typeface="Symbol" panose="05050102010706020507" pitchFamily="18" charset="2"/>
              <a:buChar char=""/>
              <a:tabLst>
                <a:tab pos="457200" algn="l"/>
              </a:tabLst>
            </a:pPr>
            <a:r>
              <a:rPr lang="en-US" sz="800" b="1" kern="100" dirty="0">
                <a:effectLst/>
                <a:latin typeface="Aptos" panose="020B0004020202020204" pitchFamily="34" charset="0"/>
                <a:ea typeface="Aptos" panose="020B0004020202020204" pitchFamily="34" charset="0"/>
                <a:cs typeface="Times New Roman" panose="02020603050405020304" pitchFamily="18" charset="0"/>
              </a:rPr>
              <a:t>Interpretation</a:t>
            </a:r>
            <a:r>
              <a:rPr lang="en-US" sz="800" kern="100" dirty="0">
                <a:effectLst/>
                <a:latin typeface="Aptos" panose="020B0004020202020204" pitchFamily="34" charset="0"/>
                <a:ea typeface="Aptos" panose="020B0004020202020204" pitchFamily="34" charset="0"/>
                <a:cs typeface="Times New Roman" panose="02020603050405020304" pitchFamily="18" charset="0"/>
              </a:rPr>
              <a:t>: The number of true positive predictions (patients correctly identified as having the event of interest, i.e., death).</a:t>
            </a:r>
          </a:p>
          <a:p>
            <a:pPr marL="342900" marR="0" lvl="0" indent="-342900">
              <a:lnSpc>
                <a:spcPct val="107000"/>
              </a:lnSpc>
              <a:spcAft>
                <a:spcPts val="800"/>
              </a:spcAft>
              <a:buSzPts val="1000"/>
              <a:buFont typeface="Symbol" panose="05050102010706020507" pitchFamily="18" charset="2"/>
              <a:buChar char=""/>
              <a:tabLst>
                <a:tab pos="457200" algn="l"/>
              </a:tabLst>
            </a:pPr>
            <a:r>
              <a:rPr lang="en-US" sz="800" b="1" kern="100" dirty="0">
                <a:effectLst/>
                <a:latin typeface="Aptos" panose="020B0004020202020204" pitchFamily="34" charset="0"/>
                <a:ea typeface="Aptos" panose="020B0004020202020204" pitchFamily="34" charset="0"/>
                <a:cs typeface="Times New Roman" panose="02020603050405020304" pitchFamily="18" charset="0"/>
              </a:rPr>
              <a:t>Explanation</a:t>
            </a:r>
            <a:r>
              <a:rPr lang="en-US" sz="800" kern="100" dirty="0">
                <a:effectLst/>
                <a:latin typeface="Aptos" panose="020B0004020202020204" pitchFamily="34" charset="0"/>
                <a:ea typeface="Aptos" panose="020B0004020202020204" pitchFamily="34" charset="0"/>
                <a:cs typeface="Times New Roman" panose="02020603050405020304" pitchFamily="18" charset="0"/>
              </a:rPr>
              <a:t>: A higher value indicates the model is better at correctly identifying positive cases (deaths).</a:t>
            </a:r>
          </a:p>
          <a:p>
            <a:pPr marL="0" marR="0">
              <a:lnSpc>
                <a:spcPct val="107000"/>
              </a:lnSpc>
              <a:spcAft>
                <a:spcPts val="800"/>
              </a:spcAft>
            </a:pPr>
            <a:r>
              <a:rPr lang="en-US" sz="800" b="1" kern="100" dirty="0">
                <a:effectLst/>
                <a:latin typeface="Aptos" panose="020B0004020202020204" pitchFamily="34" charset="0"/>
                <a:ea typeface="Aptos" panose="020B0004020202020204" pitchFamily="34" charset="0"/>
                <a:cs typeface="Times New Roman" panose="02020603050405020304" pitchFamily="18" charset="0"/>
              </a:rPr>
              <a:t>2. TN (True Negatives):</a:t>
            </a:r>
            <a:endParaRPr lang="en-US" sz="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07000"/>
              </a:lnSpc>
              <a:spcAft>
                <a:spcPts val="800"/>
              </a:spcAft>
              <a:buSzPts val="1000"/>
              <a:buFont typeface="Symbol" panose="05050102010706020507" pitchFamily="18" charset="2"/>
              <a:buChar char=""/>
              <a:tabLst>
                <a:tab pos="457200" algn="l"/>
              </a:tabLst>
            </a:pPr>
            <a:r>
              <a:rPr lang="en-US" sz="800" b="1" kern="100" dirty="0">
                <a:effectLst/>
                <a:latin typeface="Aptos" panose="020B0004020202020204" pitchFamily="34" charset="0"/>
                <a:ea typeface="Aptos" panose="020B0004020202020204" pitchFamily="34" charset="0"/>
                <a:cs typeface="Times New Roman" panose="02020603050405020304" pitchFamily="18" charset="0"/>
              </a:rPr>
              <a:t>RF</a:t>
            </a:r>
            <a:r>
              <a:rPr lang="en-US" sz="800" kern="100" dirty="0">
                <a:effectLst/>
                <a:latin typeface="Aptos" panose="020B0004020202020204" pitchFamily="34" charset="0"/>
                <a:ea typeface="Aptos" panose="020B0004020202020204" pitchFamily="34" charset="0"/>
                <a:cs typeface="Times New Roman" panose="02020603050405020304" pitchFamily="18" charset="0"/>
              </a:rPr>
              <a:t>: 18.5, </a:t>
            </a:r>
            <a:r>
              <a:rPr lang="en-US" sz="800" b="1" kern="100" dirty="0">
                <a:effectLst/>
                <a:latin typeface="Aptos" panose="020B0004020202020204" pitchFamily="34" charset="0"/>
                <a:ea typeface="Aptos" panose="020B0004020202020204" pitchFamily="34" charset="0"/>
                <a:cs typeface="Times New Roman" panose="02020603050405020304" pitchFamily="18" charset="0"/>
              </a:rPr>
              <a:t>Naive Bayes</a:t>
            </a:r>
            <a:r>
              <a:rPr lang="en-US" sz="800" kern="100" dirty="0">
                <a:effectLst/>
                <a:latin typeface="Aptos" panose="020B0004020202020204" pitchFamily="34" charset="0"/>
                <a:ea typeface="Aptos" panose="020B0004020202020204" pitchFamily="34" charset="0"/>
                <a:cs typeface="Times New Roman" panose="02020603050405020304" pitchFamily="18" charset="0"/>
              </a:rPr>
              <a:t>: 18.5, </a:t>
            </a:r>
            <a:r>
              <a:rPr lang="en-US" sz="800" b="1" kern="100" dirty="0">
                <a:effectLst/>
                <a:latin typeface="Aptos" panose="020B0004020202020204" pitchFamily="34" charset="0"/>
                <a:ea typeface="Aptos" panose="020B0004020202020204" pitchFamily="34" charset="0"/>
                <a:cs typeface="Times New Roman" panose="02020603050405020304" pitchFamily="18" charset="0"/>
              </a:rPr>
              <a:t>GRU</a:t>
            </a:r>
            <a:r>
              <a:rPr lang="en-US" sz="800" kern="100" dirty="0">
                <a:effectLst/>
                <a:latin typeface="Aptos" panose="020B0004020202020204" pitchFamily="34" charset="0"/>
                <a:ea typeface="Aptos" panose="020B0004020202020204" pitchFamily="34" charset="0"/>
                <a:cs typeface="Times New Roman" panose="02020603050405020304" pitchFamily="18" charset="0"/>
              </a:rPr>
              <a:t>: 19.4</a:t>
            </a:r>
          </a:p>
          <a:p>
            <a:pPr marL="342900" marR="0" lvl="0" indent="-342900">
              <a:lnSpc>
                <a:spcPct val="107000"/>
              </a:lnSpc>
              <a:spcAft>
                <a:spcPts val="800"/>
              </a:spcAft>
              <a:buSzPts val="1000"/>
              <a:buFont typeface="Symbol" panose="05050102010706020507" pitchFamily="18" charset="2"/>
              <a:buChar char=""/>
              <a:tabLst>
                <a:tab pos="457200" algn="l"/>
              </a:tabLst>
            </a:pPr>
            <a:r>
              <a:rPr lang="en-US" sz="800" b="1" kern="100" dirty="0">
                <a:effectLst/>
                <a:latin typeface="Aptos" panose="020B0004020202020204" pitchFamily="34" charset="0"/>
                <a:ea typeface="Aptos" panose="020B0004020202020204" pitchFamily="34" charset="0"/>
                <a:cs typeface="Times New Roman" panose="02020603050405020304" pitchFamily="18" charset="0"/>
              </a:rPr>
              <a:t>Interpretation</a:t>
            </a:r>
            <a:r>
              <a:rPr lang="en-US" sz="800" kern="100" dirty="0">
                <a:effectLst/>
                <a:latin typeface="Aptos" panose="020B0004020202020204" pitchFamily="34" charset="0"/>
                <a:ea typeface="Aptos" panose="020B0004020202020204" pitchFamily="34" charset="0"/>
                <a:cs typeface="Times New Roman" panose="02020603050405020304" pitchFamily="18" charset="0"/>
              </a:rPr>
              <a:t>: The number of true negative predictions (patients correctly identified as not having the event, i.e., not dying).</a:t>
            </a:r>
          </a:p>
          <a:p>
            <a:pPr marL="342900" marR="0" lvl="0" indent="-342900">
              <a:lnSpc>
                <a:spcPct val="107000"/>
              </a:lnSpc>
              <a:spcAft>
                <a:spcPts val="800"/>
              </a:spcAft>
              <a:buSzPts val="1000"/>
              <a:buFont typeface="Symbol" panose="05050102010706020507" pitchFamily="18" charset="2"/>
              <a:buChar char=""/>
              <a:tabLst>
                <a:tab pos="457200" algn="l"/>
              </a:tabLst>
            </a:pPr>
            <a:r>
              <a:rPr lang="en-US" sz="800" b="1" kern="100" dirty="0">
                <a:effectLst/>
                <a:latin typeface="Aptos" panose="020B0004020202020204" pitchFamily="34" charset="0"/>
                <a:ea typeface="Aptos" panose="020B0004020202020204" pitchFamily="34" charset="0"/>
                <a:cs typeface="Times New Roman" panose="02020603050405020304" pitchFamily="18" charset="0"/>
              </a:rPr>
              <a:t>Explanation</a:t>
            </a:r>
            <a:r>
              <a:rPr lang="en-US" sz="800" kern="100" dirty="0">
                <a:effectLst/>
                <a:latin typeface="Aptos" panose="020B0004020202020204" pitchFamily="34" charset="0"/>
                <a:ea typeface="Aptos" panose="020B0004020202020204" pitchFamily="34" charset="0"/>
                <a:cs typeface="Times New Roman" panose="02020603050405020304" pitchFamily="18" charset="0"/>
              </a:rPr>
              <a:t>: A higher value indicates the model is better at correctly identifying negative cases (survivors).</a:t>
            </a:r>
          </a:p>
          <a:p>
            <a:pPr marL="0" marR="0">
              <a:lnSpc>
                <a:spcPct val="107000"/>
              </a:lnSpc>
              <a:spcAft>
                <a:spcPts val="800"/>
              </a:spcAft>
            </a:pPr>
            <a:r>
              <a:rPr lang="en-US" sz="800" b="1" kern="100" dirty="0">
                <a:effectLst/>
                <a:latin typeface="Aptos" panose="020B0004020202020204" pitchFamily="34" charset="0"/>
                <a:ea typeface="Aptos" panose="020B0004020202020204" pitchFamily="34" charset="0"/>
                <a:cs typeface="Times New Roman" panose="02020603050405020304" pitchFamily="18" charset="0"/>
              </a:rPr>
              <a:t>3. FP (False Positives):</a:t>
            </a:r>
            <a:endParaRPr lang="en-US" sz="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07000"/>
              </a:lnSpc>
              <a:spcAft>
                <a:spcPts val="800"/>
              </a:spcAft>
              <a:buSzPts val="1000"/>
              <a:buFont typeface="Symbol" panose="05050102010706020507" pitchFamily="18" charset="2"/>
              <a:buChar char=""/>
              <a:tabLst>
                <a:tab pos="457200" algn="l"/>
              </a:tabLst>
            </a:pPr>
            <a:r>
              <a:rPr lang="en-US" sz="800" b="1" kern="100" dirty="0">
                <a:effectLst/>
                <a:latin typeface="Aptos" panose="020B0004020202020204" pitchFamily="34" charset="0"/>
                <a:ea typeface="Aptos" panose="020B0004020202020204" pitchFamily="34" charset="0"/>
                <a:cs typeface="Times New Roman" panose="02020603050405020304" pitchFamily="18" charset="0"/>
              </a:rPr>
              <a:t>RF</a:t>
            </a:r>
            <a:r>
              <a:rPr lang="en-US" sz="800" kern="100" dirty="0">
                <a:effectLst/>
                <a:latin typeface="Aptos" panose="020B0004020202020204" pitchFamily="34" charset="0"/>
                <a:ea typeface="Aptos" panose="020B0004020202020204" pitchFamily="34" charset="0"/>
                <a:cs typeface="Times New Roman" panose="02020603050405020304" pitchFamily="18" charset="0"/>
              </a:rPr>
              <a:t>: 1.8, </a:t>
            </a:r>
            <a:r>
              <a:rPr lang="en-US" sz="800" b="1" kern="100" dirty="0">
                <a:effectLst/>
                <a:latin typeface="Aptos" panose="020B0004020202020204" pitchFamily="34" charset="0"/>
                <a:ea typeface="Aptos" panose="020B0004020202020204" pitchFamily="34" charset="0"/>
                <a:cs typeface="Times New Roman" panose="02020603050405020304" pitchFamily="18" charset="0"/>
              </a:rPr>
              <a:t>Naive Bayes</a:t>
            </a:r>
            <a:r>
              <a:rPr lang="en-US" sz="800" kern="100" dirty="0">
                <a:effectLst/>
                <a:latin typeface="Aptos" panose="020B0004020202020204" pitchFamily="34" charset="0"/>
                <a:ea typeface="Aptos" panose="020B0004020202020204" pitchFamily="34" charset="0"/>
                <a:cs typeface="Times New Roman" panose="02020603050405020304" pitchFamily="18" charset="0"/>
              </a:rPr>
              <a:t>: 1.8, </a:t>
            </a:r>
            <a:r>
              <a:rPr lang="en-US" sz="800" b="1" kern="100" dirty="0">
                <a:effectLst/>
                <a:latin typeface="Aptos" panose="020B0004020202020204" pitchFamily="34" charset="0"/>
                <a:ea typeface="Aptos" panose="020B0004020202020204" pitchFamily="34" charset="0"/>
                <a:cs typeface="Times New Roman" panose="02020603050405020304" pitchFamily="18" charset="0"/>
              </a:rPr>
              <a:t>GRU</a:t>
            </a:r>
            <a:r>
              <a:rPr lang="en-US" sz="800" kern="100" dirty="0">
                <a:effectLst/>
                <a:latin typeface="Aptos" panose="020B0004020202020204" pitchFamily="34" charset="0"/>
                <a:ea typeface="Aptos" panose="020B0004020202020204" pitchFamily="34" charset="0"/>
                <a:cs typeface="Times New Roman" panose="02020603050405020304" pitchFamily="18" charset="0"/>
              </a:rPr>
              <a:t>: 0.9</a:t>
            </a:r>
          </a:p>
          <a:p>
            <a:pPr marL="342900" marR="0" lvl="0" indent="-342900">
              <a:lnSpc>
                <a:spcPct val="107000"/>
              </a:lnSpc>
              <a:spcAft>
                <a:spcPts val="800"/>
              </a:spcAft>
              <a:buSzPts val="1000"/>
              <a:buFont typeface="Symbol" panose="05050102010706020507" pitchFamily="18" charset="2"/>
              <a:buChar char=""/>
              <a:tabLst>
                <a:tab pos="457200" algn="l"/>
              </a:tabLst>
            </a:pPr>
            <a:r>
              <a:rPr lang="en-US" sz="800" b="1" kern="100" dirty="0">
                <a:effectLst/>
                <a:latin typeface="Aptos" panose="020B0004020202020204" pitchFamily="34" charset="0"/>
                <a:ea typeface="Aptos" panose="020B0004020202020204" pitchFamily="34" charset="0"/>
                <a:cs typeface="Times New Roman" panose="02020603050405020304" pitchFamily="18" charset="0"/>
              </a:rPr>
              <a:t>Interpretation</a:t>
            </a:r>
            <a:r>
              <a:rPr lang="en-US" sz="800" kern="100" dirty="0">
                <a:effectLst/>
                <a:latin typeface="Aptos" panose="020B0004020202020204" pitchFamily="34" charset="0"/>
                <a:ea typeface="Aptos" panose="020B0004020202020204" pitchFamily="34" charset="0"/>
                <a:cs typeface="Times New Roman" panose="02020603050405020304" pitchFamily="18" charset="0"/>
              </a:rPr>
              <a:t>: The number of false positive predictions (patients incorrectly identified as having the event, i.e., dying when they survived).</a:t>
            </a:r>
          </a:p>
          <a:p>
            <a:pPr marL="342900" marR="0" lvl="0" indent="-342900">
              <a:lnSpc>
                <a:spcPct val="107000"/>
              </a:lnSpc>
              <a:spcAft>
                <a:spcPts val="800"/>
              </a:spcAft>
              <a:buSzPts val="1000"/>
              <a:buFont typeface="Symbol" panose="05050102010706020507" pitchFamily="18" charset="2"/>
              <a:buChar char=""/>
              <a:tabLst>
                <a:tab pos="457200" algn="l"/>
              </a:tabLst>
            </a:pPr>
            <a:r>
              <a:rPr lang="en-US" sz="800" b="1" kern="100" dirty="0">
                <a:effectLst/>
                <a:latin typeface="Aptos" panose="020B0004020202020204" pitchFamily="34" charset="0"/>
                <a:ea typeface="Aptos" panose="020B0004020202020204" pitchFamily="34" charset="0"/>
                <a:cs typeface="Times New Roman" panose="02020603050405020304" pitchFamily="18" charset="0"/>
              </a:rPr>
              <a:t>Explanation</a:t>
            </a:r>
            <a:r>
              <a:rPr lang="en-US" sz="800" kern="100" dirty="0">
                <a:effectLst/>
                <a:latin typeface="Aptos" panose="020B0004020202020204" pitchFamily="34" charset="0"/>
                <a:ea typeface="Aptos" panose="020B0004020202020204" pitchFamily="34" charset="0"/>
                <a:cs typeface="Times New Roman" panose="02020603050405020304" pitchFamily="18" charset="0"/>
              </a:rPr>
              <a:t>: Lower values are better. Fewer false positives mean fewer patients are wrongly classified as at risk of death.</a:t>
            </a:r>
          </a:p>
          <a:p>
            <a:pPr marL="0" marR="0">
              <a:lnSpc>
                <a:spcPct val="107000"/>
              </a:lnSpc>
              <a:spcAft>
                <a:spcPts val="800"/>
              </a:spcAft>
            </a:pPr>
            <a:r>
              <a:rPr lang="en-US" sz="800" b="1" kern="100" dirty="0">
                <a:effectLst/>
                <a:latin typeface="Aptos" panose="020B0004020202020204" pitchFamily="34" charset="0"/>
                <a:ea typeface="Aptos" panose="020B0004020202020204" pitchFamily="34" charset="0"/>
                <a:cs typeface="Times New Roman" panose="02020603050405020304" pitchFamily="18" charset="0"/>
              </a:rPr>
              <a:t>4. FN (False Negatives):</a:t>
            </a:r>
            <a:endParaRPr lang="en-US" sz="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07000"/>
              </a:lnSpc>
              <a:spcAft>
                <a:spcPts val="800"/>
              </a:spcAft>
              <a:buSzPts val="1000"/>
              <a:buFont typeface="Symbol" panose="05050102010706020507" pitchFamily="18" charset="2"/>
              <a:buChar char=""/>
              <a:tabLst>
                <a:tab pos="457200" algn="l"/>
              </a:tabLst>
            </a:pPr>
            <a:r>
              <a:rPr lang="en-US" sz="800" b="1" kern="100" dirty="0">
                <a:effectLst/>
                <a:latin typeface="Aptos" panose="020B0004020202020204" pitchFamily="34" charset="0"/>
                <a:ea typeface="Aptos" panose="020B0004020202020204" pitchFamily="34" charset="0"/>
                <a:cs typeface="Times New Roman" panose="02020603050405020304" pitchFamily="18" charset="0"/>
              </a:rPr>
              <a:t>RF</a:t>
            </a:r>
            <a:r>
              <a:rPr lang="en-US" sz="800" kern="100" dirty="0">
                <a:effectLst/>
                <a:latin typeface="Aptos" panose="020B0004020202020204" pitchFamily="34" charset="0"/>
                <a:ea typeface="Aptos" panose="020B0004020202020204" pitchFamily="34" charset="0"/>
                <a:cs typeface="Times New Roman" panose="02020603050405020304" pitchFamily="18" charset="0"/>
              </a:rPr>
              <a:t>: 2.7, </a:t>
            </a:r>
            <a:r>
              <a:rPr lang="en-US" sz="800" b="1" kern="100" dirty="0">
                <a:effectLst/>
                <a:latin typeface="Aptos" panose="020B0004020202020204" pitchFamily="34" charset="0"/>
                <a:ea typeface="Aptos" panose="020B0004020202020204" pitchFamily="34" charset="0"/>
                <a:cs typeface="Times New Roman" panose="02020603050405020304" pitchFamily="18" charset="0"/>
              </a:rPr>
              <a:t>Naive Bayes</a:t>
            </a:r>
            <a:r>
              <a:rPr lang="en-US" sz="800" kern="100" dirty="0">
                <a:effectLst/>
                <a:latin typeface="Aptos" panose="020B0004020202020204" pitchFamily="34" charset="0"/>
                <a:ea typeface="Aptos" panose="020B0004020202020204" pitchFamily="34" charset="0"/>
                <a:cs typeface="Times New Roman" panose="02020603050405020304" pitchFamily="18" charset="0"/>
              </a:rPr>
              <a:t>: 4.7, </a:t>
            </a:r>
            <a:r>
              <a:rPr lang="en-US" sz="800" b="1" kern="100" dirty="0">
                <a:effectLst/>
                <a:latin typeface="Aptos" panose="020B0004020202020204" pitchFamily="34" charset="0"/>
                <a:ea typeface="Aptos" panose="020B0004020202020204" pitchFamily="34" charset="0"/>
                <a:cs typeface="Times New Roman" panose="02020603050405020304" pitchFamily="18" charset="0"/>
              </a:rPr>
              <a:t>GRU</a:t>
            </a:r>
            <a:r>
              <a:rPr lang="en-US" sz="800" kern="100" dirty="0">
                <a:effectLst/>
                <a:latin typeface="Aptos" panose="020B0004020202020204" pitchFamily="34" charset="0"/>
                <a:ea typeface="Aptos" panose="020B0004020202020204" pitchFamily="34" charset="0"/>
                <a:cs typeface="Times New Roman" panose="02020603050405020304" pitchFamily="18" charset="0"/>
              </a:rPr>
              <a:t>: 4.1</a:t>
            </a:r>
          </a:p>
          <a:p>
            <a:pPr marL="342900" marR="0" lvl="0" indent="-342900">
              <a:lnSpc>
                <a:spcPct val="107000"/>
              </a:lnSpc>
              <a:spcAft>
                <a:spcPts val="800"/>
              </a:spcAft>
              <a:buSzPts val="1000"/>
              <a:buFont typeface="Symbol" panose="05050102010706020507" pitchFamily="18" charset="2"/>
              <a:buChar char=""/>
              <a:tabLst>
                <a:tab pos="457200" algn="l"/>
              </a:tabLst>
            </a:pPr>
            <a:r>
              <a:rPr lang="en-US" sz="800" b="1" kern="100" dirty="0">
                <a:effectLst/>
                <a:latin typeface="Aptos" panose="020B0004020202020204" pitchFamily="34" charset="0"/>
                <a:ea typeface="Aptos" panose="020B0004020202020204" pitchFamily="34" charset="0"/>
                <a:cs typeface="Times New Roman" panose="02020603050405020304" pitchFamily="18" charset="0"/>
              </a:rPr>
              <a:t>Interpretation</a:t>
            </a:r>
            <a:r>
              <a:rPr lang="en-US" sz="800" kern="100" dirty="0">
                <a:effectLst/>
                <a:latin typeface="Aptos" panose="020B0004020202020204" pitchFamily="34" charset="0"/>
                <a:ea typeface="Aptos" panose="020B0004020202020204" pitchFamily="34" charset="0"/>
                <a:cs typeface="Times New Roman" panose="02020603050405020304" pitchFamily="18" charset="0"/>
              </a:rPr>
              <a:t>: The number of false negative predictions (patients incorrectly identified as not having the event, i.e., surviving when they actually died).</a:t>
            </a:r>
          </a:p>
          <a:p>
            <a:r>
              <a:rPr lang="en-US" sz="800" b="1" dirty="0">
                <a:effectLst/>
                <a:latin typeface="Aptos" panose="020B0004020202020204" pitchFamily="34" charset="0"/>
                <a:ea typeface="Aptos" panose="020B0004020202020204" pitchFamily="34" charset="0"/>
                <a:cs typeface="Times New Roman" panose="02020603050405020304" pitchFamily="18" charset="0"/>
              </a:rPr>
              <a:t>Explanation</a:t>
            </a:r>
            <a:r>
              <a:rPr lang="en-US" sz="800" dirty="0">
                <a:effectLst/>
                <a:latin typeface="Aptos" panose="020B0004020202020204" pitchFamily="34" charset="0"/>
                <a:ea typeface="Aptos" panose="020B0004020202020204" pitchFamily="34" charset="0"/>
                <a:cs typeface="Times New Roman" panose="02020603050405020304" pitchFamily="18" charset="0"/>
              </a:rPr>
              <a:t>: Lower values are better. Fewer false negatives mean fewer patients who actually died are classified as survivors.</a:t>
            </a:r>
            <a:endParaRPr lang="en-US" sz="800" dirty="0"/>
          </a:p>
        </p:txBody>
      </p:sp>
      <p:sp>
        <p:nvSpPr>
          <p:cNvPr id="9" name="TextBox 8">
            <a:extLst>
              <a:ext uri="{FF2B5EF4-FFF2-40B4-BE49-F238E27FC236}">
                <a16:creationId xmlns:a16="http://schemas.microsoft.com/office/drawing/2014/main" id="{66D50CF3-F31E-1AA3-2996-47C9399DE993}"/>
              </a:ext>
            </a:extLst>
          </p:cNvPr>
          <p:cNvSpPr txBox="1"/>
          <p:nvPr/>
        </p:nvSpPr>
        <p:spPr>
          <a:xfrm>
            <a:off x="4112515" y="936249"/>
            <a:ext cx="3782568" cy="5314404"/>
          </a:xfrm>
          <a:prstGeom prst="rect">
            <a:avLst/>
          </a:prstGeom>
          <a:noFill/>
        </p:spPr>
        <p:txBody>
          <a:bodyPr wrap="square">
            <a:spAutoFit/>
          </a:bodyPr>
          <a:lstStyle/>
          <a:p>
            <a:pPr marL="0" marR="0">
              <a:lnSpc>
                <a:spcPct val="107000"/>
              </a:lnSpc>
              <a:spcAft>
                <a:spcPts val="800"/>
              </a:spcAft>
            </a:pPr>
            <a:r>
              <a:rPr lang="en-US" sz="800" b="1" kern="100" dirty="0">
                <a:effectLst/>
                <a:latin typeface="Aptos" panose="020B0004020202020204" pitchFamily="34" charset="0"/>
                <a:ea typeface="Aptos" panose="020B0004020202020204" pitchFamily="34" charset="0"/>
                <a:cs typeface="Times New Roman" panose="02020603050405020304" pitchFamily="18" charset="0"/>
              </a:rPr>
              <a:t>5. TPR (True Positive Rate or Sensitivity):</a:t>
            </a:r>
            <a:endParaRPr lang="en-US" sz="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07000"/>
              </a:lnSpc>
              <a:spcAft>
                <a:spcPts val="800"/>
              </a:spcAft>
              <a:buSzPts val="1000"/>
              <a:buFont typeface="Symbol" panose="05050102010706020507" pitchFamily="18" charset="2"/>
              <a:buChar char=""/>
              <a:tabLst>
                <a:tab pos="457200" algn="l"/>
              </a:tabLst>
            </a:pPr>
            <a:r>
              <a:rPr lang="en-US" sz="800" b="1" kern="100" dirty="0">
                <a:effectLst/>
                <a:latin typeface="Aptos" panose="020B0004020202020204" pitchFamily="34" charset="0"/>
                <a:ea typeface="Aptos" panose="020B0004020202020204" pitchFamily="34" charset="0"/>
                <a:cs typeface="Times New Roman" panose="02020603050405020304" pitchFamily="18" charset="0"/>
              </a:rPr>
              <a:t>RF</a:t>
            </a:r>
            <a:r>
              <a:rPr lang="en-US" sz="800" kern="100" dirty="0">
                <a:effectLst/>
                <a:latin typeface="Aptos" panose="020B0004020202020204" pitchFamily="34" charset="0"/>
                <a:ea typeface="Aptos" panose="020B0004020202020204" pitchFamily="34" charset="0"/>
                <a:cs typeface="Times New Roman" panose="02020603050405020304" pitchFamily="18" charset="0"/>
              </a:rPr>
              <a:t>: 0.72, </a:t>
            </a:r>
            <a:r>
              <a:rPr lang="en-US" sz="800" b="1" kern="100" dirty="0">
                <a:effectLst/>
                <a:latin typeface="Aptos" panose="020B0004020202020204" pitchFamily="34" charset="0"/>
                <a:ea typeface="Aptos" panose="020B0004020202020204" pitchFamily="34" charset="0"/>
                <a:cs typeface="Times New Roman" panose="02020603050405020304" pitchFamily="18" charset="0"/>
              </a:rPr>
              <a:t>Naive Bayes</a:t>
            </a:r>
            <a:r>
              <a:rPr lang="en-US" sz="800" kern="100" dirty="0">
                <a:effectLst/>
                <a:latin typeface="Aptos" panose="020B0004020202020204" pitchFamily="34" charset="0"/>
                <a:ea typeface="Aptos" panose="020B0004020202020204" pitchFamily="34" charset="0"/>
                <a:cs typeface="Times New Roman" panose="02020603050405020304" pitchFamily="18" charset="0"/>
              </a:rPr>
              <a:t>: 0.51, </a:t>
            </a:r>
            <a:r>
              <a:rPr lang="en-US" sz="800" b="1" kern="100" dirty="0">
                <a:effectLst/>
                <a:latin typeface="Aptos" panose="020B0004020202020204" pitchFamily="34" charset="0"/>
                <a:ea typeface="Aptos" panose="020B0004020202020204" pitchFamily="34" charset="0"/>
                <a:cs typeface="Times New Roman" panose="02020603050405020304" pitchFamily="18" charset="0"/>
              </a:rPr>
              <a:t>GRU</a:t>
            </a:r>
            <a:r>
              <a:rPr lang="en-US" sz="800" kern="100" dirty="0">
                <a:effectLst/>
                <a:latin typeface="Aptos" panose="020B0004020202020204" pitchFamily="34" charset="0"/>
                <a:ea typeface="Aptos" panose="020B0004020202020204" pitchFamily="34" charset="0"/>
                <a:cs typeface="Times New Roman" panose="02020603050405020304" pitchFamily="18" charset="0"/>
              </a:rPr>
              <a:t>: 0.57</a:t>
            </a:r>
          </a:p>
          <a:p>
            <a:pPr marL="342900" marR="0" lvl="0" indent="-342900">
              <a:lnSpc>
                <a:spcPct val="107000"/>
              </a:lnSpc>
              <a:spcAft>
                <a:spcPts val="800"/>
              </a:spcAft>
              <a:buSzPts val="1000"/>
              <a:buFont typeface="Symbol" panose="05050102010706020507" pitchFamily="18" charset="2"/>
              <a:buChar char=""/>
              <a:tabLst>
                <a:tab pos="457200" algn="l"/>
              </a:tabLst>
            </a:pPr>
            <a:r>
              <a:rPr lang="en-US" sz="800" b="1" kern="100" dirty="0">
                <a:effectLst/>
                <a:latin typeface="Aptos" panose="020B0004020202020204" pitchFamily="34" charset="0"/>
                <a:ea typeface="Aptos" panose="020B0004020202020204" pitchFamily="34" charset="0"/>
                <a:cs typeface="Times New Roman" panose="02020603050405020304" pitchFamily="18" charset="0"/>
              </a:rPr>
              <a:t>Interpretation</a:t>
            </a:r>
            <a:r>
              <a:rPr lang="en-US" sz="800" kern="100" dirty="0">
                <a:effectLst/>
                <a:latin typeface="Aptos" panose="020B0004020202020204" pitchFamily="34" charset="0"/>
                <a:ea typeface="Aptos" panose="020B0004020202020204" pitchFamily="34" charset="0"/>
                <a:cs typeface="Times New Roman" panose="02020603050405020304" pitchFamily="18" charset="0"/>
              </a:rPr>
              <a:t>: The proportion of actual positive cases (deaths) that were correctly identified by the model.</a:t>
            </a:r>
          </a:p>
          <a:p>
            <a:pPr marL="342900" marR="0" lvl="0" indent="-342900">
              <a:lnSpc>
                <a:spcPct val="107000"/>
              </a:lnSpc>
              <a:spcAft>
                <a:spcPts val="800"/>
              </a:spcAft>
              <a:buSzPts val="1000"/>
              <a:buFont typeface="Symbol" panose="05050102010706020507" pitchFamily="18" charset="2"/>
              <a:buChar char=""/>
              <a:tabLst>
                <a:tab pos="457200" algn="l"/>
              </a:tabLst>
            </a:pPr>
            <a:r>
              <a:rPr lang="en-US" sz="800" b="1" kern="100" dirty="0">
                <a:effectLst/>
                <a:latin typeface="Aptos" panose="020B0004020202020204" pitchFamily="34" charset="0"/>
                <a:ea typeface="Aptos" panose="020B0004020202020204" pitchFamily="34" charset="0"/>
                <a:cs typeface="Times New Roman" panose="02020603050405020304" pitchFamily="18" charset="0"/>
              </a:rPr>
              <a:t>Explanation</a:t>
            </a:r>
            <a:r>
              <a:rPr lang="en-US" sz="800" kern="100" dirty="0">
                <a:effectLst/>
                <a:latin typeface="Aptos" panose="020B0004020202020204" pitchFamily="34" charset="0"/>
                <a:ea typeface="Aptos" panose="020B0004020202020204" pitchFamily="34" charset="0"/>
                <a:cs typeface="Times New Roman" panose="02020603050405020304" pitchFamily="18" charset="0"/>
              </a:rPr>
              <a:t>: Higher values mean the model is better at identifying deaths. Random Forest (RF) has the best sensitivity, meaning it is the best at correctly identifying patients who actually died.</a:t>
            </a:r>
          </a:p>
          <a:p>
            <a:pPr marL="0" marR="0">
              <a:lnSpc>
                <a:spcPct val="107000"/>
              </a:lnSpc>
              <a:spcAft>
                <a:spcPts val="800"/>
              </a:spcAft>
            </a:pPr>
            <a:r>
              <a:rPr lang="en-US" sz="800" b="1" kern="100" dirty="0">
                <a:effectLst/>
                <a:latin typeface="Aptos" panose="020B0004020202020204" pitchFamily="34" charset="0"/>
                <a:ea typeface="Aptos" panose="020B0004020202020204" pitchFamily="34" charset="0"/>
                <a:cs typeface="Times New Roman" panose="02020603050405020304" pitchFamily="18" charset="0"/>
              </a:rPr>
              <a:t>6. TNR (True Negative Rate or Specificity):</a:t>
            </a:r>
            <a:endParaRPr lang="en-US" sz="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07000"/>
              </a:lnSpc>
              <a:spcAft>
                <a:spcPts val="800"/>
              </a:spcAft>
              <a:buSzPts val="1000"/>
              <a:buFont typeface="Symbol" panose="05050102010706020507" pitchFamily="18" charset="2"/>
              <a:buChar char=""/>
              <a:tabLst>
                <a:tab pos="457200" algn="l"/>
              </a:tabLst>
            </a:pPr>
            <a:r>
              <a:rPr lang="en-US" sz="800" b="1" kern="100" dirty="0">
                <a:effectLst/>
                <a:latin typeface="Aptos" panose="020B0004020202020204" pitchFamily="34" charset="0"/>
                <a:ea typeface="Aptos" panose="020B0004020202020204" pitchFamily="34" charset="0"/>
                <a:cs typeface="Times New Roman" panose="02020603050405020304" pitchFamily="18" charset="0"/>
              </a:rPr>
              <a:t>RF</a:t>
            </a:r>
            <a:r>
              <a:rPr lang="en-US" sz="800" kern="100" dirty="0">
                <a:effectLst/>
                <a:latin typeface="Aptos" panose="020B0004020202020204" pitchFamily="34" charset="0"/>
                <a:ea typeface="Aptos" panose="020B0004020202020204" pitchFamily="34" charset="0"/>
                <a:cs typeface="Times New Roman" panose="02020603050405020304" pitchFamily="18" charset="0"/>
              </a:rPr>
              <a:t>: 0.91, </a:t>
            </a:r>
            <a:r>
              <a:rPr lang="en-US" sz="800" b="1" kern="100" dirty="0">
                <a:effectLst/>
                <a:latin typeface="Aptos" panose="020B0004020202020204" pitchFamily="34" charset="0"/>
                <a:ea typeface="Aptos" panose="020B0004020202020204" pitchFamily="34" charset="0"/>
                <a:cs typeface="Times New Roman" panose="02020603050405020304" pitchFamily="18" charset="0"/>
              </a:rPr>
              <a:t>Naive Bayes</a:t>
            </a:r>
            <a:r>
              <a:rPr lang="en-US" sz="800" kern="100" dirty="0">
                <a:effectLst/>
                <a:latin typeface="Aptos" panose="020B0004020202020204" pitchFamily="34" charset="0"/>
                <a:ea typeface="Aptos" panose="020B0004020202020204" pitchFamily="34" charset="0"/>
                <a:cs typeface="Times New Roman" panose="02020603050405020304" pitchFamily="18" charset="0"/>
              </a:rPr>
              <a:t>: 0.91, </a:t>
            </a:r>
            <a:r>
              <a:rPr lang="en-US" sz="800" b="1" kern="100" dirty="0">
                <a:effectLst/>
                <a:latin typeface="Aptos" panose="020B0004020202020204" pitchFamily="34" charset="0"/>
                <a:ea typeface="Aptos" panose="020B0004020202020204" pitchFamily="34" charset="0"/>
                <a:cs typeface="Times New Roman" panose="02020603050405020304" pitchFamily="18" charset="0"/>
              </a:rPr>
              <a:t>GRU</a:t>
            </a:r>
            <a:r>
              <a:rPr lang="en-US" sz="800" kern="100" dirty="0">
                <a:effectLst/>
                <a:latin typeface="Aptos" panose="020B0004020202020204" pitchFamily="34" charset="0"/>
                <a:ea typeface="Aptos" panose="020B0004020202020204" pitchFamily="34" charset="0"/>
                <a:cs typeface="Times New Roman" panose="02020603050405020304" pitchFamily="18" charset="0"/>
              </a:rPr>
              <a:t>: 0.96</a:t>
            </a:r>
          </a:p>
          <a:p>
            <a:pPr marL="342900" marR="0" lvl="0" indent="-342900">
              <a:lnSpc>
                <a:spcPct val="107000"/>
              </a:lnSpc>
              <a:spcAft>
                <a:spcPts val="800"/>
              </a:spcAft>
              <a:buSzPts val="1000"/>
              <a:buFont typeface="Symbol" panose="05050102010706020507" pitchFamily="18" charset="2"/>
              <a:buChar char=""/>
              <a:tabLst>
                <a:tab pos="457200" algn="l"/>
              </a:tabLst>
            </a:pPr>
            <a:r>
              <a:rPr lang="en-US" sz="800" b="1" kern="100" dirty="0">
                <a:effectLst/>
                <a:latin typeface="Aptos" panose="020B0004020202020204" pitchFamily="34" charset="0"/>
                <a:ea typeface="Aptos" panose="020B0004020202020204" pitchFamily="34" charset="0"/>
                <a:cs typeface="Times New Roman" panose="02020603050405020304" pitchFamily="18" charset="0"/>
              </a:rPr>
              <a:t>Interpretation</a:t>
            </a:r>
            <a:r>
              <a:rPr lang="en-US" sz="800" kern="100" dirty="0">
                <a:effectLst/>
                <a:latin typeface="Aptos" panose="020B0004020202020204" pitchFamily="34" charset="0"/>
                <a:ea typeface="Aptos" panose="020B0004020202020204" pitchFamily="34" charset="0"/>
                <a:cs typeface="Times New Roman" panose="02020603050405020304" pitchFamily="18" charset="0"/>
              </a:rPr>
              <a:t>: The proportion of actual negative cases (survivors) that were correctly identified by the model.</a:t>
            </a:r>
          </a:p>
          <a:p>
            <a:pPr marL="342900" marR="0" lvl="0" indent="-342900">
              <a:lnSpc>
                <a:spcPct val="107000"/>
              </a:lnSpc>
              <a:spcAft>
                <a:spcPts val="800"/>
              </a:spcAft>
              <a:buSzPts val="1000"/>
              <a:buFont typeface="Symbol" panose="05050102010706020507" pitchFamily="18" charset="2"/>
              <a:buChar char=""/>
              <a:tabLst>
                <a:tab pos="457200" algn="l"/>
              </a:tabLst>
            </a:pPr>
            <a:r>
              <a:rPr lang="en-US" sz="800" b="1" kern="100" dirty="0">
                <a:effectLst/>
                <a:latin typeface="Aptos" panose="020B0004020202020204" pitchFamily="34" charset="0"/>
                <a:ea typeface="Aptos" panose="020B0004020202020204" pitchFamily="34" charset="0"/>
                <a:cs typeface="Times New Roman" panose="02020603050405020304" pitchFamily="18" charset="0"/>
              </a:rPr>
              <a:t>Explanation</a:t>
            </a:r>
            <a:r>
              <a:rPr lang="en-US" sz="800" kern="100" dirty="0">
                <a:effectLst/>
                <a:latin typeface="Aptos" panose="020B0004020202020204" pitchFamily="34" charset="0"/>
                <a:ea typeface="Aptos" panose="020B0004020202020204" pitchFamily="34" charset="0"/>
                <a:cs typeface="Times New Roman" panose="02020603050405020304" pitchFamily="18" charset="0"/>
              </a:rPr>
              <a:t>: Higher values mean the model is better at identifying survivors. GRU has the best specificity, meaning it correctly classifies survivors better than the other models.</a:t>
            </a:r>
          </a:p>
          <a:p>
            <a:pPr marL="0" marR="0">
              <a:lnSpc>
                <a:spcPct val="107000"/>
              </a:lnSpc>
              <a:spcAft>
                <a:spcPts val="800"/>
              </a:spcAft>
            </a:pPr>
            <a:r>
              <a:rPr lang="en-US" sz="800" b="1" kern="100" dirty="0">
                <a:effectLst/>
                <a:latin typeface="Aptos" panose="020B0004020202020204" pitchFamily="34" charset="0"/>
                <a:ea typeface="Aptos" panose="020B0004020202020204" pitchFamily="34" charset="0"/>
                <a:cs typeface="Times New Roman" panose="02020603050405020304" pitchFamily="18" charset="0"/>
              </a:rPr>
              <a:t>7. FPR (False Positive Rate):</a:t>
            </a:r>
            <a:endParaRPr lang="en-US" sz="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07000"/>
              </a:lnSpc>
              <a:spcAft>
                <a:spcPts val="800"/>
              </a:spcAft>
              <a:buSzPts val="1000"/>
              <a:buFont typeface="Symbol" panose="05050102010706020507" pitchFamily="18" charset="2"/>
              <a:buChar char=""/>
              <a:tabLst>
                <a:tab pos="457200" algn="l"/>
              </a:tabLst>
            </a:pPr>
            <a:r>
              <a:rPr lang="en-US" sz="800" b="1" kern="100" dirty="0">
                <a:effectLst/>
                <a:latin typeface="Aptos" panose="020B0004020202020204" pitchFamily="34" charset="0"/>
                <a:ea typeface="Aptos" panose="020B0004020202020204" pitchFamily="34" charset="0"/>
                <a:cs typeface="Times New Roman" panose="02020603050405020304" pitchFamily="18" charset="0"/>
              </a:rPr>
              <a:t>RF</a:t>
            </a:r>
            <a:r>
              <a:rPr lang="en-US" sz="800" kern="100" dirty="0">
                <a:effectLst/>
                <a:latin typeface="Aptos" panose="020B0004020202020204" pitchFamily="34" charset="0"/>
                <a:ea typeface="Aptos" panose="020B0004020202020204" pitchFamily="34" charset="0"/>
                <a:cs typeface="Times New Roman" panose="02020603050405020304" pitchFamily="18" charset="0"/>
              </a:rPr>
              <a:t>: 0.09, </a:t>
            </a:r>
            <a:r>
              <a:rPr lang="en-US" sz="800" b="1" kern="100" dirty="0">
                <a:effectLst/>
                <a:latin typeface="Aptos" panose="020B0004020202020204" pitchFamily="34" charset="0"/>
                <a:ea typeface="Aptos" panose="020B0004020202020204" pitchFamily="34" charset="0"/>
                <a:cs typeface="Times New Roman" panose="02020603050405020304" pitchFamily="18" charset="0"/>
              </a:rPr>
              <a:t>Naive Bayes</a:t>
            </a:r>
            <a:r>
              <a:rPr lang="en-US" sz="800" kern="100" dirty="0">
                <a:effectLst/>
                <a:latin typeface="Aptos" panose="020B0004020202020204" pitchFamily="34" charset="0"/>
                <a:ea typeface="Aptos" panose="020B0004020202020204" pitchFamily="34" charset="0"/>
                <a:cs typeface="Times New Roman" panose="02020603050405020304" pitchFamily="18" charset="0"/>
              </a:rPr>
              <a:t>: 0.09, </a:t>
            </a:r>
            <a:r>
              <a:rPr lang="en-US" sz="800" b="1" kern="100" dirty="0">
                <a:effectLst/>
                <a:latin typeface="Aptos" panose="020B0004020202020204" pitchFamily="34" charset="0"/>
                <a:ea typeface="Aptos" panose="020B0004020202020204" pitchFamily="34" charset="0"/>
                <a:cs typeface="Times New Roman" panose="02020603050405020304" pitchFamily="18" charset="0"/>
              </a:rPr>
              <a:t>GRU</a:t>
            </a:r>
            <a:r>
              <a:rPr lang="en-US" sz="800" kern="100" dirty="0">
                <a:effectLst/>
                <a:latin typeface="Aptos" panose="020B0004020202020204" pitchFamily="34" charset="0"/>
                <a:ea typeface="Aptos" panose="020B0004020202020204" pitchFamily="34" charset="0"/>
                <a:cs typeface="Times New Roman" panose="02020603050405020304" pitchFamily="18" charset="0"/>
              </a:rPr>
              <a:t>: 0.04</a:t>
            </a:r>
          </a:p>
          <a:p>
            <a:pPr marL="342900" marR="0" lvl="0" indent="-342900">
              <a:lnSpc>
                <a:spcPct val="107000"/>
              </a:lnSpc>
              <a:spcAft>
                <a:spcPts val="800"/>
              </a:spcAft>
              <a:buSzPts val="1000"/>
              <a:buFont typeface="Symbol" panose="05050102010706020507" pitchFamily="18" charset="2"/>
              <a:buChar char=""/>
              <a:tabLst>
                <a:tab pos="457200" algn="l"/>
              </a:tabLst>
            </a:pPr>
            <a:r>
              <a:rPr lang="en-US" sz="800" b="1" kern="100" dirty="0">
                <a:effectLst/>
                <a:latin typeface="Aptos" panose="020B0004020202020204" pitchFamily="34" charset="0"/>
                <a:ea typeface="Aptos" panose="020B0004020202020204" pitchFamily="34" charset="0"/>
                <a:cs typeface="Times New Roman" panose="02020603050405020304" pitchFamily="18" charset="0"/>
              </a:rPr>
              <a:t>Interpretation</a:t>
            </a:r>
            <a:r>
              <a:rPr lang="en-US" sz="800" kern="100" dirty="0">
                <a:effectLst/>
                <a:latin typeface="Aptos" panose="020B0004020202020204" pitchFamily="34" charset="0"/>
                <a:ea typeface="Aptos" panose="020B0004020202020204" pitchFamily="34" charset="0"/>
                <a:cs typeface="Times New Roman" panose="02020603050405020304" pitchFamily="18" charset="0"/>
              </a:rPr>
              <a:t>: The proportion of actual negative cases (survivors) that were incorrectly identified as positive (death).</a:t>
            </a:r>
          </a:p>
          <a:p>
            <a:pPr marL="342900" marR="0" lvl="0" indent="-342900">
              <a:lnSpc>
                <a:spcPct val="107000"/>
              </a:lnSpc>
              <a:spcAft>
                <a:spcPts val="800"/>
              </a:spcAft>
              <a:buSzPts val="1000"/>
              <a:buFont typeface="Symbol" panose="05050102010706020507" pitchFamily="18" charset="2"/>
              <a:buChar char=""/>
              <a:tabLst>
                <a:tab pos="457200" algn="l"/>
              </a:tabLst>
            </a:pPr>
            <a:r>
              <a:rPr lang="en-US" sz="800" b="1" kern="100" dirty="0">
                <a:effectLst/>
                <a:latin typeface="Aptos" panose="020B0004020202020204" pitchFamily="34" charset="0"/>
                <a:ea typeface="Aptos" panose="020B0004020202020204" pitchFamily="34" charset="0"/>
                <a:cs typeface="Times New Roman" panose="02020603050405020304" pitchFamily="18" charset="0"/>
              </a:rPr>
              <a:t>Explanation</a:t>
            </a:r>
            <a:r>
              <a:rPr lang="en-US" sz="800" kern="100" dirty="0">
                <a:effectLst/>
                <a:latin typeface="Aptos" panose="020B0004020202020204" pitchFamily="34" charset="0"/>
                <a:ea typeface="Aptos" panose="020B0004020202020204" pitchFamily="34" charset="0"/>
                <a:cs typeface="Times New Roman" panose="02020603050405020304" pitchFamily="18" charset="0"/>
              </a:rPr>
              <a:t>: Lower values are better. Fewer false positives mean fewer survivors are mistakenly classified as having died. GRU has the lowest false positive rate, meaning it makes fewer mistakes in classifying survivors.</a:t>
            </a:r>
          </a:p>
          <a:p>
            <a:pPr marL="0" marR="0">
              <a:lnSpc>
                <a:spcPct val="107000"/>
              </a:lnSpc>
              <a:spcAft>
                <a:spcPts val="800"/>
              </a:spcAft>
            </a:pPr>
            <a:r>
              <a:rPr lang="en-US" sz="800" b="1" kern="100" dirty="0">
                <a:effectLst/>
                <a:latin typeface="Aptos" panose="020B0004020202020204" pitchFamily="34" charset="0"/>
                <a:ea typeface="Aptos" panose="020B0004020202020204" pitchFamily="34" charset="0"/>
                <a:cs typeface="Times New Roman" panose="02020603050405020304" pitchFamily="18" charset="0"/>
              </a:rPr>
              <a:t>8. FNR (False Negative Rate):</a:t>
            </a:r>
            <a:endParaRPr lang="en-US" sz="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07000"/>
              </a:lnSpc>
              <a:spcAft>
                <a:spcPts val="800"/>
              </a:spcAft>
              <a:buSzPts val="1000"/>
              <a:buFont typeface="Symbol" panose="05050102010706020507" pitchFamily="18" charset="2"/>
              <a:buChar char=""/>
              <a:tabLst>
                <a:tab pos="457200" algn="l"/>
              </a:tabLst>
            </a:pPr>
            <a:r>
              <a:rPr lang="en-US" sz="800" b="1" kern="100" dirty="0">
                <a:effectLst/>
                <a:latin typeface="Aptos" panose="020B0004020202020204" pitchFamily="34" charset="0"/>
                <a:ea typeface="Aptos" panose="020B0004020202020204" pitchFamily="34" charset="0"/>
                <a:cs typeface="Times New Roman" panose="02020603050405020304" pitchFamily="18" charset="0"/>
              </a:rPr>
              <a:t>RF</a:t>
            </a:r>
            <a:r>
              <a:rPr lang="en-US" sz="800" kern="100" dirty="0">
                <a:effectLst/>
                <a:latin typeface="Aptos" panose="020B0004020202020204" pitchFamily="34" charset="0"/>
                <a:ea typeface="Aptos" panose="020B0004020202020204" pitchFamily="34" charset="0"/>
                <a:cs typeface="Times New Roman" panose="02020603050405020304" pitchFamily="18" charset="0"/>
              </a:rPr>
              <a:t>: 0.28, </a:t>
            </a:r>
            <a:r>
              <a:rPr lang="en-US" sz="800" b="1" kern="100" dirty="0">
                <a:effectLst/>
                <a:latin typeface="Aptos" panose="020B0004020202020204" pitchFamily="34" charset="0"/>
                <a:ea typeface="Aptos" panose="020B0004020202020204" pitchFamily="34" charset="0"/>
                <a:cs typeface="Times New Roman" panose="02020603050405020304" pitchFamily="18" charset="0"/>
              </a:rPr>
              <a:t>Naive Bayes</a:t>
            </a:r>
            <a:r>
              <a:rPr lang="en-US" sz="800" kern="100" dirty="0">
                <a:effectLst/>
                <a:latin typeface="Aptos" panose="020B0004020202020204" pitchFamily="34" charset="0"/>
                <a:ea typeface="Aptos" panose="020B0004020202020204" pitchFamily="34" charset="0"/>
                <a:cs typeface="Times New Roman" panose="02020603050405020304" pitchFamily="18" charset="0"/>
              </a:rPr>
              <a:t>: 0.49, </a:t>
            </a:r>
            <a:r>
              <a:rPr lang="en-US" sz="800" b="1" kern="100" dirty="0">
                <a:effectLst/>
                <a:latin typeface="Aptos" panose="020B0004020202020204" pitchFamily="34" charset="0"/>
                <a:ea typeface="Aptos" panose="020B0004020202020204" pitchFamily="34" charset="0"/>
                <a:cs typeface="Times New Roman" panose="02020603050405020304" pitchFamily="18" charset="0"/>
              </a:rPr>
              <a:t>GRU</a:t>
            </a:r>
            <a:r>
              <a:rPr lang="en-US" sz="800" kern="100" dirty="0">
                <a:effectLst/>
                <a:latin typeface="Aptos" panose="020B0004020202020204" pitchFamily="34" charset="0"/>
                <a:ea typeface="Aptos" panose="020B0004020202020204" pitchFamily="34" charset="0"/>
                <a:cs typeface="Times New Roman" panose="02020603050405020304" pitchFamily="18" charset="0"/>
              </a:rPr>
              <a:t>: 0.43</a:t>
            </a:r>
          </a:p>
          <a:p>
            <a:pPr marL="342900" marR="0" lvl="0" indent="-342900">
              <a:lnSpc>
                <a:spcPct val="107000"/>
              </a:lnSpc>
              <a:spcAft>
                <a:spcPts val="800"/>
              </a:spcAft>
              <a:buSzPts val="1000"/>
              <a:buFont typeface="Symbol" panose="05050102010706020507" pitchFamily="18" charset="2"/>
              <a:buChar char=""/>
              <a:tabLst>
                <a:tab pos="457200" algn="l"/>
              </a:tabLst>
            </a:pPr>
            <a:r>
              <a:rPr lang="en-US" sz="800" b="1" kern="100" dirty="0">
                <a:effectLst/>
                <a:latin typeface="Aptos" panose="020B0004020202020204" pitchFamily="34" charset="0"/>
                <a:ea typeface="Aptos" panose="020B0004020202020204" pitchFamily="34" charset="0"/>
                <a:cs typeface="Times New Roman" panose="02020603050405020304" pitchFamily="18" charset="0"/>
              </a:rPr>
              <a:t>Interpretation</a:t>
            </a:r>
            <a:r>
              <a:rPr lang="en-US" sz="800" kern="100" dirty="0">
                <a:effectLst/>
                <a:latin typeface="Aptos" panose="020B0004020202020204" pitchFamily="34" charset="0"/>
                <a:ea typeface="Aptos" panose="020B0004020202020204" pitchFamily="34" charset="0"/>
                <a:cs typeface="Times New Roman" panose="02020603050405020304" pitchFamily="18" charset="0"/>
              </a:rPr>
              <a:t>: The proportion of actual positive cases (deaths) that were incorrectly identified as negative (survived).</a:t>
            </a:r>
          </a:p>
          <a:p>
            <a:pPr marL="342900" marR="0" lvl="0" indent="-342900">
              <a:lnSpc>
                <a:spcPct val="107000"/>
              </a:lnSpc>
              <a:spcAft>
                <a:spcPts val="800"/>
              </a:spcAft>
              <a:buSzPts val="1000"/>
              <a:buFont typeface="Symbol" panose="05050102010706020507" pitchFamily="18" charset="2"/>
              <a:buChar char=""/>
              <a:tabLst>
                <a:tab pos="457200" algn="l"/>
              </a:tabLst>
            </a:pPr>
            <a:r>
              <a:rPr lang="en-US" sz="800" b="1" kern="100" dirty="0">
                <a:effectLst/>
                <a:latin typeface="Aptos" panose="020B0004020202020204" pitchFamily="34" charset="0"/>
                <a:ea typeface="Aptos" panose="020B0004020202020204" pitchFamily="34" charset="0"/>
                <a:cs typeface="Times New Roman" panose="02020603050405020304" pitchFamily="18" charset="0"/>
              </a:rPr>
              <a:t>Explanation</a:t>
            </a:r>
            <a:r>
              <a:rPr lang="en-US" sz="800" kern="100" dirty="0">
                <a:effectLst/>
                <a:latin typeface="Aptos" panose="020B0004020202020204" pitchFamily="34" charset="0"/>
                <a:ea typeface="Aptos" panose="020B0004020202020204" pitchFamily="34" charset="0"/>
                <a:cs typeface="Times New Roman" panose="02020603050405020304" pitchFamily="18" charset="0"/>
              </a:rPr>
              <a:t>: Lower values are better. Fewer false negatives mean fewer deaths are missed by the model. RF performs the best in this regard.</a:t>
            </a:r>
          </a:p>
        </p:txBody>
      </p:sp>
      <p:sp>
        <p:nvSpPr>
          <p:cNvPr id="11" name="TextBox 10">
            <a:extLst>
              <a:ext uri="{FF2B5EF4-FFF2-40B4-BE49-F238E27FC236}">
                <a16:creationId xmlns:a16="http://schemas.microsoft.com/office/drawing/2014/main" id="{3488F687-A741-BB82-A1B4-570B20A4BE16}"/>
              </a:ext>
            </a:extLst>
          </p:cNvPr>
          <p:cNvSpPr txBox="1"/>
          <p:nvPr/>
        </p:nvSpPr>
        <p:spPr>
          <a:xfrm>
            <a:off x="8088630" y="936249"/>
            <a:ext cx="3499866" cy="4508927"/>
          </a:xfrm>
          <a:prstGeom prst="rect">
            <a:avLst/>
          </a:prstGeom>
          <a:noFill/>
        </p:spPr>
        <p:txBody>
          <a:bodyPr wrap="square">
            <a:spAutoFit/>
          </a:bodyPr>
          <a:lstStyle/>
          <a:p>
            <a:pPr marL="0" marR="0">
              <a:lnSpc>
                <a:spcPct val="107000"/>
              </a:lnSpc>
              <a:spcAft>
                <a:spcPts val="800"/>
              </a:spcAft>
            </a:pPr>
            <a:r>
              <a:rPr lang="en-US" sz="800" b="1" kern="100" dirty="0">
                <a:effectLst/>
                <a:latin typeface="Aptos" panose="020B0004020202020204" pitchFamily="34" charset="0"/>
                <a:ea typeface="Aptos" panose="020B0004020202020204" pitchFamily="34" charset="0"/>
                <a:cs typeface="Times New Roman" panose="02020603050405020304" pitchFamily="18" charset="0"/>
              </a:rPr>
              <a:t>9. Precision:</a:t>
            </a:r>
            <a:endParaRPr lang="en-US" sz="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07000"/>
              </a:lnSpc>
              <a:spcAft>
                <a:spcPts val="800"/>
              </a:spcAft>
              <a:buSzPts val="1000"/>
              <a:buFont typeface="Symbol" panose="05050102010706020507" pitchFamily="18" charset="2"/>
              <a:buChar char=""/>
              <a:tabLst>
                <a:tab pos="457200" algn="l"/>
              </a:tabLst>
            </a:pPr>
            <a:r>
              <a:rPr lang="en-US" sz="800" b="1" kern="100" dirty="0">
                <a:effectLst/>
                <a:latin typeface="Aptos" panose="020B0004020202020204" pitchFamily="34" charset="0"/>
                <a:ea typeface="Aptos" panose="020B0004020202020204" pitchFamily="34" charset="0"/>
                <a:cs typeface="Times New Roman" panose="02020603050405020304" pitchFamily="18" charset="0"/>
              </a:rPr>
              <a:t>RF</a:t>
            </a:r>
            <a:r>
              <a:rPr lang="en-US" sz="800" kern="100" dirty="0">
                <a:effectLst/>
                <a:latin typeface="Aptos" panose="020B0004020202020204" pitchFamily="34" charset="0"/>
                <a:ea typeface="Aptos" panose="020B0004020202020204" pitchFamily="34" charset="0"/>
                <a:cs typeface="Times New Roman" panose="02020603050405020304" pitchFamily="18" charset="0"/>
              </a:rPr>
              <a:t>: 0.81, </a:t>
            </a:r>
            <a:r>
              <a:rPr lang="en-US" sz="800" b="1" kern="100" dirty="0">
                <a:effectLst/>
                <a:latin typeface="Aptos" panose="020B0004020202020204" pitchFamily="34" charset="0"/>
                <a:ea typeface="Aptos" panose="020B0004020202020204" pitchFamily="34" charset="0"/>
                <a:cs typeface="Times New Roman" panose="02020603050405020304" pitchFamily="18" charset="0"/>
              </a:rPr>
              <a:t>Naive Bayes</a:t>
            </a:r>
            <a:r>
              <a:rPr lang="en-US" sz="800" kern="100" dirty="0">
                <a:effectLst/>
                <a:latin typeface="Aptos" panose="020B0004020202020204" pitchFamily="34" charset="0"/>
                <a:ea typeface="Aptos" panose="020B0004020202020204" pitchFamily="34" charset="0"/>
                <a:cs typeface="Times New Roman" panose="02020603050405020304" pitchFamily="18" charset="0"/>
              </a:rPr>
              <a:t>: 0.76, </a:t>
            </a:r>
            <a:r>
              <a:rPr lang="en-US" sz="800" b="1" kern="100" dirty="0">
                <a:effectLst/>
                <a:latin typeface="Aptos" panose="020B0004020202020204" pitchFamily="34" charset="0"/>
                <a:ea typeface="Aptos" panose="020B0004020202020204" pitchFamily="34" charset="0"/>
                <a:cs typeface="Times New Roman" panose="02020603050405020304" pitchFamily="18" charset="0"/>
              </a:rPr>
              <a:t>GRU</a:t>
            </a:r>
            <a:r>
              <a:rPr lang="en-US" sz="800" kern="100" dirty="0">
                <a:effectLst/>
                <a:latin typeface="Aptos" panose="020B0004020202020204" pitchFamily="34" charset="0"/>
                <a:ea typeface="Aptos" panose="020B0004020202020204" pitchFamily="34" charset="0"/>
                <a:cs typeface="Times New Roman" panose="02020603050405020304" pitchFamily="18" charset="0"/>
              </a:rPr>
              <a:t>: 0.87</a:t>
            </a:r>
          </a:p>
          <a:p>
            <a:pPr marL="342900" marR="0" lvl="0" indent="-342900">
              <a:lnSpc>
                <a:spcPct val="107000"/>
              </a:lnSpc>
              <a:spcAft>
                <a:spcPts val="800"/>
              </a:spcAft>
              <a:buSzPts val="1000"/>
              <a:buFont typeface="Symbol" panose="05050102010706020507" pitchFamily="18" charset="2"/>
              <a:buChar char=""/>
              <a:tabLst>
                <a:tab pos="457200" algn="l"/>
              </a:tabLst>
            </a:pPr>
            <a:r>
              <a:rPr lang="en-US" sz="800" b="1" kern="100" dirty="0">
                <a:effectLst/>
                <a:latin typeface="Aptos" panose="020B0004020202020204" pitchFamily="34" charset="0"/>
                <a:ea typeface="Aptos" panose="020B0004020202020204" pitchFamily="34" charset="0"/>
                <a:cs typeface="Times New Roman" panose="02020603050405020304" pitchFamily="18" charset="0"/>
              </a:rPr>
              <a:t>Interpretation</a:t>
            </a:r>
            <a:r>
              <a:rPr lang="en-US" sz="800" kern="100" dirty="0">
                <a:effectLst/>
                <a:latin typeface="Aptos" panose="020B0004020202020204" pitchFamily="34" charset="0"/>
                <a:ea typeface="Aptos" panose="020B0004020202020204" pitchFamily="34" charset="0"/>
                <a:cs typeface="Times New Roman" panose="02020603050405020304" pitchFamily="18" charset="0"/>
              </a:rPr>
              <a:t>: The proportion of predicted positive cases (deaths) that were actually positive.</a:t>
            </a:r>
          </a:p>
          <a:p>
            <a:pPr marL="342900" marR="0" lvl="0" indent="-342900">
              <a:lnSpc>
                <a:spcPct val="107000"/>
              </a:lnSpc>
              <a:spcAft>
                <a:spcPts val="800"/>
              </a:spcAft>
              <a:buSzPts val="1000"/>
              <a:buFont typeface="Symbol" panose="05050102010706020507" pitchFamily="18" charset="2"/>
              <a:buChar char=""/>
              <a:tabLst>
                <a:tab pos="457200" algn="l"/>
              </a:tabLst>
            </a:pPr>
            <a:r>
              <a:rPr lang="en-US" sz="800" b="1" kern="100" dirty="0">
                <a:effectLst/>
                <a:latin typeface="Aptos" panose="020B0004020202020204" pitchFamily="34" charset="0"/>
                <a:ea typeface="Aptos" panose="020B0004020202020204" pitchFamily="34" charset="0"/>
                <a:cs typeface="Times New Roman" panose="02020603050405020304" pitchFamily="18" charset="0"/>
              </a:rPr>
              <a:t>Explanation</a:t>
            </a:r>
            <a:r>
              <a:rPr lang="en-US" sz="800" kern="100" dirty="0">
                <a:effectLst/>
                <a:latin typeface="Aptos" panose="020B0004020202020204" pitchFamily="34" charset="0"/>
                <a:ea typeface="Aptos" panose="020B0004020202020204" pitchFamily="34" charset="0"/>
                <a:cs typeface="Times New Roman" panose="02020603050405020304" pitchFamily="18" charset="0"/>
              </a:rPr>
              <a:t>: Higher values mean the model is more accurate in predicting positive cases. GRU has the highest precision, indicating that when it predicts death, it’s more likely to be correct than the other models.</a:t>
            </a:r>
          </a:p>
          <a:p>
            <a:pPr marL="0" marR="0">
              <a:lnSpc>
                <a:spcPct val="107000"/>
              </a:lnSpc>
              <a:spcAft>
                <a:spcPts val="800"/>
              </a:spcAft>
            </a:pPr>
            <a:r>
              <a:rPr lang="en-US" sz="800" b="1" kern="100" dirty="0">
                <a:effectLst/>
                <a:latin typeface="Aptos" panose="020B0004020202020204" pitchFamily="34" charset="0"/>
                <a:ea typeface="Aptos" panose="020B0004020202020204" pitchFamily="34" charset="0"/>
                <a:cs typeface="Times New Roman" panose="02020603050405020304" pitchFamily="18" charset="0"/>
              </a:rPr>
              <a:t>10. F1 Measure (F1 Score):</a:t>
            </a:r>
            <a:endParaRPr lang="en-US" sz="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07000"/>
              </a:lnSpc>
              <a:spcAft>
                <a:spcPts val="800"/>
              </a:spcAft>
              <a:buSzPts val="1000"/>
              <a:buFont typeface="Symbol" panose="05050102010706020507" pitchFamily="18" charset="2"/>
              <a:buChar char=""/>
              <a:tabLst>
                <a:tab pos="457200" algn="l"/>
              </a:tabLst>
            </a:pPr>
            <a:r>
              <a:rPr lang="en-US" sz="800" b="1" kern="100" dirty="0">
                <a:effectLst/>
                <a:latin typeface="Aptos" panose="020B0004020202020204" pitchFamily="34" charset="0"/>
                <a:ea typeface="Aptos" panose="020B0004020202020204" pitchFamily="34" charset="0"/>
                <a:cs typeface="Times New Roman" panose="02020603050405020304" pitchFamily="18" charset="0"/>
              </a:rPr>
              <a:t>RF</a:t>
            </a:r>
            <a:r>
              <a:rPr lang="en-US" sz="800" kern="100" dirty="0">
                <a:effectLst/>
                <a:latin typeface="Aptos" panose="020B0004020202020204" pitchFamily="34" charset="0"/>
                <a:ea typeface="Aptos" panose="020B0004020202020204" pitchFamily="34" charset="0"/>
                <a:cs typeface="Times New Roman" panose="02020603050405020304" pitchFamily="18" charset="0"/>
              </a:rPr>
              <a:t>: 0.75, </a:t>
            </a:r>
            <a:r>
              <a:rPr lang="en-US" sz="800" b="1" kern="100" dirty="0">
                <a:effectLst/>
                <a:latin typeface="Aptos" panose="020B0004020202020204" pitchFamily="34" charset="0"/>
                <a:ea typeface="Aptos" panose="020B0004020202020204" pitchFamily="34" charset="0"/>
                <a:cs typeface="Times New Roman" panose="02020603050405020304" pitchFamily="18" charset="0"/>
              </a:rPr>
              <a:t>Naive Bayes</a:t>
            </a:r>
            <a:r>
              <a:rPr lang="en-US" sz="800" kern="100" dirty="0">
                <a:effectLst/>
                <a:latin typeface="Aptos" panose="020B0004020202020204" pitchFamily="34" charset="0"/>
                <a:ea typeface="Aptos" panose="020B0004020202020204" pitchFamily="34" charset="0"/>
                <a:cs typeface="Times New Roman" panose="02020603050405020304" pitchFamily="18" charset="0"/>
              </a:rPr>
              <a:t>: 0.60, </a:t>
            </a:r>
            <a:r>
              <a:rPr lang="en-US" sz="800" b="1" kern="100" dirty="0">
                <a:effectLst/>
                <a:latin typeface="Aptos" panose="020B0004020202020204" pitchFamily="34" charset="0"/>
                <a:ea typeface="Aptos" panose="020B0004020202020204" pitchFamily="34" charset="0"/>
                <a:cs typeface="Times New Roman" panose="02020603050405020304" pitchFamily="18" charset="0"/>
              </a:rPr>
              <a:t>GRU</a:t>
            </a:r>
            <a:r>
              <a:rPr lang="en-US" sz="800" kern="100" dirty="0">
                <a:effectLst/>
                <a:latin typeface="Aptos" panose="020B0004020202020204" pitchFamily="34" charset="0"/>
                <a:ea typeface="Aptos" panose="020B0004020202020204" pitchFamily="34" charset="0"/>
                <a:cs typeface="Times New Roman" panose="02020603050405020304" pitchFamily="18" charset="0"/>
              </a:rPr>
              <a:t>: 0.67</a:t>
            </a:r>
          </a:p>
          <a:p>
            <a:pPr marL="342900" marR="0" lvl="0" indent="-342900">
              <a:lnSpc>
                <a:spcPct val="107000"/>
              </a:lnSpc>
              <a:spcAft>
                <a:spcPts val="800"/>
              </a:spcAft>
              <a:buSzPts val="1000"/>
              <a:buFont typeface="Symbol" panose="05050102010706020507" pitchFamily="18" charset="2"/>
              <a:buChar char=""/>
              <a:tabLst>
                <a:tab pos="457200" algn="l"/>
              </a:tabLst>
            </a:pPr>
            <a:r>
              <a:rPr lang="en-US" sz="800" b="1" kern="100" dirty="0">
                <a:effectLst/>
                <a:latin typeface="Aptos" panose="020B0004020202020204" pitchFamily="34" charset="0"/>
                <a:ea typeface="Aptos" panose="020B0004020202020204" pitchFamily="34" charset="0"/>
                <a:cs typeface="Times New Roman" panose="02020603050405020304" pitchFamily="18" charset="0"/>
              </a:rPr>
              <a:t>Interpretation</a:t>
            </a:r>
            <a:r>
              <a:rPr lang="en-US" sz="800" kern="100" dirty="0">
                <a:effectLst/>
                <a:latin typeface="Aptos" panose="020B0004020202020204" pitchFamily="34" charset="0"/>
                <a:ea typeface="Aptos" panose="020B0004020202020204" pitchFamily="34" charset="0"/>
                <a:cs typeface="Times New Roman" panose="02020603050405020304" pitchFamily="18" charset="0"/>
              </a:rPr>
              <a:t>: The harmonic mean of Precision and Recall. It is a balanced metric that takes both false positives and false negatives into account.</a:t>
            </a:r>
          </a:p>
          <a:p>
            <a:pPr marL="342900" marR="0" lvl="0" indent="-342900">
              <a:lnSpc>
                <a:spcPct val="107000"/>
              </a:lnSpc>
              <a:spcAft>
                <a:spcPts val="800"/>
              </a:spcAft>
              <a:buSzPts val="1000"/>
              <a:buFont typeface="Symbol" panose="05050102010706020507" pitchFamily="18" charset="2"/>
              <a:buChar char=""/>
              <a:tabLst>
                <a:tab pos="457200" algn="l"/>
              </a:tabLst>
            </a:pPr>
            <a:r>
              <a:rPr lang="en-US" sz="800" b="1" kern="100" dirty="0">
                <a:effectLst/>
                <a:latin typeface="Aptos" panose="020B0004020202020204" pitchFamily="34" charset="0"/>
                <a:ea typeface="Aptos" panose="020B0004020202020204" pitchFamily="34" charset="0"/>
                <a:cs typeface="Times New Roman" panose="02020603050405020304" pitchFamily="18" charset="0"/>
              </a:rPr>
              <a:t>Explanation</a:t>
            </a:r>
            <a:r>
              <a:rPr lang="en-US" sz="800" kern="100" dirty="0">
                <a:effectLst/>
                <a:latin typeface="Aptos" panose="020B0004020202020204" pitchFamily="34" charset="0"/>
                <a:ea typeface="Aptos" panose="020B0004020202020204" pitchFamily="34" charset="0"/>
                <a:cs typeface="Times New Roman" panose="02020603050405020304" pitchFamily="18" charset="0"/>
              </a:rPr>
              <a:t>: Higher values mean the model has better overall performance. RF has the best F1 score, indicating it is better balanced in its performance of identifying both deaths and survivors.</a:t>
            </a:r>
          </a:p>
          <a:p>
            <a:pPr marL="0" marR="0">
              <a:lnSpc>
                <a:spcPct val="107000"/>
              </a:lnSpc>
              <a:spcAft>
                <a:spcPts val="800"/>
              </a:spcAft>
            </a:pPr>
            <a:r>
              <a:rPr lang="en-US" sz="800" b="1" kern="100" dirty="0">
                <a:effectLst/>
                <a:latin typeface="Aptos" panose="020B0004020202020204" pitchFamily="34" charset="0"/>
                <a:ea typeface="Aptos" panose="020B0004020202020204" pitchFamily="34" charset="0"/>
                <a:cs typeface="Times New Roman" panose="02020603050405020304" pitchFamily="18" charset="0"/>
              </a:rPr>
              <a:t>11. Accuracy:</a:t>
            </a:r>
            <a:endParaRPr lang="en-US" sz="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07000"/>
              </a:lnSpc>
              <a:spcAft>
                <a:spcPts val="800"/>
              </a:spcAft>
              <a:buSzPts val="1000"/>
              <a:buFont typeface="Symbol" panose="05050102010706020507" pitchFamily="18" charset="2"/>
              <a:buChar char=""/>
              <a:tabLst>
                <a:tab pos="457200" algn="l"/>
              </a:tabLst>
            </a:pPr>
            <a:r>
              <a:rPr lang="en-US" sz="800" b="1" kern="100" dirty="0">
                <a:effectLst/>
                <a:latin typeface="Aptos" panose="020B0004020202020204" pitchFamily="34" charset="0"/>
                <a:ea typeface="Aptos" panose="020B0004020202020204" pitchFamily="34" charset="0"/>
                <a:cs typeface="Times New Roman" panose="02020603050405020304" pitchFamily="18" charset="0"/>
              </a:rPr>
              <a:t>RF</a:t>
            </a:r>
            <a:r>
              <a:rPr lang="en-US" sz="800" kern="100" dirty="0">
                <a:effectLst/>
                <a:latin typeface="Aptos" panose="020B0004020202020204" pitchFamily="34" charset="0"/>
                <a:ea typeface="Aptos" panose="020B0004020202020204" pitchFamily="34" charset="0"/>
                <a:cs typeface="Times New Roman" panose="02020603050405020304" pitchFamily="18" charset="0"/>
              </a:rPr>
              <a:t>: 0.85, </a:t>
            </a:r>
            <a:r>
              <a:rPr lang="en-US" sz="800" b="1" kern="100" dirty="0">
                <a:effectLst/>
                <a:latin typeface="Aptos" panose="020B0004020202020204" pitchFamily="34" charset="0"/>
                <a:ea typeface="Aptos" panose="020B0004020202020204" pitchFamily="34" charset="0"/>
                <a:cs typeface="Times New Roman" panose="02020603050405020304" pitchFamily="18" charset="0"/>
              </a:rPr>
              <a:t>Naive Bayes</a:t>
            </a:r>
            <a:r>
              <a:rPr lang="en-US" sz="800" kern="100" dirty="0">
                <a:effectLst/>
                <a:latin typeface="Aptos" panose="020B0004020202020204" pitchFamily="34" charset="0"/>
                <a:ea typeface="Aptos" panose="020B0004020202020204" pitchFamily="34" charset="0"/>
                <a:cs typeface="Times New Roman" panose="02020603050405020304" pitchFamily="18" charset="0"/>
              </a:rPr>
              <a:t>: 0.78, </a:t>
            </a:r>
            <a:r>
              <a:rPr lang="en-US" sz="800" b="1" kern="100" dirty="0">
                <a:effectLst/>
                <a:latin typeface="Aptos" panose="020B0004020202020204" pitchFamily="34" charset="0"/>
                <a:ea typeface="Aptos" panose="020B0004020202020204" pitchFamily="34" charset="0"/>
                <a:cs typeface="Times New Roman" panose="02020603050405020304" pitchFamily="18" charset="0"/>
              </a:rPr>
              <a:t>GRU</a:t>
            </a:r>
            <a:r>
              <a:rPr lang="en-US" sz="800" kern="100" dirty="0">
                <a:effectLst/>
                <a:latin typeface="Aptos" panose="020B0004020202020204" pitchFamily="34" charset="0"/>
                <a:ea typeface="Aptos" panose="020B0004020202020204" pitchFamily="34" charset="0"/>
                <a:cs typeface="Times New Roman" panose="02020603050405020304" pitchFamily="18" charset="0"/>
              </a:rPr>
              <a:t>: 0.83</a:t>
            </a:r>
          </a:p>
          <a:p>
            <a:pPr marL="342900" marR="0" lvl="0" indent="-342900">
              <a:lnSpc>
                <a:spcPct val="107000"/>
              </a:lnSpc>
              <a:spcAft>
                <a:spcPts val="800"/>
              </a:spcAft>
              <a:buSzPts val="1000"/>
              <a:buFont typeface="Symbol" panose="05050102010706020507" pitchFamily="18" charset="2"/>
              <a:buChar char=""/>
              <a:tabLst>
                <a:tab pos="457200" algn="l"/>
              </a:tabLst>
            </a:pPr>
            <a:r>
              <a:rPr lang="en-US" sz="800" b="1" kern="100" dirty="0">
                <a:effectLst/>
                <a:latin typeface="Aptos" panose="020B0004020202020204" pitchFamily="34" charset="0"/>
                <a:ea typeface="Aptos" panose="020B0004020202020204" pitchFamily="34" charset="0"/>
                <a:cs typeface="Times New Roman" panose="02020603050405020304" pitchFamily="18" charset="0"/>
              </a:rPr>
              <a:t>Interpretation</a:t>
            </a:r>
            <a:r>
              <a:rPr lang="en-US" sz="800" kern="100" dirty="0">
                <a:effectLst/>
                <a:latin typeface="Aptos" panose="020B0004020202020204" pitchFamily="34" charset="0"/>
                <a:ea typeface="Aptos" panose="020B0004020202020204" pitchFamily="34" charset="0"/>
                <a:cs typeface="Times New Roman" panose="02020603050405020304" pitchFamily="18" charset="0"/>
              </a:rPr>
              <a:t>: The proportion of correct predictions (both true positives and true negatives) out of all predictions.</a:t>
            </a:r>
          </a:p>
          <a:p>
            <a:pPr marL="342900" marR="0" lvl="0" indent="-342900">
              <a:lnSpc>
                <a:spcPct val="107000"/>
              </a:lnSpc>
              <a:spcAft>
                <a:spcPts val="800"/>
              </a:spcAft>
              <a:buSzPts val="1000"/>
              <a:buFont typeface="Symbol" panose="05050102010706020507" pitchFamily="18" charset="2"/>
              <a:buChar char=""/>
              <a:tabLst>
                <a:tab pos="457200" algn="l"/>
              </a:tabLst>
            </a:pPr>
            <a:r>
              <a:rPr lang="en-US" sz="800" b="1" kern="100" dirty="0">
                <a:effectLst/>
                <a:latin typeface="Aptos" panose="020B0004020202020204" pitchFamily="34" charset="0"/>
                <a:ea typeface="Aptos" panose="020B0004020202020204" pitchFamily="34" charset="0"/>
                <a:cs typeface="Times New Roman" panose="02020603050405020304" pitchFamily="18" charset="0"/>
              </a:rPr>
              <a:t>Explanation</a:t>
            </a:r>
            <a:r>
              <a:rPr lang="en-US" sz="800" kern="100" dirty="0">
                <a:effectLst/>
                <a:latin typeface="Aptos" panose="020B0004020202020204" pitchFamily="34" charset="0"/>
                <a:ea typeface="Aptos" panose="020B0004020202020204" pitchFamily="34" charset="0"/>
                <a:cs typeface="Times New Roman" panose="02020603050405020304" pitchFamily="18" charset="0"/>
              </a:rPr>
              <a:t>: Higher values mean the model is more accurate overall. Both RF and GRU have the highest accuracy (83%), indicating they are both highly accurate in predicting both deaths and survivors.</a:t>
            </a:r>
          </a:p>
        </p:txBody>
      </p:sp>
      <p:sp>
        <p:nvSpPr>
          <p:cNvPr id="12" name="Title 1">
            <a:extLst>
              <a:ext uri="{FF2B5EF4-FFF2-40B4-BE49-F238E27FC236}">
                <a16:creationId xmlns:a16="http://schemas.microsoft.com/office/drawing/2014/main" id="{37208073-C537-1FA8-79CB-02D38D168C15}"/>
              </a:ext>
            </a:extLst>
          </p:cNvPr>
          <p:cNvSpPr>
            <a:spLocks noGrp="1"/>
          </p:cNvSpPr>
          <p:nvPr>
            <p:ph type="title"/>
          </p:nvPr>
        </p:nvSpPr>
        <p:spPr>
          <a:xfrm>
            <a:off x="237746" y="0"/>
            <a:ext cx="10321290" cy="795528"/>
          </a:xfrm>
        </p:spPr>
        <p:txBody>
          <a:bodyPr>
            <a:normAutofit/>
          </a:bodyPr>
          <a:lstStyle/>
          <a:p>
            <a:r>
              <a:rPr lang="en-US" sz="3200" dirty="0"/>
              <a:t>FINAL project – Explanation of stats</a:t>
            </a:r>
          </a:p>
        </p:txBody>
      </p:sp>
    </p:spTree>
    <p:extLst>
      <p:ext uri="{BB962C8B-B14F-4D97-AF65-F5344CB8AC3E}">
        <p14:creationId xmlns:p14="http://schemas.microsoft.com/office/powerpoint/2010/main" val="31387674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extBox 4">
            <a:extLst>
              <a:ext uri="{FF2B5EF4-FFF2-40B4-BE49-F238E27FC236}">
                <a16:creationId xmlns:a16="http://schemas.microsoft.com/office/drawing/2014/main" id="{F27B316C-8448-1B8F-D622-381536DED2DD}"/>
              </a:ext>
            </a:extLst>
          </p:cNvPr>
          <p:cNvGraphicFramePr/>
          <p:nvPr>
            <p:extLst>
              <p:ext uri="{D42A27DB-BD31-4B8C-83A1-F6EECF244321}">
                <p14:modId xmlns:p14="http://schemas.microsoft.com/office/powerpoint/2010/main" val="3950661007"/>
              </p:ext>
            </p:extLst>
          </p:nvPr>
        </p:nvGraphicFramePr>
        <p:xfrm>
          <a:off x="459486" y="1272945"/>
          <a:ext cx="5292090" cy="36720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TextBox 4">
            <a:extLst>
              <a:ext uri="{FF2B5EF4-FFF2-40B4-BE49-F238E27FC236}">
                <a16:creationId xmlns:a16="http://schemas.microsoft.com/office/drawing/2014/main" id="{9B6DB9E9-EF8B-2132-8F27-5A72F80F9057}"/>
              </a:ext>
            </a:extLst>
          </p:cNvPr>
          <p:cNvGraphicFramePr/>
          <p:nvPr>
            <p:extLst>
              <p:ext uri="{D42A27DB-BD31-4B8C-83A1-F6EECF244321}">
                <p14:modId xmlns:p14="http://schemas.microsoft.com/office/powerpoint/2010/main" val="1120510954"/>
              </p:ext>
            </p:extLst>
          </p:nvPr>
        </p:nvGraphicFramePr>
        <p:xfrm>
          <a:off x="6169152" y="1263801"/>
          <a:ext cx="5292090" cy="367203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0" name="Title 1">
            <a:extLst>
              <a:ext uri="{FF2B5EF4-FFF2-40B4-BE49-F238E27FC236}">
                <a16:creationId xmlns:a16="http://schemas.microsoft.com/office/drawing/2014/main" id="{93C083D0-58BD-1988-C482-F0437B0817F0}"/>
              </a:ext>
            </a:extLst>
          </p:cNvPr>
          <p:cNvSpPr>
            <a:spLocks noGrp="1"/>
          </p:cNvSpPr>
          <p:nvPr>
            <p:ph type="title"/>
          </p:nvPr>
        </p:nvSpPr>
        <p:spPr>
          <a:xfrm>
            <a:off x="459486" y="173736"/>
            <a:ext cx="10321290" cy="795528"/>
          </a:xfrm>
        </p:spPr>
        <p:txBody>
          <a:bodyPr>
            <a:normAutofit fontScale="90000"/>
          </a:bodyPr>
          <a:lstStyle/>
          <a:p>
            <a:r>
              <a:rPr lang="en-US" sz="3200" dirty="0"/>
              <a:t>FINAL project – KEY INSIGHTS &amp; CONCLUSION</a:t>
            </a:r>
          </a:p>
        </p:txBody>
      </p:sp>
    </p:spTree>
    <p:extLst>
      <p:ext uri="{BB962C8B-B14F-4D97-AF65-F5344CB8AC3E}">
        <p14:creationId xmlns:p14="http://schemas.microsoft.com/office/powerpoint/2010/main" val="2275115110"/>
      </p:ext>
    </p:extLst>
  </p:cSld>
  <p:clrMapOvr>
    <a:masterClrMapping/>
  </p:clrMapOvr>
</p:sld>
</file>

<file path=ppt/theme/theme1.xml><?xml version="1.0" encoding="utf-8"?>
<a:theme xmlns:a="http://schemas.openxmlformats.org/drawingml/2006/main" name="CitationVTI">
  <a:themeElements>
    <a:clrScheme name="AnalogousFromRegularSeed_2SEEDS">
      <a:dk1>
        <a:srgbClr val="000000"/>
      </a:dk1>
      <a:lt1>
        <a:srgbClr val="FFFFFF"/>
      </a:lt1>
      <a:dk2>
        <a:srgbClr val="1C2431"/>
      </a:dk2>
      <a:lt2>
        <a:srgbClr val="F1F0F3"/>
      </a:lt2>
      <a:accent1>
        <a:srgbClr val="93AA1F"/>
      </a:accent1>
      <a:accent2>
        <a:srgbClr val="BF9B30"/>
      </a:accent2>
      <a:accent3>
        <a:srgbClr val="65B32D"/>
      </a:accent3>
      <a:accent4>
        <a:srgbClr val="2588C7"/>
      </a:accent4>
      <a:accent5>
        <a:srgbClr val="3756D9"/>
      </a:accent5>
      <a:accent6>
        <a:srgbClr val="5432CB"/>
      </a:accent6>
      <a:hlink>
        <a:srgbClr val="553FBF"/>
      </a:hlink>
      <a:folHlink>
        <a:srgbClr val="7F7F7F"/>
      </a:folHlink>
    </a:clrScheme>
    <a:fontScheme name="Grandview">
      <a:majorFont>
        <a:latin typeface="Grandview"/>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itationVTI" id="{4899D957-8B31-4AB5-A19D-CB0353FFB667}" vid="{430294D6-2412-4BD3-B567-F0976EA4931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126</TotalTime>
  <Words>1463</Words>
  <Application>Microsoft Office PowerPoint</Application>
  <PresentationFormat>Widescreen</PresentationFormat>
  <Paragraphs>103</Paragraphs>
  <Slides>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Aptos</vt:lpstr>
      <vt:lpstr>Arial</vt:lpstr>
      <vt:lpstr>Grandview</vt:lpstr>
      <vt:lpstr>Grandview Display</vt:lpstr>
      <vt:lpstr>Symbol</vt:lpstr>
      <vt:lpstr>CitationVTI</vt:lpstr>
      <vt:lpstr>PowerPoint Presentation</vt:lpstr>
      <vt:lpstr>FINAL project – Objective</vt:lpstr>
      <vt:lpstr>FINAL project – SETUP/Requirements</vt:lpstr>
      <vt:lpstr>FINAL project – SETUP/Requirements</vt:lpstr>
      <vt:lpstr>FINAL project – JUPYTER NOTEBOOK SCREENSHOTS</vt:lpstr>
      <vt:lpstr>PowerPoint Presentation</vt:lpstr>
      <vt:lpstr>PowerPoint Presentation</vt:lpstr>
      <vt:lpstr>FINAL project – Explanation of stats</vt:lpstr>
      <vt:lpstr>FINAL project – KEY INSIGHTS &amp;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Mohammad Kamran Jilani</dc:creator>
  <cp:lastModifiedBy>Mohammad Kamran Jilani</cp:lastModifiedBy>
  <cp:revision>8</cp:revision>
  <dcterms:created xsi:type="dcterms:W3CDTF">2024-10-14T00:28:11Z</dcterms:created>
  <dcterms:modified xsi:type="dcterms:W3CDTF">2024-11-25T00:50:57Z</dcterms:modified>
</cp:coreProperties>
</file>