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400" spc="-1" strike="noStrike">
                <a:solidFill>
                  <a:srgbClr val="dbf5f9"/>
                </a:solidFill>
                <a:latin typeface="Source Sans Pro"/>
              </a:rPr>
              <a:t>&lt;date/time&gt;</a:t>
            </a:r>
            <a:endParaRPr b="0" lang="en-IN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endParaRPr b="0" lang="en-IN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5FE452D9-69CA-4D50-9CFE-E8D65CD1361B}" type="slidenum">
              <a:rPr b="0" lang="en-IN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endParaRPr b="0" lang="en-IN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IN" sz="8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IN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dbf5f9"/>
                </a:solidFill>
                <a:latin typeface="Source Sans Pro"/>
              </a:rPr>
              <a:t>Click to edit the outline text format</a:t>
            </a:r>
            <a:endParaRPr b="0" lang="en-IN" sz="28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IN" sz="2200" spc="-1" strike="noStrike">
                <a:solidFill>
                  <a:srgbClr val="dbf5f9"/>
                </a:solidFill>
                <a:latin typeface="Source Sans Pro"/>
              </a:rPr>
              <a:t>Second Outline Level</a:t>
            </a:r>
            <a:endParaRPr b="0" lang="en-IN" sz="220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dbf5f9"/>
                </a:solidFill>
                <a:latin typeface="Source Sans Pro"/>
              </a:rPr>
              <a:t>Third Outline Level</a:t>
            </a:r>
            <a:endParaRPr b="0" lang="en-IN" sz="24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dbf5f9"/>
                </a:solidFill>
                <a:latin typeface="Source Sans Pro"/>
              </a:rPr>
              <a:t>Fourth Outline Level</a:t>
            </a:r>
            <a:endParaRPr b="0" lang="en-IN" sz="20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dbf5f9"/>
                </a:solidFill>
                <a:latin typeface="Source Sans Pro"/>
              </a:rPr>
              <a:t>Fifth Outline Level</a:t>
            </a:r>
            <a:endParaRPr b="0" lang="en-IN" sz="20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dbf5f9"/>
                </a:solidFill>
                <a:latin typeface="Source Sans Pro"/>
              </a:rPr>
              <a:t>Sixth Outline Level</a:t>
            </a:r>
            <a:endParaRPr b="0" lang="en-IN" sz="20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dbf5f9"/>
                </a:solidFill>
                <a:latin typeface="Source Sans Pro"/>
              </a:rPr>
              <a:t>Seventh Outline Level</a:t>
            </a:r>
            <a:endParaRPr b="0" lang="en-IN" sz="20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Click to edit the outline text format</a:t>
            </a:r>
            <a:endParaRPr b="0" lang="en-IN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Source Sans Pro"/>
              </a:rPr>
              <a:t>Second Outline Level</a:t>
            </a:r>
            <a:endParaRPr b="0" lang="en-IN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Third Outline Level</a:t>
            </a:r>
            <a:endParaRPr b="0" lang="en-IN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latin typeface="Source Sans Pro"/>
              </a:rPr>
              <a:t>Fourth Outline Level</a:t>
            </a:r>
            <a:endParaRPr b="0" lang="en-IN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Fifth Outline Level</a:t>
            </a:r>
            <a:endParaRPr b="0" lang="en-IN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Sixth Outline Level</a:t>
            </a:r>
            <a:endParaRPr b="0" lang="en-IN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Seventh Outline Level</a:t>
            </a:r>
            <a:endParaRPr b="0" lang="en-IN" sz="2400" spc="-1" strike="noStrike">
              <a:latin typeface="Source Sans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endParaRPr b="0" lang="en-IN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IN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5FF09FA5-1A16-42D6-B5AB-78E7766B714E}" type="slidenum">
              <a:rPr b="0" lang="en-IN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IN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n-IN" sz="6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IN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Click to edit the outline text format</a:t>
            </a:r>
            <a:endParaRPr b="0" lang="en-IN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Source Sans Pro"/>
              </a:rPr>
              <a:t>Second Outline Level</a:t>
            </a:r>
            <a:endParaRPr b="0" lang="en-IN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Third Outline Level</a:t>
            </a:r>
            <a:endParaRPr b="0" lang="en-IN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latin typeface="Source Sans Pro"/>
              </a:rPr>
              <a:t>Fourth Outline Level</a:t>
            </a:r>
            <a:endParaRPr b="0" lang="en-IN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Fifth Outline Level</a:t>
            </a:r>
            <a:endParaRPr b="0" lang="en-IN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Sixth Outline Level</a:t>
            </a:r>
            <a:endParaRPr b="0" lang="en-IN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Source Sans Pro"/>
              </a:rPr>
              <a:t>Seventh Outline Level</a:t>
            </a:r>
            <a:endParaRPr b="0" lang="en-IN" sz="2400" spc="-1" strike="noStrike">
              <a:latin typeface="Source Sans Pro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endParaRPr b="0" lang="en-IN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IN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275DA825-DEDA-45B8-8907-B27428299754}" type="slidenum">
              <a:rPr b="0" lang="en-IN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IN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docs.jboss.org/hibernate/orm/3.5/api/org/hibernate/SessionFactory.html" TargetMode="External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8000" spc="-1" strike="noStrike">
                <a:solidFill>
                  <a:srgbClr val="04617b"/>
                </a:solidFill>
                <a:latin typeface="Source Sans Pro Light"/>
              </a:rPr>
              <a:t>Hibernate ORM Tool</a:t>
            </a:r>
            <a:endParaRPr b="0" lang="en-IN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Smart Data Persistence using ORM </a:t>
            </a:r>
            <a:endParaRPr b="1" lang="en-IN" sz="3600" spc="-1" strike="noStrike">
              <a:solidFill>
                <a:srgbClr val="dbf5f9"/>
              </a:solidFill>
              <a:latin typeface="Source Sans Pro"/>
            </a:endParaRPr>
          </a:p>
          <a:p>
            <a:endParaRPr b="1" lang="en-IN" sz="3600" spc="-1" strike="noStrike">
              <a:solidFill>
                <a:srgbClr val="dbf5f9"/>
              </a:solidFill>
              <a:latin typeface="Source Sans Pro"/>
            </a:endParaRPr>
          </a:p>
          <a:p>
            <a:r>
              <a:rPr b="1" lang="en-IN" sz="22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22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22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22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22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22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22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22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22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22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22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22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22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22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22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22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22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22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22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2200" spc="-1" strike="noStrike">
                <a:solidFill>
                  <a:srgbClr val="dbf5f9"/>
                </a:solidFill>
                <a:latin typeface="Source Sans Pro"/>
              </a:rPr>
              <a:t>MKJ IT Solutions</a:t>
            </a:r>
            <a:endParaRPr b="1" lang="en-IN" sz="2200" spc="-1" strike="noStrike">
              <a:solidFill>
                <a:srgbClr val="dbf5f9"/>
              </a:solidFill>
              <a:latin typeface="Source Sans Pro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0368000" y="-3240"/>
            <a:ext cx="1609200" cy="137124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Understanding Session Factory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144000" y="1512000"/>
            <a:ext cx="11664000" cy="59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Source Sans Pro"/>
                <a:hlinkClick r:id="rId1"/>
              </a:rPr>
              <a:t>https://docs.jboss.org/hibernate/orm/3.5/api/org/hibernate/SessionFactory.html</a:t>
            </a:r>
            <a:endParaRPr b="0" lang="en-IN" sz="2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SessionFactory is immutable instance.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Usually a single instance per application.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Instances of SessionFactory are thread-safe and typically shared throughout an application.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Use to retrieve session.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Used to contain connection information such as hibernate configuration information, mapping files, location path.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Source Sans Pro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How to access Session Factory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288000" y="3528000"/>
            <a:ext cx="11520000" cy="374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Hibernate sessionFactory.openSession() method used to create new session.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We can close this session once we done with database operations.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In best practice : we should create one session for each request in multi-threaded application or web application.</a:t>
            </a:r>
            <a:endParaRPr b="0" lang="en-IN" sz="3200" spc="-1" strike="noStrike">
              <a:latin typeface="Source Sans Pro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576000" y="1512000"/>
            <a:ext cx="10923480" cy="180000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Understanding Annotations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@ Entity                                       This annotations are from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@ Table                                                 javax.persistence.*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@ ID 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@ GeneratedValue and its Strategies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@ Column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@ OrderBy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Source Sans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Usage of Annotations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44000" y="3240000"/>
            <a:ext cx="11376000" cy="381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Source Sans Pro"/>
              </a:rPr>
              <a:t>@Entity :</a:t>
            </a:r>
            <a:r>
              <a:rPr b="0" lang="en-IN" sz="2600" spc="-1" strike="noStrike">
                <a:latin typeface="Source Sans Pro"/>
              </a:rPr>
              <a:t> </a:t>
            </a:r>
            <a:r>
              <a:rPr b="0" lang="en-IN" sz="1600" spc="-1" strike="noStrike">
                <a:latin typeface="Source Sans Pro"/>
              </a:rPr>
              <a:t>Specifies that the class is an entity. This annotation can be applied on Class, Interface of Enums.</a:t>
            </a:r>
            <a:endParaRPr b="0" lang="en-IN" sz="16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Source Sans Pro"/>
              </a:rPr>
              <a:t>@Table : It specifies the table in the database with which this entity is mapped.</a:t>
            </a:r>
            <a:endParaRPr b="0" lang="en-IN" sz="16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Source Sans Pro"/>
              </a:rPr>
              <a:t>@Column : Specify the column mapping using @Column annotation. Use it to override default values </a:t>
            </a:r>
            <a:endParaRPr b="0" lang="en-IN" sz="16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45000"/>
              <a:buFont typeface="Wingdings" charset="2"/>
              <a:buChar char=""/>
            </a:pPr>
            <a:r>
              <a:rPr b="0" lang="en-IN" sz="1400" spc="-1" strike="noStrike">
                <a:latin typeface="Source Sans Pro"/>
              </a:rPr>
              <a:t>Updatable = false/true,    name=”MyNewColumnName”  , nullable= false, length = 50</a:t>
            </a:r>
            <a:endParaRPr b="0" lang="en-IN" sz="14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Source Sans Pro"/>
              </a:rPr>
              <a:t>@ID and @GeneratedValue: This annotation specifies the primary key of the entity and Generated value  specifies the generation strategies for the values of primary keys.</a:t>
            </a:r>
            <a:endParaRPr b="0" lang="en-IN" sz="16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latin typeface="Source Sans Pro"/>
              </a:rPr>
              <a:t>JPA strategies</a:t>
            </a:r>
            <a:endParaRPr b="0" lang="en-IN" sz="16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latin typeface="Source Sans Pro"/>
              </a:rPr>
              <a:t>AUTO, TABLE , IDENTITY , SEQUENCE. </a:t>
            </a:r>
            <a:endParaRPr b="0" lang="en-IN" sz="16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Source Sans Pro"/>
              </a:rPr>
              <a:t>@OrderBy : Sort your data using @OrderBy annotation.</a:t>
            </a:r>
            <a:endParaRPr b="0" lang="en-IN" sz="1600" spc="-1" strike="noStrike">
              <a:latin typeface="Source Sans Pro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>
            <a:lum bright="-2000"/>
          </a:blip>
          <a:stretch/>
        </p:blipFill>
        <p:spPr>
          <a:xfrm>
            <a:off x="144000" y="1512000"/>
            <a:ext cx="4832280" cy="1274040"/>
          </a:xfrm>
          <a:prstGeom prst="rect">
            <a:avLst/>
          </a:prstGeom>
          <a:ln>
            <a:solidFill>
              <a:srgbClr val="808080"/>
            </a:solidFill>
          </a:ln>
        </p:spPr>
      </p:pic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5184000" y="1512000"/>
            <a:ext cx="6240600" cy="1668600"/>
          </a:xfrm>
          <a:prstGeom prst="rect">
            <a:avLst/>
          </a:prstGeom>
          <a:ln>
            <a:solidFill>
              <a:srgbClr val="808080"/>
            </a:solidFill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Hibernate CURD API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Session.save(entity reference);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Session.get(EntityCLass,ID);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Session.update(</a:t>
            </a:r>
            <a:r>
              <a:rPr b="0" lang="en-IN" sz="3200" spc="-1" strike="noStrike">
                <a:latin typeface="Source Sans Pro"/>
              </a:rPr>
              <a:t>entity reference);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Session.delete(</a:t>
            </a:r>
            <a:r>
              <a:rPr b="0" lang="en-IN" sz="3200" spc="-1" strike="noStrike">
                <a:latin typeface="Source Sans Pro"/>
              </a:rPr>
              <a:t>entity reference)</a:t>
            </a:r>
            <a:endParaRPr b="0" lang="en-IN" sz="3200" spc="-1" strike="noStrike">
              <a:latin typeface="Source Sans Pro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Controlling Primary Key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288000" y="1728000"/>
            <a:ext cx="11050560" cy="24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@GeneratedValue annotation, which the increase type for auto increment column.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@SequenceGenerator annotation is used to govern auto increment behaviour. </a:t>
            </a:r>
            <a:endParaRPr b="0" lang="en-IN" sz="3200" spc="-1" strike="noStrike">
              <a:latin typeface="Source Sans Pro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792000" y="4464000"/>
            <a:ext cx="9978120" cy="157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Assignment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60000" y="1728000"/>
            <a:ext cx="11376000" cy="54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Create a Hibernate specific application to store the information of the client.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Perform all CURD operations on the record, using Hibernate CURD API.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Source Sans Pro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792000" y="2983320"/>
            <a:ext cx="5568480" cy="227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Understanding Object Type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288000" y="3784320"/>
            <a:ext cx="11592000" cy="319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1000"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Type of Objects.</a:t>
            </a:r>
            <a:endParaRPr b="0" lang="en-IN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Source Sans Pro"/>
              </a:rPr>
              <a:t>Value Objects are the objects which can not stand alone.</a:t>
            </a:r>
            <a:endParaRPr b="0" lang="en-IN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Source Sans Pro"/>
              </a:rPr>
              <a:t>Entity Objects are those who can stand alone like College and Student.</a:t>
            </a:r>
            <a:endParaRPr b="0" lang="en-IN" sz="28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When we define the value object for the entity class we use @Embeddable.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When we use value type object in entity class we use @Embedded.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Use  </a:t>
            </a:r>
            <a:r>
              <a:rPr b="0" lang="en-IN" sz="2400" spc="-1" strike="noStrike">
                <a:solidFill>
                  <a:srgbClr val="646464"/>
                </a:solidFill>
                <a:latin typeface="Consolas"/>
                <a:ea typeface="Consolas"/>
              </a:rPr>
              <a:t>@AttributeOverrides</a:t>
            </a:r>
            <a:r>
              <a:rPr b="0" lang="en-IN" sz="1400" spc="-1" strike="noStrike">
                <a:solidFill>
                  <a:srgbClr val="646464"/>
                </a:solidFill>
                <a:latin typeface="Consolas"/>
                <a:ea typeface="Consolas"/>
              </a:rPr>
              <a:t> </a:t>
            </a:r>
            <a:r>
              <a:rPr b="0" lang="en-IN" sz="3200" spc="-1" strike="noStrike">
                <a:latin typeface="Source Sans Pro"/>
              </a:rPr>
              <a:t>to override the column information</a:t>
            </a:r>
            <a:r>
              <a:rPr b="0" lang="en-IN" sz="1400" spc="-1" strike="noStrike">
                <a:solidFill>
                  <a:srgbClr val="646464"/>
                </a:solidFill>
                <a:latin typeface="Consolas"/>
                <a:ea typeface="Consolas"/>
              </a:rPr>
              <a:t> </a:t>
            </a:r>
            <a:endParaRPr b="0" lang="en-IN" sz="14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IN" sz="1400" spc="-1" strike="noStrike">
              <a:latin typeface="Source Sans Pro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5976000" y="1656000"/>
            <a:ext cx="4536000" cy="171756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792000" y="1648440"/>
            <a:ext cx="4536000" cy="183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Saving Collection Objects 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288000" y="1656000"/>
            <a:ext cx="11304000" cy="5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Need to store the information in separate table</a:t>
            </a:r>
            <a:endParaRPr b="0" lang="en-IN" sz="3200" spc="-1" strike="noStrike">
              <a:latin typeface="Source Sans Pro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216000" y="2448000"/>
            <a:ext cx="11566080" cy="248472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288000" y="5112000"/>
            <a:ext cx="4268880" cy="184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Assignment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288000" y="1704240"/>
            <a:ext cx="11520000" cy="3623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8000"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For the below classes , save the information in the database.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For Account Table primary key should be started from 1000 and incremented by 10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And for collection table , foreign key name must be “linkedAccount” and table name must be “Account_Policy”.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Policy table also has auto incremented primary key through  </a:t>
            </a:r>
            <a:r>
              <a:rPr b="0" lang="en-IN" sz="2600" spc="-1" strike="noStrike">
                <a:solidFill>
                  <a:srgbClr val="646464"/>
                </a:solidFill>
                <a:latin typeface="Consolas"/>
                <a:ea typeface="Consolas"/>
              </a:rPr>
              <a:t>@GenericGenerator.</a:t>
            </a:r>
            <a:endParaRPr b="0" lang="en-IN" sz="26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646464"/>
                </a:solidFill>
                <a:latin typeface="Consolas"/>
                <a:ea typeface="Consolas"/>
              </a:rPr>
              <a:t>Read all policies related to Account</a:t>
            </a:r>
            <a:endParaRPr b="0" lang="en-IN" sz="26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Source Sans Pro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2782440" y="5492160"/>
            <a:ext cx="1897560" cy="185184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5688000" y="5832000"/>
            <a:ext cx="1554480" cy="138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What we cover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In this course we will understand the ORM requirement , the need of ORM and how to prepare our machine for development.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We will also cover the few basic annotations and mappings</a:t>
            </a:r>
            <a:endParaRPr b="0" lang="en-IN" sz="3200" spc="-1" strike="noStrike">
              <a:latin typeface="Source Sans Pro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  <a:p>
            <a:pPr algn="ctr"/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  <a:p>
            <a:pPr algn="ctr"/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  <a:p>
            <a:pPr algn="ctr"/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  <a:p>
            <a:pPr algn="ctr"/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  <a:p>
            <a:pPr algn="ctr"/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  <a:p>
            <a:pPr algn="ctr"/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  <a:p>
            <a:pPr algn="ctr"/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  <a:p>
            <a:pPr algn="ctr"/>
            <a:endParaRPr b="1" lang="en-IN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>
            <a:lum bright="4000"/>
          </a:blip>
          <a:stretch/>
        </p:blipFill>
        <p:spPr>
          <a:xfrm>
            <a:off x="1022400" y="1296000"/>
            <a:ext cx="10065600" cy="440388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>
                <a:alpha val="82000"/>
              </a:srgbClr>
            </a:outerShdw>
          </a:effectLst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 fontScale="52000"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What Audience will achieve after this course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After the completion of this section the participant will be able to implement the ORM specific guidelines to implement data persistency.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Participant will be able to understand and implement the configuration required for the development.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  </a:t>
            </a:r>
            <a:endParaRPr b="0" lang="en-IN" sz="3200" spc="-1" strike="noStrike">
              <a:latin typeface="Source Sans Pro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Objectives to be cover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Understand the ORM and its need.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Machine setup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Basic Introduction.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JPA Annotations and the way to persist data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Mapping composite and collection types.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Entity association</a:t>
            </a:r>
            <a:endParaRPr b="0" lang="en-IN" sz="3200" spc="-1" strike="noStrike">
              <a:latin typeface="Source Sans Pro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What is Hibernate?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 </a:t>
            </a:r>
            <a:r>
              <a:rPr b="0" lang="en-IN" sz="3200" spc="-1" strike="noStrike">
                <a:latin typeface="Source Sans Pro"/>
              </a:rPr>
              <a:t>Many attempts have been made to bridge relational and object-oriented technologies or to replace one with the other, but the gap between the two is one of the hard facts of enterprise computing today. It is this challenge—to provide a bridge between relational data and Java objects—that Hibernate takes on through its object/relational mapping (ORM) approach. Hibernate meets this challenge in a very pragmatic, direct, and realistic way.</a:t>
            </a:r>
            <a:endParaRPr b="0" lang="en-IN" sz="3200" spc="-1" strike="noStrike">
              <a:latin typeface="Source Sans Pro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Introduction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48480" y="167256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1000"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Hibernate is flexible and configurable ORM Solution.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Hibernate is an open source solution for Java persistence.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Its is based on the idea of ORM, which is a technique to map object model with relational model.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So through hibernate we can map associated,inherited , polymorphic, composite or collection based objects directly to relational database.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Working with objects and relational database could be complex, hibernate makes it easier. </a:t>
            </a:r>
            <a:endParaRPr b="0" lang="en-IN" sz="3200" spc="-1" strike="noStrike">
              <a:latin typeface="Source Sans Pro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How Hibernate helps us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0000"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Database independent.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Different types of Mapping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HQL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State management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Native SQL Query and Criteria Qery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Cache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Various Primary key strategies.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Helps over JDBC issues</a:t>
            </a:r>
            <a:endParaRPr b="0" lang="en-IN" sz="3200" spc="-1" strike="noStrike">
              <a:latin typeface="Source Sans Pro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 fontScale="52000"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Setting up Development environment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What we need.</a:t>
            </a:r>
            <a:endParaRPr b="0" lang="en-IN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Source Sans Pro"/>
              </a:rPr>
              <a:t>Eclipse IDE (or any java specific IDE).</a:t>
            </a:r>
            <a:endParaRPr b="0" lang="en-IN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Source Sans Pro"/>
              </a:rPr>
              <a:t>Hibernate Plugin support. (Jboss tools)</a:t>
            </a:r>
            <a:endParaRPr b="0" lang="en-IN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Source Sans Pro"/>
              </a:rPr>
              <a:t>Hibernate Jars or Maven support.</a:t>
            </a:r>
            <a:endParaRPr b="0" lang="en-IN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Source Sans Pro"/>
              </a:rPr>
              <a:t>Database (</a:t>
            </a:r>
            <a:r>
              <a:rPr b="0" lang="en-IN" sz="1400" spc="-1" strike="noStrike">
                <a:latin typeface="Source Sans Pro"/>
              </a:rPr>
              <a:t>pfb the download link of Oracle XE</a:t>
            </a:r>
            <a:r>
              <a:rPr b="0" lang="en-IN" sz="2800" spc="-1" strike="noStrike">
                <a:latin typeface="Source Sans Pro"/>
              </a:rPr>
              <a:t>) </a:t>
            </a:r>
            <a:endParaRPr b="0" lang="en-IN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latin typeface="Source Sans Pro"/>
              </a:rPr>
              <a:t>https://www.oracle.com/technetwork/database/database-technologies/express-edition/downloads/xe-prior-releases-5172097.html</a:t>
            </a:r>
            <a:endParaRPr b="0" lang="en-IN" sz="16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Source Sans Pro"/>
              </a:rPr>
              <a:t>Understanding of Java and JDBC.</a:t>
            </a:r>
            <a:endParaRPr b="0" lang="en-IN" sz="2800" spc="-1" strike="noStrike">
              <a:latin typeface="Source Sans Pro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Create Basic Application</a:t>
            </a:r>
            <a:endParaRPr b="0" lang="en-IN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Create cfg file</a:t>
            </a:r>
            <a:endParaRPr b="0" lang="en-IN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Pojo </a:t>
            </a:r>
            <a:endParaRPr b="0" lang="en-IN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Source Sans Pro"/>
              </a:rPr>
              <a:t>XML approach</a:t>
            </a:r>
            <a:endParaRPr b="0" lang="en-IN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Source Sans Pro"/>
              </a:rPr>
              <a:t>@Annotation approach</a:t>
            </a:r>
            <a:endParaRPr b="0" lang="en-IN" sz="28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Database execution code</a:t>
            </a:r>
            <a:endParaRPr b="0" lang="en-IN" sz="3200" spc="-1" strike="noStrike">
              <a:latin typeface="Source Sans Pro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2230</TotalTime>
  <Application>LibreOffice/6.1.3.2$Windows_X86_64 LibreOffice_project/86daf60bf00efa86ad547e59e09d6bb77c699acb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2018-12-06T12:22:04Z</dcterms:created>
  <dc:creator/>
  <dc:description/>
  <dc:language>en-IN</dc:language>
  <cp:lastModifiedBy/>
  <dcterms:modified xsi:type="dcterms:W3CDTF">2018-12-13T13:15:22Z</dcterms:modified>
  <cp:revision>34</cp:revision>
  <dc:subject/>
  <dc:title>Vivid</dc:title>
</cp:coreProperties>
</file>