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2" autoAdjust="0"/>
  </p:normalViewPr>
  <p:slideViewPr>
    <p:cSldViewPr snapToGrid="0">
      <p:cViewPr varScale="1">
        <p:scale>
          <a:sx n="121" d="100"/>
          <a:sy n="121" d="100"/>
        </p:scale>
        <p:origin x="523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A4759-7F38-4171-9379-E9919B3D4AB5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6B54B-1A86-4112-8398-8CC0FDF1F4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149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46B54B-1A86-4112-8398-8CC0FDF1F4D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918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4D7E2-F186-BC95-EFDE-7D4FA2AED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1061C5-388D-D492-08BB-38863E71B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21A42A-B6EB-06EC-3FBF-460D7D672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3F92-62F6-46DA-9399-EAA06BCCF22F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9E272C-7787-61E0-DD35-CFA79C5DF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1E8DCC-2076-BA98-91BD-EF0E7321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6575-2F00-456D-9800-18458C9DB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831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123070-3FB4-01CB-AF3E-9FB12F26E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7AF530-CF58-ACF0-300A-B9C0919A3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0F1A84-1C22-512B-209D-C96C32900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3F92-62F6-46DA-9399-EAA06BCCF22F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392651-14A6-A3BC-BB28-220FE8263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3543E9-20D7-CA8C-468B-84B369552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6575-2F00-456D-9800-18458C9DB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348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BF1D6C-AEBE-A869-5D35-EEF347F27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A34AF2-E888-0ADD-A131-9C76926FC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ACFF1D-C90B-FE48-D812-DB112C194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3F92-62F6-46DA-9399-EAA06BCCF22F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9568C9-74B9-D4D6-9762-DD0BC1064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33426A-A3DA-48D7-64CC-9A94B9DE0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6575-2F00-456D-9800-18458C9DB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159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31978-CEA0-5555-FD2B-73BE891BB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3DF9D9-1759-7C0E-C972-A20D9DD74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8D2F3-852F-B699-61FA-7DFBE22CB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3F92-62F6-46DA-9399-EAA06BCCF22F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03994F-AF58-8615-8570-5454087B2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7FD627-4EDE-02F6-C70F-C6D9A0E7B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6575-2F00-456D-9800-18458C9DB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3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C8220-4304-0816-C24A-FDCB1C50B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15CE01-99A3-0C26-A265-078A2841F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216337-4FBE-C7EC-151B-E179254A1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3F92-62F6-46DA-9399-EAA06BCCF22F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50B4BC-B5AD-5C00-391C-11C39991A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2CD03B-E670-9977-2299-A5ABD38BF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6575-2F00-456D-9800-18458C9DB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54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1385FD-0B77-BA18-A34B-19041EA61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20D1EA-5166-A075-C531-2FDD3DF6EC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03BB7C-1F9B-37E9-E091-A361070FE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C26F59-D100-4BAC-8F70-6AB9F408D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3F92-62F6-46DA-9399-EAA06BCCF22F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F5443A-DC5D-1EF5-FD45-F7C11952A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D9FF6A-2C8F-FB40-2DF2-A3D861301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6575-2F00-456D-9800-18458C9DB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108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B0514-6694-1CC1-6A58-46770BBA7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C2E6C7-93CE-4813-25C8-4D54F1BBC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8FF39C-694D-7C61-45D8-CECDC76B2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46031A-13F5-0B6A-E057-0861DB8EDB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DBAF37-0F01-EAE0-0AAB-1A218E9B5E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6B04B4-F65F-9EE2-1A75-90A1B2A86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3F92-62F6-46DA-9399-EAA06BCCF22F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C1E268-3FAB-35CA-CF91-58B60134F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6633B3-4869-8C95-FE66-B70F70B57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6575-2F00-456D-9800-18458C9DB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321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D0CBD-5D99-89A2-7580-B3585CE6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D06474-51C5-B389-CEC6-A4D7BBB0B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3F92-62F6-46DA-9399-EAA06BCCF22F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AA0132-348B-AF10-AE4C-29668C7E4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428B75-8E33-BD69-03D8-660C21764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6575-2F00-456D-9800-18458C9DB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985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04943F-BA99-C232-F0AB-57784431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3F92-62F6-46DA-9399-EAA06BCCF22F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58A4E41-1CB2-F8BB-65A0-8BE735D4F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9FB9F2-F6B2-45DD-A383-545956CFB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6575-2F00-456D-9800-18458C9DB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872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75DFD-A1B4-C7CC-6185-C4434E174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9C06B7-EFCD-31CF-F7C8-9A1A18902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35F7F1-296A-CC2C-B415-96C571093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FF785E-A2C2-6E78-7C76-6C36BC4AC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3F92-62F6-46DA-9399-EAA06BCCF22F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132966-9236-46AA-4D4E-772982849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5245F2-85FE-8AF2-D5E4-2E2CB2574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6575-2F00-456D-9800-18458C9DB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917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15313-C238-D719-28BA-2BB06811A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B9B233-88C5-8AAF-23EE-30B1758F2A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C6985B-6AE3-0132-EDE8-74790EC54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85C724-93FD-D09B-A913-420A3B4D1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3F92-62F6-46DA-9399-EAA06BCCF22F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39D849-2598-0692-9329-E8F190AFD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7ED4E3-0EBB-B592-8CC5-4AE89BE16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6575-2F00-456D-9800-18458C9DB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524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BCDD18-3F8A-E286-9C8D-A8A2F51A0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D61DE2-8D06-F8FF-C35B-D1D4F0DED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8D73CE-0805-B24B-1038-D9BCD691B0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943F92-62F6-46DA-9399-EAA06BCCF22F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1C34B7-EEA8-89DA-D9A8-E08AA728C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ED708D-0B07-370D-887F-772E59647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B96575-2F00-456D-9800-18458C9DB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373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7A857-E24A-EEB6-CC65-F3B25F383B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종합설계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5A14A6-29E1-BE48-59FA-20108CC579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ko-KR" altLang="en-US" dirty="0"/>
              <a:t>진행상황 정리 </a:t>
            </a:r>
            <a:r>
              <a:rPr lang="en-US" altLang="ko-KR" dirty="0"/>
              <a:t>(09/12)</a:t>
            </a:r>
          </a:p>
          <a:p>
            <a:pPr algn="r"/>
            <a:r>
              <a:rPr lang="ko-KR" altLang="en-US" dirty="0"/>
              <a:t>컴퓨터공학과</a:t>
            </a:r>
            <a:endParaRPr lang="en-US" altLang="ko-KR" dirty="0"/>
          </a:p>
          <a:p>
            <a:pPr algn="r"/>
            <a:r>
              <a:rPr lang="en-US" altLang="ko-KR" dirty="0"/>
              <a:t>2019305065</a:t>
            </a:r>
          </a:p>
          <a:p>
            <a:pPr algn="r"/>
            <a:r>
              <a:rPr lang="ko-KR" altLang="en-US" dirty="0"/>
              <a:t>전영민</a:t>
            </a:r>
          </a:p>
        </p:txBody>
      </p:sp>
    </p:spTree>
    <p:extLst>
      <p:ext uri="{BB962C8B-B14F-4D97-AF65-F5344CB8AC3E}">
        <p14:creationId xmlns:p14="http://schemas.microsoft.com/office/powerpoint/2010/main" val="3580800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7D876-F0E6-F109-4A02-1C844F0B7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767A22-8A1B-0C80-DDB8-FAC2F1B8A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졸업작품 개요</a:t>
            </a:r>
            <a:endParaRPr lang="en-US" altLang="ko-KR" dirty="0"/>
          </a:p>
          <a:p>
            <a:r>
              <a:rPr lang="en-US" altLang="ko-KR" dirty="0"/>
              <a:t>System</a:t>
            </a:r>
            <a:r>
              <a:rPr lang="ko-KR" altLang="en-US" dirty="0"/>
              <a:t> </a:t>
            </a:r>
            <a:r>
              <a:rPr lang="en-US" altLang="ko-KR" dirty="0"/>
              <a:t>Architecture</a:t>
            </a:r>
          </a:p>
          <a:p>
            <a:r>
              <a:rPr lang="ko-KR" altLang="en-US" dirty="0"/>
              <a:t>사용 기술</a:t>
            </a:r>
            <a:endParaRPr lang="en-US" altLang="ko-KR" dirty="0"/>
          </a:p>
          <a:p>
            <a:r>
              <a:rPr lang="ko-KR" altLang="en-US" dirty="0"/>
              <a:t>개발 진행상황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62513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C4423-C983-84A5-E045-D205320B9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졸업작품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341C76-8028-4B5A-C231-5953C617D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작품명</a:t>
            </a:r>
            <a:r>
              <a:rPr lang="en-US" altLang="ko-KR" dirty="0"/>
              <a:t>: </a:t>
            </a:r>
            <a:r>
              <a:rPr lang="ko-KR" altLang="en-US" dirty="0"/>
              <a:t>지능형 안전관리 시스템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작품 설명</a:t>
            </a:r>
            <a:r>
              <a:rPr lang="en-US" altLang="ko-KR" dirty="0"/>
              <a:t>: In-door </a:t>
            </a:r>
            <a:r>
              <a:rPr lang="ko-KR" altLang="en-US" dirty="0"/>
              <a:t>환경에 설치할 수 있는 </a:t>
            </a:r>
            <a:r>
              <a:rPr lang="en-US" altLang="ko-KR" dirty="0"/>
              <a:t>CCTV </a:t>
            </a:r>
            <a:r>
              <a:rPr lang="ko-KR" altLang="en-US" dirty="0"/>
              <a:t>혹은 </a:t>
            </a:r>
            <a:r>
              <a:rPr lang="ko-KR" altLang="en-US" dirty="0" err="1"/>
              <a:t>홈캠으로</a:t>
            </a:r>
            <a:r>
              <a:rPr lang="ko-KR" altLang="en-US" dirty="0"/>
              <a:t> 수집한 영상으로부터 물체 인식</a:t>
            </a:r>
            <a:r>
              <a:rPr lang="en-US" altLang="ko-KR" dirty="0"/>
              <a:t>, </a:t>
            </a:r>
            <a:r>
              <a:rPr lang="ko-KR" altLang="en-US" dirty="0"/>
              <a:t>사람 동작 추정을 통해 화재</a:t>
            </a:r>
            <a:r>
              <a:rPr lang="en-US" altLang="ko-KR" dirty="0"/>
              <a:t>, </a:t>
            </a:r>
            <a:r>
              <a:rPr lang="ko-KR" altLang="en-US" dirty="0"/>
              <a:t>넘어짐</a:t>
            </a:r>
            <a:r>
              <a:rPr lang="en-US" altLang="ko-KR" dirty="0"/>
              <a:t> </a:t>
            </a:r>
            <a:r>
              <a:rPr lang="ko-KR" altLang="en-US" dirty="0"/>
              <a:t>등의 위험 상황을 감지하여 사용자에게 위험상황이 발생했음을 알리는 지능형 안전관리 시스템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세부 요소 설명</a:t>
            </a:r>
            <a:r>
              <a:rPr lang="en-US" altLang="ko-KR" dirty="0"/>
              <a:t>: </a:t>
            </a:r>
            <a:r>
              <a:rPr lang="ko-KR" altLang="en-US" dirty="0"/>
              <a:t>영상 수집 장치</a:t>
            </a:r>
            <a:r>
              <a:rPr lang="en-US" altLang="ko-KR" dirty="0"/>
              <a:t>(</a:t>
            </a:r>
            <a:r>
              <a:rPr lang="ko-KR" altLang="en-US" dirty="0" err="1"/>
              <a:t>라즈베리파이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카메라</a:t>
            </a:r>
            <a:r>
              <a:rPr lang="en-US" altLang="ko-KR" dirty="0"/>
              <a:t>), </a:t>
            </a:r>
            <a:r>
              <a:rPr lang="ko-KR" altLang="en-US" dirty="0"/>
              <a:t>인공지능 추론 환경</a:t>
            </a:r>
            <a:r>
              <a:rPr lang="en-US" altLang="ko-KR" dirty="0"/>
              <a:t>(</a:t>
            </a:r>
            <a:r>
              <a:rPr lang="ko-KR" altLang="en-US" dirty="0"/>
              <a:t>메인 프레임 컴퓨터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7508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A4FF1-19CB-8C35-1FC5-4FE21BFCB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Architecture</a:t>
            </a:r>
            <a:endParaRPr lang="ko-KR" altLang="en-US" dirty="0"/>
          </a:p>
        </p:txBody>
      </p:sp>
      <p:pic>
        <p:nvPicPr>
          <p:cNvPr id="5" name="그림 4" descr="과일, 클립아트, 그림, 텍스트이(가) 표시된 사진&#10;&#10;자동 생성된 설명">
            <a:extLst>
              <a:ext uri="{FF2B5EF4-FFF2-40B4-BE49-F238E27FC236}">
                <a16:creationId xmlns:a16="http://schemas.microsoft.com/office/drawing/2014/main" id="{13BA8798-B57E-0DCB-5874-32F017566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083" y="3423763"/>
            <a:ext cx="1433512" cy="795337"/>
          </a:xfrm>
          <a:prstGeom prst="rect">
            <a:avLst/>
          </a:prstGeom>
        </p:spPr>
      </p:pic>
      <p:pic>
        <p:nvPicPr>
          <p:cNvPr id="9" name="그림 8" descr="스케치, 원, 상징, 그래픽이(가) 표시된 사진&#10;&#10;자동 생성된 설명">
            <a:extLst>
              <a:ext uri="{FF2B5EF4-FFF2-40B4-BE49-F238E27FC236}">
                <a16:creationId xmlns:a16="http://schemas.microsoft.com/office/drawing/2014/main" id="{BC270090-502C-A881-C485-02A41CE22A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810" y="2163323"/>
            <a:ext cx="1101452" cy="1101452"/>
          </a:xfrm>
          <a:prstGeom prst="rect">
            <a:avLst/>
          </a:prstGeom>
        </p:spPr>
      </p:pic>
      <p:sp>
        <p:nvSpPr>
          <p:cNvPr id="11" name="더하기 기호 10">
            <a:extLst>
              <a:ext uri="{FF2B5EF4-FFF2-40B4-BE49-F238E27FC236}">
                <a16:creationId xmlns:a16="http://schemas.microsoft.com/office/drawing/2014/main" id="{FFD1AA9F-BAE5-622C-CE0A-F3805C23A068}"/>
              </a:ext>
            </a:extLst>
          </p:cNvPr>
          <p:cNvSpPr/>
          <p:nvPr/>
        </p:nvSpPr>
        <p:spPr>
          <a:xfrm>
            <a:off x="8469581" y="2990211"/>
            <a:ext cx="422516" cy="466659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전자제품, 컴퓨터 구성 요소, 컴퓨터 하드웨어, 전자 기기이(가) 표시된 사진&#10;&#10;자동 생성된 설명">
            <a:extLst>
              <a:ext uri="{FF2B5EF4-FFF2-40B4-BE49-F238E27FC236}">
                <a16:creationId xmlns:a16="http://schemas.microsoft.com/office/drawing/2014/main" id="{CA1936E7-E85B-CF7E-2212-799CBF2C08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747" y="1690688"/>
            <a:ext cx="1885819" cy="1885819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5806BF8-5D1C-1DC4-2D18-F119A0932AB0}"/>
              </a:ext>
            </a:extLst>
          </p:cNvPr>
          <p:cNvCxnSpPr>
            <a:cxnSpLocks/>
          </p:cNvCxnSpPr>
          <p:nvPr/>
        </p:nvCxnSpPr>
        <p:spPr>
          <a:xfrm>
            <a:off x="7012502" y="3316112"/>
            <a:ext cx="971156" cy="0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B92B182-B4A1-784A-F15C-06DD94461DCC}"/>
              </a:ext>
            </a:extLst>
          </p:cNvPr>
          <p:cNvSpPr/>
          <p:nvPr/>
        </p:nvSpPr>
        <p:spPr>
          <a:xfrm>
            <a:off x="8012332" y="2163323"/>
            <a:ext cx="1317997" cy="21844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F6B56D8-9C00-B183-9654-A2AE02994663}"/>
              </a:ext>
            </a:extLst>
          </p:cNvPr>
          <p:cNvSpPr/>
          <p:nvPr/>
        </p:nvSpPr>
        <p:spPr>
          <a:xfrm>
            <a:off x="3783724" y="1690688"/>
            <a:ext cx="3184635" cy="443325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 descr="폰트, 화이트, 그래픽, 로고이(가) 표시된 사진&#10;&#10;자동 생성된 설명">
            <a:extLst>
              <a:ext uri="{FF2B5EF4-FFF2-40B4-BE49-F238E27FC236}">
                <a16:creationId xmlns:a16="http://schemas.microsoft.com/office/drawing/2014/main" id="{A4375210-500C-91DF-4DA8-C30BFA1416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292" y="4339470"/>
            <a:ext cx="1376364" cy="1376364"/>
          </a:xfrm>
          <a:prstGeom prst="rect">
            <a:avLst/>
          </a:prstGeom>
        </p:spPr>
      </p:pic>
      <p:pic>
        <p:nvPicPr>
          <p:cNvPr id="22" name="그림 21" descr="폰트, 텍스트, 로고, 그래픽이(가) 표시된 사진&#10;&#10;자동 생성된 설명">
            <a:extLst>
              <a:ext uri="{FF2B5EF4-FFF2-40B4-BE49-F238E27FC236}">
                <a16:creationId xmlns:a16="http://schemas.microsoft.com/office/drawing/2014/main" id="{218C5BB0-AA24-2AE8-C3FB-6CB8DFE1C1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114" y="5451891"/>
            <a:ext cx="1461110" cy="43056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BA550C6-08F2-D243-9AFC-23369FDDB72C}"/>
              </a:ext>
            </a:extLst>
          </p:cNvPr>
          <p:cNvSpPr txBox="1"/>
          <p:nvPr/>
        </p:nvSpPr>
        <p:spPr>
          <a:xfrm>
            <a:off x="3865526" y="3660523"/>
            <a:ext cx="14248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Action</a:t>
            </a:r>
          </a:p>
          <a:p>
            <a:pPr algn="ctr"/>
            <a:r>
              <a:rPr lang="en-US" altLang="ko-KR" dirty="0"/>
              <a:t>Recognition</a:t>
            </a:r>
          </a:p>
          <a:p>
            <a:pPr algn="ctr"/>
            <a:r>
              <a:rPr lang="en-US" altLang="ko-KR" dirty="0"/>
              <a:t>Network</a:t>
            </a:r>
            <a:endParaRPr lang="ko-KR" altLang="en-US" dirty="0"/>
          </a:p>
        </p:txBody>
      </p:sp>
      <p:pic>
        <p:nvPicPr>
          <p:cNvPr id="25" name="그림 24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800A9017-0F92-54D2-4038-D933D93E9B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737" y="4727781"/>
            <a:ext cx="1438406" cy="384459"/>
          </a:xfrm>
          <a:prstGeom prst="rect">
            <a:avLst/>
          </a:prstGeom>
        </p:spPr>
      </p:pic>
      <p:pic>
        <p:nvPicPr>
          <p:cNvPr id="27" name="그림 26" descr="실루엣, 스케치, 그림, 흑백이(가) 표시된 사진&#10;&#10;자동 생성된 설명">
            <a:extLst>
              <a:ext uri="{FF2B5EF4-FFF2-40B4-BE49-F238E27FC236}">
                <a16:creationId xmlns:a16="http://schemas.microsoft.com/office/drawing/2014/main" id="{47B6BC0A-7FB1-02C6-A4FA-CB7709A09F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69" b="8604"/>
          <a:stretch/>
        </p:blipFill>
        <p:spPr>
          <a:xfrm>
            <a:off x="1171268" y="1878957"/>
            <a:ext cx="963503" cy="2028357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01ADE7D-E792-7230-D22B-D9B399C362D0}"/>
              </a:ext>
            </a:extLst>
          </p:cNvPr>
          <p:cNvSpPr/>
          <p:nvPr/>
        </p:nvSpPr>
        <p:spPr>
          <a:xfrm>
            <a:off x="330776" y="1690688"/>
            <a:ext cx="2644488" cy="443325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11B976D-8241-022E-21D1-EEBD265339A2}"/>
              </a:ext>
            </a:extLst>
          </p:cNvPr>
          <p:cNvCxnSpPr/>
          <p:nvPr/>
        </p:nvCxnSpPr>
        <p:spPr>
          <a:xfrm>
            <a:off x="3026980" y="3316112"/>
            <a:ext cx="699989" cy="0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7FED028-2EB9-FDEB-ABCF-C536CEFE2352}"/>
              </a:ext>
            </a:extLst>
          </p:cNvPr>
          <p:cNvSpPr txBox="1"/>
          <p:nvPr/>
        </p:nvSpPr>
        <p:spPr>
          <a:xfrm>
            <a:off x="367199" y="4219100"/>
            <a:ext cx="26949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E-mail Alert!</a:t>
            </a:r>
          </a:p>
          <a:p>
            <a:r>
              <a:rPr lang="en-US" altLang="ko-KR" sz="1600" dirty="0"/>
              <a:t>ex) </a:t>
            </a:r>
            <a:r>
              <a:rPr lang="ko-KR" altLang="en-US" sz="1600" dirty="0"/>
              <a:t>화재가 발생하였습니다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/>
              <a:t>아이가 넘어졌습니다</a:t>
            </a:r>
            <a:endParaRPr lang="en-US" altLang="ko-KR" sz="1600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41808ACC-D9F5-EE7B-60E4-10CB420357FD}"/>
              </a:ext>
            </a:extLst>
          </p:cNvPr>
          <p:cNvSpPr/>
          <p:nvPr/>
        </p:nvSpPr>
        <p:spPr>
          <a:xfrm>
            <a:off x="10045788" y="1690688"/>
            <a:ext cx="1790963" cy="394768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48AEC64-8694-6232-D434-BC7F1F840524}"/>
              </a:ext>
            </a:extLst>
          </p:cNvPr>
          <p:cNvCxnSpPr/>
          <p:nvPr/>
        </p:nvCxnSpPr>
        <p:spPr>
          <a:xfrm>
            <a:off x="9397595" y="3316112"/>
            <a:ext cx="597743" cy="0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그림 35" descr="클립아트이(가) 표시된 사진&#10;&#10;자동 생성된 설명">
            <a:extLst>
              <a:ext uri="{FF2B5EF4-FFF2-40B4-BE49-F238E27FC236}">
                <a16:creationId xmlns:a16="http://schemas.microsoft.com/office/drawing/2014/main" id="{6173B689-B7A8-1F90-1DDC-668B70D2C00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493" y="1904902"/>
            <a:ext cx="1287551" cy="1287551"/>
          </a:xfrm>
          <a:prstGeom prst="rect">
            <a:avLst/>
          </a:prstGeom>
        </p:spPr>
      </p:pic>
      <p:pic>
        <p:nvPicPr>
          <p:cNvPr id="38" name="그림 37" descr="클립아트, 그래픽, 창의성이(가) 표시된 사진&#10;&#10;자동 생성된 설명">
            <a:extLst>
              <a:ext uri="{FF2B5EF4-FFF2-40B4-BE49-F238E27FC236}">
                <a16:creationId xmlns:a16="http://schemas.microsoft.com/office/drawing/2014/main" id="{47588218-9BF5-12D9-38F8-ACBC1B1880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956" y="2990211"/>
            <a:ext cx="1153592" cy="1153592"/>
          </a:xfrm>
          <a:prstGeom prst="rect">
            <a:avLst/>
          </a:prstGeom>
        </p:spPr>
      </p:pic>
      <p:pic>
        <p:nvPicPr>
          <p:cNvPr id="40" name="그림 39" descr="클립아트, 만화 영화이(가) 표시된 사진&#10;&#10;자동 생성된 설명">
            <a:extLst>
              <a:ext uri="{FF2B5EF4-FFF2-40B4-BE49-F238E27FC236}">
                <a16:creationId xmlns:a16="http://schemas.microsoft.com/office/drawing/2014/main" id="{A41911C6-060E-1D18-DE20-8B0A759BBD2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985" y="4277762"/>
            <a:ext cx="1071563" cy="107156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4F08758-EC2C-F680-A478-934BBB6693AB}"/>
              </a:ext>
            </a:extLst>
          </p:cNvPr>
          <p:cNvSpPr txBox="1"/>
          <p:nvPr/>
        </p:nvSpPr>
        <p:spPr>
          <a:xfrm>
            <a:off x="5514600" y="3620692"/>
            <a:ext cx="11910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Object</a:t>
            </a:r>
          </a:p>
          <a:p>
            <a:pPr algn="ctr"/>
            <a:r>
              <a:rPr lang="en-US" altLang="ko-KR" dirty="0"/>
              <a:t>Detection</a:t>
            </a:r>
          </a:p>
          <a:p>
            <a:pPr algn="ctr"/>
            <a:r>
              <a:rPr lang="en-US" altLang="ko-KR" dirty="0"/>
              <a:t>Network</a:t>
            </a:r>
            <a:endParaRPr lang="ko-KR" altLang="en-US" dirty="0"/>
          </a:p>
        </p:txBody>
      </p:sp>
      <p:pic>
        <p:nvPicPr>
          <p:cNvPr id="43" name="그림 42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0C80E672-FC9B-45F6-3E46-26C5602CD41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167" y="5268269"/>
            <a:ext cx="1191032" cy="62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81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93230-66AF-0ECB-8206-8A69126DE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C63295-F67B-6A51-64F5-6A259CCBE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ko-KR" altLang="en-US" sz="2000" dirty="0" err="1"/>
              <a:t>라즈베리파이</a:t>
            </a:r>
            <a:r>
              <a:rPr lang="ko-KR" altLang="en-US" sz="2000" dirty="0"/>
              <a:t> </a:t>
            </a:r>
            <a:r>
              <a:rPr lang="en-US" altLang="ko-KR" sz="2000" dirty="0"/>
              <a:t>+ </a:t>
            </a:r>
            <a:r>
              <a:rPr lang="ko-KR" altLang="en-US" sz="2000" dirty="0"/>
              <a:t>카메라</a:t>
            </a:r>
            <a:r>
              <a:rPr lang="en-US" altLang="ko-KR" sz="2000" dirty="0"/>
              <a:t>: </a:t>
            </a:r>
            <a:r>
              <a:rPr lang="ko-KR" altLang="en-US" sz="2000" dirty="0"/>
              <a:t>임베디드 장치에 연결된 카메라를 통해 영상을 수집하고 </a:t>
            </a:r>
            <a:r>
              <a:rPr lang="en-US" altLang="ko-KR" sz="2000" dirty="0" err="1"/>
              <a:t>ffmpeg</a:t>
            </a:r>
            <a:r>
              <a:rPr lang="en-US" altLang="ko-KR" sz="2000" dirty="0"/>
              <a:t> </a:t>
            </a:r>
            <a:r>
              <a:rPr lang="ko-KR" altLang="en-US" sz="2000" dirty="0"/>
              <a:t>통신을 구축해 실시간으로 영상을 메인프레임 컴퓨터에 전송한다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메인 프레임 컴퓨터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전송받은</a:t>
            </a:r>
            <a:r>
              <a:rPr lang="ko-KR" altLang="en-US" sz="2000" dirty="0"/>
              <a:t> 실시간 영상에 대하여 </a:t>
            </a:r>
            <a:r>
              <a:rPr lang="en-US" altLang="ko-KR" sz="2000" dirty="0"/>
              <a:t>Object Detection(</a:t>
            </a:r>
            <a:r>
              <a:rPr lang="ko-KR" altLang="en-US" sz="2000" dirty="0"/>
              <a:t>화재 감지</a:t>
            </a:r>
            <a:r>
              <a:rPr lang="en-US" altLang="ko-KR" sz="2000" dirty="0"/>
              <a:t>), Human Action Recognition(</a:t>
            </a:r>
            <a:r>
              <a:rPr lang="ko-KR" altLang="en-US" sz="2000" dirty="0"/>
              <a:t>넘어짐 감지</a:t>
            </a:r>
            <a:r>
              <a:rPr lang="en-US" altLang="ko-KR" sz="2000" dirty="0"/>
              <a:t>)</a:t>
            </a:r>
            <a:r>
              <a:rPr lang="ko-KR" altLang="en-US" sz="2000" dirty="0"/>
              <a:t>을</a:t>
            </a:r>
            <a:r>
              <a:rPr lang="en-US" altLang="ko-KR" sz="2000" dirty="0"/>
              <a:t> </a:t>
            </a:r>
            <a:r>
              <a:rPr lang="ko-KR" altLang="en-US" sz="2000" dirty="0"/>
              <a:t>수행하여 위험 상황 발생 여부를 확인하고</a:t>
            </a:r>
            <a:r>
              <a:rPr lang="en-US" altLang="ko-KR" sz="2000" dirty="0"/>
              <a:t>, </a:t>
            </a:r>
            <a:r>
              <a:rPr lang="ko-KR" altLang="en-US" sz="2000" dirty="0"/>
              <a:t>위험 상황 발생시 사용자에게 알림</a:t>
            </a:r>
            <a:r>
              <a:rPr lang="en-US" altLang="ko-KR" sz="2000" dirty="0"/>
              <a:t>(E-mail)</a:t>
            </a:r>
            <a:r>
              <a:rPr lang="ko-KR" altLang="en-US" sz="2000" dirty="0"/>
              <a:t>을 전송한다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Object</a:t>
            </a:r>
            <a:r>
              <a:rPr lang="ko-KR" altLang="en-US" sz="2000" dirty="0"/>
              <a:t> </a:t>
            </a:r>
            <a:r>
              <a:rPr lang="en-US" altLang="ko-KR" sz="2000" dirty="0"/>
              <a:t>Detection: Yolov8 </a:t>
            </a:r>
            <a:r>
              <a:rPr lang="ko-KR" altLang="en-US" sz="2000" dirty="0"/>
              <a:t>모델을 사용하여 </a:t>
            </a:r>
            <a:r>
              <a:rPr lang="en-US" altLang="ko-KR" sz="2000" dirty="0"/>
              <a:t>Object Detection</a:t>
            </a:r>
            <a:r>
              <a:rPr lang="ko-KR" altLang="en-US" sz="2000" dirty="0"/>
              <a:t>을 수행</a:t>
            </a:r>
            <a:r>
              <a:rPr lang="en-US" altLang="ko-KR" sz="2000" dirty="0"/>
              <a:t>, </a:t>
            </a:r>
            <a:r>
              <a:rPr lang="ko-KR" altLang="en-US" sz="2000" dirty="0"/>
              <a:t>화염</a:t>
            </a:r>
            <a:r>
              <a:rPr lang="en-US" altLang="ko-KR" sz="2000" dirty="0"/>
              <a:t>, </a:t>
            </a:r>
            <a:r>
              <a:rPr lang="ko-KR" altLang="en-US" sz="2000" dirty="0"/>
              <a:t>연기 등을 감지하여 화재 발생 여부를 확인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Human Action Recognition: </a:t>
            </a:r>
            <a:r>
              <a:rPr lang="ko-KR" altLang="en-US" sz="2000" dirty="0"/>
              <a:t>사용 모델은 추후 실시간성 확보 검증 후 결정 예정</a:t>
            </a:r>
            <a:r>
              <a:rPr lang="en-US" altLang="ko-KR" sz="2000" dirty="0"/>
              <a:t>, </a:t>
            </a:r>
            <a:r>
              <a:rPr lang="ko-KR" altLang="en-US" sz="2000" dirty="0"/>
              <a:t>사람의 넘어짐 등의 동작을 감지하여 위험 상황 발생 여부를 확인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위험 상황 알림</a:t>
            </a:r>
            <a:r>
              <a:rPr lang="en-US" altLang="ko-KR" sz="2000" dirty="0"/>
              <a:t>: smtp(simple mail transfer protocol)</a:t>
            </a:r>
            <a:r>
              <a:rPr lang="ko-KR" altLang="en-US" sz="2000" dirty="0"/>
              <a:t>을 사용하여 사용자에게 위험 상황 발생 여부를 전송 </a:t>
            </a:r>
          </a:p>
        </p:txBody>
      </p:sp>
    </p:spTree>
    <p:extLst>
      <p:ext uri="{BB962C8B-B14F-4D97-AF65-F5344CB8AC3E}">
        <p14:creationId xmlns:p14="http://schemas.microsoft.com/office/powerpoint/2010/main" val="2980312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6748C-4A41-A926-B474-F148A4296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진행상황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AF64FB-EC39-F922-221D-3F6A09478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000" dirty="0" err="1"/>
              <a:t>라즈베리파이</a:t>
            </a:r>
            <a:r>
              <a:rPr lang="en-US" altLang="ko-KR" sz="2000" dirty="0"/>
              <a:t>-</a:t>
            </a:r>
            <a:r>
              <a:rPr lang="ko-KR" altLang="en-US" sz="2000" dirty="0"/>
              <a:t>카메라 모듈 연동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라즈베리파이</a:t>
            </a:r>
            <a:r>
              <a:rPr lang="ko-KR" altLang="en-US" sz="2000" dirty="0"/>
              <a:t> </a:t>
            </a:r>
            <a:r>
              <a:rPr lang="en-US" altLang="ko-KR" sz="2000" dirty="0"/>
              <a:t>4 </a:t>
            </a:r>
            <a:r>
              <a:rPr lang="ko-KR" altLang="en-US" sz="2000" dirty="0"/>
              <a:t>보드와 </a:t>
            </a:r>
            <a:r>
              <a:rPr lang="en-US" altLang="ko-KR" sz="2000" dirty="0"/>
              <a:t>pi camera v2</a:t>
            </a:r>
            <a:r>
              <a:rPr lang="ko-KR" altLang="en-US" sz="2000" dirty="0"/>
              <a:t>간의 연동 확인</a:t>
            </a:r>
            <a:r>
              <a:rPr lang="en-US" altLang="ko-KR" sz="2000" dirty="0"/>
              <a:t>. </a:t>
            </a:r>
            <a:r>
              <a:rPr lang="ko-KR" altLang="en-US" sz="2000" dirty="0"/>
              <a:t>영상 화질 및 라이브러리 연동성을 고려하여 </a:t>
            </a:r>
            <a:r>
              <a:rPr lang="en-US" altLang="ko-KR" sz="2000" dirty="0" err="1"/>
              <a:t>usb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웹캠으로</a:t>
            </a:r>
            <a:r>
              <a:rPr lang="ko-KR" altLang="en-US" sz="2000" dirty="0"/>
              <a:t> 전환을 </a:t>
            </a:r>
            <a:r>
              <a:rPr lang="ko-KR" altLang="en-US" sz="2000" dirty="0" err="1"/>
              <a:t>고려중</a:t>
            </a:r>
            <a:r>
              <a:rPr lang="en-US" altLang="ko-KR" sz="2000" dirty="0"/>
              <a:t>(70%)</a:t>
            </a:r>
          </a:p>
          <a:p>
            <a:endParaRPr lang="en-US" altLang="ko-KR" sz="2000" dirty="0"/>
          </a:p>
          <a:p>
            <a:r>
              <a:rPr lang="ko-KR" altLang="en-US" sz="2000" dirty="0" err="1"/>
              <a:t>라즈베리파이</a:t>
            </a:r>
            <a:r>
              <a:rPr lang="en-US" altLang="ko-KR" sz="2000" dirty="0"/>
              <a:t>-</a:t>
            </a:r>
            <a:r>
              <a:rPr lang="ko-KR" altLang="en-US" sz="2000" dirty="0"/>
              <a:t>메인 프레임 컴퓨터 통신 구축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미구현</a:t>
            </a:r>
            <a:r>
              <a:rPr lang="en-US" altLang="ko-KR" sz="2000" dirty="0"/>
              <a:t>(0%)</a:t>
            </a:r>
          </a:p>
          <a:p>
            <a:endParaRPr lang="en-US" altLang="ko-KR" sz="2000" dirty="0"/>
          </a:p>
          <a:p>
            <a:r>
              <a:rPr lang="en-US" altLang="ko-KR" sz="2000" dirty="0"/>
              <a:t>Human Action Recognition: 2-stream </a:t>
            </a:r>
            <a:r>
              <a:rPr lang="ko-KR" altLang="en-US" sz="2000" dirty="0"/>
              <a:t>구조의 모델</a:t>
            </a:r>
            <a:r>
              <a:rPr lang="en-US" altLang="ko-KR" sz="2000" dirty="0"/>
              <a:t>, GRU </a:t>
            </a:r>
            <a:r>
              <a:rPr lang="ko-KR" altLang="en-US" sz="2000" dirty="0"/>
              <a:t>기반의 모델 등을 사용하여 실시간성 검증 진행중</a:t>
            </a:r>
            <a:r>
              <a:rPr lang="en-US" altLang="ko-KR" sz="2000" dirty="0"/>
              <a:t>(30%)</a:t>
            </a:r>
          </a:p>
          <a:p>
            <a:endParaRPr lang="en-US" altLang="ko-KR" sz="2000" dirty="0"/>
          </a:p>
          <a:p>
            <a:r>
              <a:rPr lang="en-US" altLang="ko-KR" sz="2000" dirty="0"/>
              <a:t>Object Detection: Yolov8 </a:t>
            </a:r>
            <a:r>
              <a:rPr lang="ko-KR" altLang="en-US" sz="2000" dirty="0"/>
              <a:t>모델을 사용하여 물체 인식 테스트 완료</a:t>
            </a:r>
            <a:r>
              <a:rPr lang="en-US" altLang="ko-KR" sz="2000" dirty="0"/>
              <a:t>. </a:t>
            </a:r>
            <a:r>
              <a:rPr lang="ko-KR" altLang="en-US" sz="2000" dirty="0"/>
              <a:t>불</a:t>
            </a:r>
            <a:r>
              <a:rPr lang="en-US" altLang="ko-KR" sz="2000" dirty="0"/>
              <a:t>, </a:t>
            </a:r>
            <a:r>
              <a:rPr lang="ko-KR" altLang="en-US" sz="2000" dirty="0"/>
              <a:t>연기에 대한 추가 학습 필요</a:t>
            </a:r>
            <a:r>
              <a:rPr lang="en-US" altLang="ko-KR" sz="2000" dirty="0"/>
              <a:t>(20%)</a:t>
            </a:r>
          </a:p>
          <a:p>
            <a:endParaRPr lang="en-US" altLang="ko-KR" sz="2000" dirty="0"/>
          </a:p>
          <a:p>
            <a:r>
              <a:rPr lang="ko-KR" altLang="en-US" sz="2000" dirty="0"/>
              <a:t>위험상황 알림</a:t>
            </a:r>
            <a:r>
              <a:rPr lang="en-US" altLang="ko-KR" sz="2000" dirty="0"/>
              <a:t>: smtp python </a:t>
            </a:r>
            <a:r>
              <a:rPr lang="ko-KR" altLang="en-US" sz="2000" dirty="0"/>
              <a:t>라이브러리인 </a:t>
            </a:r>
            <a:r>
              <a:rPr lang="en-US" altLang="ko-KR" sz="2000" dirty="0" err="1"/>
              <a:t>smtplib</a:t>
            </a:r>
            <a:r>
              <a:rPr lang="ko-KR" altLang="en-US" sz="2000" dirty="0"/>
              <a:t>을 사용하여 테스트 예정</a:t>
            </a:r>
            <a:r>
              <a:rPr lang="en-US" altLang="ko-KR" sz="2000"/>
              <a:t>(40%)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762383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319</Words>
  <Application>Microsoft Office PowerPoint</Application>
  <PresentationFormat>와이드스크린</PresentationFormat>
  <Paragraphs>47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종합설계 2</vt:lpstr>
      <vt:lpstr>목차</vt:lpstr>
      <vt:lpstr>졸업작품 개요</vt:lpstr>
      <vt:lpstr>System Architecture</vt:lpstr>
      <vt:lpstr>사용 기술</vt:lpstr>
      <vt:lpstr>개발 진행상황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JeonYoungMin</dc:creator>
  <cp:lastModifiedBy>JeonYoungMin</cp:lastModifiedBy>
  <cp:revision>44</cp:revision>
  <dcterms:created xsi:type="dcterms:W3CDTF">2024-09-08T14:38:08Z</dcterms:created>
  <dcterms:modified xsi:type="dcterms:W3CDTF">2024-09-13T08:36:26Z</dcterms:modified>
</cp:coreProperties>
</file>