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A538B-53E3-7043-B606-7150F0027086}" type="datetimeFigureOut">
              <a:rPr lang="en-US" smtClean="0"/>
              <a:t>5/19/20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2605-E79A-4447-826E-5AEC032554C9}" type="slidenum">
              <a:rPr lang="en-US" smtClean="0"/>
              <a:t>‹#›</a:t>
            </a:fld>
            <a:endParaRPr lang="en-US"/>
          </a:p>
        </p:txBody>
      </p:sp>
    </p:spTree>
    <p:extLst>
      <p:ext uri="{BB962C8B-B14F-4D97-AF65-F5344CB8AC3E}">
        <p14:creationId xmlns:p14="http://schemas.microsoft.com/office/powerpoint/2010/main" val="124245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A2605-E79A-4447-826E-5AEC032554C9}" type="slidenum">
              <a:rPr lang="en-US" smtClean="0"/>
              <a:t>13</a:t>
            </a:fld>
            <a:endParaRPr lang="en-US"/>
          </a:p>
        </p:txBody>
      </p:sp>
    </p:spTree>
    <p:extLst>
      <p:ext uri="{BB962C8B-B14F-4D97-AF65-F5344CB8AC3E}">
        <p14:creationId xmlns:p14="http://schemas.microsoft.com/office/powerpoint/2010/main" val="233698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0E51-BF64-E24F-88A4-36E20F2890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9814DEA-7A7A-6649-8B1F-423FE2F41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A04482-43CF-F249-8ADF-E30D75DBF618}"/>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5" name="Footer Placeholder 4">
            <a:extLst>
              <a:ext uri="{FF2B5EF4-FFF2-40B4-BE49-F238E27FC236}">
                <a16:creationId xmlns:a16="http://schemas.microsoft.com/office/drawing/2014/main" id="{80E44B26-BDA8-714D-9757-FDE0DD79C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E4962-1054-2642-AF5D-C9B66D083A6C}"/>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396489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9923-2BF4-1142-B1A4-4AF437BBA7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01383BE-E9D6-F245-9665-F9DC069C658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D59B46-AA75-154A-95D3-0F84828EB2CC}"/>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5" name="Footer Placeholder 4">
            <a:extLst>
              <a:ext uri="{FF2B5EF4-FFF2-40B4-BE49-F238E27FC236}">
                <a16:creationId xmlns:a16="http://schemas.microsoft.com/office/drawing/2014/main" id="{DBA93996-A0A3-AB4F-8599-A7DA25C9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5EFD5-308B-8146-B59C-244465E32FF0}"/>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122832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421E0-A9C7-D544-8C04-7D37FADCE87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898F73-1607-0842-9308-FA64491E82A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444C13-70F3-E04B-A144-508730BEFC05}"/>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5" name="Footer Placeholder 4">
            <a:extLst>
              <a:ext uri="{FF2B5EF4-FFF2-40B4-BE49-F238E27FC236}">
                <a16:creationId xmlns:a16="http://schemas.microsoft.com/office/drawing/2014/main" id="{767AACAF-5570-124D-8B57-6F9184D66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96E69-1E35-1D48-B444-2535A63D549B}"/>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261885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6C31-6F93-5847-86F3-885A7823114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ED7151-0614-0948-ADDA-A09335325AA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0233BB-C53D-AB43-BEEE-1EF7BFC12A94}"/>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5" name="Footer Placeholder 4">
            <a:extLst>
              <a:ext uri="{FF2B5EF4-FFF2-40B4-BE49-F238E27FC236}">
                <a16:creationId xmlns:a16="http://schemas.microsoft.com/office/drawing/2014/main" id="{815E65F0-DBFB-4848-AFF8-BE131CB79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BD95F-3299-A945-BD9C-C51172D553AE}"/>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46949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1B7-BC97-6949-8CD8-299F7CA56B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2CC719-BB9E-714B-B76D-877DEAF36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67CAC-C568-414C-AB16-D69F1ED18EC3}"/>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5" name="Footer Placeholder 4">
            <a:extLst>
              <a:ext uri="{FF2B5EF4-FFF2-40B4-BE49-F238E27FC236}">
                <a16:creationId xmlns:a16="http://schemas.microsoft.com/office/drawing/2014/main" id="{C36A0EDD-2D66-6F40-A988-CC6BF0CC0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54DB7-5380-2246-80C0-7D512C163CE3}"/>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229824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1C0C-4BE2-0F40-8DE8-6302731380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2A38E6-D006-D043-BC75-8FD9DD2631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53845CD-FA35-CA45-91BF-383E46977F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CCB3237-B1F1-454B-AB6E-B8BB50D7F2E8}"/>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6" name="Footer Placeholder 5">
            <a:extLst>
              <a:ext uri="{FF2B5EF4-FFF2-40B4-BE49-F238E27FC236}">
                <a16:creationId xmlns:a16="http://schemas.microsoft.com/office/drawing/2014/main" id="{89E8CDB8-4C02-1C44-9C81-7E89F3D33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9572E-9BA2-D141-BB38-5492D4840ABE}"/>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230949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1173-94E6-F84A-AAAB-3456A8378E1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C14F7BC-9AB6-644D-BFC4-0EB822792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6AB914A-9AA7-4E4F-B80A-7D25A616B0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FD1893-ABC0-464E-A4DF-6F793B634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E1C442-03B2-2144-BA60-2C4AF8B793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DB4041E-E068-C045-BA28-7B1E1AA4EA0C}"/>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8" name="Footer Placeholder 7">
            <a:extLst>
              <a:ext uri="{FF2B5EF4-FFF2-40B4-BE49-F238E27FC236}">
                <a16:creationId xmlns:a16="http://schemas.microsoft.com/office/drawing/2014/main" id="{85AE7A31-4F3E-8C40-959F-2647846841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4D19FE-630A-3C40-A48B-070295636FB1}"/>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126743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A78E-2870-9442-A699-1FF3AC89723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9C34CD0-27A8-8C48-B6FD-38E38841B80B}"/>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4" name="Footer Placeholder 3">
            <a:extLst>
              <a:ext uri="{FF2B5EF4-FFF2-40B4-BE49-F238E27FC236}">
                <a16:creationId xmlns:a16="http://schemas.microsoft.com/office/drawing/2014/main" id="{E36899EB-9DC2-BD43-8C72-DB10FFDDF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A1F53-0116-034E-9658-E918D1CE901E}"/>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229565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6C26A2-91D3-8C4E-8025-033894A3636C}"/>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3" name="Footer Placeholder 2">
            <a:extLst>
              <a:ext uri="{FF2B5EF4-FFF2-40B4-BE49-F238E27FC236}">
                <a16:creationId xmlns:a16="http://schemas.microsoft.com/office/drawing/2014/main" id="{06B398AE-33C1-6A41-BCD9-179F68D37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8738F2-2E9E-0242-89AF-21BB65F98573}"/>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45085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9AC7-42F3-264D-991A-8011185EB8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23AD93A-BC26-FF4A-AB02-570E167C3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704CF26-A785-6647-AE9D-9C75CB836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4BA6D9-636F-C442-966D-A527F393ECE7}"/>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6" name="Footer Placeholder 5">
            <a:extLst>
              <a:ext uri="{FF2B5EF4-FFF2-40B4-BE49-F238E27FC236}">
                <a16:creationId xmlns:a16="http://schemas.microsoft.com/office/drawing/2014/main" id="{31C4C673-EA2D-6B41-B274-E5DE6AA38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2AE3F-6DE9-8944-89D0-016FE7A59A73}"/>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57306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8C32-D57D-954B-841E-94C6018D03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06A7381-68B8-1043-9B71-029C1182A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D55704-AC85-184E-B0FB-4557E1A47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63007B-101B-CC4C-B2F8-9127F0268FDB}"/>
              </a:ext>
            </a:extLst>
          </p:cNvPr>
          <p:cNvSpPr>
            <a:spLocks noGrp="1"/>
          </p:cNvSpPr>
          <p:nvPr>
            <p:ph type="dt" sz="half" idx="10"/>
          </p:nvPr>
        </p:nvSpPr>
        <p:spPr/>
        <p:txBody>
          <a:bodyPr/>
          <a:lstStyle/>
          <a:p>
            <a:fld id="{F675D2BD-60BE-D542-A0B8-A4A00078F4D6}" type="datetimeFigureOut">
              <a:rPr lang="en-US" smtClean="0"/>
              <a:t>5/19/20</a:t>
            </a:fld>
            <a:endParaRPr lang="en-US"/>
          </a:p>
        </p:txBody>
      </p:sp>
      <p:sp>
        <p:nvSpPr>
          <p:cNvPr id="6" name="Footer Placeholder 5">
            <a:extLst>
              <a:ext uri="{FF2B5EF4-FFF2-40B4-BE49-F238E27FC236}">
                <a16:creationId xmlns:a16="http://schemas.microsoft.com/office/drawing/2014/main" id="{D2913995-AD5A-B74A-9003-504040873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68048-732C-C142-97EC-C0EEFAC57135}"/>
              </a:ext>
            </a:extLst>
          </p:cNvPr>
          <p:cNvSpPr>
            <a:spLocks noGrp="1"/>
          </p:cNvSpPr>
          <p:nvPr>
            <p:ph type="sldNum" sz="quarter" idx="12"/>
          </p:nvPr>
        </p:nvSpPr>
        <p:spPr/>
        <p:txBody>
          <a:bodyPr/>
          <a:lstStyle/>
          <a:p>
            <a:fld id="{9BCE0DBE-149D-3B47-A22C-F01872DDC7DD}" type="slidenum">
              <a:rPr lang="en-US" smtClean="0"/>
              <a:t>‹#›</a:t>
            </a:fld>
            <a:endParaRPr lang="en-US"/>
          </a:p>
        </p:txBody>
      </p:sp>
    </p:spTree>
    <p:extLst>
      <p:ext uri="{BB962C8B-B14F-4D97-AF65-F5344CB8AC3E}">
        <p14:creationId xmlns:p14="http://schemas.microsoft.com/office/powerpoint/2010/main" val="66267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27685-F56E-C547-93A3-4C993FC7F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FE2CBD7-7C68-0644-8C98-E449F0F02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3DDEC3-6061-124A-8E5E-CE6DCF5686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5D2BD-60BE-D542-A0B8-A4A00078F4D6}" type="datetimeFigureOut">
              <a:rPr lang="en-US" smtClean="0"/>
              <a:t>5/19/20</a:t>
            </a:fld>
            <a:endParaRPr lang="en-US"/>
          </a:p>
        </p:txBody>
      </p:sp>
      <p:sp>
        <p:nvSpPr>
          <p:cNvPr id="5" name="Footer Placeholder 4">
            <a:extLst>
              <a:ext uri="{FF2B5EF4-FFF2-40B4-BE49-F238E27FC236}">
                <a16:creationId xmlns:a16="http://schemas.microsoft.com/office/drawing/2014/main" id="{1DAD9E31-3C34-CC4B-BA78-331CE2775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091F2E-CFB4-9141-A43C-340A597C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E0DBE-149D-3B47-A22C-F01872DDC7DD}" type="slidenum">
              <a:rPr lang="en-US" smtClean="0"/>
              <a:t>‹#›</a:t>
            </a:fld>
            <a:endParaRPr lang="en-US"/>
          </a:p>
        </p:txBody>
      </p:sp>
    </p:spTree>
    <p:extLst>
      <p:ext uri="{BB962C8B-B14F-4D97-AF65-F5344CB8AC3E}">
        <p14:creationId xmlns:p14="http://schemas.microsoft.com/office/powerpoint/2010/main" val="344775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F2B9-4F2B-6848-B3FD-9CA5A408B31F}"/>
              </a:ext>
            </a:extLst>
          </p:cNvPr>
          <p:cNvSpPr>
            <a:spLocks noGrp="1"/>
          </p:cNvSpPr>
          <p:nvPr>
            <p:ph type="ctrTitle"/>
          </p:nvPr>
        </p:nvSpPr>
        <p:spPr/>
        <p:txBody>
          <a:bodyPr/>
          <a:lstStyle/>
          <a:p>
            <a:r>
              <a:rPr lang="en-US" dirty="0"/>
              <a:t>Mapping Migrancies</a:t>
            </a:r>
          </a:p>
        </p:txBody>
      </p:sp>
      <p:sp>
        <p:nvSpPr>
          <p:cNvPr id="3" name="Subtitle 2">
            <a:extLst>
              <a:ext uri="{FF2B5EF4-FFF2-40B4-BE49-F238E27FC236}">
                <a16:creationId xmlns:a16="http://schemas.microsoft.com/office/drawing/2014/main" id="{1B1271A7-776C-DC42-BF85-5613EAA580F5}"/>
              </a:ext>
            </a:extLst>
          </p:cNvPr>
          <p:cNvSpPr>
            <a:spLocks noGrp="1"/>
          </p:cNvSpPr>
          <p:nvPr>
            <p:ph type="subTitle" idx="1"/>
          </p:nvPr>
        </p:nvSpPr>
        <p:spPr/>
        <p:txBody>
          <a:bodyPr/>
          <a:lstStyle/>
          <a:p>
            <a:r>
              <a:rPr lang="en-US" dirty="0"/>
              <a:t>Forum Data Analysis</a:t>
            </a:r>
          </a:p>
        </p:txBody>
      </p:sp>
    </p:spTree>
    <p:extLst>
      <p:ext uri="{BB962C8B-B14F-4D97-AF65-F5344CB8AC3E}">
        <p14:creationId xmlns:p14="http://schemas.microsoft.com/office/powerpoint/2010/main" val="126345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FDD5-95CF-FF43-8E77-103269121E5D}"/>
              </a:ext>
            </a:extLst>
          </p:cNvPr>
          <p:cNvSpPr>
            <a:spLocks noGrp="1"/>
          </p:cNvSpPr>
          <p:nvPr>
            <p:ph type="title"/>
          </p:nvPr>
        </p:nvSpPr>
        <p:spPr/>
        <p:txBody>
          <a:bodyPr/>
          <a:lstStyle/>
          <a:p>
            <a:r>
              <a:rPr lang="en-US" b="1" dirty="0"/>
              <a:t>Forum theme % comparison (from 2016)</a:t>
            </a:r>
          </a:p>
        </p:txBody>
      </p:sp>
      <p:pic>
        <p:nvPicPr>
          <p:cNvPr id="5" name="Content Placeholder 4" descr="A picture containing screenshot&#10;&#10;Description automatically generated">
            <a:extLst>
              <a:ext uri="{FF2B5EF4-FFF2-40B4-BE49-F238E27FC236}">
                <a16:creationId xmlns:a16="http://schemas.microsoft.com/office/drawing/2014/main" id="{3BF76BE3-9400-E04A-AEB0-891E2BAC765C}"/>
              </a:ext>
            </a:extLst>
          </p:cNvPr>
          <p:cNvPicPr>
            <a:picLocks noGrp="1" noChangeAspect="1"/>
          </p:cNvPicPr>
          <p:nvPr>
            <p:ph idx="1"/>
          </p:nvPr>
        </p:nvPicPr>
        <p:blipFill>
          <a:blip r:embed="rId2"/>
          <a:stretch>
            <a:fillRect/>
          </a:stretch>
        </p:blipFill>
        <p:spPr>
          <a:xfrm>
            <a:off x="649244" y="1496647"/>
            <a:ext cx="9013740" cy="5188357"/>
          </a:xfrm>
        </p:spPr>
      </p:pic>
    </p:spTree>
    <p:extLst>
      <p:ext uri="{BB962C8B-B14F-4D97-AF65-F5344CB8AC3E}">
        <p14:creationId xmlns:p14="http://schemas.microsoft.com/office/powerpoint/2010/main" val="273658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0944-6132-DC4A-B754-C57A93692090}"/>
              </a:ext>
            </a:extLst>
          </p:cNvPr>
          <p:cNvSpPr>
            <a:spLocks noGrp="1"/>
          </p:cNvSpPr>
          <p:nvPr>
            <p:ph type="title"/>
          </p:nvPr>
        </p:nvSpPr>
        <p:spPr>
          <a:xfrm>
            <a:off x="282146" y="229201"/>
            <a:ext cx="10515600" cy="1325563"/>
          </a:xfrm>
        </p:spPr>
        <p:txBody>
          <a:bodyPr>
            <a:normAutofit/>
          </a:bodyPr>
          <a:lstStyle/>
          <a:p>
            <a:r>
              <a:rPr lang="en-US" b="1" dirty="0"/>
              <a:t>Top 100 words with highest TF-IDF (Term frequency/Inverse document frequency)</a:t>
            </a:r>
          </a:p>
        </p:txBody>
      </p:sp>
      <p:sp>
        <p:nvSpPr>
          <p:cNvPr id="3" name="Content Placeholder 2">
            <a:extLst>
              <a:ext uri="{FF2B5EF4-FFF2-40B4-BE49-F238E27FC236}">
                <a16:creationId xmlns:a16="http://schemas.microsoft.com/office/drawing/2014/main" id="{01FF6D94-F9D3-4A4B-B5CB-7F6DEA5C07CA}"/>
              </a:ext>
            </a:extLst>
          </p:cNvPr>
          <p:cNvSpPr>
            <a:spLocks noGrp="1"/>
          </p:cNvSpPr>
          <p:nvPr>
            <p:ph idx="1"/>
          </p:nvPr>
        </p:nvSpPr>
        <p:spPr>
          <a:xfrm>
            <a:off x="160638" y="1678332"/>
            <a:ext cx="11887200" cy="5389733"/>
          </a:xfrm>
        </p:spPr>
        <p:txBody>
          <a:bodyPr>
            <a:normAutofit lnSpcReduction="10000"/>
          </a:bodyPr>
          <a:lstStyle/>
          <a:p>
            <a:r>
              <a:rPr lang="en-US" sz="2000" b="1" dirty="0" err="1"/>
              <a:t>Cforum</a:t>
            </a:r>
            <a:r>
              <a:rPr lang="en-US" sz="2000" b="1" dirty="0"/>
              <a:t> (after removing </a:t>
            </a:r>
            <a:r>
              <a:rPr lang="en-US" sz="2000" b="1" dirty="0" err="1"/>
              <a:t>stopwords</a:t>
            </a:r>
            <a:r>
              <a:rPr lang="en-US" sz="2000" b="1" dirty="0"/>
              <a:t>)</a:t>
            </a:r>
          </a:p>
          <a:p>
            <a:pPr marL="0" indent="0">
              <a:buNone/>
            </a:pPr>
            <a:r>
              <a:rPr lang="en-AU" sz="2000" dirty="0"/>
              <a:t>['2017', '2018', '2019', 'also', 'alt', 'anyone', 'applicant', 'application', 'applied', 'apply', 'back', 'base64', '</a:t>
            </a:r>
            <a:r>
              <a:rPr lang="en-AU" sz="2000" dirty="0" err="1"/>
              <a:t>br</a:t>
            </a:r>
            <a:r>
              <a:rPr lang="en-AU" sz="2000" dirty="0"/>
              <a:t>', 'ca', '</a:t>
            </a:r>
            <a:r>
              <a:rPr lang="en-AU" sz="2000" dirty="0" err="1"/>
              <a:t>canada</a:t>
            </a:r>
            <a:r>
              <a:rPr lang="en-AU" sz="2000" dirty="0"/>
              <a:t>', '</a:t>
            </a:r>
            <a:r>
              <a:rPr lang="en-AU" sz="2000" dirty="0" err="1"/>
              <a:t>canadian</a:t>
            </a:r>
            <a:r>
              <a:rPr lang="en-AU" sz="2000" dirty="0"/>
              <a:t>', 'case', 'check', '</a:t>
            </a:r>
            <a:r>
              <a:rPr lang="en-AU" sz="2000" dirty="0" err="1"/>
              <a:t>cic</a:t>
            </a:r>
            <a:r>
              <a:rPr lang="en-AU" sz="2000" dirty="0"/>
              <a:t>', 'citizenship', 'class', 'com', 'country', 'data', 'date', 'day', 'document', 'email', 'even', 'family', 'form', 'get', 'gif', 'go', 'good', 'got', 'help', 'hi', '</a:t>
            </a:r>
            <a:r>
              <a:rPr lang="en-AU" sz="2000" dirty="0" err="1"/>
              <a:t>href</a:t>
            </a:r>
            <a:r>
              <a:rPr lang="en-AU" sz="2000" dirty="0"/>
              <a:t>', 'https', 'image', '</a:t>
            </a:r>
            <a:r>
              <a:rPr lang="en-AU" sz="2000" dirty="0" err="1"/>
              <a:t>img</a:t>
            </a:r>
            <a:r>
              <a:rPr lang="en-AU" sz="2000" dirty="0"/>
              <a:t>', 'immigration', 'information', 'it', 'job', 'know', 'letter', 'li', 'like', 'link', 'list', 'may', 'medical', 'month', 'need', 'new', 'one', 'passport', 'people', 'permit', 'please', '</a:t>
            </a:r>
            <a:r>
              <a:rPr lang="en-AU" sz="2000" dirty="0" err="1"/>
              <a:t>pr</a:t>
            </a:r>
            <a:r>
              <a:rPr lang="en-AU" sz="2000" dirty="0"/>
              <a:t>', 'process', 'processing', 'question', 'r0lgodlhaqabaiaaaaaaap', 'received', 'send', 'sent', '</a:t>
            </a:r>
            <a:r>
              <a:rPr lang="en-AU" sz="2000" dirty="0" err="1"/>
              <a:t>shortname</a:t>
            </a:r>
            <a:r>
              <a:rPr lang="en-AU" sz="2000" dirty="0"/>
              <a:t>', 'since', '</a:t>
            </a:r>
            <a:r>
              <a:rPr lang="en-AU" sz="2000" dirty="0" err="1"/>
              <a:t>smilie</a:t>
            </a:r>
            <a:r>
              <a:rPr lang="en-AU" sz="2000" dirty="0"/>
              <a:t>', 'span', 'sprite', '</a:t>
            </a:r>
            <a:r>
              <a:rPr lang="en-AU" sz="2000" dirty="0" err="1"/>
              <a:t>src</a:t>
            </a:r>
            <a:r>
              <a:rPr lang="en-AU" sz="2000" dirty="0"/>
              <a:t>', 'status', 'still', 'take', 'target', 'test', 'thank', 'thanks', 'that', 'think', 'time', 'title', 'type', 'update', 'visa', 'waiting', 'want', 'work', 'would', 'www', '</a:t>
            </a:r>
            <a:r>
              <a:rPr lang="en-AU" sz="2000" dirty="0" err="1"/>
              <a:t>xf</a:t>
            </a:r>
            <a:r>
              <a:rPr lang="en-AU" sz="2000" dirty="0"/>
              <a:t>', 'year', 'yes', 'yh5baeaaaaalaaaaaabaaeaaaibraa7', 'you’]</a:t>
            </a:r>
          </a:p>
          <a:p>
            <a:r>
              <a:rPr lang="en-US" sz="2000" b="1" dirty="0" err="1"/>
              <a:t>Aforum</a:t>
            </a:r>
            <a:r>
              <a:rPr lang="en-US" sz="2000" b="1" dirty="0"/>
              <a:t> (after removing </a:t>
            </a:r>
            <a:r>
              <a:rPr lang="en-US" sz="2000" b="1" dirty="0" err="1"/>
              <a:t>stopwords</a:t>
            </a:r>
            <a:r>
              <a:rPr lang="en-US" sz="2000" b="1" dirty="0"/>
              <a:t>)</a:t>
            </a:r>
          </a:p>
          <a:p>
            <a:pPr marL="0" indent="0">
              <a:buNone/>
            </a:pPr>
            <a:r>
              <a:rPr lang="en-AU" sz="2000" dirty="0"/>
              <a:t>['12', '2017', '2018', '801', '820', 'advice', 'agent', 'also', 'anyone', 'applicant', 'application', 'applied', 'apply', 'applying', '</a:t>
            </a:r>
            <a:r>
              <a:rPr lang="en-AU" sz="2000" dirty="0" err="1"/>
              <a:t>australia</a:t>
            </a:r>
            <a:r>
              <a:rPr lang="en-AU" sz="2000" dirty="0"/>
              <a:t>', '</a:t>
            </a:r>
            <a:r>
              <a:rPr lang="en-AU" sz="2000" dirty="0" err="1"/>
              <a:t>australian</a:t>
            </a:r>
            <a:r>
              <a:rPr lang="en-AU" sz="2000" dirty="0"/>
              <a:t>', 'back', 'bridging', 'case', 'check', 'could', 'country', 'date', 'days', 'documents', 'done', '</a:t>
            </a:r>
            <a:r>
              <a:rPr lang="en-AU" sz="2000" dirty="0" err="1"/>
              <a:t>dont</a:t>
            </a:r>
            <a:r>
              <a:rPr lang="en-AU" sz="2000" dirty="0"/>
              <a:t>', 'email', 'even', 'everyone', 'evidence', 'family', 'first', 'form', 'get', 'go', 'good', 'got', 'grant', 'granted', 'help', 'hi', '</a:t>
            </a:r>
            <a:r>
              <a:rPr lang="en-AU" sz="2000" dirty="0" err="1"/>
              <a:t>im</a:t>
            </a:r>
            <a:r>
              <a:rPr lang="en-AU" sz="2000" dirty="0"/>
              <a:t>', 'immigration', 'information', 'know', 'last', 'like', 'long', 'make', 'married', 'may', 'migration', 'month', 'months', 'much', 'need', 'new', 'one', 'online', 'originally', 'partner', 'people', 'please', '</a:t>
            </a:r>
            <a:r>
              <a:rPr lang="en-AU" sz="2000" dirty="0" err="1"/>
              <a:t>pmv</a:t>
            </a:r>
            <a:r>
              <a:rPr lang="en-AU" sz="2000" dirty="0"/>
              <a:t>', 'police', 'posted', '</a:t>
            </a:r>
            <a:r>
              <a:rPr lang="en-AU" sz="2000" dirty="0" err="1"/>
              <a:t>pr</a:t>
            </a:r>
            <a:r>
              <a:rPr lang="en-AU" sz="2000" dirty="0"/>
              <a:t>', 'process', 'processing', 'question', 'quote', 'really', 'received', 'relationship', 'see', 'since', 'sponsor', 'stay', 'still', 'submitted', 'sure', 'take', 'thank', 'thanks', 'think', 'time', 'together', 'tourist', 'us', 'visa', 'wait', 'waiting', 'want', 'well', 'work', 'would', 'year', 'years', 'yes']</a:t>
            </a:r>
            <a:endParaRPr lang="en-US" sz="2000" b="1" dirty="0"/>
          </a:p>
        </p:txBody>
      </p:sp>
    </p:spTree>
    <p:extLst>
      <p:ext uri="{BB962C8B-B14F-4D97-AF65-F5344CB8AC3E}">
        <p14:creationId xmlns:p14="http://schemas.microsoft.com/office/powerpoint/2010/main" val="304872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0BE1-EFF8-AC4D-AEA6-DDD02BE891C5}"/>
              </a:ext>
            </a:extLst>
          </p:cNvPr>
          <p:cNvSpPr>
            <a:spLocks noGrp="1"/>
          </p:cNvSpPr>
          <p:nvPr>
            <p:ph type="title"/>
          </p:nvPr>
        </p:nvSpPr>
        <p:spPr/>
        <p:txBody>
          <a:bodyPr/>
          <a:lstStyle/>
          <a:p>
            <a:r>
              <a:rPr lang="en-US" b="1" dirty="0"/>
              <a:t>Sentiment Analysis (still working on this)</a:t>
            </a:r>
          </a:p>
        </p:txBody>
      </p:sp>
      <p:sp>
        <p:nvSpPr>
          <p:cNvPr id="3" name="Content Placeholder 2">
            <a:extLst>
              <a:ext uri="{FF2B5EF4-FFF2-40B4-BE49-F238E27FC236}">
                <a16:creationId xmlns:a16="http://schemas.microsoft.com/office/drawing/2014/main" id="{60D4B883-BE55-BF46-9549-89B265C3A8D8}"/>
              </a:ext>
            </a:extLst>
          </p:cNvPr>
          <p:cNvSpPr>
            <a:spLocks noGrp="1"/>
          </p:cNvSpPr>
          <p:nvPr>
            <p:ph idx="1"/>
          </p:nvPr>
        </p:nvSpPr>
        <p:spPr>
          <a:xfrm>
            <a:off x="751702" y="1487401"/>
            <a:ext cx="10515600" cy="4351338"/>
          </a:xfrm>
        </p:spPr>
        <p:txBody>
          <a:bodyPr/>
          <a:lstStyle/>
          <a:p>
            <a:r>
              <a:rPr lang="en-US" b="1" dirty="0" err="1"/>
              <a:t>Cforum</a:t>
            </a:r>
            <a:r>
              <a:rPr lang="en-US" b="1" dirty="0"/>
              <a:t> </a:t>
            </a:r>
          </a:p>
          <a:p>
            <a:pPr marL="0" indent="0">
              <a:buNone/>
            </a:pPr>
            <a:r>
              <a:rPr lang="en-AU" dirty="0"/>
              <a:t>45% conversations are assessed as positive, 15.6% negative, 38% neutral.</a:t>
            </a:r>
          </a:p>
          <a:p>
            <a:pPr marL="0" indent="0">
              <a:buNone/>
            </a:pPr>
            <a:endParaRPr lang="en-US" dirty="0"/>
          </a:p>
        </p:txBody>
      </p:sp>
      <p:pic>
        <p:nvPicPr>
          <p:cNvPr id="3074" name="Picture 2">
            <a:extLst>
              <a:ext uri="{FF2B5EF4-FFF2-40B4-BE49-F238E27FC236}">
                <a16:creationId xmlns:a16="http://schemas.microsoft.com/office/drawing/2014/main" id="{4E5F543F-8112-2D4C-9763-B2304D474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259" y="2718701"/>
            <a:ext cx="4126643" cy="359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D83B52-33D3-364A-87F0-39E07C504A39}"/>
              </a:ext>
            </a:extLst>
          </p:cNvPr>
          <p:cNvSpPr>
            <a:spLocks noGrp="1"/>
          </p:cNvSpPr>
          <p:nvPr>
            <p:ph idx="1"/>
          </p:nvPr>
        </p:nvSpPr>
        <p:spPr>
          <a:xfrm>
            <a:off x="665205" y="593125"/>
            <a:ext cx="10515600" cy="5336704"/>
          </a:xfrm>
        </p:spPr>
        <p:txBody>
          <a:bodyPr/>
          <a:lstStyle/>
          <a:p>
            <a:r>
              <a:rPr lang="en-US" b="1" dirty="0" err="1"/>
              <a:t>Aforum</a:t>
            </a:r>
            <a:endParaRPr lang="en-US" b="1" dirty="0"/>
          </a:p>
          <a:p>
            <a:pPr marL="0" indent="0">
              <a:buNone/>
            </a:pPr>
            <a:r>
              <a:rPr lang="en-AU" dirty="0"/>
              <a:t>Different to </a:t>
            </a:r>
            <a:r>
              <a:rPr lang="en-AU" dirty="0" err="1"/>
              <a:t>Cforum</a:t>
            </a:r>
            <a:r>
              <a:rPr lang="en-AU" dirty="0"/>
              <a:t> with 73% conversations were assessed as positive. </a:t>
            </a:r>
            <a:r>
              <a:rPr lang="en-AU" dirty="0" err="1"/>
              <a:t>Aforum</a:t>
            </a:r>
            <a:r>
              <a:rPr lang="en-AU" dirty="0"/>
              <a:t> discussions also captured recent changes from COVID-19. </a:t>
            </a:r>
          </a:p>
          <a:p>
            <a:pPr marL="0" indent="0">
              <a:buNone/>
            </a:pPr>
            <a:br>
              <a:rPr lang="en-AU" dirty="0"/>
            </a:br>
            <a:endParaRPr lang="en-US" dirty="0"/>
          </a:p>
        </p:txBody>
      </p:sp>
      <p:pic>
        <p:nvPicPr>
          <p:cNvPr id="4098" name="Picture 2">
            <a:extLst>
              <a:ext uri="{FF2B5EF4-FFF2-40B4-BE49-F238E27FC236}">
                <a16:creationId xmlns:a16="http://schemas.microsoft.com/office/drawing/2014/main" id="{C4365F3C-877A-8247-8F25-04B05673A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195" y="2411972"/>
            <a:ext cx="4005648" cy="3652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132933-9125-724F-A04B-8A027474BEE4}"/>
              </a:ext>
            </a:extLst>
          </p:cNvPr>
          <p:cNvSpPr txBox="1"/>
          <p:nvPr/>
        </p:nvSpPr>
        <p:spPr>
          <a:xfrm>
            <a:off x="5570839" y="2869172"/>
            <a:ext cx="5955956" cy="3139321"/>
          </a:xfrm>
          <a:prstGeom prst="rect">
            <a:avLst/>
          </a:prstGeom>
          <a:noFill/>
        </p:spPr>
        <p:txBody>
          <a:bodyPr wrap="square" rtlCol="0">
            <a:spAutoFit/>
          </a:bodyPr>
          <a:lstStyle/>
          <a:p>
            <a:endParaRPr lang="en-AU" dirty="0"/>
          </a:p>
          <a:p>
            <a:r>
              <a:rPr lang="en-AU" dirty="0"/>
              <a:t>While these charts provide a broad overview of the data, there are limitations of this method. Different sentiment analysis libraries can produce different results. The library used here is from </a:t>
            </a:r>
            <a:r>
              <a:rPr lang="en-AU" dirty="0" err="1"/>
              <a:t>textblob</a:t>
            </a:r>
            <a:r>
              <a:rPr lang="en-AU" dirty="0"/>
              <a:t>. </a:t>
            </a:r>
          </a:p>
          <a:p>
            <a:r>
              <a:rPr lang="en-AU" dirty="0"/>
              <a:t>Computational methods also do not accurately capture emotive/linguistic nuances around sarcasm, or exaggeration which are common aspects of these discussions. </a:t>
            </a:r>
          </a:p>
          <a:p>
            <a:endParaRPr lang="en-AU" dirty="0"/>
          </a:p>
          <a:p>
            <a:r>
              <a:rPr lang="en-AU" dirty="0"/>
              <a:t>Can also be the parameters. Right now it appears that anything &gt;0 is positive and anything &lt;0 is negative. </a:t>
            </a:r>
            <a:endParaRPr lang="en-US" dirty="0"/>
          </a:p>
        </p:txBody>
      </p:sp>
    </p:spTree>
    <p:extLst>
      <p:ext uri="{BB962C8B-B14F-4D97-AF65-F5344CB8AC3E}">
        <p14:creationId xmlns:p14="http://schemas.microsoft.com/office/powerpoint/2010/main" val="53745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E9FA-1702-B94C-B920-919AC74BEE05}"/>
              </a:ext>
            </a:extLst>
          </p:cNvPr>
          <p:cNvSpPr>
            <a:spLocks noGrp="1"/>
          </p:cNvSpPr>
          <p:nvPr>
            <p:ph type="title"/>
          </p:nvPr>
        </p:nvSpPr>
        <p:spPr/>
        <p:txBody>
          <a:bodyPr/>
          <a:lstStyle/>
          <a:p>
            <a:r>
              <a:rPr lang="en-US" b="1" dirty="0"/>
              <a:t>Some examples </a:t>
            </a:r>
          </a:p>
        </p:txBody>
      </p:sp>
      <p:sp>
        <p:nvSpPr>
          <p:cNvPr id="3" name="Content Placeholder 2">
            <a:extLst>
              <a:ext uri="{FF2B5EF4-FFF2-40B4-BE49-F238E27FC236}">
                <a16:creationId xmlns:a16="http://schemas.microsoft.com/office/drawing/2014/main" id="{42717F57-772D-7843-8E8F-CEEFD7A465A6}"/>
              </a:ext>
            </a:extLst>
          </p:cNvPr>
          <p:cNvSpPr>
            <a:spLocks noGrp="1"/>
          </p:cNvSpPr>
          <p:nvPr>
            <p:ph idx="1"/>
          </p:nvPr>
        </p:nvSpPr>
        <p:spPr>
          <a:xfrm>
            <a:off x="838200" y="1507524"/>
            <a:ext cx="10515600" cy="5115698"/>
          </a:xfrm>
        </p:spPr>
        <p:txBody>
          <a:bodyPr>
            <a:normAutofit lnSpcReduction="10000"/>
          </a:bodyPr>
          <a:lstStyle/>
          <a:p>
            <a:r>
              <a:rPr lang="en-US" b="1" dirty="0"/>
              <a:t>Negative sentiments</a:t>
            </a:r>
          </a:p>
          <a:p>
            <a:pPr marL="0" indent="0">
              <a:buNone/>
            </a:pPr>
            <a:r>
              <a:rPr lang="en-US" sz="2000" dirty="0"/>
              <a:t>“hi [</a:t>
            </a:r>
            <a:r>
              <a:rPr lang="en-US" sz="2000" dirty="0" err="1"/>
              <a:t>edt</a:t>
            </a:r>
            <a:r>
              <a:rPr lang="en-US" sz="2000" dirty="0"/>
              <a:t>] I tried numerous times but was advised my application is in process its frustrating </a:t>
            </a:r>
            <a:r>
              <a:rPr lang="en-US" sz="2000" dirty="0" err="1"/>
              <a:t>isnt</a:t>
            </a:r>
            <a:r>
              <a:rPr lang="en-US" sz="2000" dirty="0"/>
              <a:t> it”</a:t>
            </a:r>
          </a:p>
          <a:p>
            <a:pPr marL="0" indent="0">
              <a:buNone/>
            </a:pPr>
            <a:r>
              <a:rPr lang="en-US" sz="2000" dirty="0"/>
              <a:t>“looks like a moron is handling your case”</a:t>
            </a:r>
          </a:p>
          <a:p>
            <a:r>
              <a:rPr lang="en-US" b="1" dirty="0"/>
              <a:t>Positive sentiments</a:t>
            </a:r>
          </a:p>
          <a:p>
            <a:pPr marL="0" indent="0">
              <a:buNone/>
            </a:pPr>
            <a:r>
              <a:rPr lang="en-US" sz="2000" dirty="0"/>
              <a:t>“application approved yesterday so happy best of luck to everyone else”</a:t>
            </a:r>
          </a:p>
          <a:p>
            <a:pPr marL="0" indent="0">
              <a:buNone/>
            </a:pPr>
            <a:r>
              <a:rPr lang="en-US" sz="2000" dirty="0"/>
              <a:t>“visa grant great news guys: 457 dependent visa granted for my infant son visa application </a:t>
            </a:r>
            <a:r>
              <a:rPr lang="en-US" sz="2000" dirty="0" err="1"/>
              <a:t>lodgement</a:t>
            </a:r>
            <a:r>
              <a:rPr lang="en-US" sz="2000" dirty="0"/>
              <a:t> day 29jan. Priority requested twice in May, no response, grant 13 June all the best everyone”</a:t>
            </a:r>
          </a:p>
          <a:p>
            <a:r>
              <a:rPr lang="en-US" b="1" dirty="0"/>
              <a:t>Neutral sentiments</a:t>
            </a:r>
          </a:p>
          <a:p>
            <a:pPr marL="0" indent="0">
              <a:buNone/>
            </a:pPr>
            <a:r>
              <a:rPr lang="en-US" sz="2000" dirty="0"/>
              <a:t>“I submitted my Indonesian police clearance with everything else when applied for 820 and yes the application can only be made in Jakarta. I'm Indonesian so I managed to get it without agents  it might be a different case for others.”</a:t>
            </a:r>
          </a:p>
          <a:p>
            <a:pPr marL="0" indent="0">
              <a:buNone/>
            </a:pPr>
            <a:r>
              <a:rPr lang="en-US" sz="2000" dirty="0"/>
              <a:t>“They didn't say about giving my seat to someone else. Also in their policy states that if the class has already started and </a:t>
            </a:r>
            <a:r>
              <a:rPr lang="en-US" sz="2000" dirty="0" err="1"/>
              <a:t>i</a:t>
            </a:r>
            <a:r>
              <a:rPr lang="en-US" sz="2000" dirty="0"/>
              <a:t> want to withdraw </a:t>
            </a:r>
            <a:r>
              <a:rPr lang="en-US" sz="2000" dirty="0" err="1"/>
              <a:t>i</a:t>
            </a:r>
            <a:r>
              <a:rPr lang="en-US" sz="2000" dirty="0"/>
              <a:t> have to pay for withdrawal fee.”</a:t>
            </a:r>
          </a:p>
          <a:p>
            <a:pPr marL="0" indent="0">
              <a:buNone/>
            </a:pPr>
            <a:endParaRPr lang="en-US" sz="2000" dirty="0"/>
          </a:p>
        </p:txBody>
      </p:sp>
    </p:spTree>
    <p:extLst>
      <p:ext uri="{BB962C8B-B14F-4D97-AF65-F5344CB8AC3E}">
        <p14:creationId xmlns:p14="http://schemas.microsoft.com/office/powerpoint/2010/main" val="1867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CAA2-EEAE-E047-BC98-90740F57BFDE}"/>
              </a:ext>
            </a:extLst>
          </p:cNvPr>
          <p:cNvSpPr>
            <a:spLocks noGrp="1"/>
          </p:cNvSpPr>
          <p:nvPr>
            <p:ph type="title"/>
          </p:nvPr>
        </p:nvSpPr>
        <p:spPr>
          <a:xfrm>
            <a:off x="838200" y="-149882"/>
            <a:ext cx="10515600" cy="1325563"/>
          </a:xfrm>
        </p:spPr>
        <p:txBody>
          <a:bodyPr/>
          <a:lstStyle/>
          <a:p>
            <a:r>
              <a:rPr lang="en-US" b="1" dirty="0"/>
              <a:t>Interview Data Themes</a:t>
            </a:r>
          </a:p>
        </p:txBody>
      </p:sp>
      <p:sp>
        <p:nvSpPr>
          <p:cNvPr id="3" name="Content Placeholder 2">
            <a:extLst>
              <a:ext uri="{FF2B5EF4-FFF2-40B4-BE49-F238E27FC236}">
                <a16:creationId xmlns:a16="http://schemas.microsoft.com/office/drawing/2014/main" id="{0B3C585A-6F47-4643-AC71-8905FC3E3CA4}"/>
              </a:ext>
            </a:extLst>
          </p:cNvPr>
          <p:cNvSpPr>
            <a:spLocks noGrp="1"/>
          </p:cNvSpPr>
          <p:nvPr>
            <p:ph idx="1"/>
          </p:nvPr>
        </p:nvSpPr>
        <p:spPr>
          <a:xfrm>
            <a:off x="838200" y="893379"/>
            <a:ext cx="10515600" cy="5833242"/>
          </a:xfrm>
        </p:spPr>
        <p:txBody>
          <a:bodyPr>
            <a:normAutofit/>
          </a:bodyPr>
          <a:lstStyle/>
          <a:p>
            <a:r>
              <a:rPr lang="en-US" sz="2400" dirty="0"/>
              <a:t>Arrival</a:t>
            </a:r>
          </a:p>
          <a:p>
            <a:pPr marL="0" indent="0">
              <a:buNone/>
            </a:pPr>
            <a:r>
              <a:rPr lang="en-AU" sz="1400" dirty="0"/>
              <a:t>included processes at the airport (border processes - forms, surveillance, applications for SIN numbers, PR cards, other questions that are asked) processes of finding accommodation, jobs, getting organised (transportation, google maps, navigating home and work), and building initial networks (FB groups, meetups, other social media). </a:t>
            </a:r>
          </a:p>
          <a:p>
            <a:r>
              <a:rPr lang="en-AU" sz="2400" dirty="0"/>
              <a:t>Aspiration </a:t>
            </a:r>
          </a:p>
          <a:p>
            <a:pPr marL="0" indent="0">
              <a:buNone/>
            </a:pPr>
            <a:r>
              <a:rPr lang="en-AU" sz="1500" dirty="0"/>
              <a:t>Aspirations of moving to Australia/Canada, and for onward migration as well. Career goals and ambitions, learning to be independent, self-development, and self-growth. Some were more strategic, in that, they saw these destinations as a step towards a future destination – i.e. Canadian PR provides easy access and entry to US, Australian PR to NZ, Singapore etc. Future aspirations were mostly discussed and represented as a series of options – geographies, careers, personal projects.</a:t>
            </a:r>
            <a:r>
              <a:rPr lang="en-AU" sz="1500" dirty="0">
                <a:effectLst/>
              </a:rPr>
              <a:t> </a:t>
            </a:r>
          </a:p>
          <a:p>
            <a:r>
              <a:rPr lang="en-AU" sz="2400" dirty="0"/>
              <a:t>Cost</a:t>
            </a:r>
          </a:p>
          <a:p>
            <a:pPr marL="0" indent="0">
              <a:buNone/>
            </a:pPr>
            <a:r>
              <a:rPr lang="en-AU" sz="1600" dirty="0"/>
              <a:t>Most participants shared how much money they had spent in these processes. They often searched for receipts in their emails if they couldn’t remember, and a lot of the times they were themselves surprised when they realised how much they spent. People also talked about other costs especially temp-visa holders such as medical, school fees, housing. But some also included costs of family responsibilities, visits to home, bringing family over etc.</a:t>
            </a:r>
            <a:r>
              <a:rPr lang="en-AU" sz="1600" dirty="0">
                <a:effectLst/>
              </a:rPr>
              <a:t> </a:t>
            </a:r>
          </a:p>
          <a:p>
            <a:r>
              <a:rPr lang="en-AU" sz="2400" dirty="0"/>
              <a:t>Decision</a:t>
            </a:r>
          </a:p>
          <a:p>
            <a:pPr marL="0" indent="0">
              <a:buNone/>
            </a:pPr>
            <a:r>
              <a:rPr lang="en-AU" sz="1500" dirty="0"/>
              <a:t>Decisions around selecting (or not selecting) destinations (including cities and suburbs), services (agents, lawyers, universities), opportunities (for work, socialising) other considerations (inequality, income, arts &amp; culture). This also includes other decisions on switching or selecting particular types of visas, and visa opportunities. Also, important interventions, or influences in making decisions – for e.g. role of family, partner, romantic relationships, professional and social networks.</a:t>
            </a:r>
            <a:r>
              <a:rPr lang="en-AU" sz="1500" dirty="0">
                <a:effectLst/>
              </a:rPr>
              <a:t> </a:t>
            </a:r>
          </a:p>
          <a:p>
            <a:pPr marL="0" indent="0">
              <a:buNone/>
            </a:pPr>
            <a:endParaRPr lang="en-AU" sz="1500" dirty="0"/>
          </a:p>
          <a:p>
            <a:pPr marL="0" indent="0">
              <a:buNone/>
            </a:pPr>
            <a:endParaRPr lang="en-AU" sz="1500" dirty="0"/>
          </a:p>
          <a:p>
            <a:pPr marL="0" indent="0">
              <a:buNone/>
            </a:pPr>
            <a:endParaRPr lang="en-US" sz="1500" dirty="0"/>
          </a:p>
        </p:txBody>
      </p:sp>
    </p:spTree>
    <p:extLst>
      <p:ext uri="{BB962C8B-B14F-4D97-AF65-F5344CB8AC3E}">
        <p14:creationId xmlns:p14="http://schemas.microsoft.com/office/powerpoint/2010/main" val="284169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9D54F0-1BF5-F742-8B61-8B6038527980}"/>
              </a:ext>
            </a:extLst>
          </p:cNvPr>
          <p:cNvSpPr>
            <a:spLocks noGrp="1"/>
          </p:cNvSpPr>
          <p:nvPr>
            <p:ph idx="1"/>
          </p:nvPr>
        </p:nvSpPr>
        <p:spPr>
          <a:xfrm>
            <a:off x="838200" y="241738"/>
            <a:ext cx="10515600" cy="6432331"/>
          </a:xfrm>
        </p:spPr>
        <p:txBody>
          <a:bodyPr>
            <a:normAutofit/>
          </a:bodyPr>
          <a:lstStyle/>
          <a:p>
            <a:endParaRPr lang="en-US" sz="2400" dirty="0"/>
          </a:p>
          <a:p>
            <a:r>
              <a:rPr lang="en-US" sz="2400" dirty="0"/>
              <a:t>Affect</a:t>
            </a:r>
          </a:p>
          <a:p>
            <a:pPr marL="0" indent="0">
              <a:buNone/>
            </a:pPr>
            <a:r>
              <a:rPr lang="en-AU" sz="1400" dirty="0"/>
              <a:t>Feelings and emotions related to different processes, policies and pathways that migrants navigate (how people felt going through these processes). Feelings of being supported as well as discouraged. This also includes feelings and expectations around being in Australia and Canada, particular cities, suburbs, and professional spaces – what was expected and what these spaces feel like. Also, feelings attached to home and home countries, politics, loss, doubt, and digital connections to places, things and people left behind. </a:t>
            </a:r>
          </a:p>
          <a:p>
            <a:r>
              <a:rPr lang="en-AU" sz="2400" dirty="0"/>
              <a:t>Planning</a:t>
            </a:r>
          </a:p>
          <a:p>
            <a:pPr marL="0" indent="0">
              <a:buNone/>
            </a:pPr>
            <a:r>
              <a:rPr lang="en-AU" sz="1400" dirty="0"/>
              <a:t>Plans often involved considering multiple destinations, various types of applications, planning timelines and time required to collect documents. This also involves a lot of planning for mobility opportunities that might arise indicating the ongoing or continuing nature of migration (</a:t>
            </a:r>
            <a:r>
              <a:rPr lang="en-AU" sz="1400" dirty="0" err="1"/>
              <a:t>i.e</a:t>
            </a:r>
            <a:r>
              <a:rPr lang="en-AU" sz="1400" dirty="0"/>
              <a:t> keeping documents up to date, checking, updating, tracking records etc.) Also – plans that fail or don’t materialise due to policy or other frameworks and how plans change through policy and regulatory infrastructures, or serendipitous encounters, luck and chance, and how new plans emerge. </a:t>
            </a:r>
          </a:p>
          <a:p>
            <a:r>
              <a:rPr lang="en-AU" sz="2400" dirty="0"/>
              <a:t>Skills</a:t>
            </a:r>
            <a:r>
              <a:rPr lang="en-AU" sz="2400" dirty="0">
                <a:effectLst/>
              </a:rPr>
              <a:t> </a:t>
            </a:r>
          </a:p>
          <a:p>
            <a:pPr marL="0" indent="0">
              <a:buNone/>
            </a:pPr>
            <a:r>
              <a:rPr lang="en-AU" sz="1400" dirty="0"/>
              <a:t>Participants not only discussed their professional skills (and skills assessment processes) but also life skills – risk taking, agility, adaptation, language skills, cultural skills etc. They also talked about skills they acquired in the process of moving through new types of jobs they did, new career directions, new income strategies etc, and how they use their experiences to support others. </a:t>
            </a:r>
          </a:p>
          <a:p>
            <a:r>
              <a:rPr lang="en-AU" sz="2400" dirty="0"/>
              <a:t>Space</a:t>
            </a:r>
          </a:p>
          <a:p>
            <a:pPr marL="0" indent="0">
              <a:buNone/>
            </a:pPr>
            <a:r>
              <a:rPr lang="en-AU" sz="1500" dirty="0"/>
              <a:t>This includes digital and physical spaces and infrastructures migrants inhabit, pass through, and navigate. Spaces of departure, transit and arrival (intersects with ‘arrival’). Digital spaces of forums, online support groups, family connections. Visual representation of spaces through maps – linear, flat and sometimes mostly messy. Elements of distance and time. Spaces and opportunity (‘downtown’ or CBD as spaces of opportunity, progress, social life).</a:t>
            </a:r>
            <a:r>
              <a:rPr lang="en-AU" sz="1500" dirty="0">
                <a:effectLst/>
              </a:rPr>
              <a:t> Spaces as transient (how spaces impact decisions). </a:t>
            </a:r>
            <a:endParaRPr lang="en-AU" sz="1500" dirty="0"/>
          </a:p>
          <a:p>
            <a:pPr marL="0" indent="0">
              <a:buNone/>
            </a:pPr>
            <a:endParaRPr lang="en-US" sz="1400" dirty="0"/>
          </a:p>
        </p:txBody>
      </p:sp>
    </p:spTree>
    <p:extLst>
      <p:ext uri="{BB962C8B-B14F-4D97-AF65-F5344CB8AC3E}">
        <p14:creationId xmlns:p14="http://schemas.microsoft.com/office/powerpoint/2010/main" val="265239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F4BE-22C0-C54C-9D63-A7E7490962F7}"/>
              </a:ext>
            </a:extLst>
          </p:cNvPr>
          <p:cNvSpPr>
            <a:spLocks noGrp="1"/>
          </p:cNvSpPr>
          <p:nvPr>
            <p:ph type="title"/>
          </p:nvPr>
        </p:nvSpPr>
        <p:spPr/>
        <p:txBody>
          <a:bodyPr/>
          <a:lstStyle/>
          <a:p>
            <a:r>
              <a:rPr lang="en-US" b="1" dirty="0"/>
              <a:t>Mind Maps</a:t>
            </a:r>
          </a:p>
        </p:txBody>
      </p:sp>
      <p:sp>
        <p:nvSpPr>
          <p:cNvPr id="3" name="Content Placeholder 2">
            <a:extLst>
              <a:ext uri="{FF2B5EF4-FFF2-40B4-BE49-F238E27FC236}">
                <a16:creationId xmlns:a16="http://schemas.microsoft.com/office/drawing/2014/main" id="{7B6A2D2C-42DC-0B4E-B7ED-AA1FFC4DD469}"/>
              </a:ext>
            </a:extLst>
          </p:cNvPr>
          <p:cNvSpPr>
            <a:spLocks noGrp="1"/>
          </p:cNvSpPr>
          <p:nvPr>
            <p:ph idx="1"/>
          </p:nvPr>
        </p:nvSpPr>
        <p:spPr/>
        <p:txBody>
          <a:bodyPr>
            <a:normAutofit fontScale="92500" lnSpcReduction="10000"/>
          </a:bodyPr>
          <a:lstStyle/>
          <a:p>
            <a:pPr lvl="0"/>
            <a:r>
              <a:rPr lang="en-AU" b="1" dirty="0"/>
              <a:t>Timeline:  </a:t>
            </a:r>
            <a:r>
              <a:rPr lang="en-AU" dirty="0"/>
              <a:t>Maps that are more linear with clear timelines and stepwise processes. </a:t>
            </a:r>
          </a:p>
          <a:p>
            <a:pPr lvl="0"/>
            <a:r>
              <a:rPr lang="en-AU" b="1" dirty="0"/>
              <a:t>Life course:</a:t>
            </a:r>
            <a:r>
              <a:rPr lang="en-AU" dirty="0"/>
              <a:t> Maps that went beyond aspects of migration and covered other elements of life – places travelled, feelings, relationships, challenges, thoughts.</a:t>
            </a:r>
          </a:p>
          <a:p>
            <a:pPr lvl="0"/>
            <a:r>
              <a:rPr lang="en-AU" b="1" dirty="0"/>
              <a:t>Process based: </a:t>
            </a:r>
            <a:r>
              <a:rPr lang="en-AU" dirty="0"/>
              <a:t>Maps that were organised as a series of processes people went through, where each process is represented separately.</a:t>
            </a:r>
          </a:p>
          <a:p>
            <a:pPr lvl="0"/>
            <a:r>
              <a:rPr lang="en-AU" b="1" dirty="0"/>
              <a:t>Dynamic: </a:t>
            </a:r>
            <a:r>
              <a:rPr lang="en-AU" dirty="0"/>
              <a:t>These are the more “messy” maps – lots of back and forth, lots of entanglements, no clear indication of where the journey starts or ends.  </a:t>
            </a:r>
          </a:p>
          <a:p>
            <a:pPr lvl="0"/>
            <a:r>
              <a:rPr lang="en-AU" b="1" dirty="0"/>
              <a:t>Lists: </a:t>
            </a:r>
            <a:r>
              <a:rPr lang="en-AU" dirty="0"/>
              <a:t>some maps were just written down as lists of actions, plans, things people went through in their migration process. </a:t>
            </a:r>
          </a:p>
          <a:p>
            <a:endParaRPr lang="en-US" dirty="0"/>
          </a:p>
        </p:txBody>
      </p:sp>
    </p:spTree>
    <p:extLst>
      <p:ext uri="{BB962C8B-B14F-4D97-AF65-F5344CB8AC3E}">
        <p14:creationId xmlns:p14="http://schemas.microsoft.com/office/powerpoint/2010/main" val="51643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37FF-D2A5-5B44-9EE1-A90BD83EAD7D}"/>
              </a:ext>
            </a:extLst>
          </p:cNvPr>
          <p:cNvSpPr>
            <a:spLocks noGrp="1"/>
          </p:cNvSpPr>
          <p:nvPr>
            <p:ph type="title"/>
          </p:nvPr>
        </p:nvSpPr>
        <p:spPr/>
        <p:txBody>
          <a:bodyPr/>
          <a:lstStyle/>
          <a:p>
            <a:r>
              <a:rPr lang="en-US" dirty="0"/>
              <a:t>Overview of Forums</a:t>
            </a:r>
          </a:p>
        </p:txBody>
      </p:sp>
      <p:sp>
        <p:nvSpPr>
          <p:cNvPr id="3" name="Content Placeholder 2">
            <a:extLst>
              <a:ext uri="{FF2B5EF4-FFF2-40B4-BE49-F238E27FC236}">
                <a16:creationId xmlns:a16="http://schemas.microsoft.com/office/drawing/2014/main" id="{A4C10296-550C-3049-99F6-431254557D95}"/>
              </a:ext>
            </a:extLst>
          </p:cNvPr>
          <p:cNvSpPr>
            <a:spLocks noGrp="1"/>
          </p:cNvSpPr>
          <p:nvPr>
            <p:ph idx="1"/>
          </p:nvPr>
        </p:nvSpPr>
        <p:spPr/>
        <p:txBody>
          <a:bodyPr>
            <a:normAutofit/>
          </a:bodyPr>
          <a:lstStyle/>
          <a:p>
            <a:r>
              <a:rPr lang="en-US" sz="2000" dirty="0"/>
              <a:t>Data from 01-01-2016 has been collected from both forums.</a:t>
            </a:r>
          </a:p>
          <a:p>
            <a:pPr marL="0" indent="0">
              <a:buNone/>
            </a:pPr>
            <a:endParaRPr lang="en-US" sz="2000" dirty="0"/>
          </a:p>
          <a:p>
            <a:r>
              <a:rPr lang="en-US" sz="2000" dirty="0" err="1"/>
              <a:t>Cforum</a:t>
            </a:r>
            <a:r>
              <a:rPr lang="en-US" sz="2000" dirty="0"/>
              <a:t>: </a:t>
            </a:r>
            <a:r>
              <a:rPr lang="en-AU" sz="2000" dirty="0"/>
              <a:t>94212 Conversations (randomised)</a:t>
            </a:r>
            <a:endParaRPr lang="en-US" sz="2000" dirty="0"/>
          </a:p>
          <a:p>
            <a:r>
              <a:rPr lang="en-US" sz="2000" dirty="0" err="1"/>
              <a:t>Aforum</a:t>
            </a:r>
            <a:r>
              <a:rPr lang="en-US" sz="2000" dirty="0"/>
              <a:t>: </a:t>
            </a:r>
            <a:r>
              <a:rPr lang="en-AU" sz="2000" dirty="0"/>
              <a:t>106457 Conversations (total)</a:t>
            </a:r>
          </a:p>
          <a:p>
            <a:pPr marL="0" indent="0">
              <a:buNone/>
            </a:pPr>
            <a:endParaRPr lang="en-US" sz="2000" dirty="0"/>
          </a:p>
          <a:p>
            <a:r>
              <a:rPr lang="en-US" sz="2000" dirty="0"/>
              <a:t>Data from </a:t>
            </a:r>
            <a:r>
              <a:rPr lang="en-US" sz="2000" dirty="0" err="1"/>
              <a:t>Cforum</a:t>
            </a:r>
            <a:r>
              <a:rPr lang="en-US" sz="2000" dirty="0"/>
              <a:t> was extracted using a </a:t>
            </a:r>
            <a:r>
              <a:rPr lang="en-US" sz="2000" dirty="0" err="1"/>
              <a:t>randomised</a:t>
            </a:r>
            <a:r>
              <a:rPr lang="en-US" sz="2000" dirty="0"/>
              <a:t> approach, as it is a much bigger data set. This also made it comparable to total data extracted from </a:t>
            </a:r>
            <a:r>
              <a:rPr lang="en-US" sz="2000" dirty="0" err="1"/>
              <a:t>Aforum</a:t>
            </a:r>
            <a:r>
              <a:rPr lang="en-US" sz="2000" dirty="0"/>
              <a:t>. </a:t>
            </a:r>
          </a:p>
          <a:p>
            <a:endParaRPr lang="en-US" sz="2000" dirty="0"/>
          </a:p>
          <a:p>
            <a:r>
              <a:rPr lang="en-US" sz="2000" dirty="0"/>
              <a:t>This Data was then categorized based on the interview themes by sorting conversations that contained synonymous words. </a:t>
            </a:r>
            <a:endParaRPr lang="en-AU" sz="2000" dirty="0"/>
          </a:p>
        </p:txBody>
      </p:sp>
    </p:spTree>
    <p:extLst>
      <p:ext uri="{BB962C8B-B14F-4D97-AF65-F5344CB8AC3E}">
        <p14:creationId xmlns:p14="http://schemas.microsoft.com/office/powerpoint/2010/main" val="13529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FB87-4605-B749-A34A-E900B2FE596C}"/>
              </a:ext>
            </a:extLst>
          </p:cNvPr>
          <p:cNvSpPr>
            <a:spLocks noGrp="1"/>
          </p:cNvSpPr>
          <p:nvPr>
            <p:ph type="title"/>
          </p:nvPr>
        </p:nvSpPr>
        <p:spPr>
          <a:xfrm>
            <a:off x="838200" y="-118351"/>
            <a:ext cx="10515600" cy="1325563"/>
          </a:xfrm>
        </p:spPr>
        <p:txBody>
          <a:bodyPr>
            <a:normAutofit/>
          </a:bodyPr>
          <a:lstStyle/>
          <a:p>
            <a:r>
              <a:rPr lang="en-US" sz="2800" b="1" dirty="0"/>
              <a:t>Thematic categorization (using synonymous words)</a:t>
            </a:r>
          </a:p>
        </p:txBody>
      </p:sp>
      <p:graphicFrame>
        <p:nvGraphicFramePr>
          <p:cNvPr id="6" name="Content Placeholder 5">
            <a:extLst>
              <a:ext uri="{FF2B5EF4-FFF2-40B4-BE49-F238E27FC236}">
                <a16:creationId xmlns:a16="http://schemas.microsoft.com/office/drawing/2014/main" id="{5BE6728A-BA21-D444-B7CD-D3E34E403444}"/>
              </a:ext>
            </a:extLst>
          </p:cNvPr>
          <p:cNvGraphicFramePr>
            <a:graphicFrameLocks noGrp="1"/>
          </p:cNvGraphicFramePr>
          <p:nvPr>
            <p:ph idx="1"/>
            <p:extLst>
              <p:ext uri="{D42A27DB-BD31-4B8C-83A1-F6EECF244321}">
                <p14:modId xmlns:p14="http://schemas.microsoft.com/office/powerpoint/2010/main" val="2628104333"/>
              </p:ext>
            </p:extLst>
          </p:nvPr>
        </p:nvGraphicFramePr>
        <p:xfrm>
          <a:off x="838200" y="1047860"/>
          <a:ext cx="10515600" cy="5506720"/>
        </p:xfrm>
        <a:graphic>
          <a:graphicData uri="http://schemas.openxmlformats.org/drawingml/2006/table">
            <a:tbl>
              <a:tblPr firstRow="1" bandRow="1">
                <a:tableStyleId>{5C22544A-7EE6-4342-B048-85BDC9FD1C3A}</a:tableStyleId>
              </a:tblPr>
              <a:tblGrid>
                <a:gridCol w="3376448">
                  <a:extLst>
                    <a:ext uri="{9D8B030D-6E8A-4147-A177-3AD203B41FA5}">
                      <a16:colId xmlns:a16="http://schemas.microsoft.com/office/drawing/2014/main" val="1913293367"/>
                    </a:ext>
                  </a:extLst>
                </a:gridCol>
                <a:gridCol w="7139152">
                  <a:extLst>
                    <a:ext uri="{9D8B030D-6E8A-4147-A177-3AD203B41FA5}">
                      <a16:colId xmlns:a16="http://schemas.microsoft.com/office/drawing/2014/main" val="3784010516"/>
                    </a:ext>
                  </a:extLst>
                </a:gridCol>
              </a:tblGrid>
              <a:tr h="370840">
                <a:tc>
                  <a:txBody>
                    <a:bodyPr/>
                    <a:lstStyle/>
                    <a:p>
                      <a:r>
                        <a:rPr lang="en-US" dirty="0"/>
                        <a:t>Themes</a:t>
                      </a:r>
                    </a:p>
                  </a:txBody>
                  <a:tcPr/>
                </a:tc>
                <a:tc>
                  <a:txBody>
                    <a:bodyPr/>
                    <a:lstStyle/>
                    <a:p>
                      <a:r>
                        <a:rPr lang="en-US" dirty="0"/>
                        <a:t>Synonymous words</a:t>
                      </a:r>
                    </a:p>
                  </a:txBody>
                  <a:tcPr/>
                </a:tc>
                <a:extLst>
                  <a:ext uri="{0D108BD9-81ED-4DB2-BD59-A6C34878D82A}">
                    <a16:rowId xmlns:a16="http://schemas.microsoft.com/office/drawing/2014/main" val="3422869983"/>
                  </a:ext>
                </a:extLst>
              </a:tr>
              <a:tr h="370840">
                <a:tc>
                  <a:txBody>
                    <a:bodyPr/>
                    <a:lstStyle/>
                    <a:p>
                      <a:r>
                        <a:rPr lang="en-US" dirty="0"/>
                        <a:t>Arrival</a:t>
                      </a:r>
                    </a:p>
                  </a:txBody>
                  <a:tcPr/>
                </a:tc>
                <a:tc>
                  <a:txBody>
                    <a:bodyPr/>
                    <a:lstStyle/>
                    <a:p>
                      <a:r>
                        <a:rPr lang="en-AU" sz="1800" b="0" i="0" u="none" strike="noStrike" kern="1200" dirty="0">
                          <a:solidFill>
                            <a:schemeClr val="dk1"/>
                          </a:solidFill>
                          <a:effectLst/>
                          <a:latin typeface="+mn-lt"/>
                          <a:ea typeface="+mn-ea"/>
                          <a:cs typeface="+mn-cs"/>
                        </a:rPr>
                        <a:t>"arrival" or "entry" or "enter" or "airport" or "landing" or "departure"</a:t>
                      </a:r>
                      <a:endParaRPr lang="en-US" dirty="0"/>
                    </a:p>
                  </a:txBody>
                  <a:tcPr/>
                </a:tc>
                <a:extLst>
                  <a:ext uri="{0D108BD9-81ED-4DB2-BD59-A6C34878D82A}">
                    <a16:rowId xmlns:a16="http://schemas.microsoft.com/office/drawing/2014/main" val="2640331929"/>
                  </a:ext>
                </a:extLst>
              </a:tr>
              <a:tr h="370840">
                <a:tc>
                  <a:txBody>
                    <a:bodyPr/>
                    <a:lstStyle/>
                    <a:p>
                      <a:r>
                        <a:rPr lang="en-AU" sz="1800" b="0" i="0" u="none" strike="noStrike" kern="1200" dirty="0">
                          <a:solidFill>
                            <a:schemeClr val="dk1"/>
                          </a:solidFill>
                          <a:effectLst/>
                          <a:latin typeface="+mn-lt"/>
                          <a:ea typeface="+mn-ea"/>
                          <a:cs typeface="+mn-cs"/>
                        </a:rPr>
                        <a:t>Aspiration</a:t>
                      </a:r>
                      <a:endParaRPr lang="en-US" dirty="0"/>
                    </a:p>
                  </a:txBody>
                  <a:tcPr/>
                </a:tc>
                <a:tc>
                  <a:txBody>
                    <a:bodyPr/>
                    <a:lstStyle/>
                    <a:p>
                      <a:r>
                        <a:rPr lang="en-AU" sz="1800" b="0" i="0" u="none" strike="noStrike" kern="1200" dirty="0">
                          <a:solidFill>
                            <a:schemeClr val="dk1"/>
                          </a:solidFill>
                          <a:effectLst/>
                          <a:latin typeface="+mn-lt"/>
                          <a:ea typeface="+mn-ea"/>
                          <a:cs typeface="+mn-cs"/>
                        </a:rPr>
                        <a:t>"hope" or "aspire" or "ambition" or "wish" or "goal" or "aim" or "desire"</a:t>
                      </a:r>
                      <a:endParaRPr lang="en-US" dirty="0"/>
                    </a:p>
                  </a:txBody>
                  <a:tcPr/>
                </a:tc>
                <a:extLst>
                  <a:ext uri="{0D108BD9-81ED-4DB2-BD59-A6C34878D82A}">
                    <a16:rowId xmlns:a16="http://schemas.microsoft.com/office/drawing/2014/main" val="1770560416"/>
                  </a:ext>
                </a:extLst>
              </a:tr>
              <a:tr h="370840">
                <a:tc>
                  <a:txBody>
                    <a:bodyPr/>
                    <a:lstStyle/>
                    <a:p>
                      <a:r>
                        <a:rPr lang="en-AU" sz="1800" b="0" i="0" u="none" strike="noStrike" kern="1200" dirty="0">
                          <a:solidFill>
                            <a:schemeClr val="dk1"/>
                          </a:solidFill>
                          <a:effectLst/>
                          <a:latin typeface="+mn-lt"/>
                          <a:ea typeface="+mn-ea"/>
                          <a:cs typeface="+mn-cs"/>
                        </a:rPr>
                        <a:t>Cost</a:t>
                      </a:r>
                      <a:endParaRPr lang="en-US" dirty="0"/>
                    </a:p>
                  </a:txBody>
                  <a:tcPr/>
                </a:tc>
                <a:tc>
                  <a:txBody>
                    <a:bodyPr/>
                    <a:lstStyle/>
                    <a:p>
                      <a:r>
                        <a:rPr lang="en-AU" sz="1800" b="0" i="0" u="none" strike="noStrike" kern="1200" dirty="0">
                          <a:solidFill>
                            <a:schemeClr val="dk1"/>
                          </a:solidFill>
                          <a:effectLst/>
                          <a:latin typeface="+mn-lt"/>
                          <a:ea typeface="+mn-ea"/>
                          <a:cs typeface="+mn-cs"/>
                        </a:rPr>
                        <a:t>"cost" or "money" or "expense" or "price" or "fee" or "amount" or "value"</a:t>
                      </a:r>
                      <a:endParaRPr lang="en-US" dirty="0"/>
                    </a:p>
                  </a:txBody>
                  <a:tcPr/>
                </a:tc>
                <a:extLst>
                  <a:ext uri="{0D108BD9-81ED-4DB2-BD59-A6C34878D82A}">
                    <a16:rowId xmlns:a16="http://schemas.microsoft.com/office/drawing/2014/main" val="2940254688"/>
                  </a:ext>
                </a:extLst>
              </a:tr>
              <a:tr h="370840">
                <a:tc>
                  <a:txBody>
                    <a:bodyPr/>
                    <a:lstStyle/>
                    <a:p>
                      <a:r>
                        <a:rPr lang="en-AU" sz="1800" b="0" i="0" u="none" strike="noStrike" kern="1200" dirty="0">
                          <a:solidFill>
                            <a:schemeClr val="dk1"/>
                          </a:solidFill>
                          <a:effectLst/>
                          <a:latin typeface="+mn-lt"/>
                          <a:ea typeface="+mn-ea"/>
                          <a:cs typeface="+mn-cs"/>
                        </a:rPr>
                        <a:t>Decision</a:t>
                      </a:r>
                      <a:endParaRPr lang="en-US" dirty="0"/>
                    </a:p>
                  </a:txBody>
                  <a:tcPr/>
                </a:tc>
                <a:tc>
                  <a:txBody>
                    <a:bodyPr/>
                    <a:lstStyle/>
                    <a:p>
                      <a:r>
                        <a:rPr lang="en-AU" sz="1800" b="0" i="0" u="none" strike="noStrike" kern="1200" dirty="0">
                          <a:solidFill>
                            <a:schemeClr val="dk1"/>
                          </a:solidFill>
                          <a:effectLst/>
                          <a:latin typeface="+mn-lt"/>
                          <a:ea typeface="+mn-ea"/>
                          <a:cs typeface="+mn-cs"/>
                        </a:rPr>
                        <a:t>"decision" or "contemplate" or "think" or "advice" or "option" or "recommendation" or "suggestion" or "choice" or "selection" or "decide" or "determine"</a:t>
                      </a:r>
                      <a:endParaRPr lang="en-US" dirty="0"/>
                    </a:p>
                  </a:txBody>
                  <a:tcPr/>
                </a:tc>
                <a:extLst>
                  <a:ext uri="{0D108BD9-81ED-4DB2-BD59-A6C34878D82A}">
                    <a16:rowId xmlns:a16="http://schemas.microsoft.com/office/drawing/2014/main" val="2416636359"/>
                  </a:ext>
                </a:extLst>
              </a:tr>
              <a:tr h="370840">
                <a:tc>
                  <a:txBody>
                    <a:bodyPr/>
                    <a:lstStyle/>
                    <a:p>
                      <a:r>
                        <a:rPr lang="en-AU" sz="1800" b="0" i="0" u="none" strike="noStrike" kern="1200" dirty="0">
                          <a:solidFill>
                            <a:schemeClr val="dk1"/>
                          </a:solidFill>
                          <a:effectLst/>
                          <a:latin typeface="+mn-lt"/>
                          <a:ea typeface="+mn-ea"/>
                          <a:cs typeface="+mn-cs"/>
                        </a:rPr>
                        <a:t>Affect</a:t>
                      </a:r>
                      <a:endParaRPr lang="en-US" dirty="0"/>
                    </a:p>
                  </a:txBody>
                  <a:tcPr/>
                </a:tc>
                <a:tc>
                  <a:txBody>
                    <a:bodyPr/>
                    <a:lstStyle/>
                    <a:p>
                      <a:r>
                        <a:rPr lang="en-AU" sz="1800" b="0" i="0" u="none" strike="noStrike" kern="1200" dirty="0">
                          <a:solidFill>
                            <a:schemeClr val="dk1"/>
                          </a:solidFill>
                          <a:effectLst/>
                          <a:latin typeface="+mn-lt"/>
                          <a:ea typeface="+mn-ea"/>
                          <a:cs typeface="+mn-cs"/>
                        </a:rPr>
                        <a:t>“affect” or “effect” or "feeling" or "emotion" or "love" or "loss" or "sentiment" or "instinct" or "intuition" or "stress" or "worry" or "happy" or "reaction</a:t>
                      </a:r>
                      <a:endParaRPr lang="en-US" dirty="0"/>
                    </a:p>
                  </a:txBody>
                  <a:tcPr/>
                </a:tc>
                <a:extLst>
                  <a:ext uri="{0D108BD9-81ED-4DB2-BD59-A6C34878D82A}">
                    <a16:rowId xmlns:a16="http://schemas.microsoft.com/office/drawing/2014/main" val="419093608"/>
                  </a:ext>
                </a:extLst>
              </a:tr>
              <a:tr h="370840">
                <a:tc>
                  <a:txBody>
                    <a:bodyPr/>
                    <a:lstStyle/>
                    <a:p>
                      <a:r>
                        <a:rPr lang="en-AU" sz="1800" b="0" i="0" u="none" strike="noStrike" kern="1200" dirty="0">
                          <a:solidFill>
                            <a:schemeClr val="dk1"/>
                          </a:solidFill>
                          <a:effectLst/>
                          <a:latin typeface="+mn-lt"/>
                          <a:ea typeface="+mn-ea"/>
                          <a:cs typeface="+mn-cs"/>
                        </a:rPr>
                        <a:t>Planning</a:t>
                      </a:r>
                      <a:endParaRPr lang="en-US" dirty="0"/>
                    </a:p>
                  </a:txBody>
                  <a:tcPr/>
                </a:tc>
                <a:tc>
                  <a:txBody>
                    <a:bodyPr/>
                    <a:lstStyle/>
                    <a:p>
                      <a:r>
                        <a:rPr lang="en-AU" sz="1800" b="0" i="0" u="none" strike="noStrike" kern="1200" dirty="0">
                          <a:solidFill>
                            <a:schemeClr val="dk1"/>
                          </a:solidFill>
                          <a:effectLst/>
                          <a:latin typeface="+mn-lt"/>
                          <a:ea typeface="+mn-ea"/>
                          <a:cs typeface="+mn-cs"/>
                        </a:rPr>
                        <a:t>"plan" or "idea" or "strategy" or "schedule" or "scheme" or "organize" or "arrange" or "target" or "change" or "update" or "track" or "record"</a:t>
                      </a:r>
                      <a:endParaRPr lang="en-US" dirty="0"/>
                    </a:p>
                  </a:txBody>
                  <a:tcPr/>
                </a:tc>
                <a:extLst>
                  <a:ext uri="{0D108BD9-81ED-4DB2-BD59-A6C34878D82A}">
                    <a16:rowId xmlns:a16="http://schemas.microsoft.com/office/drawing/2014/main" val="831498116"/>
                  </a:ext>
                </a:extLst>
              </a:tr>
              <a:tr h="370840">
                <a:tc>
                  <a:txBody>
                    <a:bodyPr/>
                    <a:lstStyle/>
                    <a:p>
                      <a:r>
                        <a:rPr lang="en-AU" sz="1800" b="0" i="0" u="none" strike="noStrike" kern="1200" dirty="0">
                          <a:solidFill>
                            <a:schemeClr val="dk1"/>
                          </a:solidFill>
                          <a:effectLst/>
                          <a:latin typeface="+mn-lt"/>
                          <a:ea typeface="+mn-ea"/>
                          <a:cs typeface="+mn-cs"/>
                        </a:rPr>
                        <a:t>Skills</a:t>
                      </a:r>
                      <a:endParaRPr lang="en-US" dirty="0"/>
                    </a:p>
                  </a:txBody>
                  <a:tcPr/>
                </a:tc>
                <a:tc>
                  <a:txBody>
                    <a:bodyPr/>
                    <a:lstStyle/>
                    <a:p>
                      <a:r>
                        <a:rPr lang="en-AU" sz="1800" b="0" i="0" u="none" strike="noStrike" kern="1200" dirty="0">
                          <a:solidFill>
                            <a:schemeClr val="dk1"/>
                          </a:solidFill>
                          <a:effectLst/>
                          <a:latin typeface="+mn-lt"/>
                          <a:ea typeface="+mn-ea"/>
                          <a:cs typeface="+mn-cs"/>
                        </a:rPr>
                        <a:t>"skill" or "expertise" or "experience" or "career" or "profession" or "occupation" or "knowledge" or “language”</a:t>
                      </a:r>
                      <a:endParaRPr lang="en-US" dirty="0"/>
                    </a:p>
                  </a:txBody>
                  <a:tcPr/>
                </a:tc>
                <a:extLst>
                  <a:ext uri="{0D108BD9-81ED-4DB2-BD59-A6C34878D82A}">
                    <a16:rowId xmlns:a16="http://schemas.microsoft.com/office/drawing/2014/main" val="2868570353"/>
                  </a:ext>
                </a:extLst>
              </a:tr>
              <a:tr h="370840">
                <a:tc>
                  <a:txBody>
                    <a:bodyPr/>
                    <a:lstStyle/>
                    <a:p>
                      <a:r>
                        <a:rPr lang="en-AU" sz="1800" b="0" i="0" u="none" strike="noStrike" kern="1200" dirty="0">
                          <a:solidFill>
                            <a:schemeClr val="dk1"/>
                          </a:solidFill>
                          <a:effectLst/>
                          <a:latin typeface="+mn-lt"/>
                          <a:ea typeface="+mn-ea"/>
                          <a:cs typeface="+mn-cs"/>
                        </a:rPr>
                        <a:t>Space</a:t>
                      </a:r>
                      <a:endParaRPr lang="en-US" dirty="0"/>
                    </a:p>
                  </a:txBody>
                  <a:tcPr/>
                </a:tc>
                <a:tc>
                  <a:txBody>
                    <a:bodyPr/>
                    <a:lstStyle/>
                    <a:p>
                      <a:r>
                        <a:rPr lang="en-AU" sz="1800" b="0" i="0" u="none" strike="noStrike" kern="1200" dirty="0">
                          <a:solidFill>
                            <a:schemeClr val="dk1"/>
                          </a:solidFill>
                          <a:effectLst/>
                          <a:latin typeface="+mn-lt"/>
                          <a:ea typeface="+mn-ea"/>
                          <a:cs typeface="+mn-cs"/>
                        </a:rPr>
                        <a:t>"space" or "place" or "city" or "suburb" or "province" or "region" or "forum" or "street" or "road" or "transport" or "distance" or "location" or "map" or "time" or "infrastructure"</a:t>
                      </a:r>
                      <a:endParaRPr lang="en-US" dirty="0"/>
                    </a:p>
                  </a:txBody>
                  <a:tcPr/>
                </a:tc>
                <a:extLst>
                  <a:ext uri="{0D108BD9-81ED-4DB2-BD59-A6C34878D82A}">
                    <a16:rowId xmlns:a16="http://schemas.microsoft.com/office/drawing/2014/main" val="1883544492"/>
                  </a:ext>
                </a:extLst>
              </a:tr>
            </a:tbl>
          </a:graphicData>
        </a:graphic>
      </p:graphicFrame>
    </p:spTree>
    <p:extLst>
      <p:ext uri="{BB962C8B-B14F-4D97-AF65-F5344CB8AC3E}">
        <p14:creationId xmlns:p14="http://schemas.microsoft.com/office/powerpoint/2010/main" val="127776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AE19-A375-5849-96AB-5F02A30F37C8}"/>
              </a:ext>
            </a:extLst>
          </p:cNvPr>
          <p:cNvSpPr>
            <a:spLocks noGrp="1"/>
          </p:cNvSpPr>
          <p:nvPr>
            <p:ph type="title"/>
          </p:nvPr>
        </p:nvSpPr>
        <p:spPr/>
        <p:txBody>
          <a:bodyPr/>
          <a:lstStyle/>
          <a:p>
            <a:r>
              <a:rPr lang="en-US" b="1" dirty="0"/>
              <a:t>Forum counts by year/month</a:t>
            </a:r>
          </a:p>
        </p:txBody>
      </p:sp>
      <p:pic>
        <p:nvPicPr>
          <p:cNvPr id="5" name="Content Placeholder 4" descr="A close up of a map&#10;&#10;Description automatically generated">
            <a:extLst>
              <a:ext uri="{FF2B5EF4-FFF2-40B4-BE49-F238E27FC236}">
                <a16:creationId xmlns:a16="http://schemas.microsoft.com/office/drawing/2014/main" id="{476B2F47-ADE2-894E-BEB6-B097FEA86DD5}"/>
              </a:ext>
            </a:extLst>
          </p:cNvPr>
          <p:cNvPicPr>
            <a:picLocks noGrp="1" noChangeAspect="1"/>
          </p:cNvPicPr>
          <p:nvPr>
            <p:ph idx="1"/>
          </p:nvPr>
        </p:nvPicPr>
        <p:blipFill>
          <a:blip r:embed="rId2"/>
          <a:stretch>
            <a:fillRect/>
          </a:stretch>
        </p:blipFill>
        <p:spPr>
          <a:xfrm>
            <a:off x="734196" y="1781539"/>
            <a:ext cx="7962901" cy="4810979"/>
          </a:xfrm>
        </p:spPr>
      </p:pic>
    </p:spTree>
    <p:extLst>
      <p:ext uri="{BB962C8B-B14F-4D97-AF65-F5344CB8AC3E}">
        <p14:creationId xmlns:p14="http://schemas.microsoft.com/office/powerpoint/2010/main" val="251345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0A115-EA72-A846-AD6F-4729F013A281}"/>
              </a:ext>
            </a:extLst>
          </p:cNvPr>
          <p:cNvSpPr>
            <a:spLocks noGrp="1"/>
          </p:cNvSpPr>
          <p:nvPr>
            <p:ph type="title"/>
          </p:nvPr>
        </p:nvSpPr>
        <p:spPr>
          <a:xfrm>
            <a:off x="838199" y="585216"/>
            <a:ext cx="10937789" cy="1325563"/>
          </a:xfrm>
        </p:spPr>
        <p:txBody>
          <a:bodyPr>
            <a:normAutofit/>
          </a:bodyPr>
          <a:lstStyle/>
          <a:p>
            <a:r>
              <a:rPr lang="en-US" b="1" dirty="0">
                <a:solidFill>
                  <a:srgbClr val="FFFFFF"/>
                </a:solidFill>
              </a:rPr>
              <a:t>Total conversations by theme (from 2016)</a:t>
            </a:r>
            <a:br>
              <a:rPr lang="en-US" b="1" dirty="0">
                <a:solidFill>
                  <a:srgbClr val="FFFFFF"/>
                </a:solidFill>
              </a:rPr>
            </a:br>
            <a:r>
              <a:rPr lang="en-US" b="1" dirty="0" err="1">
                <a:solidFill>
                  <a:srgbClr val="FFFFFF"/>
                </a:solidFill>
              </a:rPr>
              <a:t>Aforum</a:t>
            </a:r>
            <a:r>
              <a:rPr lang="en-US" b="1" dirty="0">
                <a:solidFill>
                  <a:srgbClr val="FFFFFF"/>
                </a:solidFill>
              </a:rPr>
              <a:t> 	</a:t>
            </a:r>
            <a:r>
              <a:rPr lang="en-US" dirty="0">
                <a:solidFill>
                  <a:srgbClr val="FFFFFF"/>
                </a:solidFill>
              </a:rPr>
              <a:t>						</a:t>
            </a:r>
            <a:r>
              <a:rPr lang="en-US" b="1" dirty="0">
                <a:solidFill>
                  <a:srgbClr val="FFFFFF"/>
                </a:solidFill>
              </a:rPr>
              <a:t>	</a:t>
            </a:r>
            <a:r>
              <a:rPr lang="en-US" b="1" dirty="0" err="1">
                <a:solidFill>
                  <a:srgbClr val="FFFFFF"/>
                </a:solidFill>
              </a:rPr>
              <a:t>Cforum</a:t>
            </a:r>
            <a:endParaRPr lang="en-US" b="1" dirty="0">
              <a:solidFill>
                <a:srgbClr val="FFFFFF"/>
              </a:solidFill>
            </a:endParaRPr>
          </a:p>
        </p:txBody>
      </p:sp>
      <p:pic>
        <p:nvPicPr>
          <p:cNvPr id="1028" name="Picture 4">
            <a:extLst>
              <a:ext uri="{FF2B5EF4-FFF2-40B4-BE49-F238E27FC236}">
                <a16:creationId xmlns:a16="http://schemas.microsoft.com/office/drawing/2014/main" id="{24CAFAFA-33B4-C546-9570-3EFCAFE04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82760"/>
            <a:ext cx="6091183" cy="44640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E0B42E0-D2C2-A84B-9551-BDEDD39B1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09" y="2282760"/>
            <a:ext cx="6091183"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9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976A-1EE6-0C40-978B-5AEEFB591F4C}"/>
              </a:ext>
            </a:extLst>
          </p:cNvPr>
          <p:cNvSpPr>
            <a:spLocks noGrp="1"/>
          </p:cNvSpPr>
          <p:nvPr>
            <p:ph type="title"/>
          </p:nvPr>
        </p:nvSpPr>
        <p:spPr>
          <a:xfrm>
            <a:off x="282146" y="210065"/>
            <a:ext cx="11353800" cy="1325563"/>
          </a:xfrm>
        </p:spPr>
        <p:txBody>
          <a:bodyPr/>
          <a:lstStyle/>
          <a:p>
            <a:r>
              <a:rPr lang="en-US" dirty="0"/>
              <a:t>Interview comparison by themes</a:t>
            </a:r>
          </a:p>
        </p:txBody>
      </p:sp>
      <p:pic>
        <p:nvPicPr>
          <p:cNvPr id="2050" name="Picture 2">
            <a:extLst>
              <a:ext uri="{FF2B5EF4-FFF2-40B4-BE49-F238E27FC236}">
                <a16:creationId xmlns:a16="http://schemas.microsoft.com/office/drawing/2014/main" id="{C4BA17B6-E979-B640-BD72-71833CF8A8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0624"/>
            <a:ext cx="9714470" cy="516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834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1981</Words>
  <Application>Microsoft Macintosh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Mapping Migrancies</vt:lpstr>
      <vt:lpstr>Interview Data Themes</vt:lpstr>
      <vt:lpstr>PowerPoint Presentation</vt:lpstr>
      <vt:lpstr>Mind Maps</vt:lpstr>
      <vt:lpstr>Overview of Forums</vt:lpstr>
      <vt:lpstr>Thematic categorization (using synonymous words)</vt:lpstr>
      <vt:lpstr>Forum counts by year/month</vt:lpstr>
      <vt:lpstr>Total conversations by theme (from 2016) Aforum         Cforum</vt:lpstr>
      <vt:lpstr>Interview comparison by themes</vt:lpstr>
      <vt:lpstr>Forum theme % comparison (from 2016)</vt:lpstr>
      <vt:lpstr>Top 100 words with highest TF-IDF (Term frequency/Inverse document frequency)</vt:lpstr>
      <vt:lpstr>Sentiment Analysis (still working on this)</vt:lpstr>
      <vt:lpstr>PowerPoint Presentation</vt:lpstr>
      <vt:lpstr>Some examples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Migrancies</dc:title>
  <dc:creator>Marina Khan</dc:creator>
  <cp:lastModifiedBy>Marina Khan</cp:lastModifiedBy>
  <cp:revision>8</cp:revision>
  <dcterms:created xsi:type="dcterms:W3CDTF">2020-05-19T01:24:26Z</dcterms:created>
  <dcterms:modified xsi:type="dcterms:W3CDTF">2020-05-19T04:12:37Z</dcterms:modified>
</cp:coreProperties>
</file>