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02" r:id="rId2"/>
    <p:sldId id="305" r:id="rId3"/>
    <p:sldId id="317" r:id="rId4"/>
    <p:sldId id="318" r:id="rId5"/>
    <p:sldId id="319" r:id="rId6"/>
    <p:sldId id="320" r:id="rId7"/>
    <p:sldId id="321" r:id="rId8"/>
    <p:sldId id="322" r:id="rId9"/>
    <p:sldId id="261" r:id="rId10"/>
    <p:sldId id="262" r:id="rId11"/>
    <p:sldId id="288" r:id="rId12"/>
    <p:sldId id="295" r:id="rId13"/>
    <p:sldId id="267" r:id="rId14"/>
    <p:sldId id="297" r:id="rId15"/>
    <p:sldId id="296" r:id="rId16"/>
    <p:sldId id="268" r:id="rId17"/>
    <p:sldId id="273" r:id="rId18"/>
    <p:sldId id="272" r:id="rId19"/>
    <p:sldId id="275" r:id="rId20"/>
    <p:sldId id="323" r:id="rId21"/>
    <p:sldId id="324" r:id="rId22"/>
    <p:sldId id="325" r:id="rId23"/>
    <p:sldId id="326" r:id="rId24"/>
    <p:sldId id="327" r:id="rId25"/>
    <p:sldId id="328" r:id="rId26"/>
    <p:sldId id="329" r:id="rId27"/>
    <p:sldId id="330" r:id="rId28"/>
    <p:sldId id="331" r:id="rId29"/>
    <p:sldId id="332" r:id="rId30"/>
    <p:sldId id="333" r:id="rId31"/>
    <p:sldId id="285" r:id="rId32"/>
    <p:sldId id="304" r:id="rId33"/>
    <p:sldId id="290" r:id="rId34"/>
    <p:sldId id="303" r:id="rId35"/>
    <p:sldId id="292" r:id="rId36"/>
    <p:sldId id="294" r:id="rId37"/>
    <p:sldId id="286" r:id="rId38"/>
    <p:sldId id="33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78081-0D53-48E2-8B8C-2AE570E7EDC3}" type="datetimeFigureOut">
              <a:rPr lang="en-US" smtClean="0"/>
              <a:t>11/25/2016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E0F4A-DC24-4BDD-8A55-55716B294862}" type="slidenum">
              <a:rPr lang="en-US" smtClean="0"/>
              <a:t>‹#›</a:t>
            </a:fld>
            <a:endParaRPr lang="en-US"/>
          </a:p>
        </p:txBody>
      </p:sp>
    </p:spTree>
    <p:extLst>
      <p:ext uri="{BB962C8B-B14F-4D97-AF65-F5344CB8AC3E}">
        <p14:creationId xmlns:p14="http://schemas.microsoft.com/office/powerpoint/2010/main" val="9451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7E8E53-FB47-4CBB-8CE0-B6A37821A0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552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8072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91977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133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48655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72418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77943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768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1151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15252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69047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58620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11/25/2016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9" name="Picture 8" descr="Block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82395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1959945"/>
            <a:ext cx="10363200" cy="1470025"/>
          </a:xfrm>
        </p:spPr>
        <p:txBody>
          <a:bodyPr/>
          <a:lstStyle/>
          <a:p>
            <a:r>
              <a:rPr lang="en-US" b="1" dirty="0"/>
              <a:t>An Advanced Approach on Predictive Modelling of Traffic Violations</a:t>
            </a:r>
            <a:endParaRPr lang="en-US" dirty="0"/>
          </a:p>
        </p:txBody>
      </p:sp>
      <p:sp>
        <p:nvSpPr>
          <p:cNvPr id="6" name="Subtitle 5"/>
          <p:cNvSpPr>
            <a:spLocks noGrp="1"/>
          </p:cNvSpPr>
          <p:nvPr>
            <p:ph type="subTitle" idx="1"/>
          </p:nvPr>
        </p:nvSpPr>
        <p:spPr/>
        <p:txBody>
          <a:bodyPr>
            <a:normAutofit fontScale="85000" lnSpcReduction="10000"/>
          </a:bodyPr>
          <a:lstStyle/>
          <a:p>
            <a:pPr algn="l"/>
            <a:r>
              <a:rPr lang="en-US" dirty="0"/>
              <a:t>Divya Jayaprakash					            Mayank Kothari</a:t>
            </a:r>
          </a:p>
          <a:p>
            <a:pPr algn="l"/>
            <a:r>
              <a:rPr lang="en-US" dirty="0"/>
              <a:t>Shamsundar Kulkarni     					 Vijay Shankar Balaji</a:t>
            </a:r>
          </a:p>
          <a:p>
            <a:pPr algn="l"/>
            <a:r>
              <a:rPr lang="en-US" dirty="0"/>
              <a:t>Gautami Murugan</a:t>
            </a:r>
          </a:p>
          <a:p>
            <a:endParaRPr lang="en-US" dirty="0"/>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4657"/>
            <a:ext cx="10972800" cy="1143000"/>
          </a:xfrm>
        </p:spPr>
        <p:txBody>
          <a:bodyPr/>
          <a:lstStyle/>
          <a:p>
            <a:pPr algn="ctr"/>
            <a:r>
              <a:rPr lang="en-IN" b="1" dirty="0"/>
              <a:t>Replacement Node </a:t>
            </a:r>
            <a:endParaRPr lang="en-US" dirty="0"/>
          </a:p>
        </p:txBody>
      </p:sp>
      <p:pic>
        <p:nvPicPr>
          <p:cNvPr id="4" name="Content Placeholder 3"/>
          <p:cNvPicPr>
            <a:picLocks noGrp="1"/>
          </p:cNvPicPr>
          <p:nvPr>
            <p:ph idx="1"/>
          </p:nvPr>
        </p:nvPicPr>
        <p:blipFill>
          <a:blip r:embed="rId2" cstate="print"/>
          <a:stretch>
            <a:fillRect/>
          </a:stretch>
        </p:blipFill>
        <p:spPr bwMode="auto">
          <a:xfrm>
            <a:off x="3324807" y="1987657"/>
            <a:ext cx="5542386" cy="4525963"/>
          </a:xfrm>
          <a:prstGeom prst="rect">
            <a:avLst/>
          </a:prstGeom>
          <a:noFill/>
          <a:ln w="9525">
            <a:noFill/>
            <a:miter lim="800000"/>
            <a:headEnd/>
            <a:tailEnd/>
          </a:ln>
        </p:spPr>
      </p:pic>
    </p:spTree>
    <p:extLst>
      <p:ext uri="{BB962C8B-B14F-4D97-AF65-F5344CB8AC3E}">
        <p14:creationId xmlns:p14="http://schemas.microsoft.com/office/powerpoint/2010/main" val="21848306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0310"/>
            <a:ext cx="10972800" cy="1143000"/>
          </a:xfrm>
        </p:spPr>
        <p:txBody>
          <a:bodyPr/>
          <a:lstStyle/>
          <a:p>
            <a:pPr algn="ctr"/>
            <a:r>
              <a:rPr lang="en-IN" b="1" dirty="0"/>
              <a:t>Impute Node</a:t>
            </a:r>
            <a:endParaRPr lang="en-US" dirty="0"/>
          </a:p>
        </p:txBody>
      </p:sp>
      <p:sp>
        <p:nvSpPr>
          <p:cNvPr id="3" name="Content Placeholder 2"/>
          <p:cNvSpPr>
            <a:spLocks noGrp="1"/>
          </p:cNvSpPr>
          <p:nvPr>
            <p:ph sz="half" idx="1"/>
          </p:nvPr>
        </p:nvSpPr>
        <p:spPr>
          <a:xfrm>
            <a:off x="609600" y="1859801"/>
            <a:ext cx="5384800" cy="4525963"/>
          </a:xfrm>
        </p:spPr>
        <p:txBody>
          <a:bodyPr>
            <a:normAutofit/>
          </a:bodyPr>
          <a:lstStyle/>
          <a:p>
            <a:r>
              <a:rPr lang="en-IN" sz="2400" dirty="0"/>
              <a:t>On exploration, it was found that some variables had missing values. We use the Impute node to populate the missing values. Below are the input methods for class and interval variables’ imputation: </a:t>
            </a:r>
            <a:endParaRPr lang="en-US" sz="2400" dirty="0"/>
          </a:p>
          <a:p>
            <a:r>
              <a:rPr lang="en-IN" sz="2400" dirty="0"/>
              <a:t>Class Variables: Default Input Method – Count</a:t>
            </a:r>
            <a:endParaRPr lang="en-US" sz="2400" dirty="0"/>
          </a:p>
          <a:p>
            <a:r>
              <a:rPr lang="en-IN" sz="2400" dirty="0"/>
              <a:t>Interval Variables: Default Input Method – Mean</a:t>
            </a:r>
            <a:endParaRPr lang="en-US" sz="2400" dirty="0"/>
          </a:p>
          <a:p>
            <a:endParaRPr lang="en-US" sz="2400" dirty="0"/>
          </a:p>
        </p:txBody>
      </p:sp>
      <p:pic>
        <p:nvPicPr>
          <p:cNvPr id="5" name="Content Placeholder 3"/>
          <p:cNvPicPr>
            <a:picLocks noGrp="1"/>
          </p:cNvPicPr>
          <p:nvPr>
            <p:ph sz="half" idx="2"/>
          </p:nvPr>
        </p:nvPicPr>
        <p:blipFill>
          <a:blip r:embed="rId2" cstate="print"/>
          <a:stretch>
            <a:fillRect/>
          </a:stretch>
        </p:blipFill>
        <p:spPr>
          <a:xfrm>
            <a:off x="6738062" y="1813310"/>
            <a:ext cx="4303876" cy="4525963"/>
          </a:xfrm>
          <a:prstGeom prst="rect">
            <a:avLst/>
          </a:prstGeom>
        </p:spPr>
      </p:pic>
    </p:spTree>
    <p:extLst>
      <p:ext uri="{BB962C8B-B14F-4D97-AF65-F5344CB8AC3E}">
        <p14:creationId xmlns:p14="http://schemas.microsoft.com/office/powerpoint/2010/main" val="42691697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4659"/>
            <a:ext cx="10972800" cy="1143000"/>
          </a:xfrm>
        </p:spPr>
        <p:txBody>
          <a:bodyPr/>
          <a:lstStyle/>
          <a:p>
            <a:pPr algn="ctr"/>
            <a:r>
              <a:rPr lang="en-IN" b="1" dirty="0"/>
              <a:t>Stat Explore</a:t>
            </a:r>
            <a:endParaRPr lang="en-US" dirty="0"/>
          </a:p>
        </p:txBody>
      </p:sp>
      <p:sp>
        <p:nvSpPr>
          <p:cNvPr id="3" name="Content Placeholder 2"/>
          <p:cNvSpPr>
            <a:spLocks noGrp="1"/>
          </p:cNvSpPr>
          <p:nvPr>
            <p:ph sz="half" idx="1"/>
          </p:nvPr>
        </p:nvSpPr>
        <p:spPr>
          <a:xfrm>
            <a:off x="609600" y="1987659"/>
            <a:ext cx="5384800" cy="4525963"/>
          </a:xfrm>
        </p:spPr>
        <p:txBody>
          <a:bodyPr>
            <a:normAutofit/>
          </a:bodyPr>
          <a:lstStyle/>
          <a:p>
            <a:r>
              <a:rPr lang="en-US" sz="2400" dirty="0"/>
              <a:t>We have used the Stat Explore node in SAS Enterprise Miner to produce analyze the statistical summary of our data.</a:t>
            </a:r>
          </a:p>
          <a:p>
            <a:r>
              <a:rPr lang="en-US" sz="2400" dirty="0"/>
              <a:t>From the Stat Explore result we can confirm we don’t have any missing values in the independent input variables used.</a:t>
            </a:r>
          </a:p>
          <a:p>
            <a:endParaRPr lang="en-US" sz="2400" dirty="0"/>
          </a:p>
        </p:txBody>
      </p:sp>
      <p:pic>
        <p:nvPicPr>
          <p:cNvPr id="5" name="Content Placeholder 4"/>
          <p:cNvPicPr>
            <a:picLocks noGrp="1"/>
          </p:cNvPicPr>
          <p:nvPr>
            <p:ph sz="half" idx="2"/>
          </p:nvPr>
        </p:nvPicPr>
        <p:blipFill>
          <a:blip r:embed="rId2" cstate="print"/>
          <a:srcRect/>
          <a:stretch>
            <a:fillRect/>
          </a:stretch>
        </p:blipFill>
        <p:spPr bwMode="auto">
          <a:xfrm>
            <a:off x="5994400" y="1987659"/>
            <a:ext cx="5181600" cy="2975006"/>
          </a:xfrm>
          <a:prstGeom prst="rect">
            <a:avLst/>
          </a:prstGeom>
          <a:noFill/>
          <a:ln w="9525">
            <a:noFill/>
            <a:miter lim="800000"/>
            <a:headEnd/>
            <a:tailEnd/>
          </a:ln>
        </p:spPr>
      </p:pic>
    </p:spTree>
    <p:extLst>
      <p:ext uri="{BB962C8B-B14F-4D97-AF65-F5344CB8AC3E}">
        <p14:creationId xmlns:p14="http://schemas.microsoft.com/office/powerpoint/2010/main" val="10951614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8590"/>
            <a:ext cx="10972800" cy="1143000"/>
          </a:xfrm>
        </p:spPr>
        <p:txBody>
          <a:bodyPr/>
          <a:lstStyle/>
          <a:p>
            <a:pPr algn="ctr"/>
            <a:r>
              <a:rPr lang="en-IN" b="1" dirty="0"/>
              <a:t>Transform Variables</a:t>
            </a:r>
            <a:endParaRPr lang="en-US" b="1" dirty="0"/>
          </a:p>
        </p:txBody>
      </p:sp>
      <p:sp>
        <p:nvSpPr>
          <p:cNvPr id="3" name="Content Placeholder 2"/>
          <p:cNvSpPr>
            <a:spLocks noGrp="1"/>
          </p:cNvSpPr>
          <p:nvPr>
            <p:ph idx="1"/>
          </p:nvPr>
        </p:nvSpPr>
        <p:spPr>
          <a:xfrm>
            <a:off x="609600" y="2003157"/>
            <a:ext cx="10972800" cy="4525963"/>
          </a:xfrm>
        </p:spPr>
        <p:txBody>
          <a:bodyPr>
            <a:normAutofit/>
          </a:bodyPr>
          <a:lstStyle/>
          <a:p>
            <a:r>
              <a:rPr lang="en-IN" sz="2400" dirty="0"/>
              <a:t>It is known that the normally distributed input variables give accurate results. To avoid the distribution effect on the output, the variables that are extremely skewed are transformed. So, the transform variable node is used before logistic regression.</a:t>
            </a:r>
            <a:endParaRPr lang="en-US" sz="2400" dirty="0"/>
          </a:p>
          <a:p>
            <a:pPr marL="0" indent="0">
              <a:buNone/>
            </a:pPr>
            <a:endParaRPr lang="en-US" sz="2400" dirty="0"/>
          </a:p>
        </p:txBody>
      </p:sp>
    </p:spTree>
    <p:extLst>
      <p:ext uri="{BB962C8B-B14F-4D97-AF65-F5344CB8AC3E}">
        <p14:creationId xmlns:p14="http://schemas.microsoft.com/office/powerpoint/2010/main" val="42736187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6875"/>
            <a:ext cx="10972800" cy="1143000"/>
          </a:xfrm>
        </p:spPr>
        <p:txBody>
          <a:bodyPr/>
          <a:lstStyle/>
          <a:p>
            <a:pPr algn="ctr"/>
            <a:r>
              <a:rPr lang="en-US" b="1" dirty="0"/>
              <a:t>Logistics Regression</a:t>
            </a:r>
          </a:p>
        </p:txBody>
      </p:sp>
      <p:sp>
        <p:nvSpPr>
          <p:cNvPr id="3" name="Content Placeholder 2"/>
          <p:cNvSpPr>
            <a:spLocks noGrp="1"/>
          </p:cNvSpPr>
          <p:nvPr>
            <p:ph idx="1"/>
          </p:nvPr>
        </p:nvSpPr>
        <p:spPr>
          <a:xfrm>
            <a:off x="609600" y="1849875"/>
            <a:ext cx="10972800" cy="4525963"/>
          </a:xfrm>
        </p:spPr>
        <p:txBody>
          <a:bodyPr/>
          <a:lstStyle/>
          <a:p>
            <a:r>
              <a:rPr lang="en-IN" sz="2400" dirty="0"/>
              <a:t>Logistic regression measures the relationship between the categorical dependent variable and one or more independent variables.</a:t>
            </a:r>
          </a:p>
          <a:p>
            <a:r>
              <a:rPr lang="en-IN" sz="2400" dirty="0"/>
              <a:t> The variables have p-value &lt;0.0001 which means that they are highly significant carrying a lot of information about the target variable.</a:t>
            </a:r>
            <a:endParaRPr lang="en-US" sz="2400" dirty="0"/>
          </a:p>
          <a:p>
            <a:endParaRPr lang="en-US" dirty="0"/>
          </a:p>
        </p:txBody>
      </p:sp>
      <p:pic>
        <p:nvPicPr>
          <p:cNvPr id="4" name="Picture 3"/>
          <p:cNvPicPr/>
          <p:nvPr/>
        </p:nvPicPr>
        <p:blipFill>
          <a:blip r:embed="rId2"/>
          <a:stretch>
            <a:fillRect/>
          </a:stretch>
        </p:blipFill>
        <p:spPr>
          <a:xfrm>
            <a:off x="1477027" y="4112857"/>
            <a:ext cx="8686800" cy="1772285"/>
          </a:xfrm>
          <a:prstGeom prst="rect">
            <a:avLst/>
          </a:prstGeom>
        </p:spPr>
      </p:pic>
    </p:spTree>
    <p:extLst>
      <p:ext uri="{BB962C8B-B14F-4D97-AF65-F5344CB8AC3E}">
        <p14:creationId xmlns:p14="http://schemas.microsoft.com/office/powerpoint/2010/main" val="6405693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174"/>
            <a:ext cx="10972800" cy="1143000"/>
          </a:xfrm>
        </p:spPr>
        <p:txBody>
          <a:bodyPr/>
          <a:lstStyle/>
          <a:p>
            <a:pPr algn="ctr"/>
            <a:r>
              <a:rPr lang="en-US" b="1" dirty="0"/>
              <a:t>Logistics Regression</a:t>
            </a:r>
            <a:endParaRPr lang="en-US" dirty="0"/>
          </a:p>
        </p:txBody>
      </p:sp>
      <p:sp>
        <p:nvSpPr>
          <p:cNvPr id="7" name="Content Placeholder 6"/>
          <p:cNvSpPr>
            <a:spLocks noGrp="1"/>
          </p:cNvSpPr>
          <p:nvPr>
            <p:ph sz="half" idx="1"/>
          </p:nvPr>
        </p:nvSpPr>
        <p:spPr>
          <a:xfrm>
            <a:off x="609600" y="1848174"/>
            <a:ext cx="5384800" cy="4525963"/>
          </a:xfrm>
        </p:spPr>
        <p:txBody>
          <a:bodyPr/>
          <a:lstStyle/>
          <a:p>
            <a:pPr marL="0" indent="0">
              <a:buNone/>
            </a:pPr>
            <a:r>
              <a:rPr lang="en-IN" sz="2400" dirty="0"/>
              <a:t>We can notice from the Fit Statistics that:</a:t>
            </a:r>
            <a:endParaRPr lang="en-US" sz="2400" dirty="0"/>
          </a:p>
          <a:p>
            <a:pPr lvl="0"/>
            <a:r>
              <a:rPr lang="en-US" sz="2400" dirty="0"/>
              <a:t>The Misclassification Rate for Train data is 0.212546 and Validation data is 0.150283</a:t>
            </a:r>
          </a:p>
          <a:p>
            <a:pPr lvl="0"/>
            <a:r>
              <a:rPr lang="en-US" sz="2400" dirty="0"/>
              <a:t>The Average Squared error for Train data is 0.139264 and Validation data: 0.102744</a:t>
            </a:r>
          </a:p>
          <a:p>
            <a:pPr marL="0" indent="0">
              <a:buNone/>
            </a:pPr>
            <a:endParaRPr lang="en-US" dirty="0"/>
          </a:p>
        </p:txBody>
      </p:sp>
      <p:pic>
        <p:nvPicPr>
          <p:cNvPr id="5" name="Content Placeholder 4"/>
          <p:cNvPicPr>
            <a:picLocks noGrp="1"/>
          </p:cNvPicPr>
          <p:nvPr>
            <p:ph sz="half" idx="2"/>
          </p:nvPr>
        </p:nvPicPr>
        <p:blipFill>
          <a:blip r:embed="rId2"/>
          <a:stretch>
            <a:fillRect/>
          </a:stretch>
        </p:blipFill>
        <p:spPr>
          <a:xfrm>
            <a:off x="6197600" y="2562857"/>
            <a:ext cx="5384800" cy="2600649"/>
          </a:xfrm>
          <a:prstGeom prst="rect">
            <a:avLst/>
          </a:prstGeom>
        </p:spPr>
      </p:pic>
    </p:spTree>
    <p:extLst>
      <p:ext uri="{BB962C8B-B14F-4D97-AF65-F5344CB8AC3E}">
        <p14:creationId xmlns:p14="http://schemas.microsoft.com/office/powerpoint/2010/main" val="32075716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570" y="823543"/>
            <a:ext cx="10972800" cy="1143000"/>
          </a:xfrm>
        </p:spPr>
        <p:txBody>
          <a:bodyPr/>
          <a:lstStyle/>
          <a:p>
            <a:pPr algn="ctr"/>
            <a:r>
              <a:rPr lang="en-IN" b="1" dirty="0"/>
              <a:t>Decision tree </a:t>
            </a:r>
            <a:endParaRPr lang="en-US" b="1" dirty="0"/>
          </a:p>
        </p:txBody>
      </p:sp>
      <p:sp>
        <p:nvSpPr>
          <p:cNvPr id="3" name="Content Placeholder 2"/>
          <p:cNvSpPr>
            <a:spLocks noGrp="1"/>
          </p:cNvSpPr>
          <p:nvPr>
            <p:ph idx="1"/>
          </p:nvPr>
        </p:nvSpPr>
        <p:spPr>
          <a:xfrm>
            <a:off x="609600" y="1863673"/>
            <a:ext cx="10972800" cy="4525963"/>
          </a:xfrm>
        </p:spPr>
        <p:txBody>
          <a:bodyPr>
            <a:normAutofit/>
          </a:bodyPr>
          <a:lstStyle/>
          <a:p>
            <a:r>
              <a:rPr lang="en-US" sz="2400" dirty="0"/>
              <a:t>Decision tree provides an excellent introduction to predictive modeling. These models are conceptually easy to understand and they readily accommodate nonlinear associations between input variables and one or more target variables. We perform the following  models</a:t>
            </a:r>
          </a:p>
          <a:p>
            <a:pPr marL="514350" indent="-514350">
              <a:buFont typeface="+mj-lt"/>
              <a:buAutoNum type="alphaLcParenR"/>
            </a:pPr>
            <a:r>
              <a:rPr lang="en-US" sz="2400" dirty="0"/>
              <a:t>Max Tree</a:t>
            </a:r>
          </a:p>
          <a:p>
            <a:pPr marL="514350" indent="-514350">
              <a:buFont typeface="+mj-lt"/>
              <a:buAutoNum type="alphaLcParenR"/>
            </a:pPr>
            <a:r>
              <a:rPr lang="en-US" sz="2400" dirty="0"/>
              <a:t>Optimal Tree - is grown with the ASSESSMENT MEASURE parameter set to “Decision”.</a:t>
            </a:r>
          </a:p>
          <a:p>
            <a:pPr marL="514350" indent="-514350">
              <a:buFont typeface="+mj-lt"/>
              <a:buAutoNum type="alphaLcParenR"/>
            </a:pPr>
            <a:r>
              <a:rPr lang="en-US" sz="2400" dirty="0"/>
              <a:t>Optimal Tree ASE- is grown with the ASSESSMENT MEASURE parameter set to “Average Square Error”.</a:t>
            </a:r>
          </a:p>
          <a:p>
            <a:pPr marL="514350" indent="-514350">
              <a:buFont typeface="+mj-lt"/>
              <a:buAutoNum type="alphaLcParenR"/>
            </a:pPr>
            <a:endParaRPr lang="en-US" sz="2400" dirty="0"/>
          </a:p>
          <a:p>
            <a:endParaRPr lang="en-US" sz="2400" dirty="0"/>
          </a:p>
        </p:txBody>
      </p:sp>
    </p:spTree>
    <p:extLst>
      <p:ext uri="{BB962C8B-B14F-4D97-AF65-F5344CB8AC3E}">
        <p14:creationId xmlns:p14="http://schemas.microsoft.com/office/powerpoint/2010/main" val="28490427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955982"/>
            <a:ext cx="10972800" cy="1143000"/>
          </a:xfrm>
        </p:spPr>
        <p:txBody>
          <a:bodyPr/>
          <a:lstStyle/>
          <a:p>
            <a:pPr algn="ctr"/>
            <a:r>
              <a:rPr lang="en-US" b="1" dirty="0"/>
              <a:t>Max Tree- Sub tree assessment plot</a:t>
            </a:r>
          </a:p>
        </p:txBody>
      </p:sp>
      <p:pic>
        <p:nvPicPr>
          <p:cNvPr id="4" name="Content Placeholder 3"/>
          <p:cNvPicPr>
            <a:picLocks noGrp="1"/>
          </p:cNvPicPr>
          <p:nvPr>
            <p:ph idx="1"/>
          </p:nvPr>
        </p:nvPicPr>
        <p:blipFill>
          <a:blip r:embed="rId2"/>
          <a:stretch>
            <a:fillRect/>
          </a:stretch>
        </p:blipFill>
        <p:spPr>
          <a:xfrm>
            <a:off x="3040380" y="2454434"/>
            <a:ext cx="5791200" cy="3800475"/>
          </a:xfrm>
          <a:prstGeom prst="rect">
            <a:avLst/>
          </a:prstGeom>
        </p:spPr>
      </p:pic>
    </p:spTree>
    <p:extLst>
      <p:ext uri="{BB962C8B-B14F-4D97-AF65-F5344CB8AC3E}">
        <p14:creationId xmlns:p14="http://schemas.microsoft.com/office/powerpoint/2010/main" val="11932932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030" y="811848"/>
            <a:ext cx="10972800" cy="1143000"/>
          </a:xfrm>
        </p:spPr>
        <p:txBody>
          <a:bodyPr/>
          <a:lstStyle/>
          <a:p>
            <a:pPr algn="ctr"/>
            <a:r>
              <a:rPr lang="en-US" b="1" dirty="0"/>
              <a:t>Max Tree- Tree Interpretation</a:t>
            </a:r>
          </a:p>
        </p:txBody>
      </p:sp>
      <p:pic>
        <p:nvPicPr>
          <p:cNvPr id="4" name="Content Placeholder 3"/>
          <p:cNvPicPr>
            <a:picLocks noGrp="1"/>
          </p:cNvPicPr>
          <p:nvPr>
            <p:ph idx="1"/>
          </p:nvPr>
        </p:nvPicPr>
        <p:blipFill>
          <a:blip r:embed="rId2"/>
          <a:stretch>
            <a:fillRect/>
          </a:stretch>
        </p:blipFill>
        <p:spPr>
          <a:xfrm>
            <a:off x="1338816" y="1954848"/>
            <a:ext cx="9537227" cy="4525963"/>
          </a:xfrm>
          <a:prstGeom prst="rect">
            <a:avLst/>
          </a:prstGeom>
        </p:spPr>
      </p:pic>
    </p:spTree>
    <p:extLst>
      <p:ext uri="{BB962C8B-B14F-4D97-AF65-F5344CB8AC3E}">
        <p14:creationId xmlns:p14="http://schemas.microsoft.com/office/powerpoint/2010/main" val="194563078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0584"/>
            <a:ext cx="10972800" cy="1143000"/>
          </a:xfrm>
        </p:spPr>
        <p:txBody>
          <a:bodyPr/>
          <a:lstStyle/>
          <a:p>
            <a:pPr algn="ctr"/>
            <a:r>
              <a:rPr lang="en-US" b="1" dirty="0"/>
              <a:t>Max Tree Confusion Matrix</a:t>
            </a:r>
          </a:p>
        </p:txBody>
      </p:sp>
      <p:sp>
        <p:nvSpPr>
          <p:cNvPr id="5" name="Content Placeholder 4"/>
          <p:cNvSpPr>
            <a:spLocks noGrp="1"/>
          </p:cNvSpPr>
          <p:nvPr>
            <p:ph idx="1"/>
          </p:nvPr>
        </p:nvSpPr>
        <p:spPr>
          <a:xfrm>
            <a:off x="609600" y="1786181"/>
            <a:ext cx="10972800" cy="4525963"/>
          </a:xfrm>
        </p:spPr>
        <p:txBody>
          <a:bodyPr/>
          <a:lstStyle/>
          <a:p>
            <a:r>
              <a:rPr lang="en-US" sz="2400" dirty="0"/>
              <a:t>The model is good because the False Negative and False Positive counts are very less when compared to the True Negative and True positive counts respectively.</a:t>
            </a:r>
          </a:p>
          <a:p>
            <a:pPr marL="0" indent="0">
              <a:buNone/>
            </a:pPr>
            <a:endParaRPr lang="en-US" dirty="0"/>
          </a:p>
        </p:txBody>
      </p:sp>
      <p:pic>
        <p:nvPicPr>
          <p:cNvPr id="7" name="Picture 6"/>
          <p:cNvPicPr/>
          <p:nvPr/>
        </p:nvPicPr>
        <p:blipFill>
          <a:blip r:embed="rId2"/>
          <a:stretch>
            <a:fillRect/>
          </a:stretch>
        </p:blipFill>
        <p:spPr>
          <a:xfrm>
            <a:off x="4122387" y="3430589"/>
            <a:ext cx="4629150" cy="2695575"/>
          </a:xfrm>
          <a:prstGeom prst="rect">
            <a:avLst/>
          </a:prstGeom>
        </p:spPr>
      </p:pic>
    </p:spTree>
    <p:extLst>
      <p:ext uri="{BB962C8B-B14F-4D97-AF65-F5344CB8AC3E}">
        <p14:creationId xmlns:p14="http://schemas.microsoft.com/office/powerpoint/2010/main" val="13474514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7568"/>
            <a:ext cx="10972800" cy="1143000"/>
          </a:xfrm>
        </p:spPr>
        <p:txBody>
          <a:bodyPr/>
          <a:lstStyle/>
          <a:p>
            <a:r>
              <a:rPr lang="en-US" dirty="0"/>
              <a:t>Project Contents</a:t>
            </a:r>
          </a:p>
        </p:txBody>
      </p:sp>
      <p:sp>
        <p:nvSpPr>
          <p:cNvPr id="3" name="Content Placeholder 2"/>
          <p:cNvSpPr>
            <a:spLocks noGrp="1"/>
          </p:cNvSpPr>
          <p:nvPr>
            <p:ph idx="1"/>
          </p:nvPr>
        </p:nvSpPr>
        <p:spPr>
          <a:xfrm>
            <a:off x="609600" y="2137411"/>
            <a:ext cx="10972800" cy="4525963"/>
          </a:xfrm>
        </p:spPr>
        <p:txBody>
          <a:bodyPr/>
          <a:lstStyle/>
          <a:p>
            <a:r>
              <a:rPr lang="en-US" dirty="0"/>
              <a:t>Traffic Violation dataset</a:t>
            </a:r>
          </a:p>
          <a:p>
            <a:r>
              <a:rPr lang="en-US" dirty="0"/>
              <a:t>Predicting whether the traffic violation will contribute to accident</a:t>
            </a:r>
          </a:p>
          <a:p>
            <a:r>
              <a:rPr lang="en-US" dirty="0"/>
              <a:t>SEMMA Process in SAS EM</a:t>
            </a:r>
          </a:p>
          <a:p>
            <a:r>
              <a:rPr lang="en-US" dirty="0"/>
              <a:t>Goal of improving prediction results</a:t>
            </a:r>
          </a:p>
          <a:p>
            <a:r>
              <a:rPr lang="en-US" dirty="0"/>
              <a:t>Present managerial – relevant findings</a:t>
            </a:r>
          </a:p>
        </p:txBody>
      </p:sp>
    </p:spTree>
    <p:extLst>
      <p:ext uri="{BB962C8B-B14F-4D97-AF65-F5344CB8AC3E}">
        <p14:creationId xmlns:p14="http://schemas.microsoft.com/office/powerpoint/2010/main" val="195449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7275"/>
            <a:ext cx="10972800" cy="1143000"/>
          </a:xfrm>
        </p:spPr>
        <p:txBody>
          <a:bodyPr/>
          <a:lstStyle/>
          <a:p>
            <a:r>
              <a:rPr lang="en-IN" dirty="0"/>
              <a:t>Optimal Decision Tree</a:t>
            </a:r>
          </a:p>
        </p:txBody>
      </p:sp>
      <p:sp>
        <p:nvSpPr>
          <p:cNvPr id="3" name="Content Placeholder 2"/>
          <p:cNvSpPr>
            <a:spLocks noGrp="1"/>
          </p:cNvSpPr>
          <p:nvPr>
            <p:ph idx="1"/>
          </p:nvPr>
        </p:nvSpPr>
        <p:spPr/>
        <p:txBody>
          <a:bodyPr>
            <a:normAutofit lnSpcReduction="10000"/>
          </a:bodyPr>
          <a:lstStyle/>
          <a:p>
            <a:r>
              <a:rPr lang="en-IN" sz="2400" dirty="0"/>
              <a:t>Decision tree created setting ASSESSMENT MEASURE = DECISION</a:t>
            </a:r>
          </a:p>
          <a:p>
            <a:endParaRPr lang="en-IN" sz="2400" dirty="0"/>
          </a:p>
          <a:p>
            <a:r>
              <a:rPr lang="en-IN" sz="2400" dirty="0"/>
              <a:t>Existing Property Damage carries more</a:t>
            </a:r>
          </a:p>
          <a:p>
            <a:pPr marL="0" indent="0">
              <a:buNone/>
            </a:pPr>
            <a:r>
              <a:rPr lang="en-IN" sz="2400" dirty="0"/>
              <a:t>    information in predicting </a:t>
            </a:r>
          </a:p>
          <a:p>
            <a:pPr marL="0" indent="0">
              <a:buNone/>
            </a:pPr>
            <a:r>
              <a:rPr lang="en-IN" sz="2400" dirty="0"/>
              <a:t>    whether the accident has</a:t>
            </a:r>
          </a:p>
          <a:p>
            <a:pPr marL="0" indent="0">
              <a:buNone/>
            </a:pPr>
            <a:r>
              <a:rPr lang="en-IN" sz="2400" dirty="0"/>
              <a:t>    happened or not</a:t>
            </a:r>
          </a:p>
          <a:p>
            <a:pPr marL="0" indent="0">
              <a:buNone/>
            </a:pPr>
            <a:endParaRPr lang="en-IN" sz="2400" dirty="0"/>
          </a:p>
          <a:p>
            <a:r>
              <a:rPr lang="en-IN" sz="2400" dirty="0"/>
              <a:t>Almost a pure node that states that </a:t>
            </a:r>
          </a:p>
          <a:p>
            <a:pPr marL="0" indent="0">
              <a:buNone/>
            </a:pPr>
            <a:r>
              <a:rPr lang="en-IN" sz="2400" dirty="0"/>
              <a:t>     amongst all traffic violation cases, </a:t>
            </a:r>
          </a:p>
          <a:p>
            <a:pPr marL="0" indent="0">
              <a:buNone/>
            </a:pPr>
            <a:r>
              <a:rPr lang="en-IN" sz="2400" dirty="0"/>
              <a:t>     the vehicles that had an existing damage, </a:t>
            </a:r>
          </a:p>
          <a:p>
            <a:pPr marL="0" indent="0">
              <a:buNone/>
            </a:pPr>
            <a:r>
              <a:rPr lang="en-IN" sz="2400" dirty="0"/>
              <a:t>    ended in fatal accident for 21.57% of times</a:t>
            </a:r>
          </a:p>
          <a:p>
            <a:endParaRPr lang="en-IN" dirty="0"/>
          </a:p>
        </p:txBody>
      </p:sp>
      <p:pic>
        <p:nvPicPr>
          <p:cNvPr id="4" name="Content Placeholder 3"/>
          <p:cNvPicPr>
            <a:picLocks/>
          </p:cNvPicPr>
          <p:nvPr/>
        </p:nvPicPr>
        <p:blipFill>
          <a:blip r:embed="rId2"/>
          <a:stretch>
            <a:fillRect/>
          </a:stretch>
        </p:blipFill>
        <p:spPr>
          <a:xfrm>
            <a:off x="6259398" y="2218533"/>
            <a:ext cx="5575654" cy="4090194"/>
          </a:xfrm>
          <a:prstGeom prst="rect">
            <a:avLst/>
          </a:prstGeom>
        </p:spPr>
      </p:pic>
    </p:spTree>
    <p:extLst>
      <p:ext uri="{BB962C8B-B14F-4D97-AF65-F5344CB8AC3E}">
        <p14:creationId xmlns:p14="http://schemas.microsoft.com/office/powerpoint/2010/main" val="428796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72062"/>
            <a:ext cx="10972800" cy="1143000"/>
          </a:xfrm>
        </p:spPr>
        <p:txBody>
          <a:bodyPr>
            <a:normAutofit/>
          </a:bodyPr>
          <a:lstStyle/>
          <a:p>
            <a:pPr algn="ctr"/>
            <a:r>
              <a:rPr lang="en-US" b="1" dirty="0"/>
              <a:t>Optimal Tree- Subtree Assessment Plot</a:t>
            </a:r>
            <a:endParaRPr lang="en-US" dirty="0"/>
          </a:p>
        </p:txBody>
      </p:sp>
      <p:pic>
        <p:nvPicPr>
          <p:cNvPr id="6" name="Content Placeholder 3"/>
          <p:cNvPicPr>
            <a:picLocks noGrp="1"/>
          </p:cNvPicPr>
          <p:nvPr>
            <p:ph sz="half" idx="2"/>
          </p:nvPr>
        </p:nvPicPr>
        <p:blipFill>
          <a:blip r:embed="rId2"/>
          <a:stretch>
            <a:fillRect/>
          </a:stretch>
        </p:blipFill>
        <p:spPr>
          <a:xfrm>
            <a:off x="3431357" y="2150962"/>
            <a:ext cx="4922033" cy="4499769"/>
          </a:xfrm>
          <a:prstGeom prst="rect">
            <a:avLst/>
          </a:prstGeom>
        </p:spPr>
      </p:pic>
      <p:sp>
        <p:nvSpPr>
          <p:cNvPr id="3" name="Content Placeholder 2"/>
          <p:cNvSpPr>
            <a:spLocks noGrp="1"/>
          </p:cNvSpPr>
          <p:nvPr>
            <p:ph sz="half" idx="1"/>
          </p:nvPr>
        </p:nvSpPr>
        <p:spPr/>
        <p:txBody>
          <a:bodyPr/>
          <a:lstStyle/>
          <a:p>
            <a:endParaRPr lang="en-IN"/>
          </a:p>
        </p:txBody>
      </p:sp>
    </p:spTree>
    <p:extLst>
      <p:ext uri="{BB962C8B-B14F-4D97-AF65-F5344CB8AC3E}">
        <p14:creationId xmlns:p14="http://schemas.microsoft.com/office/powerpoint/2010/main" val="359615552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1186"/>
            <a:ext cx="10972800" cy="1143000"/>
          </a:xfrm>
        </p:spPr>
        <p:txBody>
          <a:bodyPr/>
          <a:lstStyle/>
          <a:p>
            <a:pPr algn="ctr"/>
            <a:r>
              <a:rPr lang="en-US" b="1" dirty="0"/>
              <a:t>Optimal Tree Confusion Matrix</a:t>
            </a:r>
          </a:p>
        </p:txBody>
      </p:sp>
      <p:sp>
        <p:nvSpPr>
          <p:cNvPr id="3" name="Content Placeholder 2"/>
          <p:cNvSpPr>
            <a:spLocks noGrp="1"/>
          </p:cNvSpPr>
          <p:nvPr>
            <p:ph idx="1"/>
          </p:nvPr>
        </p:nvSpPr>
        <p:spPr>
          <a:xfrm>
            <a:off x="609600" y="2049651"/>
            <a:ext cx="10972800" cy="4525963"/>
          </a:xfrm>
        </p:spPr>
        <p:txBody>
          <a:bodyPr/>
          <a:lstStyle/>
          <a:p>
            <a:r>
              <a:rPr lang="en-US" sz="2400" dirty="0"/>
              <a:t>The model is good because the False Negative and False Positive counts are very less when compared to the True Negative and True positive counts respectively.</a:t>
            </a:r>
          </a:p>
          <a:p>
            <a:pPr marL="0" indent="0">
              <a:buNone/>
            </a:pPr>
            <a:endParaRPr lang="en-US" dirty="0"/>
          </a:p>
        </p:txBody>
      </p:sp>
      <p:pic>
        <p:nvPicPr>
          <p:cNvPr id="4" name="Picture 3"/>
          <p:cNvPicPr/>
          <p:nvPr/>
        </p:nvPicPr>
        <p:blipFill>
          <a:blip r:embed="rId2"/>
          <a:stretch>
            <a:fillRect/>
          </a:stretch>
        </p:blipFill>
        <p:spPr>
          <a:xfrm>
            <a:off x="263951" y="3016578"/>
            <a:ext cx="5854686" cy="3654501"/>
          </a:xfrm>
          <a:prstGeom prst="rect">
            <a:avLst/>
          </a:prstGeom>
        </p:spPr>
      </p:pic>
      <p:pic>
        <p:nvPicPr>
          <p:cNvPr id="5" name="Picture 4"/>
          <p:cNvPicPr/>
          <p:nvPr/>
        </p:nvPicPr>
        <p:blipFill>
          <a:blip r:embed="rId3"/>
          <a:stretch>
            <a:fillRect/>
          </a:stretch>
        </p:blipFill>
        <p:spPr>
          <a:xfrm>
            <a:off x="6209763" y="3368478"/>
            <a:ext cx="5083548" cy="2956907"/>
          </a:xfrm>
          <a:prstGeom prst="rect">
            <a:avLst/>
          </a:prstGeom>
        </p:spPr>
      </p:pic>
    </p:spTree>
    <p:extLst>
      <p:ext uri="{BB962C8B-B14F-4D97-AF65-F5344CB8AC3E}">
        <p14:creationId xmlns:p14="http://schemas.microsoft.com/office/powerpoint/2010/main" val="344188532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pPr algn="ctr"/>
            <a:r>
              <a:rPr lang="en-US" b="1" dirty="0"/>
              <a:t>Optimal Tree ASE</a:t>
            </a:r>
            <a:endParaRPr lang="en-US" dirty="0"/>
          </a:p>
        </p:txBody>
      </p:sp>
      <p:pic>
        <p:nvPicPr>
          <p:cNvPr id="6" name="Content Placeholder 3"/>
          <p:cNvPicPr>
            <a:picLocks noGrp="1"/>
          </p:cNvPicPr>
          <p:nvPr>
            <p:ph sz="half" idx="2"/>
          </p:nvPr>
        </p:nvPicPr>
        <p:blipFill>
          <a:blip r:embed="rId2"/>
          <a:stretch>
            <a:fillRect/>
          </a:stretch>
        </p:blipFill>
        <p:spPr>
          <a:xfrm>
            <a:off x="124905" y="1039304"/>
            <a:ext cx="11942190" cy="5818696"/>
          </a:xfrm>
          <a:prstGeom prst="rect">
            <a:avLst/>
          </a:prstGeom>
        </p:spPr>
      </p:pic>
      <p:sp>
        <p:nvSpPr>
          <p:cNvPr id="3" name="Content Placeholder 2"/>
          <p:cNvSpPr>
            <a:spLocks noGrp="1"/>
          </p:cNvSpPr>
          <p:nvPr>
            <p:ph sz="half" idx="1"/>
          </p:nvPr>
        </p:nvSpPr>
        <p:spPr>
          <a:xfrm>
            <a:off x="6400800" y="2614841"/>
            <a:ext cx="6375661" cy="4525963"/>
          </a:xfrm>
        </p:spPr>
        <p:txBody>
          <a:bodyPr>
            <a:normAutofit/>
          </a:bodyPr>
          <a:lstStyle/>
          <a:p>
            <a:endParaRPr lang="en-IN" dirty="0"/>
          </a:p>
          <a:p>
            <a:endParaRPr lang="en-IN" dirty="0"/>
          </a:p>
          <a:p>
            <a:endParaRPr lang="en-IN" dirty="0"/>
          </a:p>
          <a:p>
            <a:r>
              <a:rPr lang="en-IN" sz="2000" dirty="0"/>
              <a:t>These highly informative factors that </a:t>
            </a:r>
          </a:p>
          <a:p>
            <a:pPr marL="0" indent="0">
              <a:buNone/>
            </a:pPr>
            <a:r>
              <a:rPr lang="en-IN" sz="2000" dirty="0"/>
              <a:t>      occur before accident and contribute to accident</a:t>
            </a:r>
          </a:p>
          <a:p>
            <a:r>
              <a:rPr lang="en-IN" sz="2000" dirty="0"/>
              <a:t>They can be controlled by humans to prevent </a:t>
            </a:r>
          </a:p>
          <a:p>
            <a:pPr marL="0" indent="0">
              <a:buNone/>
            </a:pPr>
            <a:r>
              <a:rPr lang="en-IN" sz="2000" dirty="0"/>
              <a:t>       accident</a:t>
            </a:r>
          </a:p>
          <a:p>
            <a:r>
              <a:rPr lang="en-IN" sz="2000" dirty="0"/>
              <a:t>Bigger optimal tree : Assessment Measure = ASE</a:t>
            </a:r>
          </a:p>
          <a:p>
            <a:r>
              <a:rPr lang="en-IN" sz="2000" dirty="0"/>
              <a:t>Car model , violation type, </a:t>
            </a:r>
          </a:p>
          <a:p>
            <a:pPr marL="0" indent="0">
              <a:buNone/>
            </a:pPr>
            <a:r>
              <a:rPr lang="en-IN" sz="2000" dirty="0"/>
              <a:t>     driver city –good predictors of the target variable</a:t>
            </a:r>
          </a:p>
          <a:p>
            <a:endParaRPr lang="en-IN" sz="2600" dirty="0"/>
          </a:p>
          <a:p>
            <a:endParaRPr lang="en-IN" dirty="0"/>
          </a:p>
        </p:txBody>
      </p:sp>
    </p:spTree>
    <p:extLst>
      <p:ext uri="{BB962C8B-B14F-4D97-AF65-F5344CB8AC3E}">
        <p14:creationId xmlns:p14="http://schemas.microsoft.com/office/powerpoint/2010/main" val="40385888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9790"/>
            <a:ext cx="10972800" cy="1143000"/>
          </a:xfrm>
        </p:spPr>
        <p:txBody>
          <a:bodyPr>
            <a:normAutofit/>
          </a:bodyPr>
          <a:lstStyle/>
          <a:p>
            <a:pPr algn="ctr"/>
            <a:r>
              <a:rPr lang="en-US" b="1" dirty="0"/>
              <a:t>Optimal Tree ASE- Fit Stats and </a:t>
            </a:r>
          </a:p>
        </p:txBody>
      </p:sp>
      <p:sp>
        <p:nvSpPr>
          <p:cNvPr id="3" name="Content Placeholder 2"/>
          <p:cNvSpPr>
            <a:spLocks noGrp="1"/>
          </p:cNvSpPr>
          <p:nvPr>
            <p:ph idx="1"/>
          </p:nvPr>
        </p:nvSpPr>
        <p:spPr>
          <a:xfrm>
            <a:off x="609600" y="1941164"/>
            <a:ext cx="10972800" cy="4525963"/>
          </a:xfrm>
        </p:spPr>
        <p:txBody>
          <a:bodyPr/>
          <a:lstStyle/>
          <a:p>
            <a:pPr marL="0" indent="0">
              <a:buNone/>
            </a:pPr>
            <a:r>
              <a:rPr lang="en-IN" sz="2400" dirty="0"/>
              <a:t>We can notice from the Fit Statistics that:</a:t>
            </a:r>
            <a:endParaRPr lang="en-US" sz="2400" dirty="0"/>
          </a:p>
          <a:p>
            <a:pPr lvl="0"/>
            <a:r>
              <a:rPr lang="en-US" sz="2400" dirty="0"/>
              <a:t>The Misclassification Rate for Train data is 0.216755 and Validation data is 0.02999</a:t>
            </a:r>
          </a:p>
          <a:p>
            <a:pPr lvl="0"/>
            <a:r>
              <a:rPr lang="en-US" sz="2400" dirty="0"/>
              <a:t>The Average Squared error for Train data is 0.13864 and Validation data: 0.087187</a:t>
            </a:r>
          </a:p>
          <a:p>
            <a:pPr marL="0" indent="0">
              <a:buNone/>
            </a:pPr>
            <a:endParaRPr lang="en-US" dirty="0"/>
          </a:p>
        </p:txBody>
      </p:sp>
      <p:pic>
        <p:nvPicPr>
          <p:cNvPr id="4" name="Content Placeholder 3"/>
          <p:cNvPicPr>
            <a:picLocks/>
          </p:cNvPicPr>
          <p:nvPr/>
        </p:nvPicPr>
        <p:blipFill>
          <a:blip r:embed="rId2"/>
          <a:stretch>
            <a:fillRect/>
          </a:stretch>
        </p:blipFill>
        <p:spPr>
          <a:xfrm>
            <a:off x="3361882" y="3391440"/>
            <a:ext cx="8296275" cy="2105025"/>
          </a:xfrm>
          <a:prstGeom prst="rect">
            <a:avLst/>
          </a:prstGeom>
        </p:spPr>
      </p:pic>
      <p:pic>
        <p:nvPicPr>
          <p:cNvPr id="5" name="Picture 4"/>
          <p:cNvPicPr/>
          <p:nvPr/>
        </p:nvPicPr>
        <p:blipFill>
          <a:blip r:embed="rId3"/>
          <a:stretch>
            <a:fillRect/>
          </a:stretch>
        </p:blipFill>
        <p:spPr>
          <a:xfrm>
            <a:off x="948268" y="3391440"/>
            <a:ext cx="5040664" cy="2992427"/>
          </a:xfrm>
          <a:prstGeom prst="rect">
            <a:avLst/>
          </a:prstGeom>
        </p:spPr>
      </p:pic>
    </p:spTree>
    <p:extLst>
      <p:ext uri="{BB962C8B-B14F-4D97-AF65-F5344CB8AC3E}">
        <p14:creationId xmlns:p14="http://schemas.microsoft.com/office/powerpoint/2010/main" val="313440833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6004"/>
            <a:ext cx="10972800" cy="1143000"/>
          </a:xfrm>
        </p:spPr>
        <p:txBody>
          <a:bodyPr/>
          <a:lstStyle/>
          <a:p>
            <a:pPr algn="ctr"/>
            <a:r>
              <a:rPr lang="en-IN" b="1" dirty="0"/>
              <a:t>Neural Network</a:t>
            </a:r>
            <a:endParaRPr lang="en-US" dirty="0"/>
          </a:p>
        </p:txBody>
      </p:sp>
      <p:sp>
        <p:nvSpPr>
          <p:cNvPr id="3" name="Content Placeholder 2"/>
          <p:cNvSpPr>
            <a:spLocks noGrp="1"/>
          </p:cNvSpPr>
          <p:nvPr>
            <p:ph sz="half" idx="1"/>
          </p:nvPr>
        </p:nvSpPr>
        <p:spPr>
          <a:xfrm>
            <a:off x="609599" y="1978953"/>
            <a:ext cx="5782733" cy="4641980"/>
          </a:xfrm>
        </p:spPr>
        <p:txBody>
          <a:bodyPr>
            <a:normAutofit/>
          </a:bodyPr>
          <a:lstStyle/>
          <a:p>
            <a:pPr marL="0" indent="0">
              <a:buNone/>
            </a:pPr>
            <a:r>
              <a:rPr lang="en-IN" sz="2000" dirty="0"/>
              <a:t>Compared to logistic regression, neutral network can well accommodate categorical predictors and binary target variable which were our biggest challenge</a:t>
            </a:r>
          </a:p>
          <a:p>
            <a:pPr marL="0" indent="0">
              <a:buNone/>
            </a:pPr>
            <a:endParaRPr lang="en-IN" sz="2000" dirty="0"/>
          </a:p>
          <a:p>
            <a:pPr marL="0" indent="0">
              <a:buNone/>
            </a:pPr>
            <a:r>
              <a:rPr lang="en-IN" sz="2000" dirty="0"/>
              <a:t>We can notice from the Fit Statistics that:</a:t>
            </a:r>
            <a:endParaRPr lang="en-US" sz="2000" dirty="0"/>
          </a:p>
          <a:p>
            <a:pPr lvl="0"/>
            <a:r>
              <a:rPr lang="en-US" sz="2000" dirty="0"/>
              <a:t>The Misclassification Rate for Train data is 0.192103 and Validation data is 0.19127</a:t>
            </a:r>
          </a:p>
          <a:p>
            <a:pPr lvl="0"/>
            <a:r>
              <a:rPr lang="en-US" sz="2000" dirty="0"/>
              <a:t>The Average Squared error for Train data is 0.131061 and Validation data: 0.101764</a:t>
            </a:r>
          </a:p>
          <a:p>
            <a:endParaRPr lang="en-US" dirty="0"/>
          </a:p>
        </p:txBody>
      </p:sp>
      <p:sp>
        <p:nvSpPr>
          <p:cNvPr id="7" name="Content Placeholder 6"/>
          <p:cNvSpPr>
            <a:spLocks noGrp="1"/>
          </p:cNvSpPr>
          <p:nvPr>
            <p:ph sz="half" idx="2"/>
          </p:nvPr>
        </p:nvSpPr>
        <p:spPr/>
        <p:txBody>
          <a:bodyPr>
            <a:normAutofit/>
          </a:bodyPr>
          <a:lstStyle/>
          <a:p>
            <a:pPr marL="0" indent="0">
              <a:buNone/>
            </a:pPr>
            <a:endParaRPr lang="en-US" dirty="0"/>
          </a:p>
          <a:p>
            <a:endParaRPr lang="en-US" dirty="0"/>
          </a:p>
        </p:txBody>
      </p:sp>
      <p:pic>
        <p:nvPicPr>
          <p:cNvPr id="8" name="Content Placeholder 4"/>
          <p:cNvPicPr>
            <a:picLocks/>
          </p:cNvPicPr>
          <p:nvPr/>
        </p:nvPicPr>
        <p:blipFill>
          <a:blip r:embed="rId2"/>
          <a:stretch>
            <a:fillRect/>
          </a:stretch>
        </p:blipFill>
        <p:spPr>
          <a:xfrm>
            <a:off x="6197600" y="2389099"/>
            <a:ext cx="5181600" cy="2532969"/>
          </a:xfrm>
          <a:prstGeom prst="rect">
            <a:avLst/>
          </a:prstGeom>
        </p:spPr>
      </p:pic>
    </p:spTree>
    <p:extLst>
      <p:ext uri="{BB962C8B-B14F-4D97-AF65-F5344CB8AC3E}">
        <p14:creationId xmlns:p14="http://schemas.microsoft.com/office/powerpoint/2010/main" val="6772200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 y="768482"/>
            <a:ext cx="10972800" cy="1143000"/>
          </a:xfrm>
        </p:spPr>
        <p:txBody>
          <a:bodyPr>
            <a:normAutofit fontScale="90000"/>
          </a:bodyPr>
          <a:lstStyle/>
          <a:p>
            <a:r>
              <a:rPr lang="en-IN" b="1" dirty="0"/>
              <a:t>Neural Confusion Matrix and Cumulative lift graph</a:t>
            </a:r>
          </a:p>
        </p:txBody>
      </p:sp>
      <p:pic>
        <p:nvPicPr>
          <p:cNvPr id="5" name="Content Placeholder 4"/>
          <p:cNvPicPr>
            <a:picLocks noGrp="1"/>
          </p:cNvPicPr>
          <p:nvPr>
            <p:ph sz="half" idx="1"/>
          </p:nvPr>
        </p:nvPicPr>
        <p:blipFill>
          <a:blip r:embed="rId2"/>
          <a:stretch>
            <a:fillRect/>
          </a:stretch>
        </p:blipFill>
        <p:spPr>
          <a:xfrm>
            <a:off x="609600" y="2595665"/>
            <a:ext cx="5384800" cy="2535033"/>
          </a:xfrm>
          <a:prstGeom prst="rect">
            <a:avLst/>
          </a:prstGeom>
        </p:spPr>
      </p:pic>
      <p:pic>
        <p:nvPicPr>
          <p:cNvPr id="6" name="Content Placeholder 5"/>
          <p:cNvPicPr>
            <a:picLocks noGrp="1"/>
          </p:cNvPicPr>
          <p:nvPr>
            <p:ph sz="half" idx="2"/>
          </p:nvPr>
        </p:nvPicPr>
        <p:blipFill>
          <a:blip r:embed="rId3"/>
          <a:stretch>
            <a:fillRect/>
          </a:stretch>
        </p:blipFill>
        <p:spPr>
          <a:xfrm>
            <a:off x="6506633" y="1911482"/>
            <a:ext cx="5456767" cy="3903398"/>
          </a:xfrm>
          <a:prstGeom prst="rect">
            <a:avLst/>
          </a:prstGeom>
        </p:spPr>
      </p:pic>
    </p:spTree>
    <p:extLst>
      <p:ext uri="{BB962C8B-B14F-4D97-AF65-F5344CB8AC3E}">
        <p14:creationId xmlns:p14="http://schemas.microsoft.com/office/powerpoint/2010/main" val="71829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6285"/>
            <a:ext cx="10972800" cy="1143000"/>
          </a:xfrm>
        </p:spPr>
        <p:txBody>
          <a:bodyPr/>
          <a:lstStyle/>
          <a:p>
            <a:pPr algn="ctr"/>
            <a:r>
              <a:rPr lang="en-IN" b="1" dirty="0"/>
              <a:t>HP Forest</a:t>
            </a:r>
            <a:endParaRPr lang="en-US" b="1" dirty="0"/>
          </a:p>
        </p:txBody>
      </p:sp>
      <p:sp>
        <p:nvSpPr>
          <p:cNvPr id="3" name="Content Placeholder 2"/>
          <p:cNvSpPr>
            <a:spLocks noGrp="1"/>
          </p:cNvSpPr>
          <p:nvPr>
            <p:ph idx="1"/>
          </p:nvPr>
        </p:nvSpPr>
        <p:spPr>
          <a:xfrm>
            <a:off x="609600" y="1801679"/>
            <a:ext cx="10972800" cy="4525963"/>
          </a:xfrm>
        </p:spPr>
        <p:txBody>
          <a:bodyPr>
            <a:normAutofit/>
          </a:bodyPr>
          <a:lstStyle/>
          <a:p>
            <a:r>
              <a:rPr lang="en-IN" sz="2400" dirty="0"/>
              <a:t>HP Forest is one of the best predictive models for extremely large nominal dataset. It creates several tree forests using random ensemble methodology and combines the predictions by voting for the target variables.</a:t>
            </a:r>
          </a:p>
          <a:p>
            <a:endParaRPr lang="en-IN" dirty="0"/>
          </a:p>
          <a:p>
            <a:endParaRPr lang="en-IN" dirty="0"/>
          </a:p>
          <a:p>
            <a:endParaRPr lang="en-IN" dirty="0"/>
          </a:p>
          <a:p>
            <a:endParaRPr lang="en-IN" sz="2400" dirty="0"/>
          </a:p>
          <a:p>
            <a:endParaRPr lang="en-US" dirty="0"/>
          </a:p>
          <a:p>
            <a:pPr marL="0" indent="0">
              <a:buNone/>
            </a:pPr>
            <a:endParaRPr lang="en-US" dirty="0"/>
          </a:p>
        </p:txBody>
      </p:sp>
      <p:pic>
        <p:nvPicPr>
          <p:cNvPr id="4" name="Picture 3"/>
          <p:cNvPicPr/>
          <p:nvPr/>
        </p:nvPicPr>
        <p:blipFill>
          <a:blip r:embed="rId2"/>
          <a:stretch>
            <a:fillRect/>
          </a:stretch>
        </p:blipFill>
        <p:spPr>
          <a:xfrm>
            <a:off x="1198405" y="3138036"/>
            <a:ext cx="4233633" cy="1878905"/>
          </a:xfrm>
          <a:prstGeom prst="rect">
            <a:avLst/>
          </a:prstGeom>
        </p:spPr>
      </p:pic>
      <p:pic>
        <p:nvPicPr>
          <p:cNvPr id="5" name="Picture 4"/>
          <p:cNvPicPr/>
          <p:nvPr/>
        </p:nvPicPr>
        <p:blipFill>
          <a:blip r:embed="rId3"/>
          <a:stretch>
            <a:fillRect/>
          </a:stretch>
        </p:blipFill>
        <p:spPr>
          <a:xfrm>
            <a:off x="6020843" y="3179011"/>
            <a:ext cx="4737315" cy="1878905"/>
          </a:xfrm>
          <a:prstGeom prst="rect">
            <a:avLst/>
          </a:prstGeom>
        </p:spPr>
      </p:pic>
    </p:spTree>
    <p:extLst>
      <p:ext uri="{BB962C8B-B14F-4D97-AF65-F5344CB8AC3E}">
        <p14:creationId xmlns:p14="http://schemas.microsoft.com/office/powerpoint/2010/main" val="208968217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754698"/>
            <a:ext cx="10972800" cy="1143000"/>
          </a:xfrm>
        </p:spPr>
        <p:txBody>
          <a:bodyPr/>
          <a:lstStyle/>
          <a:p>
            <a:r>
              <a:rPr lang="en-IN" dirty="0"/>
              <a:t>HP Forest</a:t>
            </a:r>
          </a:p>
        </p:txBody>
      </p:sp>
      <p:sp>
        <p:nvSpPr>
          <p:cNvPr id="3" name="Content Placeholder 2"/>
          <p:cNvSpPr>
            <a:spLocks noGrp="1"/>
          </p:cNvSpPr>
          <p:nvPr>
            <p:ph idx="1"/>
          </p:nvPr>
        </p:nvSpPr>
        <p:spPr/>
        <p:txBody>
          <a:bodyPr/>
          <a:lstStyle/>
          <a:p>
            <a:r>
              <a:rPr lang="en-IN" dirty="0"/>
              <a:t>The low misclassification rate and the low average square error showcase that this model is a good model for this categorical dataset.</a:t>
            </a:r>
            <a:endParaRPr lang="en-US" dirty="0"/>
          </a:p>
          <a:p>
            <a:endParaRPr lang="en-IN" dirty="0"/>
          </a:p>
        </p:txBody>
      </p:sp>
      <p:pic>
        <p:nvPicPr>
          <p:cNvPr id="4" name="Picture 3"/>
          <p:cNvPicPr/>
          <p:nvPr/>
        </p:nvPicPr>
        <p:blipFill>
          <a:blip r:embed="rId2"/>
          <a:stretch>
            <a:fillRect/>
          </a:stretch>
        </p:blipFill>
        <p:spPr>
          <a:xfrm>
            <a:off x="3784601" y="2658427"/>
            <a:ext cx="5204142" cy="3945573"/>
          </a:xfrm>
          <a:prstGeom prst="rect">
            <a:avLst/>
          </a:prstGeom>
        </p:spPr>
      </p:pic>
    </p:spTree>
    <p:extLst>
      <p:ext uri="{BB962C8B-B14F-4D97-AF65-F5344CB8AC3E}">
        <p14:creationId xmlns:p14="http://schemas.microsoft.com/office/powerpoint/2010/main" val="1793868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9786"/>
            <a:ext cx="10972800" cy="1143000"/>
          </a:xfrm>
        </p:spPr>
        <p:txBody>
          <a:bodyPr/>
          <a:lstStyle/>
          <a:p>
            <a:pPr algn="ctr"/>
            <a:r>
              <a:rPr lang="en-IN" b="1" dirty="0"/>
              <a:t>Gradient Boosting</a:t>
            </a:r>
            <a:endParaRPr lang="en-US" b="1" dirty="0"/>
          </a:p>
        </p:txBody>
      </p:sp>
      <p:sp>
        <p:nvSpPr>
          <p:cNvPr id="3" name="Content Placeholder 2"/>
          <p:cNvSpPr>
            <a:spLocks noGrp="1"/>
          </p:cNvSpPr>
          <p:nvPr>
            <p:ph idx="1"/>
          </p:nvPr>
        </p:nvSpPr>
        <p:spPr>
          <a:xfrm>
            <a:off x="609600" y="1852786"/>
            <a:ext cx="10972800" cy="4525963"/>
          </a:xfrm>
        </p:spPr>
        <p:txBody>
          <a:bodyPr/>
          <a:lstStyle/>
          <a:p>
            <a:r>
              <a:rPr lang="en-IN" sz="2000" dirty="0"/>
              <a:t>Gradient boosting works on iterative sampling and modelling for the predicted target. In each iteration, the data to be trained is the data correctly classified from the previous iteration.</a:t>
            </a:r>
          </a:p>
          <a:p>
            <a:pPr marL="0" indent="0">
              <a:buNone/>
            </a:pPr>
            <a:endParaRPr lang="en-US" dirty="0"/>
          </a:p>
          <a:p>
            <a:r>
              <a:rPr lang="en-IN" sz="2000" dirty="0"/>
              <a:t>Misclassification rate:</a:t>
            </a:r>
            <a:endParaRPr lang="en-US" sz="2000" dirty="0"/>
          </a:p>
          <a:p>
            <a:r>
              <a:rPr lang="en-IN" sz="2000" dirty="0"/>
              <a:t>Train: 0.282293, Validation: 0.114628</a:t>
            </a:r>
            <a:endParaRPr lang="en-US" sz="2000" dirty="0"/>
          </a:p>
          <a:p>
            <a:r>
              <a:rPr lang="en-IN" sz="2000" dirty="0"/>
              <a:t>Avg.  Square Error:</a:t>
            </a:r>
            <a:endParaRPr lang="en-US" sz="2000" dirty="0"/>
          </a:p>
          <a:p>
            <a:r>
              <a:rPr lang="en-IN" sz="2000" dirty="0"/>
              <a:t>Train: 0.196222, Validation: 0.178554</a:t>
            </a:r>
          </a:p>
          <a:p>
            <a:r>
              <a:rPr lang="en-IN" sz="2000" dirty="0"/>
              <a:t>Good Cumulative lift</a:t>
            </a:r>
            <a:endParaRPr lang="en-US" sz="2000" dirty="0"/>
          </a:p>
          <a:p>
            <a:endParaRPr lang="en-US" sz="2000" dirty="0"/>
          </a:p>
          <a:p>
            <a:pPr marL="0" indent="0">
              <a:buNone/>
            </a:pPr>
            <a:endParaRPr lang="en-US" dirty="0"/>
          </a:p>
        </p:txBody>
      </p:sp>
      <p:pic>
        <p:nvPicPr>
          <p:cNvPr id="4" name="Picture 3"/>
          <p:cNvPicPr/>
          <p:nvPr/>
        </p:nvPicPr>
        <p:blipFill>
          <a:blip r:embed="rId2"/>
          <a:stretch>
            <a:fillRect/>
          </a:stretch>
        </p:blipFill>
        <p:spPr>
          <a:xfrm>
            <a:off x="5707014" y="2995786"/>
            <a:ext cx="5036707" cy="2337800"/>
          </a:xfrm>
          <a:prstGeom prst="rect">
            <a:avLst/>
          </a:prstGeom>
        </p:spPr>
      </p:pic>
    </p:spTree>
    <p:extLst>
      <p:ext uri="{BB962C8B-B14F-4D97-AF65-F5344CB8AC3E}">
        <p14:creationId xmlns:p14="http://schemas.microsoft.com/office/powerpoint/2010/main" val="34749233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171"/>
            <a:ext cx="10972800" cy="1143000"/>
          </a:xfrm>
        </p:spPr>
        <p:txBody>
          <a:bodyPr/>
          <a:lstStyle/>
          <a:p>
            <a:pPr algn="ctr"/>
            <a:r>
              <a:rPr lang="en-US" b="1" dirty="0"/>
              <a:t>Objective</a:t>
            </a:r>
          </a:p>
        </p:txBody>
      </p:sp>
      <p:sp>
        <p:nvSpPr>
          <p:cNvPr id="3" name="Content Placeholder 2"/>
          <p:cNvSpPr>
            <a:spLocks noGrp="1"/>
          </p:cNvSpPr>
          <p:nvPr>
            <p:ph idx="1"/>
          </p:nvPr>
        </p:nvSpPr>
        <p:spPr>
          <a:xfrm>
            <a:off x="609600" y="1879171"/>
            <a:ext cx="10972800" cy="4525963"/>
          </a:xfrm>
        </p:spPr>
        <p:txBody>
          <a:bodyPr>
            <a:normAutofit/>
          </a:bodyPr>
          <a:lstStyle/>
          <a:p>
            <a:pPr marL="0" indent="0">
              <a:buNone/>
            </a:pPr>
            <a:r>
              <a:rPr lang="en-US" sz="2400" dirty="0"/>
              <a:t>The main objectives of our project are:</a:t>
            </a:r>
          </a:p>
          <a:p>
            <a:pPr lvl="0"/>
            <a:r>
              <a:rPr lang="en-US" sz="2400" dirty="0"/>
              <a:t>Explore and analyze the perspective input parameters that impact the factors contributing to traffic violations involving accidents.</a:t>
            </a:r>
          </a:p>
          <a:p>
            <a:pPr lvl="0"/>
            <a:r>
              <a:rPr lang="en-US" sz="2400" dirty="0"/>
              <a:t>Explore different data mining techniques to predict whether the traffic violation will contribute to an accident or not.</a:t>
            </a:r>
          </a:p>
          <a:p>
            <a:pPr marL="0" lvl="0" indent="0">
              <a:buNone/>
            </a:pPr>
            <a:endParaRPr lang="en-US" sz="2400" dirty="0">
              <a:solidFill>
                <a:schemeClr val="accent6"/>
              </a:solidFill>
            </a:endParaRPr>
          </a:p>
          <a:p>
            <a:pPr marL="0" lvl="0" indent="0">
              <a:buNone/>
            </a:pPr>
            <a:r>
              <a:rPr lang="en-US" sz="2400" dirty="0">
                <a:solidFill>
                  <a:schemeClr val="accent6"/>
                </a:solidFill>
              </a:rPr>
              <a:t>                              </a:t>
            </a:r>
            <a:r>
              <a:rPr lang="en-US" sz="2800" dirty="0">
                <a:solidFill>
                  <a:srgbClr val="C00000"/>
                </a:solidFill>
              </a:rPr>
              <a:t>“In God we trust, all others must bring data”</a:t>
            </a:r>
          </a:p>
          <a:p>
            <a:pPr marL="0" lvl="0" indent="0" algn="ctr">
              <a:buNone/>
            </a:pPr>
            <a:r>
              <a:rPr lang="en-US" sz="2800" dirty="0">
                <a:solidFill>
                  <a:srgbClr val="C00000"/>
                </a:solidFill>
              </a:rPr>
              <a:t>                                                                                      - W. Edwards Deming</a:t>
            </a:r>
          </a:p>
        </p:txBody>
      </p:sp>
    </p:spTree>
    <p:extLst>
      <p:ext uri="{BB962C8B-B14F-4D97-AF65-F5344CB8AC3E}">
        <p14:creationId xmlns:p14="http://schemas.microsoft.com/office/powerpoint/2010/main" val="85195729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905" y="853084"/>
            <a:ext cx="10972800" cy="1143000"/>
          </a:xfrm>
        </p:spPr>
        <p:txBody>
          <a:bodyPr/>
          <a:lstStyle/>
          <a:p>
            <a:r>
              <a:rPr lang="en-IN" dirty="0"/>
              <a:t>Gradient Boosting</a:t>
            </a:r>
          </a:p>
        </p:txBody>
      </p:sp>
      <p:pic>
        <p:nvPicPr>
          <p:cNvPr id="4" name="Content Placeholder 3"/>
          <p:cNvPicPr>
            <a:picLocks noGrp="1"/>
          </p:cNvPicPr>
          <p:nvPr>
            <p:ph idx="1"/>
          </p:nvPr>
        </p:nvPicPr>
        <p:blipFill>
          <a:blip r:embed="rId2"/>
          <a:stretch>
            <a:fillRect/>
          </a:stretch>
        </p:blipFill>
        <p:spPr>
          <a:xfrm>
            <a:off x="505905" y="2053234"/>
            <a:ext cx="5046483" cy="3649981"/>
          </a:xfrm>
          <a:prstGeom prst="rect">
            <a:avLst/>
          </a:prstGeom>
        </p:spPr>
      </p:pic>
      <p:pic>
        <p:nvPicPr>
          <p:cNvPr id="5" name="Picture 4"/>
          <p:cNvPicPr/>
          <p:nvPr/>
        </p:nvPicPr>
        <p:blipFill>
          <a:blip r:embed="rId3"/>
          <a:stretch>
            <a:fillRect/>
          </a:stretch>
        </p:blipFill>
        <p:spPr>
          <a:xfrm>
            <a:off x="5674641" y="2243988"/>
            <a:ext cx="6014595" cy="3892861"/>
          </a:xfrm>
          <a:prstGeom prst="rect">
            <a:avLst/>
          </a:prstGeom>
        </p:spPr>
      </p:pic>
    </p:spTree>
    <p:extLst>
      <p:ext uri="{BB962C8B-B14F-4D97-AF65-F5344CB8AC3E}">
        <p14:creationId xmlns:p14="http://schemas.microsoft.com/office/powerpoint/2010/main" val="366894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1"/>
            <a:ext cx="10972800" cy="1143000"/>
          </a:xfrm>
        </p:spPr>
        <p:txBody>
          <a:bodyPr/>
          <a:lstStyle/>
          <a:p>
            <a:pPr algn="ctr"/>
            <a:r>
              <a:rPr lang="en-IN" b="1" dirty="0"/>
              <a:t>Model Comparison</a:t>
            </a:r>
            <a:endParaRPr lang="en-US" b="1" dirty="0"/>
          </a:p>
        </p:txBody>
      </p:sp>
      <p:sp>
        <p:nvSpPr>
          <p:cNvPr id="3" name="Content Placeholder 2"/>
          <p:cNvSpPr>
            <a:spLocks noGrp="1"/>
          </p:cNvSpPr>
          <p:nvPr>
            <p:ph idx="1"/>
          </p:nvPr>
        </p:nvSpPr>
        <p:spPr/>
        <p:txBody>
          <a:bodyPr/>
          <a:lstStyle/>
          <a:p>
            <a:r>
              <a:rPr lang="en-IN" sz="2400" dirty="0"/>
              <a:t>The Optimal ASE decision tree model of all the predictive models seems to be predicting better with low average square error and low misclassification rate. </a:t>
            </a:r>
          </a:p>
          <a:p>
            <a:pPr marL="0" indent="0">
              <a:buNone/>
            </a:pPr>
            <a:endParaRPr lang="en-IN" dirty="0"/>
          </a:p>
        </p:txBody>
      </p:sp>
      <p:pic>
        <p:nvPicPr>
          <p:cNvPr id="5" name="Picture 4"/>
          <p:cNvPicPr/>
          <p:nvPr/>
        </p:nvPicPr>
        <p:blipFill>
          <a:blip r:embed="rId2"/>
          <a:stretch>
            <a:fillRect/>
          </a:stretch>
        </p:blipFill>
        <p:spPr>
          <a:xfrm>
            <a:off x="1752600" y="3251200"/>
            <a:ext cx="8686800" cy="2184400"/>
          </a:xfrm>
          <a:prstGeom prst="rect">
            <a:avLst/>
          </a:prstGeom>
        </p:spPr>
      </p:pic>
    </p:spTree>
    <p:extLst>
      <p:ext uri="{BB962C8B-B14F-4D97-AF65-F5344CB8AC3E}">
        <p14:creationId xmlns:p14="http://schemas.microsoft.com/office/powerpoint/2010/main" val="52354593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834391"/>
            <a:ext cx="10972800" cy="1143000"/>
          </a:xfrm>
        </p:spPr>
        <p:txBody>
          <a:bodyPr>
            <a:normAutofit/>
          </a:bodyPr>
          <a:lstStyle/>
          <a:p>
            <a:r>
              <a:rPr lang="en-IN" b="1" dirty="0">
                <a:solidFill>
                  <a:prstClr val="black"/>
                </a:solidFill>
              </a:rPr>
              <a:t>Model Enhancement</a:t>
            </a:r>
            <a:endParaRPr lang="en-US" dirty="0"/>
          </a:p>
        </p:txBody>
      </p:sp>
      <p:sp>
        <p:nvSpPr>
          <p:cNvPr id="3" name="Content Placeholder 2"/>
          <p:cNvSpPr>
            <a:spLocks noGrp="1"/>
          </p:cNvSpPr>
          <p:nvPr>
            <p:ph idx="1"/>
          </p:nvPr>
        </p:nvSpPr>
        <p:spPr>
          <a:xfrm>
            <a:off x="472440" y="1977391"/>
            <a:ext cx="10972800" cy="4525963"/>
          </a:xfrm>
        </p:spPr>
        <p:txBody>
          <a:bodyPr>
            <a:normAutofit/>
          </a:bodyPr>
          <a:lstStyle/>
          <a:p>
            <a:r>
              <a:rPr lang="en-US" sz="2400" dirty="0"/>
              <a:t>Ensemble learning is primarily used to improve the ( classification, prediction, function approximation, etc. ) performance of a model or reduce the likelihood</a:t>
            </a:r>
          </a:p>
          <a:p>
            <a:r>
              <a:rPr lang="en-US" sz="2400" dirty="0"/>
              <a:t>Ensemble models are products of training several similar models and combine their results in order to </a:t>
            </a:r>
          </a:p>
          <a:p>
            <a:pPr lvl="1"/>
            <a:r>
              <a:rPr lang="en-US" sz="2000" dirty="0"/>
              <a:t>reduce bias </a:t>
            </a:r>
          </a:p>
          <a:p>
            <a:pPr lvl="1"/>
            <a:r>
              <a:rPr lang="en-US" sz="2000" dirty="0"/>
              <a:t>reduce variance</a:t>
            </a:r>
          </a:p>
          <a:p>
            <a:pPr lvl="1"/>
            <a:r>
              <a:rPr lang="en-US" sz="2000" dirty="0"/>
              <a:t>improve accuracy</a:t>
            </a:r>
          </a:p>
          <a:p>
            <a:pPr lvl="1"/>
            <a:r>
              <a:rPr lang="en-US" sz="2000" dirty="0"/>
              <a:t>provide robust models in the presence of the new data.</a:t>
            </a:r>
          </a:p>
        </p:txBody>
      </p:sp>
    </p:spTree>
    <p:extLst>
      <p:ext uri="{BB962C8B-B14F-4D97-AF65-F5344CB8AC3E}">
        <p14:creationId xmlns:p14="http://schemas.microsoft.com/office/powerpoint/2010/main" val="2115100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2665"/>
            <a:ext cx="10972800" cy="1143000"/>
          </a:xfrm>
        </p:spPr>
        <p:txBody>
          <a:bodyPr>
            <a:normAutofit/>
          </a:bodyPr>
          <a:lstStyle/>
          <a:p>
            <a:pPr algn="ctr"/>
            <a:r>
              <a:rPr lang="en-IN" b="1" dirty="0"/>
              <a:t>Ensemble Learners</a:t>
            </a:r>
            <a:endParaRPr lang="en-US" b="1" dirty="0"/>
          </a:p>
        </p:txBody>
      </p:sp>
      <p:sp>
        <p:nvSpPr>
          <p:cNvPr id="3" name="Content Placeholder 2"/>
          <p:cNvSpPr>
            <a:spLocks noGrp="1"/>
          </p:cNvSpPr>
          <p:nvPr>
            <p:ph idx="1"/>
          </p:nvPr>
        </p:nvSpPr>
        <p:spPr>
          <a:xfrm>
            <a:off x="609600" y="1925665"/>
            <a:ext cx="10972800" cy="4525963"/>
          </a:xfrm>
        </p:spPr>
        <p:txBody>
          <a:bodyPr/>
          <a:lstStyle/>
          <a:p>
            <a:pPr marL="0" indent="0">
              <a:buNone/>
            </a:pPr>
            <a:r>
              <a:rPr lang="en-US" sz="2400" dirty="0"/>
              <a:t> Bagging ( Bootstrap Aggregating )</a:t>
            </a:r>
          </a:p>
          <a:p>
            <a:r>
              <a:rPr lang="en-US" sz="2400" dirty="0"/>
              <a:t>To create several samples to train models and combine the predicted probabilities.</a:t>
            </a:r>
          </a:p>
          <a:p>
            <a:pPr marL="0" indent="0">
              <a:buNone/>
            </a:pPr>
            <a:endParaRPr lang="en-IN" sz="2400" dirty="0"/>
          </a:p>
          <a:p>
            <a:endParaRPr lang="en-US" dirty="0"/>
          </a:p>
        </p:txBody>
      </p:sp>
      <p:pic>
        <p:nvPicPr>
          <p:cNvPr id="4" name="Picture 3"/>
          <p:cNvPicPr>
            <a:picLocks noChangeAspect="1"/>
          </p:cNvPicPr>
          <p:nvPr/>
        </p:nvPicPr>
        <p:blipFill>
          <a:blip r:embed="rId2"/>
          <a:stretch>
            <a:fillRect/>
          </a:stretch>
        </p:blipFill>
        <p:spPr>
          <a:xfrm>
            <a:off x="1398940" y="3366279"/>
            <a:ext cx="9634259" cy="3176789"/>
          </a:xfrm>
          <a:prstGeom prst="rect">
            <a:avLst/>
          </a:prstGeom>
        </p:spPr>
      </p:pic>
    </p:spTree>
    <p:extLst>
      <p:ext uri="{BB962C8B-B14F-4D97-AF65-F5344CB8AC3E}">
        <p14:creationId xmlns:p14="http://schemas.microsoft.com/office/powerpoint/2010/main" val="62929393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20140"/>
            <a:ext cx="10972800" cy="297498"/>
          </a:xfrm>
        </p:spPr>
        <p:txBody>
          <a:bodyPr>
            <a:noAutofit/>
          </a:bodyPr>
          <a:lstStyle/>
          <a:p>
            <a:r>
              <a:rPr lang="en-US" b="1" dirty="0"/>
              <a:t>ML Algorithm - Boosting</a:t>
            </a:r>
          </a:p>
        </p:txBody>
      </p:sp>
      <p:sp>
        <p:nvSpPr>
          <p:cNvPr id="3" name="Content Placeholder 2"/>
          <p:cNvSpPr>
            <a:spLocks noGrp="1"/>
          </p:cNvSpPr>
          <p:nvPr>
            <p:ph idx="1"/>
          </p:nvPr>
        </p:nvSpPr>
        <p:spPr>
          <a:xfrm>
            <a:off x="609600" y="1782764"/>
            <a:ext cx="10972800" cy="4525963"/>
          </a:xfrm>
        </p:spPr>
        <p:txBody>
          <a:bodyPr/>
          <a:lstStyle/>
          <a:p>
            <a:pPr marL="0" indent="0">
              <a:buNone/>
            </a:pPr>
            <a:r>
              <a:rPr lang="en-IN" sz="2400" dirty="0"/>
              <a:t>Boosting</a:t>
            </a:r>
          </a:p>
          <a:p>
            <a:r>
              <a:rPr lang="en-IN" sz="2400" dirty="0"/>
              <a:t>Like bagging, the boosting uses multiple sampling. But here, the samples are iteratively taken and on each iteration, the misclassification rate is recognized and corrected on its own. </a:t>
            </a:r>
          </a:p>
          <a:p>
            <a:endParaRPr lang="en-US" dirty="0"/>
          </a:p>
        </p:txBody>
      </p:sp>
      <p:pic>
        <p:nvPicPr>
          <p:cNvPr id="4" name="Picture 3"/>
          <p:cNvPicPr>
            <a:picLocks noChangeAspect="1"/>
          </p:cNvPicPr>
          <p:nvPr/>
        </p:nvPicPr>
        <p:blipFill>
          <a:blip r:embed="rId2"/>
          <a:stretch>
            <a:fillRect/>
          </a:stretch>
        </p:blipFill>
        <p:spPr>
          <a:xfrm>
            <a:off x="1318550" y="3507585"/>
            <a:ext cx="9554899" cy="3166268"/>
          </a:xfrm>
          <a:prstGeom prst="rect">
            <a:avLst/>
          </a:prstGeom>
        </p:spPr>
      </p:pic>
    </p:spTree>
    <p:extLst>
      <p:ext uri="{BB962C8B-B14F-4D97-AF65-F5344CB8AC3E}">
        <p14:creationId xmlns:p14="http://schemas.microsoft.com/office/powerpoint/2010/main" val="307955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174"/>
            <a:ext cx="10972800" cy="1143000"/>
          </a:xfrm>
        </p:spPr>
        <p:txBody>
          <a:bodyPr/>
          <a:lstStyle/>
          <a:p>
            <a:pPr algn="ctr"/>
            <a:r>
              <a:rPr lang="en-IN" b="1" dirty="0"/>
              <a:t>Final Model Comparison</a:t>
            </a:r>
            <a:endParaRPr lang="en-US" b="1" dirty="0"/>
          </a:p>
        </p:txBody>
      </p:sp>
      <p:sp>
        <p:nvSpPr>
          <p:cNvPr id="3" name="Content Placeholder 2"/>
          <p:cNvSpPr>
            <a:spLocks noGrp="1"/>
          </p:cNvSpPr>
          <p:nvPr>
            <p:ph idx="1"/>
          </p:nvPr>
        </p:nvSpPr>
        <p:spPr>
          <a:xfrm>
            <a:off x="609600" y="1848174"/>
            <a:ext cx="10972800" cy="4525963"/>
          </a:xfrm>
        </p:spPr>
        <p:txBody>
          <a:bodyPr/>
          <a:lstStyle/>
          <a:p>
            <a:r>
              <a:rPr lang="en-IN" sz="2400" dirty="0"/>
              <a:t>A comparison of the </a:t>
            </a:r>
          </a:p>
          <a:p>
            <a:pPr lvl="1"/>
            <a:r>
              <a:rPr lang="en-IN" sz="2000" dirty="0"/>
              <a:t>simple optimal tree ASE, </a:t>
            </a:r>
          </a:p>
          <a:p>
            <a:pPr lvl="1"/>
            <a:r>
              <a:rPr lang="en-IN" sz="2000" b="1" i="1" u="sng" dirty="0">
                <a:solidFill>
                  <a:srgbClr val="FF0000"/>
                </a:solidFill>
              </a:rPr>
              <a:t>bagged optimal ASE tree</a:t>
            </a:r>
            <a:r>
              <a:rPr lang="en-IN" sz="2000" dirty="0">
                <a:solidFill>
                  <a:srgbClr val="FF0000"/>
                </a:solidFill>
              </a:rPr>
              <a:t>  </a:t>
            </a:r>
            <a:r>
              <a:rPr lang="en-IN" sz="2000" dirty="0"/>
              <a:t>(Best)</a:t>
            </a:r>
            <a:endParaRPr lang="en-IN" sz="2000" b="1" i="1" u="sng" dirty="0"/>
          </a:p>
          <a:p>
            <a:pPr lvl="1"/>
            <a:r>
              <a:rPr lang="en-IN" sz="2000" dirty="0"/>
              <a:t>boosted optimal ASE tree </a:t>
            </a:r>
          </a:p>
          <a:p>
            <a:pPr lvl="1"/>
            <a:r>
              <a:rPr lang="en-IN" sz="2000" dirty="0"/>
              <a:t>Ensemble of bagged &amp; boosted trees </a:t>
            </a:r>
          </a:p>
          <a:p>
            <a:r>
              <a:rPr lang="en-IN" sz="2400" dirty="0"/>
              <a:t>The cumulative lift plot also clearly states that the bagged optimal tree is very good model with very high cumulative lift, well above the NO-MODEL baseline. </a:t>
            </a:r>
            <a:endParaRPr lang="en-US" sz="2400" dirty="0"/>
          </a:p>
          <a:p>
            <a:pPr marL="0" indent="0">
              <a:buNone/>
            </a:pPr>
            <a:endParaRPr lang="en-US" dirty="0"/>
          </a:p>
        </p:txBody>
      </p:sp>
    </p:spTree>
    <p:extLst>
      <p:ext uri="{BB962C8B-B14F-4D97-AF65-F5344CB8AC3E}">
        <p14:creationId xmlns:p14="http://schemas.microsoft.com/office/powerpoint/2010/main" val="101213261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91" y="682625"/>
            <a:ext cx="10972800" cy="1143000"/>
          </a:xfrm>
        </p:spPr>
        <p:txBody>
          <a:bodyPr/>
          <a:lstStyle/>
          <a:p>
            <a:pPr algn="ctr"/>
            <a:r>
              <a:rPr lang="en-US" b="1" dirty="0"/>
              <a:t>Fit Statistics and Cumulative Lift</a:t>
            </a:r>
          </a:p>
        </p:txBody>
      </p:sp>
      <p:pic>
        <p:nvPicPr>
          <p:cNvPr id="5" name="Content Placeholder 4"/>
          <p:cNvPicPr>
            <a:picLocks noGrp="1"/>
          </p:cNvPicPr>
          <p:nvPr>
            <p:ph sz="half" idx="1"/>
          </p:nvPr>
        </p:nvPicPr>
        <p:blipFill>
          <a:blip r:embed="rId2"/>
          <a:stretch>
            <a:fillRect/>
          </a:stretch>
        </p:blipFill>
        <p:spPr>
          <a:xfrm>
            <a:off x="990195" y="1825625"/>
            <a:ext cx="4623610" cy="4525963"/>
          </a:xfrm>
          <a:prstGeom prst="rect">
            <a:avLst/>
          </a:prstGeom>
        </p:spPr>
      </p:pic>
      <p:pic>
        <p:nvPicPr>
          <p:cNvPr id="6" name="Content Placeholder 3"/>
          <p:cNvPicPr>
            <a:picLocks noGrp="1"/>
          </p:cNvPicPr>
          <p:nvPr>
            <p:ph sz="half" idx="2"/>
          </p:nvPr>
        </p:nvPicPr>
        <p:blipFill>
          <a:blip r:embed="rId3"/>
          <a:stretch>
            <a:fillRect/>
          </a:stretch>
        </p:blipFill>
        <p:spPr>
          <a:xfrm>
            <a:off x="6249691" y="1996107"/>
            <a:ext cx="5181600" cy="2846465"/>
          </a:xfrm>
          <a:prstGeom prst="rect">
            <a:avLst/>
          </a:prstGeom>
        </p:spPr>
      </p:pic>
    </p:spTree>
    <p:extLst>
      <p:ext uri="{BB962C8B-B14F-4D97-AF65-F5344CB8AC3E}">
        <p14:creationId xmlns:p14="http://schemas.microsoft.com/office/powerpoint/2010/main" val="211437471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1581"/>
            <a:ext cx="10972800" cy="1143000"/>
          </a:xfrm>
        </p:spPr>
        <p:txBody>
          <a:bodyPr/>
          <a:lstStyle/>
          <a:p>
            <a:pPr algn="ctr"/>
            <a:r>
              <a:rPr lang="en-IN" b="1" dirty="0"/>
              <a:t>Managerial implications/conclusions</a:t>
            </a:r>
            <a:endParaRPr lang="en-US" b="1" dirty="0"/>
          </a:p>
        </p:txBody>
      </p:sp>
      <p:sp>
        <p:nvSpPr>
          <p:cNvPr id="3" name="Content Placeholder 2"/>
          <p:cNvSpPr>
            <a:spLocks noGrp="1"/>
          </p:cNvSpPr>
          <p:nvPr>
            <p:ph idx="1"/>
          </p:nvPr>
        </p:nvSpPr>
        <p:spPr>
          <a:xfrm>
            <a:off x="609600" y="1758601"/>
            <a:ext cx="10972800" cy="4525963"/>
          </a:xfrm>
        </p:spPr>
        <p:txBody>
          <a:bodyPr>
            <a:normAutofit/>
          </a:bodyPr>
          <a:lstStyle/>
          <a:p>
            <a:r>
              <a:rPr lang="en-IN" sz="2600" dirty="0"/>
              <a:t>Predicting the occurrence of an accident and enforcing the preventive measures is a dramatic feet of statistical application</a:t>
            </a:r>
            <a:endParaRPr lang="en-US" sz="2600" dirty="0"/>
          </a:p>
          <a:p>
            <a:pPr>
              <a:buFont typeface="Wingdings" panose="05000000000000000000" pitchFamily="2" charset="2"/>
              <a:buChar char="ü"/>
            </a:pPr>
            <a:r>
              <a:rPr lang="en-US" sz="2600" dirty="0"/>
              <a:t>18.03% of Accidents occur when Car Model is CIVIC, COROLLA, SONATA, CAMRY and will also result in property damage </a:t>
            </a:r>
          </a:p>
          <a:p>
            <a:pPr>
              <a:buFont typeface="Wingdings" panose="05000000000000000000" pitchFamily="2" charset="2"/>
              <a:buChar char="ü"/>
            </a:pPr>
            <a:r>
              <a:rPr lang="en-US" sz="2600" dirty="0"/>
              <a:t>72% of Accidents occur when the driver did not wear the seat belt, is driving a car of Mitsubishi, Chrysler company and does not have Commercial License </a:t>
            </a:r>
          </a:p>
          <a:p>
            <a:pPr>
              <a:buFont typeface="Wingdings" panose="05000000000000000000" pitchFamily="2" charset="2"/>
              <a:buChar char="ü"/>
            </a:pPr>
            <a:r>
              <a:rPr lang="en-US" sz="2600" dirty="0"/>
              <a:t>On a given day, accidents occur almost one and half times more post 4 pm than before it</a:t>
            </a:r>
          </a:p>
          <a:p>
            <a:pPr marL="0" indent="0">
              <a:buNone/>
            </a:pPr>
            <a:endParaRPr lang="en-US" sz="2600" dirty="0"/>
          </a:p>
          <a:p>
            <a:endParaRPr lang="en-US" dirty="0"/>
          </a:p>
        </p:txBody>
      </p:sp>
    </p:spTree>
    <p:extLst>
      <p:ext uri="{BB962C8B-B14F-4D97-AF65-F5344CB8AC3E}">
        <p14:creationId xmlns:p14="http://schemas.microsoft.com/office/powerpoint/2010/main" val="418522217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12499" y="1600200"/>
            <a:ext cx="8567001" cy="4525963"/>
          </a:xfrm>
          <a:prstGeom prst="rect">
            <a:avLst/>
          </a:prstGeom>
        </p:spPr>
      </p:pic>
    </p:spTree>
    <p:extLst>
      <p:ext uri="{BB962C8B-B14F-4D97-AF65-F5344CB8AC3E}">
        <p14:creationId xmlns:p14="http://schemas.microsoft.com/office/powerpoint/2010/main" val="47075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3723"/>
            <a:ext cx="10972800" cy="1143000"/>
          </a:xfrm>
        </p:spPr>
        <p:txBody>
          <a:bodyPr/>
          <a:lstStyle/>
          <a:p>
            <a:pPr algn="ctr"/>
            <a:r>
              <a:rPr lang="en-US" b="1" dirty="0"/>
              <a:t>BI Model</a:t>
            </a:r>
          </a:p>
        </p:txBody>
      </p:sp>
      <p:sp>
        <p:nvSpPr>
          <p:cNvPr id="3" name="Content Placeholder 2"/>
          <p:cNvSpPr>
            <a:spLocks noGrp="1"/>
          </p:cNvSpPr>
          <p:nvPr>
            <p:ph idx="1"/>
          </p:nvPr>
        </p:nvSpPr>
        <p:spPr>
          <a:xfrm>
            <a:off x="838200" y="2109222"/>
            <a:ext cx="10515600" cy="4351338"/>
          </a:xfrm>
        </p:spPr>
        <p:txBody>
          <a:bodyPr/>
          <a:lstStyle/>
          <a:p>
            <a:pPr marL="0" indent="0">
              <a:buNone/>
            </a:pPr>
            <a:endParaRPr lang="en-US" dirty="0"/>
          </a:p>
          <a:p>
            <a:endParaRPr lang="en-US" dirty="0"/>
          </a:p>
        </p:txBody>
      </p:sp>
      <p:grpSp>
        <p:nvGrpSpPr>
          <p:cNvPr id="4" name="Group 3"/>
          <p:cNvGrpSpPr/>
          <p:nvPr/>
        </p:nvGrpSpPr>
        <p:grpSpPr>
          <a:xfrm>
            <a:off x="2280842" y="3098075"/>
            <a:ext cx="6900918" cy="1526239"/>
            <a:chOff x="2966642" y="2789465"/>
            <a:chExt cx="6900918" cy="1526239"/>
          </a:xfrm>
        </p:grpSpPr>
        <p:sp>
          <p:nvSpPr>
            <p:cNvPr id="5" name="Rectangle: Rounded Corners 4"/>
            <p:cNvSpPr/>
            <p:nvPr/>
          </p:nvSpPr>
          <p:spPr>
            <a:xfrm>
              <a:off x="2966642" y="3148873"/>
              <a:ext cx="10998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1100" dirty="0">
                  <a:effectLst/>
                  <a:ea typeface="Century Gothic" panose="020B0502020202020204" pitchFamily="34" charset="0"/>
                  <a:cs typeface="Times New Roman" panose="02020603050405020304" pitchFamily="18" charset="0"/>
                </a:rPr>
                <a:t>Data Collection</a:t>
              </a:r>
              <a:endParaRPr lang="en-US" sz="1100" dirty="0">
                <a:effectLst/>
                <a:ea typeface="Century Gothic" panose="020B0502020202020204" pitchFamily="34" charset="0"/>
                <a:cs typeface="Times New Roman" panose="02020603050405020304" pitchFamily="18" charset="0"/>
              </a:endParaRPr>
            </a:p>
          </p:txBody>
        </p:sp>
        <p:sp>
          <p:nvSpPr>
            <p:cNvPr id="7" name="Rectangle: Rounded Corners 6"/>
            <p:cNvSpPr/>
            <p:nvPr/>
          </p:nvSpPr>
          <p:spPr>
            <a:xfrm>
              <a:off x="4675005" y="3171737"/>
              <a:ext cx="10998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Data</a:t>
              </a:r>
              <a:endParaRPr lang="en-US" sz="1100" dirty="0">
                <a:effectLst/>
                <a:ea typeface="Century Gothic" panose="020B0502020202020204" pitchFamily="34" charset="0"/>
                <a:cs typeface="Times New Roman" panose="02020603050405020304" pitchFamily="18" charset="0"/>
              </a:endParaRPr>
            </a:p>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Cleaning</a:t>
              </a:r>
              <a:endParaRPr lang="en-US" sz="1100" dirty="0">
                <a:effectLst/>
                <a:ea typeface="Century Gothic" panose="020B0502020202020204" pitchFamily="34" charset="0"/>
                <a:cs typeface="Times New Roman" panose="02020603050405020304" pitchFamily="18" charset="0"/>
              </a:endParaRPr>
            </a:p>
          </p:txBody>
        </p:sp>
        <p:sp>
          <p:nvSpPr>
            <p:cNvPr id="10" name="Rectangle: Rounded Corners 9"/>
            <p:cNvSpPr/>
            <p:nvPr/>
          </p:nvSpPr>
          <p:spPr>
            <a:xfrm>
              <a:off x="6194904" y="2789465"/>
              <a:ext cx="1875155" cy="124523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Data Analysis</a:t>
              </a:r>
              <a:endParaRPr lang="en-US" sz="1100">
                <a:effectLst/>
                <a:ea typeface="Century Gothic" panose="020B0502020202020204" pitchFamily="34" charset="0"/>
                <a:cs typeface="Times New Roman" panose="02020603050405020304" pitchFamily="18" charset="0"/>
              </a:endParaRPr>
            </a:p>
          </p:txBody>
        </p:sp>
        <p:sp>
          <p:nvSpPr>
            <p:cNvPr id="11" name="Rectangle: Rounded Corners 10"/>
            <p:cNvSpPr/>
            <p:nvPr/>
          </p:nvSpPr>
          <p:spPr>
            <a:xfrm>
              <a:off x="8755040" y="3171737"/>
              <a:ext cx="11125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Managerial</a:t>
              </a:r>
              <a:endParaRPr lang="en-US" sz="1100" dirty="0">
                <a:effectLst/>
                <a:ea typeface="Century Gothic" panose="020B0502020202020204" pitchFamily="34" charset="0"/>
                <a:cs typeface="Times New Roman" panose="02020603050405020304" pitchFamily="18" charset="0"/>
              </a:endParaRPr>
            </a:p>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conclusion</a:t>
              </a:r>
              <a:endParaRPr lang="en-US" sz="1100" dirty="0">
                <a:effectLst/>
                <a:ea typeface="Century Gothic" panose="020B0502020202020204" pitchFamily="34" charset="0"/>
                <a:cs typeface="Times New Roman" panose="02020603050405020304" pitchFamily="18" charset="0"/>
              </a:endParaRPr>
            </a:p>
          </p:txBody>
        </p:sp>
        <p:sp>
          <p:nvSpPr>
            <p:cNvPr id="12" name="Rectangle: Rounded Corners 11"/>
            <p:cNvSpPr/>
            <p:nvPr/>
          </p:nvSpPr>
          <p:spPr>
            <a:xfrm>
              <a:off x="5991773" y="3799132"/>
              <a:ext cx="1099820" cy="503555"/>
            </a:xfrm>
            <a:prstGeom prst="roundRect">
              <a:avLst/>
            </a:prstGeom>
            <a:solidFill>
              <a:srgbClr val="002060"/>
            </a:solidFill>
            <a:ln>
              <a:solidFill>
                <a:srgbClr val="002060"/>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Descriptive Statistics</a:t>
              </a:r>
              <a:endParaRPr lang="en-US" sz="1100">
                <a:effectLst/>
                <a:ea typeface="Century Gothic" panose="020B0502020202020204" pitchFamily="34" charset="0"/>
                <a:cs typeface="Times New Roman" panose="02020603050405020304" pitchFamily="18" charset="0"/>
              </a:endParaRPr>
            </a:p>
          </p:txBody>
        </p:sp>
        <p:sp>
          <p:nvSpPr>
            <p:cNvPr id="13" name="Rectangle: Rounded Corners 12"/>
            <p:cNvSpPr/>
            <p:nvPr/>
          </p:nvSpPr>
          <p:spPr>
            <a:xfrm>
              <a:off x="7294724" y="3786114"/>
              <a:ext cx="986790" cy="529590"/>
            </a:xfrm>
            <a:prstGeom prst="roundRect">
              <a:avLst/>
            </a:prstGeom>
            <a:solidFill>
              <a:srgbClr val="002060"/>
            </a:solidFill>
            <a:ln>
              <a:solidFill>
                <a:srgbClr val="002060"/>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Predictive Modelling</a:t>
              </a:r>
              <a:endParaRPr lang="en-US" sz="1100">
                <a:effectLst/>
                <a:ea typeface="Century Gothic" panose="020B0502020202020204" pitchFamily="34" charset="0"/>
                <a:cs typeface="Times New Roman" panose="02020603050405020304" pitchFamily="18" charset="0"/>
              </a:endParaRPr>
            </a:p>
          </p:txBody>
        </p:sp>
        <p:cxnSp>
          <p:nvCxnSpPr>
            <p:cNvPr id="15" name="Straight Arrow Connector 14"/>
            <p:cNvCxnSpPr>
              <a:stCxn id="5" idx="3"/>
              <a:endCxn id="7" idx="1"/>
            </p:cNvCxnSpPr>
            <p:nvPr/>
          </p:nvCxnSpPr>
          <p:spPr>
            <a:xfrm>
              <a:off x="4066462" y="3400651"/>
              <a:ext cx="608543" cy="2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770765" y="3400651"/>
              <a:ext cx="424139" cy="11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1" idx="1"/>
            </p:cNvCxnSpPr>
            <p:nvPr/>
          </p:nvCxnSpPr>
          <p:spPr>
            <a:xfrm>
              <a:off x="8070059" y="3412083"/>
              <a:ext cx="684981" cy="11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6525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0584"/>
            <a:ext cx="10972800" cy="1143000"/>
          </a:xfrm>
        </p:spPr>
        <p:txBody>
          <a:bodyPr/>
          <a:lstStyle/>
          <a:p>
            <a:pPr algn="ctr"/>
            <a:r>
              <a:rPr lang="en-US" b="1" dirty="0"/>
              <a:t>Data Set Description</a:t>
            </a:r>
          </a:p>
        </p:txBody>
      </p:sp>
      <p:sp>
        <p:nvSpPr>
          <p:cNvPr id="3" name="Content Placeholder 2"/>
          <p:cNvSpPr>
            <a:spLocks noGrp="1"/>
          </p:cNvSpPr>
          <p:nvPr>
            <p:ph idx="1"/>
          </p:nvPr>
        </p:nvSpPr>
        <p:spPr>
          <a:xfrm>
            <a:off x="609600" y="2142642"/>
            <a:ext cx="10972800" cy="4525963"/>
          </a:xfrm>
        </p:spPr>
        <p:txBody>
          <a:bodyPr>
            <a:normAutofit/>
          </a:bodyPr>
          <a:lstStyle/>
          <a:p>
            <a:r>
              <a:rPr lang="en-US" sz="2400" dirty="0"/>
              <a:t>The data set used in this analysis is a second-hand dataset obtained from data.gov.  </a:t>
            </a:r>
          </a:p>
          <a:p>
            <a:r>
              <a:rPr lang="en-US" sz="2400" dirty="0"/>
              <a:t>These data of traffic violations in Montgomery county of Maryland, from the U.S. government, can be used to predict whether the traffic violation would contribute to an accident, contribute to property damage or personal injury. </a:t>
            </a:r>
          </a:p>
          <a:p>
            <a:r>
              <a:rPr lang="en-IN" sz="2400" dirty="0"/>
              <a:t>The data set consist a total of 825297 records with 35 parameters. </a:t>
            </a:r>
            <a:endParaRPr lang="en-US" sz="2400" dirty="0"/>
          </a:p>
        </p:txBody>
      </p:sp>
    </p:spTree>
    <p:extLst>
      <p:ext uri="{BB962C8B-B14F-4D97-AF65-F5344CB8AC3E}">
        <p14:creationId xmlns:p14="http://schemas.microsoft.com/office/powerpoint/2010/main" val="41021151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170"/>
            <a:ext cx="10972800" cy="1143000"/>
          </a:xfrm>
        </p:spPr>
        <p:txBody>
          <a:bodyPr/>
          <a:lstStyle/>
          <a:p>
            <a:pPr algn="ctr"/>
            <a:r>
              <a:rPr lang="en-US" b="1" dirty="0"/>
              <a:t>Variables</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1074656" y="1600201"/>
            <a:ext cx="10096107" cy="4451808"/>
          </a:xfrm>
          <a:prstGeom prst="rect">
            <a:avLst/>
          </a:prstGeom>
          <a:noFill/>
          <a:ln w="9525">
            <a:noFill/>
            <a:miter lim="800000"/>
            <a:headEnd/>
            <a:tailEnd/>
          </a:ln>
        </p:spPr>
      </p:pic>
    </p:spTree>
    <p:extLst>
      <p:ext uri="{BB962C8B-B14F-4D97-AF65-F5344CB8AC3E}">
        <p14:creationId xmlns:p14="http://schemas.microsoft.com/office/powerpoint/2010/main" val="10634114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6598"/>
            <a:ext cx="10972800" cy="1143000"/>
          </a:xfrm>
        </p:spPr>
        <p:txBody>
          <a:bodyPr/>
          <a:lstStyle/>
          <a:p>
            <a:pPr algn="ctr"/>
            <a:r>
              <a:rPr lang="en-US" b="1" dirty="0"/>
              <a:t>Cleaning and Preprocessing of Data</a:t>
            </a:r>
            <a:endParaRPr lang="en-US" dirty="0"/>
          </a:p>
        </p:txBody>
      </p:sp>
      <p:sp>
        <p:nvSpPr>
          <p:cNvPr id="3" name="Content Placeholder 2"/>
          <p:cNvSpPr>
            <a:spLocks noGrp="1"/>
          </p:cNvSpPr>
          <p:nvPr>
            <p:ph idx="1"/>
          </p:nvPr>
        </p:nvSpPr>
        <p:spPr>
          <a:xfrm>
            <a:off x="609600" y="1941164"/>
            <a:ext cx="10972800" cy="4525963"/>
          </a:xfrm>
        </p:spPr>
        <p:txBody>
          <a:bodyPr>
            <a:normAutofit/>
          </a:bodyPr>
          <a:lstStyle/>
          <a:p>
            <a:r>
              <a:rPr lang="en-US" sz="2400" dirty="0"/>
              <a:t>Our dataset is mainly categorical with the target variable values being ‘yes’ or ‘no’. </a:t>
            </a:r>
          </a:p>
          <a:p>
            <a:r>
              <a:rPr lang="en-US" sz="2400" dirty="0"/>
              <a:t>Different Data sets for Training and Validation.</a:t>
            </a:r>
          </a:p>
          <a:p>
            <a:r>
              <a:rPr lang="en-US" sz="2400" dirty="0"/>
              <a:t>For Training Data:</a:t>
            </a:r>
          </a:p>
          <a:p>
            <a:pPr marL="0" indent="0">
              <a:buNone/>
            </a:pPr>
            <a:r>
              <a:rPr lang="en-US" sz="2400" dirty="0"/>
              <a:t>                                     Oversampled    -&gt; Rare Events     </a:t>
            </a:r>
          </a:p>
          <a:p>
            <a:pPr marL="0" indent="0">
              <a:buNone/>
            </a:pPr>
            <a:r>
              <a:rPr lang="en-US" sz="2400" dirty="0"/>
              <a:t>                                     Undersampled  -&gt; Frequent Events </a:t>
            </a:r>
          </a:p>
          <a:p>
            <a:pPr marL="0" indent="0">
              <a:buNone/>
            </a:pPr>
            <a:endParaRPr lang="en-US" sz="2400" dirty="0"/>
          </a:p>
          <a:p>
            <a:r>
              <a:rPr lang="en-US" sz="2400" dirty="0"/>
              <a:t>For Validation Data:</a:t>
            </a:r>
          </a:p>
          <a:p>
            <a:pPr marL="0" indent="0">
              <a:buNone/>
            </a:pPr>
            <a:r>
              <a:rPr lang="en-US" sz="2400" dirty="0"/>
              <a:t>                                     Random Data in same proportion.</a:t>
            </a:r>
          </a:p>
        </p:txBody>
      </p:sp>
    </p:spTree>
    <p:extLst>
      <p:ext uri="{BB962C8B-B14F-4D97-AF65-F5344CB8AC3E}">
        <p14:creationId xmlns:p14="http://schemas.microsoft.com/office/powerpoint/2010/main" val="6976659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798163"/>
            <a:ext cx="10972800" cy="1143000"/>
          </a:xfrm>
        </p:spPr>
        <p:txBody>
          <a:bodyPr/>
          <a:lstStyle/>
          <a:p>
            <a:pPr algn="ctr"/>
            <a:r>
              <a:rPr lang="en-US" b="1" dirty="0"/>
              <a:t>Enterprise Miner Diagram</a:t>
            </a:r>
          </a:p>
        </p:txBody>
      </p:sp>
      <p:pic>
        <p:nvPicPr>
          <p:cNvPr id="4" name="Content Placeholder 3"/>
          <p:cNvPicPr>
            <a:picLocks noGrp="1"/>
          </p:cNvPicPr>
          <p:nvPr>
            <p:ph idx="1"/>
          </p:nvPr>
        </p:nvPicPr>
        <p:blipFill>
          <a:blip r:embed="rId2"/>
          <a:stretch>
            <a:fillRect/>
          </a:stretch>
        </p:blipFill>
        <p:spPr>
          <a:xfrm>
            <a:off x="1109569" y="1941163"/>
            <a:ext cx="9972861" cy="4525963"/>
          </a:xfrm>
          <a:prstGeom prst="rect">
            <a:avLst/>
          </a:prstGeom>
        </p:spPr>
      </p:pic>
    </p:spTree>
    <p:extLst>
      <p:ext uri="{BB962C8B-B14F-4D97-AF65-F5344CB8AC3E}">
        <p14:creationId xmlns:p14="http://schemas.microsoft.com/office/powerpoint/2010/main" val="36415995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170"/>
            <a:ext cx="10972800" cy="1143000"/>
          </a:xfrm>
        </p:spPr>
        <p:txBody>
          <a:bodyPr/>
          <a:lstStyle/>
          <a:p>
            <a:pPr algn="ctr"/>
            <a:r>
              <a:rPr lang="en-IN" b="1" dirty="0"/>
              <a:t>Replacement Node</a:t>
            </a:r>
            <a:endParaRPr lang="en-US" dirty="0"/>
          </a:p>
        </p:txBody>
      </p:sp>
      <p:sp>
        <p:nvSpPr>
          <p:cNvPr id="3" name="Content Placeholder 2"/>
          <p:cNvSpPr>
            <a:spLocks noGrp="1"/>
          </p:cNvSpPr>
          <p:nvPr>
            <p:ph idx="1"/>
          </p:nvPr>
        </p:nvSpPr>
        <p:spPr>
          <a:xfrm>
            <a:off x="609600" y="1879170"/>
            <a:ext cx="10972800" cy="4525963"/>
          </a:xfrm>
        </p:spPr>
        <p:txBody>
          <a:bodyPr>
            <a:normAutofit/>
          </a:bodyPr>
          <a:lstStyle/>
          <a:p>
            <a:pPr lvl="0"/>
            <a:r>
              <a:rPr lang="en-US" sz="2400" dirty="0"/>
              <a:t>Few variables in the data set were not recorded properly, for which we used the replacement node.</a:t>
            </a:r>
          </a:p>
          <a:p>
            <a:pPr marL="0" lvl="0" indent="0">
              <a:buNone/>
            </a:pPr>
            <a:r>
              <a:rPr lang="en-US" sz="2400" dirty="0"/>
              <a:t>For Example: we replaced,</a:t>
            </a:r>
          </a:p>
          <a:p>
            <a:r>
              <a:rPr lang="en-US" sz="2400" dirty="0"/>
              <a:t>‘Ye’ to Yes</a:t>
            </a:r>
          </a:p>
          <a:p>
            <a:r>
              <a:rPr lang="en-US" sz="2400" dirty="0"/>
              <a:t> _UNKOWN_ to  _DEFAULT_</a:t>
            </a:r>
          </a:p>
          <a:p>
            <a:r>
              <a:rPr lang="en-US" sz="2400" dirty="0"/>
              <a:t>Green, to Green</a:t>
            </a:r>
          </a:p>
          <a:p>
            <a:r>
              <a:rPr lang="en-US" sz="2400" dirty="0"/>
              <a:t>Blue, to Blue</a:t>
            </a:r>
          </a:p>
          <a:p>
            <a:pPr marL="0" indent="0">
              <a:buNone/>
            </a:pPr>
            <a:endParaRPr lang="en-US" sz="2400" dirty="0"/>
          </a:p>
        </p:txBody>
      </p:sp>
    </p:spTree>
    <p:extLst>
      <p:ext uri="{BB962C8B-B14F-4D97-AF65-F5344CB8AC3E}">
        <p14:creationId xmlns:p14="http://schemas.microsoft.com/office/powerpoint/2010/main" val="2019078605"/>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TotalTime>
  <Words>1273</Words>
  <Application>Microsoft Office PowerPoint</Application>
  <PresentationFormat>Widescreen</PresentationFormat>
  <Paragraphs>157</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Century Gothic</vt:lpstr>
      <vt:lpstr>Times New Roman</vt:lpstr>
      <vt:lpstr>Wingdings</vt:lpstr>
      <vt:lpstr>1_Office Theme</vt:lpstr>
      <vt:lpstr>An Advanced Approach on Predictive Modelling of Traffic Violations</vt:lpstr>
      <vt:lpstr>Project Contents</vt:lpstr>
      <vt:lpstr>Objective</vt:lpstr>
      <vt:lpstr>BI Model</vt:lpstr>
      <vt:lpstr>Data Set Description</vt:lpstr>
      <vt:lpstr>Variables</vt:lpstr>
      <vt:lpstr>Cleaning and Preprocessing of Data</vt:lpstr>
      <vt:lpstr>Enterprise Miner Diagram</vt:lpstr>
      <vt:lpstr>Replacement Node</vt:lpstr>
      <vt:lpstr>Replacement Node </vt:lpstr>
      <vt:lpstr>Impute Node</vt:lpstr>
      <vt:lpstr>Stat Explore</vt:lpstr>
      <vt:lpstr>Transform Variables</vt:lpstr>
      <vt:lpstr>Logistics Regression</vt:lpstr>
      <vt:lpstr>Logistics Regression</vt:lpstr>
      <vt:lpstr>Decision tree </vt:lpstr>
      <vt:lpstr>Max Tree- Sub tree assessment plot</vt:lpstr>
      <vt:lpstr>Max Tree- Tree Interpretation</vt:lpstr>
      <vt:lpstr>Max Tree Confusion Matrix</vt:lpstr>
      <vt:lpstr>Optimal Decision Tree</vt:lpstr>
      <vt:lpstr>Optimal Tree- Subtree Assessment Plot</vt:lpstr>
      <vt:lpstr>Optimal Tree Confusion Matrix</vt:lpstr>
      <vt:lpstr>Optimal Tree ASE</vt:lpstr>
      <vt:lpstr>Optimal Tree ASE- Fit Stats and </vt:lpstr>
      <vt:lpstr>Neural Network</vt:lpstr>
      <vt:lpstr>Neural Confusion Matrix and Cumulative lift graph</vt:lpstr>
      <vt:lpstr>HP Forest</vt:lpstr>
      <vt:lpstr>HP Forest</vt:lpstr>
      <vt:lpstr>Gradient Boosting</vt:lpstr>
      <vt:lpstr>Gradient Boosting</vt:lpstr>
      <vt:lpstr>Model Comparison</vt:lpstr>
      <vt:lpstr>Model Enhancement</vt:lpstr>
      <vt:lpstr>Ensemble Learners</vt:lpstr>
      <vt:lpstr>ML Algorithm - Boosting</vt:lpstr>
      <vt:lpstr>Final Model Comparison</vt:lpstr>
      <vt:lpstr>Fit Statistics and Cumulative Lift</vt:lpstr>
      <vt:lpstr>Managerial implications/conclusions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Shankar Balaji</dc:creator>
  <cp:lastModifiedBy>Mayank Kothari</cp:lastModifiedBy>
  <cp:revision>50</cp:revision>
  <dcterms:created xsi:type="dcterms:W3CDTF">2016-11-27T20:34:31Z</dcterms:created>
  <dcterms:modified xsi:type="dcterms:W3CDTF">2016-11-25T22:25:56Z</dcterms:modified>
</cp:coreProperties>
</file>