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19"/>
    <p:restoredTop sz="94626"/>
  </p:normalViewPr>
  <p:slideViewPr>
    <p:cSldViewPr snapToGrid="0">
      <p:cViewPr>
        <p:scale>
          <a:sx n="139" d="100"/>
          <a:sy n="139" d="100"/>
        </p:scale>
        <p:origin x="-44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9815-C314-9572-8239-40B6B534E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ACF15-C199-B05E-9916-8613F24E8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11B5-1372-969C-5AC3-020BA063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D6F-E9A6-9746-BB05-F35338C97966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60940-161B-841B-4378-DE5F33D4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73E24-D3AB-DEFE-62AF-D14580A9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8C11-16EF-B745-A67D-F0425EE59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5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73CC-FE85-46AC-604D-0D8DA411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CD296-A958-7395-E835-384908C87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3DA4E-2313-3647-6EBD-4046953B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D6F-E9A6-9746-BB05-F35338C97966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4B340-9248-BF1E-147A-F3632DA1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54EE-893B-D1BD-3B53-33A78DCD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8C11-16EF-B745-A67D-F0425EE59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1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4D9F7-C904-C7F3-426C-2C61DE48B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FB407-87CB-D2DD-D137-FC9668CEB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60E7-1C1A-3FF9-EEDA-C8B453C9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D6F-E9A6-9746-BB05-F35338C97966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CE733-29B5-D534-ADFA-39DE36E4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6B333-E945-85CC-9E6D-A96AC552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8C11-16EF-B745-A67D-F0425EE59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8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AEFB-09A9-59A7-8479-64A8FE2E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0814F-D24D-FB82-68AF-A0E8F2C61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2675D-9FCF-3FC6-D573-7C4D7198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D6F-E9A6-9746-BB05-F35338C97966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5E5FE-F759-1E1E-E58A-A7B3D317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938B3-B30F-7FE2-3F4B-550D8DA7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8C11-16EF-B745-A67D-F0425EE59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4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8573-684A-854F-E546-29F7450F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C34DA-44DD-2098-F79D-C408552FF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4877C-4300-F38B-29B4-E87CD013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D6F-E9A6-9746-BB05-F35338C97966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F4FF-F3C0-53A9-7E5D-D90CCDCC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0057D-4A79-BC38-415C-7D12CC05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8C11-16EF-B745-A67D-F0425EE59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6639-D5B4-D7AA-247C-2E5AB6FE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EC21-52FA-B2EC-C97D-76EB346F5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6E6F6-D1A7-4915-6896-FE62D24C4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61CCB-DC34-4FF5-29BF-780CBA12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D6F-E9A6-9746-BB05-F35338C97966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0E11C-2E1A-7865-9F56-56FAD4A1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0203A-E771-CB74-E835-378B097C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8C11-16EF-B745-A67D-F0425EE59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0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4BFC-4186-9EC3-A14D-D653F530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74BA3-D422-356E-3B89-A353F21C4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34CB8-C45E-1508-E11E-3E88E63E0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FF018-78F7-5FDD-F9E7-9D0412C8C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AAB00-6CB0-EA40-B15A-38B142EE9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8E9A5-7FAA-51E7-E6C6-BEACCB09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D6F-E9A6-9746-BB05-F35338C97966}" type="datetimeFigureOut">
              <a:rPr lang="en-US" smtClean="0"/>
              <a:t>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688B7-3F93-D8D6-0A35-B36DB8DF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A89AA-A213-3BAB-F614-BBF5E15F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8C11-16EF-B745-A67D-F0425EE59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9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1376-F078-54E5-C8AD-8D6439EF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C861C-159F-BB49-E9A0-ECE0218C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D6F-E9A6-9746-BB05-F35338C97966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44A70-A7FD-6F4F-B929-8563C608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EF920-3B95-300D-533E-186DCD4B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8C11-16EF-B745-A67D-F0425EE59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7B742-AAAA-9AD4-5A92-2EA1DA2B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D6F-E9A6-9746-BB05-F35338C97966}" type="datetimeFigureOut">
              <a:rPr lang="en-US" smtClean="0"/>
              <a:t>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8DDA6-120E-F413-1D33-D9F9DEB2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A27F4-AF62-6C93-F88F-092DD15E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8C11-16EF-B745-A67D-F0425EE59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6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53A3-E96A-6F76-E7FA-B2C85CEC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28D3A-E9B3-949C-907E-E1CD7039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2481B-767E-0685-F3EE-BA27042BF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8C2F5-776B-8719-0E82-52734037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D6F-E9A6-9746-BB05-F35338C97966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E238F-FE11-F7F6-9C1D-F767BE0F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BADB3-667C-A7D4-E31A-246DED2A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8C11-16EF-B745-A67D-F0425EE59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8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08C3-5454-5350-A867-787DC2B5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C969C5-F9BD-30D6-1027-DFD7D7281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3390B-0AD0-ABF7-F427-F62D3EF8C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27F71-7F62-02DA-E0D0-E57543DE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CD6F-E9A6-9746-BB05-F35338C97966}" type="datetimeFigureOut">
              <a:rPr lang="en-US" smtClean="0"/>
              <a:t>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C9735-413A-B50D-BF80-3B746320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71788-A38D-B061-A2C3-4692BF78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8C11-16EF-B745-A67D-F0425EE59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9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DE960-EC6E-160A-5FBA-4DE3648C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B0A2C-490C-B043-9B3C-0FB019E80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3F0B5-5829-C8A6-920B-ABC57272F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2CD6F-E9A6-9746-BB05-F35338C97966}" type="datetimeFigureOut">
              <a:rPr lang="en-US" smtClean="0"/>
              <a:t>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6AF0B-A059-19B6-F2BC-B4A9A114E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93FE2-B3D1-2798-C61B-E54759881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58C11-16EF-B745-A67D-F0425EE59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4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46BE24-8687-47A8-9773-5CC80290E780}"/>
              </a:ext>
            </a:extLst>
          </p:cNvPr>
          <p:cNvSpPr/>
          <p:nvPr/>
        </p:nvSpPr>
        <p:spPr>
          <a:xfrm>
            <a:off x="10029849" y="897454"/>
            <a:ext cx="378110" cy="216443"/>
          </a:xfrm>
          <a:prstGeom prst="rect">
            <a:avLst/>
          </a:prstGeom>
          <a:solidFill>
            <a:srgbClr val="ED7D31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2AEF0C-4799-7018-7780-6F4788BB13BA}"/>
              </a:ext>
            </a:extLst>
          </p:cNvPr>
          <p:cNvSpPr/>
          <p:nvPr/>
        </p:nvSpPr>
        <p:spPr>
          <a:xfrm>
            <a:off x="9596166" y="1411427"/>
            <a:ext cx="378110" cy="216443"/>
          </a:xfrm>
          <a:prstGeom prst="rect">
            <a:avLst/>
          </a:prstGeom>
          <a:solidFill>
            <a:srgbClr val="ED7D31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14473E-C495-53A3-AB01-5598DF2AA084}"/>
              </a:ext>
            </a:extLst>
          </p:cNvPr>
          <p:cNvSpPr/>
          <p:nvPr/>
        </p:nvSpPr>
        <p:spPr>
          <a:xfrm>
            <a:off x="10434742" y="1417214"/>
            <a:ext cx="378110" cy="216443"/>
          </a:xfrm>
          <a:prstGeom prst="rect">
            <a:avLst/>
          </a:prstGeom>
          <a:solidFill>
            <a:srgbClr val="ED7D31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</a:t>
            </a:r>
            <a:r>
              <a:rPr lang="en-US" sz="1400" baseline="-25000" dirty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93E4BD-CC22-696D-2F32-5A2488F2BD61}"/>
              </a:ext>
            </a:extLst>
          </p:cNvPr>
          <p:cNvCxnSpPr/>
          <p:nvPr/>
        </p:nvCxnSpPr>
        <p:spPr>
          <a:xfrm flipH="1">
            <a:off x="9758772" y="1156467"/>
            <a:ext cx="189055" cy="155912"/>
          </a:xfrm>
          <a:prstGeom prst="straightConnector1">
            <a:avLst/>
          </a:prstGeom>
          <a:ln>
            <a:headEnd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1AC430-3162-20E7-1D71-6552EFE779E4}"/>
              </a:ext>
            </a:extLst>
          </p:cNvPr>
          <p:cNvCxnSpPr>
            <a:cxnSpLocks/>
          </p:cNvCxnSpPr>
          <p:nvPr/>
        </p:nvCxnSpPr>
        <p:spPr>
          <a:xfrm>
            <a:off x="10496975" y="1156467"/>
            <a:ext cx="167985" cy="146214"/>
          </a:xfrm>
          <a:prstGeom prst="straightConnector1">
            <a:avLst/>
          </a:prstGeom>
          <a:ln>
            <a:headEnd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EB5830-D526-A64B-3EFA-B1153327752F}"/>
              </a:ext>
            </a:extLst>
          </p:cNvPr>
          <p:cNvSpPr/>
          <p:nvPr/>
        </p:nvSpPr>
        <p:spPr>
          <a:xfrm>
            <a:off x="10402767" y="2164253"/>
            <a:ext cx="378110" cy="216443"/>
          </a:xfrm>
          <a:prstGeom prst="rect">
            <a:avLst/>
          </a:prstGeom>
          <a:solidFill>
            <a:srgbClr val="ED7D31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</a:t>
            </a:r>
            <a:r>
              <a:rPr lang="en-US" sz="1400" baseline="-25000" dirty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A26FED-2062-1C3A-CDA1-25DDA9EF0251}"/>
              </a:ext>
            </a:extLst>
          </p:cNvPr>
          <p:cNvSpPr/>
          <p:nvPr/>
        </p:nvSpPr>
        <p:spPr>
          <a:xfrm>
            <a:off x="9596166" y="2170214"/>
            <a:ext cx="378110" cy="216443"/>
          </a:xfrm>
          <a:prstGeom prst="rect">
            <a:avLst/>
          </a:prstGeom>
          <a:solidFill>
            <a:srgbClr val="ED7D31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A566DB-4CF0-79D2-77CC-1B3CC0441E3F}"/>
              </a:ext>
            </a:extLst>
          </p:cNvPr>
          <p:cNvCxnSpPr>
            <a:cxnSpLocks/>
          </p:cNvCxnSpPr>
          <p:nvPr/>
        </p:nvCxnSpPr>
        <p:spPr>
          <a:xfrm>
            <a:off x="10797215" y="2349908"/>
            <a:ext cx="415773" cy="165392"/>
          </a:xfrm>
          <a:prstGeom prst="straightConnector1">
            <a:avLst/>
          </a:prstGeom>
          <a:ln>
            <a:headEnd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087BA6B-C16D-8754-A4DA-EC6AA0529304}"/>
              </a:ext>
            </a:extLst>
          </p:cNvPr>
          <p:cNvSpPr/>
          <p:nvPr/>
        </p:nvSpPr>
        <p:spPr>
          <a:xfrm>
            <a:off x="11205341" y="2533630"/>
            <a:ext cx="378110" cy="216443"/>
          </a:xfrm>
          <a:prstGeom prst="rect">
            <a:avLst/>
          </a:prstGeom>
          <a:solidFill>
            <a:srgbClr val="ED7D31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  <a:r>
              <a:rPr lang="en-US" sz="1400" baseline="-25000" dirty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59696E-BE66-6D67-1778-119D83D202F5}"/>
              </a:ext>
            </a:extLst>
          </p:cNvPr>
          <p:cNvCxnSpPr>
            <a:cxnSpLocks/>
          </p:cNvCxnSpPr>
          <p:nvPr/>
        </p:nvCxnSpPr>
        <p:spPr>
          <a:xfrm flipH="1">
            <a:off x="10856492" y="2861330"/>
            <a:ext cx="345966" cy="342576"/>
          </a:xfrm>
          <a:prstGeom prst="straightConnector1">
            <a:avLst/>
          </a:prstGeom>
          <a:ln>
            <a:headEnd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3C805B7-AEC2-3D43-E163-F6A6154089FF}"/>
              </a:ext>
            </a:extLst>
          </p:cNvPr>
          <p:cNvSpPr/>
          <p:nvPr/>
        </p:nvSpPr>
        <p:spPr>
          <a:xfrm>
            <a:off x="8755381" y="2537856"/>
            <a:ext cx="378110" cy="216443"/>
          </a:xfrm>
          <a:prstGeom prst="rect">
            <a:avLst/>
          </a:prstGeom>
          <a:solidFill>
            <a:srgbClr val="ED7D31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CC9010-D4EC-3706-10A4-C2365F3AAFEC}"/>
              </a:ext>
            </a:extLst>
          </p:cNvPr>
          <p:cNvCxnSpPr>
            <a:cxnSpLocks/>
          </p:cNvCxnSpPr>
          <p:nvPr/>
        </p:nvCxnSpPr>
        <p:spPr>
          <a:xfrm flipH="1">
            <a:off x="9151337" y="2367519"/>
            <a:ext cx="386795" cy="147781"/>
          </a:xfrm>
          <a:prstGeom prst="straightConnector1">
            <a:avLst/>
          </a:prstGeom>
          <a:ln>
            <a:headEnd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F6B2B6-8E7F-1280-D3DA-FDFAAEA28F0C}"/>
              </a:ext>
            </a:extLst>
          </p:cNvPr>
          <p:cNvCxnSpPr>
            <a:cxnSpLocks/>
          </p:cNvCxnSpPr>
          <p:nvPr/>
        </p:nvCxnSpPr>
        <p:spPr>
          <a:xfrm>
            <a:off x="9070343" y="2861330"/>
            <a:ext cx="401782" cy="342576"/>
          </a:xfrm>
          <a:prstGeom prst="straightConnector1">
            <a:avLst/>
          </a:prstGeom>
          <a:ln>
            <a:headEnd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8913F98-D703-884C-3E07-F770BAB30184}"/>
              </a:ext>
            </a:extLst>
          </p:cNvPr>
          <p:cNvSpPr/>
          <p:nvPr/>
        </p:nvSpPr>
        <p:spPr>
          <a:xfrm>
            <a:off x="9596166" y="3268644"/>
            <a:ext cx="378110" cy="216443"/>
          </a:xfrm>
          <a:prstGeom prst="rect">
            <a:avLst/>
          </a:prstGeom>
          <a:solidFill>
            <a:srgbClr val="ED7D31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</a:t>
            </a:r>
            <a:r>
              <a:rPr lang="en-US" sz="1100" baseline="-25000" dirty="0">
                <a:solidFill>
                  <a:schemeClr val="tx1"/>
                </a:solidFill>
              </a:rPr>
              <a:t>1,2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8652DE-E958-B339-30D0-FBC5D9F7D03D}"/>
              </a:ext>
            </a:extLst>
          </p:cNvPr>
          <p:cNvSpPr/>
          <p:nvPr/>
        </p:nvSpPr>
        <p:spPr>
          <a:xfrm>
            <a:off x="10469761" y="3268644"/>
            <a:ext cx="378110" cy="216443"/>
          </a:xfrm>
          <a:prstGeom prst="rect">
            <a:avLst/>
          </a:prstGeom>
          <a:solidFill>
            <a:srgbClr val="ED7D31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</a:t>
            </a:r>
            <a:r>
              <a:rPr lang="en-US" sz="1100" baseline="-25000" dirty="0">
                <a:solidFill>
                  <a:schemeClr val="tx1"/>
                </a:solidFill>
              </a:rPr>
              <a:t>2,1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8FBD8C-8149-F494-F838-D58E64B36D99}"/>
              </a:ext>
            </a:extLst>
          </p:cNvPr>
          <p:cNvSpPr/>
          <p:nvPr/>
        </p:nvSpPr>
        <p:spPr>
          <a:xfrm>
            <a:off x="10469761" y="3998007"/>
            <a:ext cx="378110" cy="216443"/>
          </a:xfrm>
          <a:prstGeom prst="rect">
            <a:avLst/>
          </a:prstGeom>
          <a:solidFill>
            <a:srgbClr val="ED7D31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</a:t>
            </a:r>
            <a:r>
              <a:rPr lang="en-US" sz="1100" baseline="-25000" dirty="0">
                <a:solidFill>
                  <a:schemeClr val="tx1"/>
                </a:solidFill>
              </a:rPr>
              <a:t>2,1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B551BF-8A0F-A3CD-B449-E7947E0301C2}"/>
              </a:ext>
            </a:extLst>
          </p:cNvPr>
          <p:cNvSpPr/>
          <p:nvPr/>
        </p:nvSpPr>
        <p:spPr>
          <a:xfrm>
            <a:off x="9596166" y="4004480"/>
            <a:ext cx="378110" cy="216443"/>
          </a:xfrm>
          <a:prstGeom prst="rect">
            <a:avLst/>
          </a:prstGeom>
          <a:solidFill>
            <a:srgbClr val="ED7D31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</a:t>
            </a:r>
            <a:r>
              <a:rPr lang="en-US" sz="1100" baseline="-25000" dirty="0">
                <a:solidFill>
                  <a:schemeClr val="tx1"/>
                </a:solidFill>
              </a:rPr>
              <a:t>1,2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3A4D98-F383-2C45-3427-92F331A03195}"/>
              </a:ext>
            </a:extLst>
          </p:cNvPr>
          <p:cNvSpPr/>
          <p:nvPr/>
        </p:nvSpPr>
        <p:spPr>
          <a:xfrm>
            <a:off x="10469761" y="4765042"/>
            <a:ext cx="378110" cy="216443"/>
          </a:xfrm>
          <a:prstGeom prst="rect">
            <a:avLst/>
          </a:prstGeom>
          <a:solidFill>
            <a:srgbClr val="ED7D31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</a:t>
            </a:r>
            <a:r>
              <a:rPr lang="en-US" sz="1100" baseline="-25000" dirty="0">
                <a:solidFill>
                  <a:schemeClr val="tx1"/>
                </a:solidFill>
              </a:rPr>
              <a:t>2,1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FEA122-C8B6-B68E-15F8-9B1D266E541F}"/>
              </a:ext>
            </a:extLst>
          </p:cNvPr>
          <p:cNvSpPr/>
          <p:nvPr/>
        </p:nvSpPr>
        <p:spPr>
          <a:xfrm>
            <a:off x="9596166" y="4765041"/>
            <a:ext cx="378110" cy="216443"/>
          </a:xfrm>
          <a:prstGeom prst="rect">
            <a:avLst/>
          </a:prstGeom>
          <a:solidFill>
            <a:srgbClr val="ED7D31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</a:t>
            </a:r>
            <a:r>
              <a:rPr lang="en-US" sz="1100" baseline="-25000" dirty="0">
                <a:solidFill>
                  <a:schemeClr val="tx1"/>
                </a:solidFill>
              </a:rPr>
              <a:t>1,2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571BD7-3B4F-B208-66E8-5C5F7F3F032C}"/>
              </a:ext>
            </a:extLst>
          </p:cNvPr>
          <p:cNvSpPr/>
          <p:nvPr/>
        </p:nvSpPr>
        <p:spPr>
          <a:xfrm>
            <a:off x="10053383" y="5515085"/>
            <a:ext cx="378110" cy="216443"/>
          </a:xfrm>
          <a:prstGeom prst="rect">
            <a:avLst/>
          </a:prstGeom>
          <a:solidFill>
            <a:srgbClr val="ED7D31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  <a:r>
              <a:rPr lang="en-US" sz="1400" baseline="-25000" dirty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912F4E-8254-FC6E-7334-8ED7FD81AF2E}"/>
              </a:ext>
            </a:extLst>
          </p:cNvPr>
          <p:cNvCxnSpPr>
            <a:cxnSpLocks/>
          </p:cNvCxnSpPr>
          <p:nvPr/>
        </p:nvCxnSpPr>
        <p:spPr>
          <a:xfrm>
            <a:off x="10658816" y="4285661"/>
            <a:ext cx="0" cy="425897"/>
          </a:xfrm>
          <a:prstGeom prst="straightConnector1">
            <a:avLst/>
          </a:prstGeom>
          <a:ln>
            <a:headEnd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A02086-B733-9760-2A5E-D2655ACEA78E}"/>
              </a:ext>
            </a:extLst>
          </p:cNvPr>
          <p:cNvCxnSpPr>
            <a:cxnSpLocks/>
          </p:cNvCxnSpPr>
          <p:nvPr/>
        </p:nvCxnSpPr>
        <p:spPr>
          <a:xfrm flipH="1">
            <a:off x="10431493" y="5050205"/>
            <a:ext cx="148678" cy="434273"/>
          </a:xfrm>
          <a:prstGeom prst="straightConnector1">
            <a:avLst/>
          </a:prstGeom>
          <a:ln>
            <a:headEnd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3DF9F0B-95E4-824F-51A5-DA7D8610F099}"/>
              </a:ext>
            </a:extLst>
          </p:cNvPr>
          <p:cNvCxnSpPr>
            <a:cxnSpLocks/>
          </p:cNvCxnSpPr>
          <p:nvPr/>
        </p:nvCxnSpPr>
        <p:spPr>
          <a:xfrm>
            <a:off x="9853300" y="5050205"/>
            <a:ext cx="156717" cy="434273"/>
          </a:xfrm>
          <a:prstGeom prst="straightConnector1">
            <a:avLst/>
          </a:prstGeom>
          <a:ln>
            <a:headEnd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B7BD3AC-549C-635E-9167-1F92655E2D82}"/>
                  </a:ext>
                </a:extLst>
              </p:cNvPr>
              <p:cNvSpPr txBox="1"/>
              <p:nvPr/>
            </p:nvSpPr>
            <p:spPr>
              <a:xfrm>
                <a:off x="754070" y="425891"/>
                <a:ext cx="3529466" cy="306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B7BD3AC-549C-635E-9167-1F92655E2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70" y="425891"/>
                <a:ext cx="3529466" cy="306815"/>
              </a:xfrm>
              <a:prstGeom prst="rect">
                <a:avLst/>
              </a:prstGeom>
              <a:blipFill>
                <a:blip r:embed="rId2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C214AE8-118D-D810-00CA-422465CB0C72}"/>
                  </a:ext>
                </a:extLst>
              </p:cNvPr>
              <p:cNvSpPr txBox="1"/>
              <p:nvPr/>
            </p:nvSpPr>
            <p:spPr>
              <a:xfrm>
                <a:off x="465997" y="872709"/>
                <a:ext cx="1783679" cy="306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05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C214AE8-118D-D810-00CA-422465CB0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97" y="872709"/>
                <a:ext cx="1783679" cy="306815"/>
              </a:xfrm>
              <a:prstGeom prst="rect">
                <a:avLst/>
              </a:prstGeom>
              <a:blipFill>
                <a:blip r:embed="rId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7BC3793-B5DE-6889-1B2B-1BE8D142A766}"/>
                  </a:ext>
                </a:extLst>
              </p:cNvPr>
              <p:cNvSpPr txBox="1"/>
              <p:nvPr/>
            </p:nvSpPr>
            <p:spPr>
              <a:xfrm>
                <a:off x="506526" y="1338792"/>
                <a:ext cx="2444207" cy="232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𝑑𝐼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50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05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7BC3793-B5DE-6889-1B2B-1BE8D142A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26" y="1338792"/>
                <a:ext cx="2444207" cy="232692"/>
              </a:xfrm>
              <a:prstGeom prst="rect">
                <a:avLst/>
              </a:prstGeom>
              <a:blipFill>
                <a:blip r:embed="rId4"/>
                <a:stretch>
                  <a:fillRect l="-154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15962FA-FA55-FE6B-6A5C-39D4688AC160}"/>
                  </a:ext>
                </a:extLst>
              </p:cNvPr>
              <p:cNvSpPr txBox="1"/>
              <p:nvPr/>
            </p:nvSpPr>
            <p:spPr>
              <a:xfrm>
                <a:off x="465997" y="1829734"/>
                <a:ext cx="1515492" cy="232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05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𝑑𝑅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5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05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15962FA-FA55-FE6B-6A5C-39D4688AC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97" y="1829734"/>
                <a:ext cx="1515492" cy="232692"/>
              </a:xfrm>
              <a:prstGeom prst="rect">
                <a:avLst/>
              </a:prstGeom>
              <a:blipFill>
                <a:blip r:embed="rId5"/>
                <a:stretch>
                  <a:fillRect l="-1667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93DCA20-9019-65A7-BCE8-04157AF02A38}"/>
                  </a:ext>
                </a:extLst>
              </p:cNvPr>
              <p:cNvSpPr txBox="1"/>
              <p:nvPr/>
            </p:nvSpPr>
            <p:spPr>
              <a:xfrm>
                <a:off x="-183150" y="2240566"/>
                <a:ext cx="3529466" cy="306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num>
                        <m:den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93DCA20-9019-65A7-BCE8-04157AF02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3150" y="2240566"/>
                <a:ext cx="3529466" cy="306815"/>
              </a:xfrm>
              <a:prstGeom prst="rect">
                <a:avLst/>
              </a:prstGeom>
              <a:blipFill>
                <a:blip r:embed="rId6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88A7BD-620C-53AD-7CC1-301C48FF314E}"/>
                  </a:ext>
                </a:extLst>
              </p:cNvPr>
              <p:cNvSpPr txBox="1"/>
              <p:nvPr/>
            </p:nvSpPr>
            <p:spPr>
              <a:xfrm>
                <a:off x="-211438" y="2791770"/>
                <a:ext cx="3529466" cy="306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num>
                        <m:den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88A7BD-620C-53AD-7CC1-301C48FF3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438" y="2791770"/>
                <a:ext cx="3529466" cy="306815"/>
              </a:xfrm>
              <a:prstGeom prst="rect">
                <a:avLst/>
              </a:prstGeom>
              <a:blipFill>
                <a:blip r:embed="rId7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721153D-45ED-3D16-9ADD-3D36D9A1E35B}"/>
                  </a:ext>
                </a:extLst>
              </p:cNvPr>
              <p:cNvSpPr txBox="1"/>
              <p:nvPr/>
            </p:nvSpPr>
            <p:spPr>
              <a:xfrm>
                <a:off x="-587115" y="3382393"/>
                <a:ext cx="3529466" cy="306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num>
                        <m:den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721153D-45ED-3D16-9ADD-3D36D9A1E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7115" y="3382393"/>
                <a:ext cx="3529466" cy="306815"/>
              </a:xfrm>
              <a:prstGeom prst="rect">
                <a:avLst/>
              </a:prstGeom>
              <a:blipFill>
                <a:blip r:embed="rId8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DF39559-04CE-3662-D2EA-D1F02C4B3F0E}"/>
                  </a:ext>
                </a:extLst>
              </p:cNvPr>
              <p:cNvSpPr txBox="1"/>
              <p:nvPr/>
            </p:nvSpPr>
            <p:spPr>
              <a:xfrm>
                <a:off x="2147057" y="848127"/>
                <a:ext cx="3151252" cy="306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05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DF39559-04CE-3662-D2EA-D1F02C4B3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57" y="848127"/>
                <a:ext cx="3151252" cy="306815"/>
              </a:xfrm>
              <a:prstGeom prst="rect">
                <a:avLst/>
              </a:prstGeom>
              <a:blipFill>
                <a:blip r:embed="rId9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B20805E-46F7-571D-2F31-091E30CD8037}"/>
                  </a:ext>
                </a:extLst>
              </p:cNvPr>
              <p:cNvSpPr txBox="1"/>
              <p:nvPr/>
            </p:nvSpPr>
            <p:spPr>
              <a:xfrm>
                <a:off x="2743998" y="1398705"/>
                <a:ext cx="3151252" cy="232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05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50" dirty="0"/>
                  <a:t>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50" dirty="0"/>
                  <a:t> 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B20805E-46F7-571D-2F31-091E30CD8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998" y="1398705"/>
                <a:ext cx="3151252" cy="232692"/>
              </a:xfrm>
              <a:prstGeom prst="rect">
                <a:avLst/>
              </a:prstGeom>
              <a:blipFill>
                <a:blip r:embed="rId10"/>
                <a:stretch>
                  <a:fillRect l="-120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4E617A9-F017-611D-B110-68A423C79F4B}"/>
                  </a:ext>
                </a:extLst>
              </p:cNvPr>
              <p:cNvSpPr txBox="1"/>
              <p:nvPr/>
            </p:nvSpPr>
            <p:spPr>
              <a:xfrm>
                <a:off x="2768044" y="1850184"/>
                <a:ext cx="1515492" cy="232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05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𝑑𝑅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5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05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05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4E617A9-F017-611D-B110-68A423C79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044" y="1850184"/>
                <a:ext cx="1515492" cy="232692"/>
              </a:xfrm>
              <a:prstGeom prst="rect">
                <a:avLst/>
              </a:prstGeom>
              <a:blipFill>
                <a:blip r:embed="rId11"/>
                <a:stretch>
                  <a:fillRect l="-1653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A8D1ABB-25F2-2677-E764-D1C61341C3B2}"/>
                  </a:ext>
                </a:extLst>
              </p:cNvPr>
              <p:cNvSpPr txBox="1"/>
              <p:nvPr/>
            </p:nvSpPr>
            <p:spPr>
              <a:xfrm>
                <a:off x="2147057" y="2241148"/>
                <a:ext cx="3529466" cy="306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num>
                        <m:den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A8D1ABB-25F2-2677-E764-D1C61341C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57" y="2241148"/>
                <a:ext cx="3529466" cy="306815"/>
              </a:xfrm>
              <a:prstGeom prst="rect">
                <a:avLst/>
              </a:prstGeom>
              <a:blipFill>
                <a:blip r:embed="rId12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BFD3D35-D934-124B-0045-5C847E091CB0}"/>
                  </a:ext>
                </a:extLst>
              </p:cNvPr>
              <p:cNvSpPr txBox="1"/>
              <p:nvPr/>
            </p:nvSpPr>
            <p:spPr>
              <a:xfrm>
                <a:off x="2116822" y="2791770"/>
                <a:ext cx="3529466" cy="306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BFD3D35-D934-124B-0045-5C847E091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822" y="2791770"/>
                <a:ext cx="3529466" cy="306815"/>
              </a:xfrm>
              <a:prstGeom prst="rect">
                <a:avLst/>
              </a:prstGeom>
              <a:blipFill>
                <a:blip r:embed="rId1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58E517F-6A6C-DE6F-EF47-5A60C26B8396}"/>
                  </a:ext>
                </a:extLst>
              </p:cNvPr>
              <p:cNvSpPr txBox="1"/>
              <p:nvPr/>
            </p:nvSpPr>
            <p:spPr>
              <a:xfrm>
                <a:off x="1728630" y="3406975"/>
                <a:ext cx="3529466" cy="306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num>
                        <m:den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58E517F-6A6C-DE6F-EF47-5A60C26B8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630" y="3406975"/>
                <a:ext cx="3529466" cy="306815"/>
              </a:xfrm>
              <a:prstGeom prst="rect">
                <a:avLst/>
              </a:prstGeom>
              <a:blipFill>
                <a:blip r:embed="rId1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14763B2-7EEB-340E-3605-E3A41765D95D}"/>
                  </a:ext>
                </a:extLst>
              </p:cNvPr>
              <p:cNvSpPr txBox="1"/>
              <p:nvPr/>
            </p:nvSpPr>
            <p:spPr>
              <a:xfrm>
                <a:off x="642045" y="3878838"/>
                <a:ext cx="3529466" cy="306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sz="105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14763B2-7EEB-340E-3605-E3A41765D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45" y="3878838"/>
                <a:ext cx="3529466" cy="306815"/>
              </a:xfrm>
              <a:prstGeom prst="rect">
                <a:avLst/>
              </a:prstGeom>
              <a:blipFill>
                <a:blip r:embed="rId1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876D7F15-6F1F-D06A-357B-442772EDEFC8}"/>
              </a:ext>
            </a:extLst>
          </p:cNvPr>
          <p:cNvSpPr txBox="1"/>
          <p:nvPr/>
        </p:nvSpPr>
        <p:spPr>
          <a:xfrm>
            <a:off x="5333180" y="465386"/>
            <a:ext cx="1508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 = susceptible to both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6B0FCB-B6B2-A5F0-4DA3-3D1990706968}"/>
              </a:ext>
            </a:extLst>
          </p:cNvPr>
          <p:cNvSpPr txBox="1"/>
          <p:nvPr/>
        </p:nvSpPr>
        <p:spPr>
          <a:xfrm>
            <a:off x="5325064" y="711068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baseline="-25000" dirty="0"/>
              <a:t>1 </a:t>
            </a:r>
            <a:r>
              <a:rPr lang="en-US" sz="1100" dirty="0"/>
              <a:t>= Exposed to RSV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7A767D-0039-1668-D51F-10A8CE196276}"/>
              </a:ext>
            </a:extLst>
          </p:cNvPr>
          <p:cNvSpPr txBox="1"/>
          <p:nvPr/>
        </p:nvSpPr>
        <p:spPr>
          <a:xfrm>
            <a:off x="5358355" y="951230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</a:t>
            </a:r>
            <a:r>
              <a:rPr lang="en-US" sz="1100" baseline="-25000" dirty="0"/>
              <a:t>1 </a:t>
            </a:r>
            <a:r>
              <a:rPr lang="en-US" sz="1100" dirty="0"/>
              <a:t>= Infected with RSV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B7B7B9-448D-CE0E-A1AF-7EA36FE52896}"/>
              </a:ext>
            </a:extLst>
          </p:cNvPr>
          <p:cNvSpPr txBox="1"/>
          <p:nvPr/>
        </p:nvSpPr>
        <p:spPr>
          <a:xfrm>
            <a:off x="5325813" y="1243078"/>
            <a:ext cx="2444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</a:t>
            </a:r>
            <a:r>
              <a:rPr lang="en-US" sz="1100" baseline="-25000" dirty="0"/>
              <a:t>1 </a:t>
            </a:r>
            <a:r>
              <a:rPr lang="en-US" sz="1100" dirty="0"/>
              <a:t>= Recovered from RSV, susceptibility to COVID dependent on interference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930AA4-F652-4FF1-8452-B8824653D80A}"/>
              </a:ext>
            </a:extLst>
          </p:cNvPr>
          <p:cNvSpPr txBox="1"/>
          <p:nvPr/>
        </p:nvSpPr>
        <p:spPr>
          <a:xfrm>
            <a:off x="5333180" y="1607147"/>
            <a:ext cx="2444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baseline="-25000" dirty="0"/>
              <a:t>1,2 </a:t>
            </a:r>
            <a:r>
              <a:rPr lang="en-US" sz="1100" dirty="0"/>
              <a:t>= Recovered from RSV, susceptible to COVID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ECF144-1AAC-6C47-EDC5-691886C9CB9F}"/>
              </a:ext>
            </a:extLst>
          </p:cNvPr>
          <p:cNvSpPr txBox="1"/>
          <p:nvPr/>
        </p:nvSpPr>
        <p:spPr>
          <a:xfrm>
            <a:off x="5325812" y="2047435"/>
            <a:ext cx="2444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baseline="-25000" dirty="0"/>
              <a:t>1,2 </a:t>
            </a:r>
            <a:r>
              <a:rPr lang="en-US" sz="1100" dirty="0"/>
              <a:t>= Recovered from RSV, susceptible to COVID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EBCEAC2-4229-3914-9BE9-52424753096D}"/>
              </a:ext>
            </a:extLst>
          </p:cNvPr>
          <p:cNvSpPr txBox="1"/>
          <p:nvPr/>
        </p:nvSpPr>
        <p:spPr>
          <a:xfrm>
            <a:off x="5334644" y="2490467"/>
            <a:ext cx="2444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</a:t>
            </a:r>
            <a:r>
              <a:rPr lang="en-US" sz="1100" baseline="-25000" dirty="0"/>
              <a:t>1,2 </a:t>
            </a:r>
            <a:r>
              <a:rPr lang="en-US" sz="1100" dirty="0"/>
              <a:t>= Recovered from RSV, infected with COVID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32B9522-9D19-01DC-F7A5-3F9DE1AA23F3}"/>
              </a:ext>
            </a:extLst>
          </p:cNvPr>
          <p:cNvSpPr txBox="1"/>
          <p:nvPr/>
        </p:nvSpPr>
        <p:spPr>
          <a:xfrm>
            <a:off x="5330515" y="2910245"/>
            <a:ext cx="1588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 = recovered from both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F4794F-0656-D2AE-F63B-DB85CFA45D9E}"/>
              </a:ext>
            </a:extLst>
          </p:cNvPr>
          <p:cNvSpPr txBox="1"/>
          <p:nvPr/>
        </p:nvSpPr>
        <p:spPr>
          <a:xfrm>
            <a:off x="5355161" y="3156303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baseline="-25000" dirty="0"/>
              <a:t>2 </a:t>
            </a:r>
            <a:r>
              <a:rPr lang="en-US" sz="1100" dirty="0"/>
              <a:t>= Exposed to COVID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641C8F-3167-70C1-C41F-BC8B6B26B129}"/>
              </a:ext>
            </a:extLst>
          </p:cNvPr>
          <p:cNvSpPr txBox="1"/>
          <p:nvPr/>
        </p:nvSpPr>
        <p:spPr>
          <a:xfrm>
            <a:off x="5332127" y="3443204"/>
            <a:ext cx="15520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</a:t>
            </a:r>
            <a:r>
              <a:rPr lang="en-US" sz="1100" baseline="-25000" dirty="0"/>
              <a:t>2 </a:t>
            </a:r>
            <a:r>
              <a:rPr lang="en-US" sz="1100" dirty="0"/>
              <a:t>= Infected with COVID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D222391-8A50-DEC2-4C59-ECC2382C3566}"/>
              </a:ext>
            </a:extLst>
          </p:cNvPr>
          <p:cNvSpPr txBox="1"/>
          <p:nvPr/>
        </p:nvSpPr>
        <p:spPr>
          <a:xfrm>
            <a:off x="5330515" y="3725735"/>
            <a:ext cx="24442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</a:t>
            </a:r>
            <a:r>
              <a:rPr lang="en-US" sz="1100" baseline="-25000" dirty="0"/>
              <a:t>2 </a:t>
            </a:r>
            <a:r>
              <a:rPr lang="en-US" sz="1100" dirty="0"/>
              <a:t>= Recovered from COVID, susceptibility to RSV dependent on interference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EF937B1-5AEC-9994-B6B2-58C780405FC0}"/>
              </a:ext>
            </a:extLst>
          </p:cNvPr>
          <p:cNvSpPr txBox="1"/>
          <p:nvPr/>
        </p:nvSpPr>
        <p:spPr>
          <a:xfrm>
            <a:off x="5303913" y="5084354"/>
            <a:ext cx="2444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baseline="-25000" dirty="0"/>
              <a:t>2,1 </a:t>
            </a:r>
            <a:r>
              <a:rPr lang="en-US" sz="1100" dirty="0"/>
              <a:t>= Recovered from COVID, susceptible to RSV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A39569-7022-DC3C-B7F1-388A64FC9698}"/>
              </a:ext>
            </a:extLst>
          </p:cNvPr>
          <p:cNvSpPr txBox="1"/>
          <p:nvPr/>
        </p:nvSpPr>
        <p:spPr>
          <a:xfrm>
            <a:off x="5303912" y="5454198"/>
            <a:ext cx="2444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</a:t>
            </a:r>
            <a:r>
              <a:rPr lang="en-US" sz="1100" baseline="-25000" dirty="0"/>
              <a:t>2,1 </a:t>
            </a:r>
            <a:r>
              <a:rPr lang="en-US" sz="1100" dirty="0"/>
              <a:t>= Recovered from COVID, susceptible to RSV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39E47AC-7CC4-5D21-18A3-EEE649F607B8}"/>
              </a:ext>
            </a:extLst>
          </p:cNvPr>
          <p:cNvSpPr txBox="1"/>
          <p:nvPr/>
        </p:nvSpPr>
        <p:spPr>
          <a:xfrm>
            <a:off x="5319809" y="5869342"/>
            <a:ext cx="2444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</a:t>
            </a:r>
            <a:r>
              <a:rPr lang="en-US" sz="1100" baseline="-25000" dirty="0"/>
              <a:t>2,1 </a:t>
            </a:r>
            <a:r>
              <a:rPr lang="en-US" sz="1100" dirty="0"/>
              <a:t>= Recovered from COVID, infected with RSV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EFA4E62-8B84-63B8-505F-93C2E7C8C466}"/>
              </a:ext>
            </a:extLst>
          </p:cNvPr>
          <p:cNvCxnSpPr>
            <a:cxnSpLocks/>
          </p:cNvCxnSpPr>
          <p:nvPr/>
        </p:nvCxnSpPr>
        <p:spPr>
          <a:xfrm>
            <a:off x="9785221" y="4285661"/>
            <a:ext cx="0" cy="425897"/>
          </a:xfrm>
          <a:prstGeom prst="straightConnector1">
            <a:avLst/>
          </a:prstGeom>
          <a:ln>
            <a:headEnd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1691853-BEB5-37A8-0970-D17EF4F71DD1}"/>
                  </a:ext>
                </a:extLst>
              </p:cNvPr>
              <p:cNvSpPr txBox="1"/>
              <p:nvPr/>
            </p:nvSpPr>
            <p:spPr>
              <a:xfrm>
                <a:off x="9472235" y="5142956"/>
                <a:ext cx="501999" cy="260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1691853-BEB5-37A8-0970-D17EF4F71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235" y="5142956"/>
                <a:ext cx="501999" cy="26096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30FDD79-0426-C8E9-36A4-6C25E66C422F}"/>
                  </a:ext>
                </a:extLst>
              </p:cNvPr>
              <p:cNvSpPr txBox="1"/>
              <p:nvPr/>
            </p:nvSpPr>
            <p:spPr>
              <a:xfrm>
                <a:off x="10479262" y="5155810"/>
                <a:ext cx="526408" cy="260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5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30FDD79-0426-C8E9-36A4-6C25E66C4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262" y="5155810"/>
                <a:ext cx="526408" cy="26096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F03FF50-279C-D72F-4BAA-77C8B58838DE}"/>
                  </a:ext>
                </a:extLst>
              </p:cNvPr>
              <p:cNvSpPr txBox="1"/>
              <p:nvPr/>
            </p:nvSpPr>
            <p:spPr>
              <a:xfrm>
                <a:off x="10673331" y="4317184"/>
                <a:ext cx="484299" cy="260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F03FF50-279C-D72F-4BAA-77C8B5883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331" y="4317184"/>
                <a:ext cx="484299" cy="26096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898B881-9C60-9B9E-2038-8FD8E183BB58}"/>
                  </a:ext>
                </a:extLst>
              </p:cNvPr>
              <p:cNvSpPr txBox="1"/>
              <p:nvPr/>
            </p:nvSpPr>
            <p:spPr>
              <a:xfrm>
                <a:off x="9070343" y="4317184"/>
                <a:ext cx="803783" cy="260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898B881-9C60-9B9E-2038-8FD8E183B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343" y="4317184"/>
                <a:ext cx="803783" cy="26096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E5F7F0C-0128-34D8-119C-98D236F72F88}"/>
              </a:ext>
            </a:extLst>
          </p:cNvPr>
          <p:cNvCxnSpPr>
            <a:cxnSpLocks/>
          </p:cNvCxnSpPr>
          <p:nvPr/>
        </p:nvCxnSpPr>
        <p:spPr>
          <a:xfrm>
            <a:off x="10658816" y="3522605"/>
            <a:ext cx="0" cy="425897"/>
          </a:xfrm>
          <a:prstGeom prst="straightConnector1">
            <a:avLst/>
          </a:prstGeom>
          <a:ln>
            <a:headEnd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8D87760-EEF9-7138-5785-9F937304894D}"/>
              </a:ext>
            </a:extLst>
          </p:cNvPr>
          <p:cNvCxnSpPr>
            <a:cxnSpLocks/>
          </p:cNvCxnSpPr>
          <p:nvPr/>
        </p:nvCxnSpPr>
        <p:spPr>
          <a:xfrm>
            <a:off x="9785221" y="3522605"/>
            <a:ext cx="0" cy="425897"/>
          </a:xfrm>
          <a:prstGeom prst="straightConnector1">
            <a:avLst/>
          </a:prstGeom>
          <a:ln>
            <a:headEnd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5295F3E-CC08-B367-5491-9403EC10688B}"/>
                  </a:ext>
                </a:extLst>
              </p:cNvPr>
              <p:cNvSpPr txBox="1"/>
              <p:nvPr/>
            </p:nvSpPr>
            <p:spPr>
              <a:xfrm>
                <a:off x="10640263" y="3570219"/>
                <a:ext cx="1290810" cy="274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5295F3E-CC08-B367-5491-9403EC106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263" y="3570219"/>
                <a:ext cx="1290810" cy="2747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055C06F-7777-D7AE-CA93-725D44D4D5EB}"/>
                  </a:ext>
                </a:extLst>
              </p:cNvPr>
              <p:cNvSpPr txBox="1"/>
              <p:nvPr/>
            </p:nvSpPr>
            <p:spPr>
              <a:xfrm>
                <a:off x="8349819" y="3597765"/>
                <a:ext cx="1642737" cy="274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055C06F-7777-D7AE-CA93-725D44D4D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819" y="3597765"/>
                <a:ext cx="1642737" cy="27475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1C9331C-9BCA-39D7-C553-B1CC08B7D8E0}"/>
                  </a:ext>
                </a:extLst>
              </p:cNvPr>
              <p:cNvSpPr txBox="1"/>
              <p:nvPr/>
            </p:nvSpPr>
            <p:spPr>
              <a:xfrm>
                <a:off x="10918632" y="2924594"/>
                <a:ext cx="820192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1C9331C-9BCA-39D7-C553-B1CC08B7D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632" y="2924594"/>
                <a:ext cx="820192" cy="2539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F1BBE6A-FC9F-4A03-8B20-54B332A56482}"/>
                  </a:ext>
                </a:extLst>
              </p:cNvPr>
              <p:cNvSpPr txBox="1"/>
              <p:nvPr/>
            </p:nvSpPr>
            <p:spPr>
              <a:xfrm>
                <a:off x="8639610" y="2973769"/>
                <a:ext cx="82944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F1BBE6A-FC9F-4A03-8B20-54B332A56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610" y="2973769"/>
                <a:ext cx="829444" cy="2539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C778BA0-77D8-EA8D-4DD1-18335FC85B69}"/>
                  </a:ext>
                </a:extLst>
              </p:cNvPr>
              <p:cNvSpPr txBox="1"/>
              <p:nvPr/>
            </p:nvSpPr>
            <p:spPr>
              <a:xfrm>
                <a:off x="10915480" y="2202198"/>
                <a:ext cx="437578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50" dirty="0"/>
                  <a:t> </a:t>
                </a: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C778BA0-77D8-EA8D-4DD1-18335FC85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5480" y="2202198"/>
                <a:ext cx="437578" cy="2539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799AF47-79C2-9938-D648-98FB4F5AEC92}"/>
                  </a:ext>
                </a:extLst>
              </p:cNvPr>
              <p:cNvSpPr txBox="1"/>
              <p:nvPr/>
            </p:nvSpPr>
            <p:spPr>
              <a:xfrm>
                <a:off x="9058998" y="2179709"/>
                <a:ext cx="404152" cy="2609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0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50" dirty="0"/>
                  <a:t> </a:t>
                </a: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799AF47-79C2-9938-D648-98FB4F5AE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998" y="2179709"/>
                <a:ext cx="404152" cy="26096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31691E7-124D-2F03-19E6-D7392BE45C90}"/>
              </a:ext>
            </a:extLst>
          </p:cNvPr>
          <p:cNvCxnSpPr>
            <a:cxnSpLocks/>
          </p:cNvCxnSpPr>
          <p:nvPr/>
        </p:nvCxnSpPr>
        <p:spPr>
          <a:xfrm>
            <a:off x="10658816" y="1713878"/>
            <a:ext cx="0" cy="425897"/>
          </a:xfrm>
          <a:prstGeom prst="straightConnector1">
            <a:avLst/>
          </a:prstGeom>
          <a:ln>
            <a:headEnd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9A03063-6A74-5002-528C-811389390FDA}"/>
              </a:ext>
            </a:extLst>
          </p:cNvPr>
          <p:cNvCxnSpPr>
            <a:cxnSpLocks/>
          </p:cNvCxnSpPr>
          <p:nvPr/>
        </p:nvCxnSpPr>
        <p:spPr>
          <a:xfrm>
            <a:off x="9785221" y="1713878"/>
            <a:ext cx="0" cy="425897"/>
          </a:xfrm>
          <a:prstGeom prst="straightConnector1">
            <a:avLst/>
          </a:prstGeom>
          <a:ln>
            <a:headEnd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F1C61CD-9887-72F4-510F-4902B63CD2A6}"/>
                  </a:ext>
                </a:extLst>
              </p:cNvPr>
              <p:cNvSpPr txBox="1"/>
              <p:nvPr/>
            </p:nvSpPr>
            <p:spPr>
              <a:xfrm>
                <a:off x="10668070" y="1792904"/>
                <a:ext cx="401529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F1C61CD-9887-72F4-510F-4902B63CD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70" y="1792904"/>
                <a:ext cx="401529" cy="25391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ABE89C4-F4FE-23A0-FB1C-6D65A4292A14}"/>
                  </a:ext>
                </a:extLst>
              </p:cNvPr>
              <p:cNvSpPr txBox="1"/>
              <p:nvPr/>
            </p:nvSpPr>
            <p:spPr>
              <a:xfrm>
                <a:off x="9344734" y="1800099"/>
                <a:ext cx="429820" cy="260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ABE89C4-F4FE-23A0-FB1C-6D65A4292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734" y="1800099"/>
                <a:ext cx="429820" cy="26017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272E9DF-0604-D939-86A6-0B1E7213D059}"/>
                  </a:ext>
                </a:extLst>
              </p:cNvPr>
              <p:cNvSpPr txBox="1"/>
              <p:nvPr/>
            </p:nvSpPr>
            <p:spPr>
              <a:xfrm>
                <a:off x="8820742" y="976735"/>
                <a:ext cx="1108000" cy="274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272E9DF-0604-D939-86A6-0B1E7213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742" y="976735"/>
                <a:ext cx="1108000" cy="27475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5E3741A3-85D2-2C5C-FF5D-FE7DAE6E62EC}"/>
                  </a:ext>
                </a:extLst>
              </p:cNvPr>
              <p:cNvSpPr txBox="1"/>
              <p:nvPr/>
            </p:nvSpPr>
            <p:spPr>
              <a:xfrm>
                <a:off x="10557524" y="986323"/>
                <a:ext cx="1116688" cy="274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5E3741A3-85D2-2C5C-FF5D-FE7DAE6E6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524" y="986323"/>
                <a:ext cx="1116688" cy="27475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6A3A69-F031-675B-3EDB-300D0AD95BE0}"/>
                  </a:ext>
                </a:extLst>
              </p:cNvPr>
              <p:cNvSpPr txBox="1"/>
              <p:nvPr/>
            </p:nvSpPr>
            <p:spPr>
              <a:xfrm>
                <a:off x="5325064" y="4257987"/>
                <a:ext cx="244420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00" baseline="-25000" dirty="0"/>
                  <a:t> </a:t>
                </a:r>
                <a:r>
                  <a:rPr lang="en-US" sz="1100" dirty="0"/>
                  <a:t>= rate of becoming susceptible to COVID after recovery from RSV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6A3A69-F031-675B-3EDB-300D0AD95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64" y="4257987"/>
                <a:ext cx="2444207" cy="430887"/>
              </a:xfrm>
              <a:prstGeom prst="rect">
                <a:avLst/>
              </a:prstGeom>
              <a:blipFill>
                <a:blip r:embed="rId30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D007FC-1020-ABA9-23FC-DF035A668AAF}"/>
                  </a:ext>
                </a:extLst>
              </p:cNvPr>
              <p:cNvSpPr txBox="1"/>
              <p:nvPr/>
            </p:nvSpPr>
            <p:spPr>
              <a:xfrm>
                <a:off x="5319808" y="4628266"/>
                <a:ext cx="244420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00" baseline="-25000" dirty="0"/>
                  <a:t> </a:t>
                </a:r>
                <a:r>
                  <a:rPr lang="en-US" sz="1100" dirty="0"/>
                  <a:t>= rate of becoming susceptible to RSV after recovery from COVID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D007FC-1020-ABA9-23FC-DF035A668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808" y="4628266"/>
                <a:ext cx="2444207" cy="430887"/>
              </a:xfrm>
              <a:prstGeom prst="rect">
                <a:avLst/>
              </a:prstGeom>
              <a:blipFill>
                <a:blip r:embed="rId31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71E96B-6B9E-CB56-E252-DCA4F9DC662A}"/>
              </a:ext>
            </a:extLst>
          </p:cNvPr>
          <p:cNvCxnSpPr>
            <a:cxnSpLocks/>
          </p:cNvCxnSpPr>
          <p:nvPr/>
        </p:nvCxnSpPr>
        <p:spPr>
          <a:xfrm>
            <a:off x="9774554" y="2515300"/>
            <a:ext cx="0" cy="608855"/>
          </a:xfrm>
          <a:prstGeom prst="straightConnector1">
            <a:avLst/>
          </a:prstGeom>
          <a:ln>
            <a:prstDash val="dash"/>
            <a:headEnd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CA6131-8DF7-D6C1-CF84-16F819CF9730}"/>
              </a:ext>
            </a:extLst>
          </p:cNvPr>
          <p:cNvCxnSpPr>
            <a:cxnSpLocks/>
          </p:cNvCxnSpPr>
          <p:nvPr/>
        </p:nvCxnSpPr>
        <p:spPr>
          <a:xfrm>
            <a:off x="10623797" y="2521203"/>
            <a:ext cx="0" cy="608855"/>
          </a:xfrm>
          <a:prstGeom prst="straightConnector1">
            <a:avLst/>
          </a:prstGeom>
          <a:ln>
            <a:prstDash val="dash"/>
            <a:headEnd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74EDEB-83C2-B28C-EBBB-AECFE3525333}"/>
              </a:ext>
            </a:extLst>
          </p:cNvPr>
          <p:cNvSpPr txBox="1"/>
          <p:nvPr/>
        </p:nvSpPr>
        <p:spPr>
          <a:xfrm>
            <a:off x="799236" y="4659275"/>
            <a:ext cx="2900880" cy="144655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Assumptions: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No coinfection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Once recovered, not susceptible to same infection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Same infection rate in recovered and naïve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When infected with 1 virus and then recovered,  your susceptibility to another virus changes</a:t>
            </a:r>
          </a:p>
        </p:txBody>
      </p:sp>
    </p:spTree>
    <p:extLst>
      <p:ext uri="{BB962C8B-B14F-4D97-AF65-F5344CB8AC3E}">
        <p14:creationId xmlns:p14="http://schemas.microsoft.com/office/powerpoint/2010/main" val="289334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C9189A-1C51-ACBC-0C30-6847E31A0AAE}"/>
              </a:ext>
            </a:extLst>
          </p:cNvPr>
          <p:cNvSpPr txBox="1"/>
          <p:nvPr/>
        </p:nvSpPr>
        <p:spPr>
          <a:xfrm>
            <a:off x="1154242" y="843677"/>
            <a:ext cx="68505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account for latency / recovery? Do we need the separate R terms? Should we scale the conversion from susceptible to exposed with the second virus? What happens if we do both?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Viral interference / latency in general, do we need coinfection?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we want to include flu?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data would be optimal for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we do the next step?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find the best parameters?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5C2712-E7E9-8E43-E091-04367E350BA6}"/>
              </a:ext>
            </a:extLst>
          </p:cNvPr>
          <p:cNvSpPr txBox="1"/>
          <p:nvPr/>
        </p:nvSpPr>
        <p:spPr>
          <a:xfrm>
            <a:off x="1364105" y="365185"/>
            <a:ext cx="112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7986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409</Words>
  <Application>Microsoft Macintosh PowerPoint</Application>
  <PresentationFormat>Widescreen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 2013 - 2022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Kline, Madeleine</dc:creator>
  <cp:lastModifiedBy>Jia, Katherine</cp:lastModifiedBy>
  <cp:revision>10</cp:revision>
  <dcterms:created xsi:type="dcterms:W3CDTF">2023-01-04T21:16:09Z</dcterms:created>
  <dcterms:modified xsi:type="dcterms:W3CDTF">2023-01-07T02:08:18Z</dcterms:modified>
</cp:coreProperties>
</file>