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2ff1f8b8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2ff1f8b8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2ff1f8b8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2ff1f8b8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2ff1f8b8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2ff1f8b8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2ff1f8b8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2ff1f8b8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2ff1f8b8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2ff1f8b8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2ff1f8b8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2ff1f8b8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2ff1f8b8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2ff1f8b8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2ff1f8b8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2ff1f8b8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2ff1f8b8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2ff1f8b8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2ff1f8b8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2ff1f8b8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2ff1f8b8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2ff1f8b8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2ff1f8b8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2ff1f8b8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2ff1f8b8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2ff1f8b8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2ff1f8b8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2ff1f8b8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2ff1f8b8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2ff1f8b8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2ff1f8b8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2ff1f8b8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spscientist/students-performance-in-exa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 it true that females are less </a:t>
            </a:r>
            <a:r>
              <a:rPr lang="en"/>
              <a:t>successful</a:t>
            </a:r>
            <a:r>
              <a:rPr lang="en"/>
              <a:t> in STEM courses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project DSC530</a:t>
            </a:r>
            <a:endParaRPr/>
          </a:p>
          <a:p>
            <a:pPr indent="0" lvl="0" marL="0" rtl="0" algn="ctr">
              <a:spcBef>
                <a:spcPts val="0"/>
              </a:spcBef>
              <a:spcAft>
                <a:spcPts val="0"/>
              </a:spcAft>
              <a:buNone/>
            </a:pPr>
            <a:r>
              <a:rPr lang="en"/>
              <a:t>By Matt Kline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268850" y="852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PMF Male vs Female </a:t>
            </a:r>
            <a:endParaRPr/>
          </a:p>
        </p:txBody>
      </p:sp>
      <p:sp>
        <p:nvSpPr>
          <p:cNvPr id="193" name="Google Shape;193;p22"/>
          <p:cNvSpPr txBox="1"/>
          <p:nvPr>
            <p:ph idx="1" type="body"/>
          </p:nvPr>
        </p:nvSpPr>
        <p:spPr>
          <a:xfrm>
            <a:off x="367900" y="2815825"/>
            <a:ext cx="8270700" cy="194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looked at the pmf of the Male and Female math grades (since Math is the only STEM course in the data set). From the graphs what we can see is that the males are not likely to get a grade below 30, then both male and females have about the same probability on grades till 70 where girls are most likely to get that score. After 70, at about all other grades Males have a higher </a:t>
            </a:r>
            <a:r>
              <a:rPr lang="en"/>
              <a:t>probability</a:t>
            </a:r>
            <a:r>
              <a:rPr lang="en"/>
              <a:t> of scoring than females do. </a:t>
            </a:r>
            <a:endParaRPr/>
          </a:p>
        </p:txBody>
      </p:sp>
      <p:pic>
        <p:nvPicPr>
          <p:cNvPr id="194" name="Google Shape;194;p22"/>
          <p:cNvPicPr preferRelativeResize="0"/>
          <p:nvPr/>
        </p:nvPicPr>
        <p:blipFill>
          <a:blip r:embed="rId3">
            <a:alphaModFix/>
          </a:blip>
          <a:stretch>
            <a:fillRect/>
          </a:stretch>
        </p:blipFill>
        <p:spPr>
          <a:xfrm>
            <a:off x="4180196" y="203496"/>
            <a:ext cx="4703150" cy="240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203625" y="803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CDF on Math Scores</a:t>
            </a:r>
            <a:endParaRPr/>
          </a:p>
        </p:txBody>
      </p:sp>
      <p:sp>
        <p:nvSpPr>
          <p:cNvPr id="200" name="Google Shape;200;p23"/>
          <p:cNvSpPr txBox="1"/>
          <p:nvPr>
            <p:ph idx="1" type="body"/>
          </p:nvPr>
        </p:nvSpPr>
        <p:spPr>
          <a:xfrm>
            <a:off x="394650" y="2971475"/>
            <a:ext cx="8116500" cy="187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From the graph we can see that Math scores have little to no variance until about 50%. The variance starts off low and gradually gets larger till about 70% where the variance </a:t>
            </a:r>
            <a:r>
              <a:rPr lang="en"/>
              <a:t>lowers</a:t>
            </a:r>
            <a:r>
              <a:rPr lang="en"/>
              <a:t> until about 90% where there is almost no variance again. These scores have a Normalized curve since the overall variance is low.</a:t>
            </a:r>
            <a:endParaRPr/>
          </a:p>
        </p:txBody>
      </p:sp>
      <p:pic>
        <p:nvPicPr>
          <p:cNvPr id="201" name="Google Shape;201;p23"/>
          <p:cNvPicPr preferRelativeResize="0"/>
          <p:nvPr/>
        </p:nvPicPr>
        <p:blipFill>
          <a:blip r:embed="rId3">
            <a:alphaModFix/>
          </a:blip>
          <a:stretch>
            <a:fillRect/>
          </a:stretch>
        </p:blipFill>
        <p:spPr>
          <a:xfrm>
            <a:off x="4572000" y="312275"/>
            <a:ext cx="3676650" cy="24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73450" y="831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Lognormal Distribution</a:t>
            </a:r>
            <a:endParaRPr/>
          </a:p>
        </p:txBody>
      </p:sp>
      <p:sp>
        <p:nvSpPr>
          <p:cNvPr id="207" name="Google Shape;207;p24"/>
          <p:cNvSpPr txBox="1"/>
          <p:nvPr>
            <p:ph idx="1" type="body"/>
          </p:nvPr>
        </p:nvSpPr>
        <p:spPr>
          <a:xfrm>
            <a:off x="748400" y="2751225"/>
            <a:ext cx="7505700" cy="21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lognormal distribution helps confirm if our data is a normal distribution. Do to the lack of variance, we don’t see any skew in our distribution. </a:t>
            </a:r>
            <a:endParaRPr/>
          </a:p>
        </p:txBody>
      </p:sp>
      <p:pic>
        <p:nvPicPr>
          <p:cNvPr id="208" name="Google Shape;208;p24"/>
          <p:cNvPicPr preferRelativeResize="0"/>
          <p:nvPr/>
        </p:nvPicPr>
        <p:blipFill>
          <a:blip r:embed="rId3">
            <a:alphaModFix/>
          </a:blip>
          <a:stretch>
            <a:fillRect/>
          </a:stretch>
        </p:blipFill>
        <p:spPr>
          <a:xfrm>
            <a:off x="4679300" y="255675"/>
            <a:ext cx="3676650"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vs Reading/Writing Scores</a:t>
            </a:r>
            <a:endParaRPr/>
          </a:p>
        </p:txBody>
      </p:sp>
      <p:sp>
        <p:nvSpPr>
          <p:cNvPr id="214" name="Google Shape;214;p25"/>
          <p:cNvSpPr txBox="1"/>
          <p:nvPr>
            <p:ph idx="1" type="body"/>
          </p:nvPr>
        </p:nvSpPr>
        <p:spPr>
          <a:xfrm>
            <a:off x="819150" y="1990725"/>
            <a:ext cx="5046000" cy="141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Both of these scatter plots have the same general shape and direction. Both show a strong positive correlation. They are mostly linear, but not a strong linear </a:t>
            </a:r>
            <a:r>
              <a:rPr lang="en"/>
              <a:t>relation</a:t>
            </a:r>
            <a:r>
              <a:rPr lang="en"/>
              <a:t>. This </a:t>
            </a:r>
            <a:r>
              <a:rPr lang="en"/>
              <a:t>allows</a:t>
            </a:r>
            <a:r>
              <a:rPr lang="en"/>
              <a:t> us to conclude that if you are good at math you are likely to be above average at reading and writing.</a:t>
            </a:r>
            <a:endParaRPr/>
          </a:p>
        </p:txBody>
      </p:sp>
      <p:pic>
        <p:nvPicPr>
          <p:cNvPr id="215" name="Google Shape;215;p25"/>
          <p:cNvPicPr preferRelativeResize="0"/>
          <p:nvPr/>
        </p:nvPicPr>
        <p:blipFill>
          <a:blip r:embed="rId3">
            <a:alphaModFix/>
          </a:blip>
          <a:stretch>
            <a:fillRect/>
          </a:stretch>
        </p:blipFill>
        <p:spPr>
          <a:xfrm>
            <a:off x="6296571" y="1289550"/>
            <a:ext cx="2590150" cy="1851050"/>
          </a:xfrm>
          <a:prstGeom prst="rect">
            <a:avLst/>
          </a:prstGeom>
          <a:noFill/>
          <a:ln>
            <a:noFill/>
          </a:ln>
        </p:spPr>
      </p:pic>
      <p:pic>
        <p:nvPicPr>
          <p:cNvPr id="216" name="Google Shape;216;p25"/>
          <p:cNvPicPr preferRelativeResize="0"/>
          <p:nvPr/>
        </p:nvPicPr>
        <p:blipFill>
          <a:blip r:embed="rId4">
            <a:alphaModFix/>
          </a:blip>
          <a:stretch>
            <a:fillRect/>
          </a:stretch>
        </p:blipFill>
        <p:spPr>
          <a:xfrm>
            <a:off x="6319046" y="3140600"/>
            <a:ext cx="2545200" cy="181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vs Reading Scores</a:t>
            </a:r>
            <a:endParaRPr/>
          </a:p>
        </p:txBody>
      </p:sp>
      <p:sp>
        <p:nvSpPr>
          <p:cNvPr id="222" name="Google Shape;222;p26"/>
          <p:cNvSpPr txBox="1"/>
          <p:nvPr>
            <p:ph idx="1" type="body"/>
          </p:nvPr>
        </p:nvSpPr>
        <p:spPr>
          <a:xfrm>
            <a:off x="819150" y="1990725"/>
            <a:ext cx="4126200" cy="221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graph shows a strong positive </a:t>
            </a:r>
            <a:r>
              <a:rPr lang="en"/>
              <a:t>relationship</a:t>
            </a:r>
            <a:r>
              <a:rPr lang="en"/>
              <a:t>, and a strong linear correlation. Based off this graph it is likely to be that if you are good at reading you are also good at writing and vise versa.</a:t>
            </a:r>
            <a:endParaRPr/>
          </a:p>
        </p:txBody>
      </p:sp>
      <p:pic>
        <p:nvPicPr>
          <p:cNvPr id="223" name="Google Shape;223;p26"/>
          <p:cNvPicPr preferRelativeResize="0"/>
          <p:nvPr/>
        </p:nvPicPr>
        <p:blipFill>
          <a:blip r:embed="rId3">
            <a:alphaModFix/>
          </a:blip>
          <a:stretch>
            <a:fillRect/>
          </a:stretch>
        </p:blipFill>
        <p:spPr>
          <a:xfrm>
            <a:off x="5209763" y="1410500"/>
            <a:ext cx="3705225" cy="264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p:txBody>
      </p:sp>
      <p:sp>
        <p:nvSpPr>
          <p:cNvPr id="229" name="Google Shape;229;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ran a test that would show if Math scores was affected by being Male or Female, the test resulted in 0 every time resulting in rejecting the null </a:t>
            </a:r>
            <a:r>
              <a:rPr lang="en"/>
              <a:t>hypothesis</a:t>
            </a:r>
            <a:r>
              <a:rPr lang="en"/>
              <a:t>.  This data set and test proves the </a:t>
            </a:r>
            <a:r>
              <a:rPr lang="en"/>
              <a:t>stereotype</a:t>
            </a:r>
            <a:r>
              <a:rPr lang="en"/>
              <a:t> of Females being worse in STEM related courses wrong.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Analysis</a:t>
            </a:r>
            <a:endParaRPr/>
          </a:p>
        </p:txBody>
      </p:sp>
      <p:sp>
        <p:nvSpPr>
          <p:cNvPr id="235" name="Google Shape;235;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ran a </a:t>
            </a:r>
            <a:r>
              <a:rPr lang="en"/>
              <a:t>regression</a:t>
            </a:r>
            <a:r>
              <a:rPr lang="en"/>
              <a:t> on Average scores, where I took into account Parent’s education, Gender, Lunch type, and Test </a:t>
            </a:r>
            <a:r>
              <a:rPr lang="en"/>
              <a:t>preparation</a:t>
            </a:r>
            <a:r>
              <a:rPr lang="en"/>
              <a:t>. Here are the Results: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36" name="Google Shape;236;p28"/>
          <p:cNvPicPr preferRelativeResize="0"/>
          <p:nvPr/>
        </p:nvPicPr>
        <p:blipFill>
          <a:blip r:embed="rId3">
            <a:alphaModFix/>
          </a:blip>
          <a:stretch>
            <a:fillRect/>
          </a:stretch>
        </p:blipFill>
        <p:spPr>
          <a:xfrm>
            <a:off x="2747871" y="2740746"/>
            <a:ext cx="4001651" cy="1862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42" name="Google Shape;242;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a:t>
            </a:r>
            <a:r>
              <a:rPr lang="en" sz="1000" u="sng">
                <a:solidFill>
                  <a:schemeClr val="hlink"/>
                </a:solidFill>
                <a:highlight>
                  <a:srgbClr val="E6E6E6"/>
                </a:highlight>
                <a:latin typeface="Open Sans"/>
                <a:ea typeface="Open Sans"/>
                <a:cs typeface="Open Sans"/>
                <a:sym typeface="Open Sans"/>
                <a:hlinkClick r:id="rId3"/>
              </a:rPr>
              <a:t>https://www.kaggle.com/spscientist/students-performance-in-exams</a:t>
            </a:r>
            <a:endParaRPr sz="1000">
              <a:solidFill>
                <a:srgbClr val="000000"/>
              </a:solidFill>
              <a:highlight>
                <a:srgbClr val="E6E6E6"/>
              </a:highlight>
              <a:latin typeface="Open Sans"/>
              <a:ea typeface="Open Sans"/>
              <a:cs typeface="Open Sans"/>
              <a:sym typeface="Open Sans"/>
            </a:endParaRPr>
          </a:p>
          <a:p>
            <a:pPr indent="0" lvl="0" marL="0" rtl="0" algn="l">
              <a:spcBef>
                <a:spcPts val="1600"/>
              </a:spcBef>
              <a:spcAft>
                <a:spcPts val="0"/>
              </a:spcAft>
              <a:buNone/>
            </a:pPr>
            <a:r>
              <a:rPr lang="en">
                <a:solidFill>
                  <a:srgbClr val="000000"/>
                </a:solidFill>
              </a:rPr>
              <a:t>Code Location: https://github.com/mkline3/ThinkStats2/blob/master/code/FinalProjectKline.ipynb</a:t>
            </a:r>
            <a:endParaRPr>
              <a:solidFill>
                <a:srgbClr val="000000"/>
              </a:solidFill>
            </a:endParaRPr>
          </a:p>
          <a:p>
            <a:pPr indent="0" lvl="0" marL="0" rtl="0" algn="l">
              <a:spcBef>
                <a:spcPts val="1600"/>
              </a:spcBef>
              <a:spcAft>
                <a:spcPts val="1600"/>
              </a:spcAft>
              <a:buNone/>
            </a:pPr>
            <a:r>
              <a:rPr lang="en">
                <a:solidFill>
                  <a:srgbClr val="000000"/>
                </a:solidFill>
              </a:rPr>
              <a:t>Book: ThinkStats2  https://greenteapress.com/thinkstats2/thinkstats2.pdf</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selected</a:t>
            </a:r>
            <a:endParaRPr/>
          </a:p>
        </p:txBody>
      </p:sp>
      <p:sp>
        <p:nvSpPr>
          <p:cNvPr id="135" name="Google Shape;135;p14"/>
          <p:cNvSpPr txBox="1"/>
          <p:nvPr>
            <p:ph idx="1" type="body"/>
          </p:nvPr>
        </p:nvSpPr>
        <p:spPr>
          <a:xfrm>
            <a:off x="755475" y="16794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Gender</a:t>
            </a:r>
            <a:endParaRPr/>
          </a:p>
          <a:p>
            <a:pPr indent="-298450" lvl="1" marL="914400" rtl="0" algn="l">
              <a:spcBef>
                <a:spcPts val="0"/>
              </a:spcBef>
              <a:spcAft>
                <a:spcPts val="0"/>
              </a:spcAft>
              <a:buSzPts val="1100"/>
              <a:buChar char="○"/>
            </a:pPr>
            <a:r>
              <a:rPr lang="en"/>
              <a:t>The data is binary of Male or Female.</a:t>
            </a:r>
            <a:endParaRPr/>
          </a:p>
          <a:p>
            <a:pPr indent="-311150" lvl="0" marL="457200" rtl="0" algn="l">
              <a:spcBef>
                <a:spcPts val="0"/>
              </a:spcBef>
              <a:spcAft>
                <a:spcPts val="0"/>
              </a:spcAft>
              <a:buSzPts val="1300"/>
              <a:buChar char="●"/>
            </a:pPr>
            <a:r>
              <a:rPr lang="en"/>
              <a:t>Parental Level of Education</a:t>
            </a:r>
            <a:endParaRPr/>
          </a:p>
          <a:p>
            <a:pPr indent="-298450" lvl="1" marL="914400" rtl="0" algn="l">
              <a:spcBef>
                <a:spcPts val="0"/>
              </a:spcBef>
              <a:spcAft>
                <a:spcPts val="0"/>
              </a:spcAft>
              <a:buSzPts val="1100"/>
              <a:buChar char="○"/>
            </a:pPr>
            <a:r>
              <a:rPr lang="en"/>
              <a:t>This states what the parent’s highest education is. In some cases it is </a:t>
            </a:r>
            <a:r>
              <a:rPr lang="en"/>
              <a:t>believed</a:t>
            </a:r>
            <a:r>
              <a:rPr lang="en"/>
              <a:t> that a student performs better in school if their parent’s have a higher education.</a:t>
            </a:r>
            <a:endParaRPr/>
          </a:p>
          <a:p>
            <a:pPr indent="-311150" lvl="0" marL="457200" rtl="0" algn="l">
              <a:spcBef>
                <a:spcPts val="0"/>
              </a:spcBef>
              <a:spcAft>
                <a:spcPts val="0"/>
              </a:spcAft>
              <a:buSzPts val="1300"/>
              <a:buChar char="●"/>
            </a:pPr>
            <a:r>
              <a:rPr lang="en"/>
              <a:t>Lunch</a:t>
            </a:r>
            <a:endParaRPr/>
          </a:p>
          <a:p>
            <a:pPr indent="-298450" lvl="1" marL="914400" rtl="0" algn="l">
              <a:spcBef>
                <a:spcPts val="0"/>
              </a:spcBef>
              <a:spcAft>
                <a:spcPts val="0"/>
              </a:spcAft>
              <a:buSzPts val="1100"/>
              <a:buChar char="○"/>
            </a:pPr>
            <a:r>
              <a:rPr lang="en"/>
              <a:t>Students either have free/reduced lunch or standard lunch. They only </a:t>
            </a:r>
            <a:r>
              <a:rPr lang="en"/>
              <a:t>receive</a:t>
            </a:r>
            <a:r>
              <a:rPr lang="en"/>
              <a:t> free/reduced based off of their </a:t>
            </a:r>
            <a:r>
              <a:rPr lang="en"/>
              <a:t>family’s</a:t>
            </a:r>
            <a:r>
              <a:rPr lang="en"/>
              <a:t> economic status. </a:t>
            </a:r>
            <a:endParaRPr/>
          </a:p>
          <a:p>
            <a:pPr indent="-311150" lvl="0" marL="457200" rtl="0" algn="l">
              <a:spcBef>
                <a:spcPts val="0"/>
              </a:spcBef>
              <a:spcAft>
                <a:spcPts val="0"/>
              </a:spcAft>
              <a:buSzPts val="1300"/>
              <a:buChar char="●"/>
            </a:pPr>
            <a:r>
              <a:rPr lang="en"/>
              <a:t>Test </a:t>
            </a:r>
            <a:r>
              <a:rPr lang="en"/>
              <a:t>Preparation</a:t>
            </a:r>
            <a:endParaRPr/>
          </a:p>
          <a:p>
            <a:pPr indent="-298450" lvl="1" marL="914400" rtl="0" algn="l">
              <a:spcBef>
                <a:spcPts val="0"/>
              </a:spcBef>
              <a:spcAft>
                <a:spcPts val="0"/>
              </a:spcAft>
              <a:buSzPts val="1100"/>
              <a:buChar char="○"/>
            </a:pPr>
            <a:r>
              <a:rPr lang="en"/>
              <a:t>If a student has completed a test prep course or not.</a:t>
            </a:r>
            <a:endParaRPr/>
          </a:p>
          <a:p>
            <a:pPr indent="-311150" lvl="0" marL="457200" rtl="0" algn="l">
              <a:spcBef>
                <a:spcPts val="0"/>
              </a:spcBef>
              <a:spcAft>
                <a:spcPts val="0"/>
              </a:spcAft>
              <a:buSzPts val="1300"/>
              <a:buChar char="●"/>
            </a:pPr>
            <a:r>
              <a:rPr lang="en"/>
              <a:t>Math, Reading, Writing scores:</a:t>
            </a:r>
            <a:endParaRPr/>
          </a:p>
          <a:p>
            <a:pPr indent="-298450" lvl="1" marL="914400" rtl="0" algn="l">
              <a:spcBef>
                <a:spcPts val="0"/>
              </a:spcBef>
              <a:spcAft>
                <a:spcPts val="0"/>
              </a:spcAft>
              <a:buSzPts val="1100"/>
              <a:buChar char="○"/>
            </a:pPr>
            <a:r>
              <a:rPr lang="en"/>
              <a:t>These variables are  the students grade for the specified class.</a:t>
            </a:r>
            <a:endParaRPr/>
          </a:p>
          <a:p>
            <a:pPr indent="-311150" lvl="0" marL="457200" rtl="0" algn="l">
              <a:spcBef>
                <a:spcPts val="0"/>
              </a:spcBef>
              <a:spcAft>
                <a:spcPts val="0"/>
              </a:spcAft>
              <a:buSzPts val="1300"/>
              <a:buChar char="●"/>
            </a:pPr>
            <a:r>
              <a:rPr lang="en"/>
              <a:t>Average score</a:t>
            </a:r>
            <a:endParaRPr/>
          </a:p>
          <a:p>
            <a:pPr indent="-298450" lvl="1" marL="914400" rtl="0" algn="l">
              <a:spcBef>
                <a:spcPts val="0"/>
              </a:spcBef>
              <a:spcAft>
                <a:spcPts val="0"/>
              </a:spcAft>
              <a:buSzPts val="1100"/>
              <a:buChar char="○"/>
            </a:pPr>
            <a:r>
              <a:rPr lang="en"/>
              <a:t>A created variable that is the average over all grade for the 3 classes.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Categorical Graphs</a:t>
            </a:r>
            <a:endParaRPr/>
          </a:p>
        </p:txBody>
      </p:sp>
      <p:sp>
        <p:nvSpPr>
          <p:cNvPr id="141" name="Google Shape;141;p15"/>
          <p:cNvSpPr txBox="1"/>
          <p:nvPr>
            <p:ph idx="1" type="body"/>
          </p:nvPr>
        </p:nvSpPr>
        <p:spPr>
          <a:xfrm>
            <a:off x="720100" y="14388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Gender, lunch, and Parent’s education are all categorical variables. For these graphs we are looking at the count of the specified values. We can see from these graphs, roughly the same amount of male and females were polled. The higher the education the less likely it was to be had. Almost double the amount of students had standard lunch than having free/reduced lunch. Only a third of the students completed any type of test prep.</a:t>
            </a:r>
            <a:endParaRPr/>
          </a:p>
        </p:txBody>
      </p:sp>
      <p:pic>
        <p:nvPicPr>
          <p:cNvPr id="142" name="Google Shape;142;p15"/>
          <p:cNvPicPr preferRelativeResize="0"/>
          <p:nvPr/>
        </p:nvPicPr>
        <p:blipFill>
          <a:blip r:embed="rId3">
            <a:alphaModFix/>
          </a:blip>
          <a:stretch>
            <a:fillRect/>
          </a:stretch>
        </p:blipFill>
        <p:spPr>
          <a:xfrm>
            <a:off x="334746" y="2886021"/>
            <a:ext cx="2323025" cy="1790275"/>
          </a:xfrm>
          <a:prstGeom prst="rect">
            <a:avLst/>
          </a:prstGeom>
          <a:noFill/>
          <a:ln>
            <a:noFill/>
          </a:ln>
        </p:spPr>
      </p:pic>
      <p:pic>
        <p:nvPicPr>
          <p:cNvPr id="143" name="Google Shape;143;p15"/>
          <p:cNvPicPr preferRelativeResize="0"/>
          <p:nvPr/>
        </p:nvPicPr>
        <p:blipFill>
          <a:blip r:embed="rId4">
            <a:alphaModFix/>
          </a:blip>
          <a:stretch>
            <a:fillRect/>
          </a:stretch>
        </p:blipFill>
        <p:spPr>
          <a:xfrm>
            <a:off x="2657775" y="2776512"/>
            <a:ext cx="2271950" cy="2108350"/>
          </a:xfrm>
          <a:prstGeom prst="rect">
            <a:avLst/>
          </a:prstGeom>
          <a:noFill/>
          <a:ln>
            <a:noFill/>
          </a:ln>
        </p:spPr>
      </p:pic>
      <p:pic>
        <p:nvPicPr>
          <p:cNvPr id="144" name="Google Shape;144;p15"/>
          <p:cNvPicPr preferRelativeResize="0"/>
          <p:nvPr/>
        </p:nvPicPr>
        <p:blipFill>
          <a:blip r:embed="rId5">
            <a:alphaModFix/>
          </a:blip>
          <a:stretch>
            <a:fillRect/>
          </a:stretch>
        </p:blipFill>
        <p:spPr>
          <a:xfrm>
            <a:off x="4929725" y="2815825"/>
            <a:ext cx="2100325" cy="1832175"/>
          </a:xfrm>
          <a:prstGeom prst="rect">
            <a:avLst/>
          </a:prstGeom>
          <a:noFill/>
          <a:ln>
            <a:noFill/>
          </a:ln>
        </p:spPr>
      </p:pic>
      <p:pic>
        <p:nvPicPr>
          <p:cNvPr id="145" name="Google Shape;145;p15"/>
          <p:cNvPicPr preferRelativeResize="0"/>
          <p:nvPr/>
        </p:nvPicPr>
        <p:blipFill>
          <a:blip r:embed="rId6">
            <a:alphaModFix/>
          </a:blip>
          <a:stretch>
            <a:fillRect/>
          </a:stretch>
        </p:blipFill>
        <p:spPr>
          <a:xfrm>
            <a:off x="7030050" y="2980075"/>
            <a:ext cx="1836750" cy="150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Scores</a:t>
            </a:r>
            <a:endParaRPr/>
          </a:p>
        </p:txBody>
      </p:sp>
      <p:sp>
        <p:nvSpPr>
          <p:cNvPr id="151" name="Google Shape;151;p16"/>
          <p:cNvSpPr txBox="1"/>
          <p:nvPr>
            <p:ph idx="1" type="body"/>
          </p:nvPr>
        </p:nvSpPr>
        <p:spPr>
          <a:xfrm>
            <a:off x="762550" y="22949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peak of this data ranges from 60-80 for the grades in this course. The graph is slightly skewed to the left.</a:t>
            </a:r>
            <a:endParaRPr/>
          </a:p>
          <a:p>
            <a:pPr indent="-311150" lvl="0" marL="457200" rtl="0" algn="l">
              <a:spcBef>
                <a:spcPts val="1600"/>
              </a:spcBef>
              <a:spcAft>
                <a:spcPts val="0"/>
              </a:spcAft>
              <a:buSzPts val="1300"/>
              <a:buChar char="●"/>
            </a:pPr>
            <a:r>
              <a:rPr lang="en"/>
              <a:t>Mean: 68.05</a:t>
            </a:r>
            <a:endParaRPr/>
          </a:p>
          <a:p>
            <a:pPr indent="-311150" lvl="0" marL="457200" rtl="0" algn="l">
              <a:spcBef>
                <a:spcPts val="0"/>
              </a:spcBef>
              <a:spcAft>
                <a:spcPts val="0"/>
              </a:spcAft>
              <a:buSzPts val="1300"/>
              <a:buChar char="●"/>
            </a:pPr>
            <a:r>
              <a:rPr lang="en"/>
              <a:t>Median: 69</a:t>
            </a:r>
            <a:endParaRPr/>
          </a:p>
          <a:p>
            <a:pPr indent="-311150" lvl="0" marL="457200" rtl="0" algn="l">
              <a:spcBef>
                <a:spcPts val="0"/>
              </a:spcBef>
              <a:spcAft>
                <a:spcPts val="0"/>
              </a:spcAft>
              <a:buSzPts val="1300"/>
              <a:buChar char="●"/>
            </a:pPr>
            <a:r>
              <a:rPr lang="en"/>
              <a:t>Mode: 74</a:t>
            </a:r>
            <a:endParaRPr/>
          </a:p>
          <a:p>
            <a:pPr indent="-311150" lvl="0" marL="457200" rtl="0" algn="l">
              <a:spcBef>
                <a:spcPts val="0"/>
              </a:spcBef>
              <a:spcAft>
                <a:spcPts val="0"/>
              </a:spcAft>
              <a:buSzPts val="1300"/>
              <a:buChar char="●"/>
            </a:pPr>
            <a:r>
              <a:rPr lang="en"/>
              <a:t>Standard Deviation: 15.2</a:t>
            </a:r>
            <a:endParaRPr/>
          </a:p>
        </p:txBody>
      </p:sp>
      <p:pic>
        <p:nvPicPr>
          <p:cNvPr id="152" name="Google Shape;152;p16"/>
          <p:cNvPicPr preferRelativeResize="0"/>
          <p:nvPr/>
        </p:nvPicPr>
        <p:blipFill>
          <a:blip r:embed="rId3">
            <a:alphaModFix/>
          </a:blip>
          <a:stretch>
            <a:fillRect/>
          </a:stretch>
        </p:blipFill>
        <p:spPr>
          <a:xfrm>
            <a:off x="5280547" y="321050"/>
            <a:ext cx="2952400" cy="200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Scores</a:t>
            </a:r>
            <a:endParaRPr/>
          </a:p>
        </p:txBody>
      </p:sp>
      <p:sp>
        <p:nvSpPr>
          <p:cNvPr id="158" name="Google Shape;158;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reading scores had a clear peak of 70 with a slight skew towards the left as well.</a:t>
            </a:r>
            <a:endParaRPr/>
          </a:p>
          <a:p>
            <a:pPr indent="-311150" lvl="0" marL="457200" rtl="0" algn="l">
              <a:spcBef>
                <a:spcPts val="1600"/>
              </a:spcBef>
              <a:spcAft>
                <a:spcPts val="0"/>
              </a:spcAft>
              <a:buSzPts val="1300"/>
              <a:buChar char="●"/>
            </a:pPr>
            <a:r>
              <a:rPr lang="en"/>
              <a:t>Mean: 69.1</a:t>
            </a:r>
            <a:endParaRPr/>
          </a:p>
          <a:p>
            <a:pPr indent="-311150" lvl="0" marL="457200" rtl="0" algn="l">
              <a:spcBef>
                <a:spcPts val="0"/>
              </a:spcBef>
              <a:spcAft>
                <a:spcPts val="0"/>
              </a:spcAft>
              <a:buSzPts val="1300"/>
              <a:buChar char="●"/>
            </a:pPr>
            <a:r>
              <a:rPr lang="en"/>
              <a:t>Median: 70</a:t>
            </a:r>
            <a:endParaRPr/>
          </a:p>
          <a:p>
            <a:pPr indent="-311150" lvl="0" marL="457200" rtl="0" algn="l">
              <a:spcBef>
                <a:spcPts val="0"/>
              </a:spcBef>
              <a:spcAft>
                <a:spcPts val="0"/>
              </a:spcAft>
              <a:buSzPts val="1300"/>
              <a:buChar char="●"/>
            </a:pPr>
            <a:r>
              <a:rPr lang="en"/>
              <a:t>Mode: 72</a:t>
            </a:r>
            <a:endParaRPr/>
          </a:p>
          <a:p>
            <a:pPr indent="-311150" lvl="0" marL="457200" rtl="0" algn="l">
              <a:spcBef>
                <a:spcPts val="0"/>
              </a:spcBef>
              <a:spcAft>
                <a:spcPts val="0"/>
              </a:spcAft>
              <a:buSzPts val="1300"/>
              <a:buChar char="●"/>
            </a:pPr>
            <a:r>
              <a:rPr lang="en"/>
              <a:t>Standard Deviation: 14.6</a:t>
            </a:r>
            <a:endParaRPr/>
          </a:p>
        </p:txBody>
      </p:sp>
      <p:pic>
        <p:nvPicPr>
          <p:cNvPr id="159" name="Google Shape;159;p17"/>
          <p:cNvPicPr preferRelativeResize="0"/>
          <p:nvPr/>
        </p:nvPicPr>
        <p:blipFill>
          <a:blip r:embed="rId3">
            <a:alphaModFix/>
          </a:blip>
          <a:stretch>
            <a:fillRect/>
          </a:stretch>
        </p:blipFill>
        <p:spPr>
          <a:xfrm>
            <a:off x="6065850" y="239050"/>
            <a:ext cx="2742475" cy="186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Scores</a:t>
            </a:r>
            <a:endParaRPr/>
          </a:p>
        </p:txBody>
      </p:sp>
      <p:sp>
        <p:nvSpPr>
          <p:cNvPr id="165" name="Google Shape;165;p18"/>
          <p:cNvSpPr txBox="1"/>
          <p:nvPr>
            <p:ph idx="1" type="body"/>
          </p:nvPr>
        </p:nvSpPr>
        <p:spPr>
          <a:xfrm>
            <a:off x="819150" y="22171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Math Scores peak at 70. The Math scores have the least amount of skew in the data between the 3 scores.</a:t>
            </a:r>
            <a:endParaRPr/>
          </a:p>
          <a:p>
            <a:pPr indent="-311150" lvl="0" marL="457200" rtl="0" algn="l">
              <a:spcBef>
                <a:spcPts val="1600"/>
              </a:spcBef>
              <a:spcAft>
                <a:spcPts val="0"/>
              </a:spcAft>
              <a:buSzPts val="1300"/>
              <a:buChar char="●"/>
            </a:pPr>
            <a:r>
              <a:rPr lang="en"/>
              <a:t>Mean: 66</a:t>
            </a:r>
            <a:endParaRPr/>
          </a:p>
          <a:p>
            <a:pPr indent="-311150" lvl="0" marL="457200" rtl="0" algn="l">
              <a:spcBef>
                <a:spcPts val="0"/>
              </a:spcBef>
              <a:spcAft>
                <a:spcPts val="0"/>
              </a:spcAft>
              <a:buSzPts val="1300"/>
              <a:buChar char="●"/>
            </a:pPr>
            <a:r>
              <a:rPr lang="en"/>
              <a:t>Median: 66</a:t>
            </a:r>
            <a:endParaRPr/>
          </a:p>
          <a:p>
            <a:pPr indent="-311150" lvl="0" marL="457200" rtl="0" algn="l">
              <a:spcBef>
                <a:spcPts val="0"/>
              </a:spcBef>
              <a:spcAft>
                <a:spcPts val="0"/>
              </a:spcAft>
              <a:buSzPts val="1300"/>
              <a:buChar char="●"/>
            </a:pPr>
            <a:r>
              <a:rPr lang="en"/>
              <a:t>Mode: 65</a:t>
            </a:r>
            <a:endParaRPr/>
          </a:p>
          <a:p>
            <a:pPr indent="-311150" lvl="0" marL="457200" rtl="0" algn="l">
              <a:spcBef>
                <a:spcPts val="0"/>
              </a:spcBef>
              <a:spcAft>
                <a:spcPts val="0"/>
              </a:spcAft>
              <a:buSzPts val="1300"/>
              <a:buChar char="●"/>
            </a:pPr>
            <a:r>
              <a:rPr lang="en"/>
              <a:t>Standard Deviation: 15.16</a:t>
            </a:r>
            <a:endParaRPr/>
          </a:p>
        </p:txBody>
      </p:sp>
      <p:pic>
        <p:nvPicPr>
          <p:cNvPr id="166" name="Google Shape;166;p18"/>
          <p:cNvPicPr preferRelativeResize="0"/>
          <p:nvPr/>
        </p:nvPicPr>
        <p:blipFill>
          <a:blip r:embed="rId3">
            <a:alphaModFix/>
          </a:blip>
          <a:stretch>
            <a:fillRect/>
          </a:stretch>
        </p:blipFill>
        <p:spPr>
          <a:xfrm>
            <a:off x="5705023" y="224900"/>
            <a:ext cx="3138650" cy="213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Average Scores</a:t>
            </a:r>
            <a:endParaRPr/>
          </a:p>
        </p:txBody>
      </p:sp>
      <p:sp>
        <p:nvSpPr>
          <p:cNvPr id="172" name="Google Shape;172;p19"/>
          <p:cNvSpPr txBox="1"/>
          <p:nvPr>
            <p:ph idx="1" type="body"/>
          </p:nvPr>
        </p:nvSpPr>
        <p:spPr>
          <a:xfrm>
            <a:off x="819150" y="23020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scores have a peak of 70 with a slight skew to the left. Because this column is a combination of all 3 it is predictable that the graph will look </a:t>
            </a:r>
            <a:r>
              <a:rPr lang="en"/>
              <a:t>fairly</a:t>
            </a:r>
            <a:r>
              <a:rPr lang="en"/>
              <a:t> similar to them, since there were no real outliers.</a:t>
            </a:r>
            <a:endParaRPr/>
          </a:p>
          <a:p>
            <a:pPr indent="-311150" lvl="0" marL="457200" rtl="0" algn="l">
              <a:spcBef>
                <a:spcPts val="1600"/>
              </a:spcBef>
              <a:spcAft>
                <a:spcPts val="0"/>
              </a:spcAft>
              <a:buSzPts val="1300"/>
              <a:buChar char="●"/>
            </a:pPr>
            <a:r>
              <a:rPr lang="en"/>
              <a:t>Mean: 67.7</a:t>
            </a:r>
            <a:endParaRPr/>
          </a:p>
          <a:p>
            <a:pPr indent="-311150" lvl="0" marL="457200" rtl="0" algn="l">
              <a:spcBef>
                <a:spcPts val="0"/>
              </a:spcBef>
              <a:spcAft>
                <a:spcPts val="0"/>
              </a:spcAft>
              <a:buSzPts val="1300"/>
              <a:buChar char="●"/>
            </a:pPr>
            <a:r>
              <a:rPr lang="en"/>
              <a:t>Median: 68.3</a:t>
            </a:r>
            <a:endParaRPr/>
          </a:p>
          <a:p>
            <a:pPr indent="-311150" lvl="0" marL="457200" rtl="0" algn="l">
              <a:spcBef>
                <a:spcPts val="0"/>
              </a:spcBef>
              <a:spcAft>
                <a:spcPts val="0"/>
              </a:spcAft>
              <a:buSzPts val="1300"/>
              <a:buChar char="●"/>
            </a:pPr>
            <a:r>
              <a:rPr lang="en"/>
              <a:t>Mode: 68</a:t>
            </a:r>
            <a:endParaRPr/>
          </a:p>
          <a:p>
            <a:pPr indent="-311150" lvl="0" marL="457200" rtl="0" algn="l">
              <a:spcBef>
                <a:spcPts val="0"/>
              </a:spcBef>
              <a:spcAft>
                <a:spcPts val="0"/>
              </a:spcAft>
              <a:buSzPts val="1300"/>
              <a:buChar char="●"/>
            </a:pPr>
            <a:r>
              <a:rPr lang="en"/>
              <a:t>Standard Deviation: 14.25</a:t>
            </a:r>
            <a:endParaRPr/>
          </a:p>
        </p:txBody>
      </p:sp>
      <p:pic>
        <p:nvPicPr>
          <p:cNvPr id="173" name="Google Shape;173;p19"/>
          <p:cNvPicPr preferRelativeResize="0"/>
          <p:nvPr/>
        </p:nvPicPr>
        <p:blipFill>
          <a:blip r:embed="rId3">
            <a:alphaModFix/>
          </a:blip>
          <a:stretch>
            <a:fillRect/>
          </a:stretch>
        </p:blipFill>
        <p:spPr>
          <a:xfrm>
            <a:off x="6072922" y="288575"/>
            <a:ext cx="2733475" cy="185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Male vs Female Math Scores</a:t>
            </a:r>
            <a:endParaRPr/>
          </a:p>
        </p:txBody>
      </p:sp>
      <p:sp>
        <p:nvSpPr>
          <p:cNvPr id="179" name="Google Shape;179;p20"/>
          <p:cNvSpPr txBox="1"/>
          <p:nvPr>
            <p:ph idx="1" type="body"/>
          </p:nvPr>
        </p:nvSpPr>
        <p:spPr>
          <a:xfrm>
            <a:off x="819150" y="1990725"/>
            <a:ext cx="1536900" cy="51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0"/>
          <p:cNvPicPr preferRelativeResize="0"/>
          <p:nvPr/>
        </p:nvPicPr>
        <p:blipFill>
          <a:blip r:embed="rId3">
            <a:alphaModFix/>
          </a:blip>
          <a:stretch>
            <a:fillRect/>
          </a:stretch>
        </p:blipFill>
        <p:spPr>
          <a:xfrm>
            <a:off x="531200" y="1893750"/>
            <a:ext cx="3638550" cy="2514600"/>
          </a:xfrm>
          <a:prstGeom prst="rect">
            <a:avLst/>
          </a:prstGeom>
          <a:noFill/>
          <a:ln>
            <a:noFill/>
          </a:ln>
        </p:spPr>
      </p:pic>
      <p:pic>
        <p:nvPicPr>
          <p:cNvPr id="181" name="Google Shape;181;p20"/>
          <p:cNvPicPr preferRelativeResize="0"/>
          <p:nvPr/>
        </p:nvPicPr>
        <p:blipFill>
          <a:blip r:embed="rId4">
            <a:alphaModFix/>
          </a:blip>
          <a:stretch>
            <a:fillRect/>
          </a:stretch>
        </p:blipFill>
        <p:spPr>
          <a:xfrm>
            <a:off x="4463663" y="1893750"/>
            <a:ext cx="3705225" cy="251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Male vs Female Math Scores</a:t>
            </a:r>
            <a:endParaRPr/>
          </a:p>
          <a:p>
            <a:pPr indent="0" lvl="0" marL="0" rtl="0" algn="l">
              <a:spcBef>
                <a:spcPts val="0"/>
              </a:spcBef>
              <a:spcAft>
                <a:spcPts val="0"/>
              </a:spcAft>
              <a:buNone/>
            </a:pPr>
            <a:r>
              <a:t/>
            </a:r>
            <a:endParaRPr/>
          </a:p>
        </p:txBody>
      </p:sp>
      <p:sp>
        <p:nvSpPr>
          <p:cNvPr id="187" name="Google Shape;187;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girls data has a peak of 70 and is slightly skewed to the left, where as the boys data peaks from 60-80.</a:t>
            </a:r>
            <a:endParaRPr/>
          </a:p>
          <a:p>
            <a:pPr indent="-311150" lvl="0" marL="457200" rtl="0" algn="l">
              <a:spcBef>
                <a:spcPts val="1600"/>
              </a:spcBef>
              <a:spcAft>
                <a:spcPts val="0"/>
              </a:spcAft>
              <a:buSzPts val="1300"/>
              <a:buChar char="●"/>
            </a:pPr>
            <a:r>
              <a:rPr lang="en"/>
              <a:t>Mean  M:68.7            F:63.6</a:t>
            </a:r>
            <a:endParaRPr/>
          </a:p>
          <a:p>
            <a:pPr indent="-311150" lvl="0" marL="457200" rtl="0" algn="l">
              <a:spcBef>
                <a:spcPts val="0"/>
              </a:spcBef>
              <a:spcAft>
                <a:spcPts val="0"/>
              </a:spcAft>
              <a:buSzPts val="1300"/>
              <a:buChar char="●"/>
            </a:pPr>
            <a:r>
              <a:rPr lang="en"/>
              <a:t>Median  M:69            F:65</a:t>
            </a:r>
            <a:endParaRPr/>
          </a:p>
          <a:p>
            <a:pPr indent="-311150" lvl="0" marL="457200" rtl="0" algn="l">
              <a:spcBef>
                <a:spcPts val="0"/>
              </a:spcBef>
              <a:spcAft>
                <a:spcPts val="0"/>
              </a:spcAft>
              <a:buSzPts val="1300"/>
              <a:buChar char="●"/>
            </a:pPr>
            <a:r>
              <a:rPr lang="en"/>
              <a:t>Mode   M:62              F:65</a:t>
            </a:r>
            <a:endParaRPr/>
          </a:p>
          <a:p>
            <a:pPr indent="-311150" lvl="0" marL="457200" rtl="0" algn="l">
              <a:spcBef>
                <a:spcPts val="0"/>
              </a:spcBef>
              <a:spcAft>
                <a:spcPts val="0"/>
              </a:spcAft>
              <a:buSzPts val="1300"/>
              <a:buChar char="●"/>
            </a:pPr>
            <a:r>
              <a:rPr lang="en"/>
              <a:t>Standard Deviation  M:14.35     F:15.49</a:t>
            </a:r>
            <a:endParaRPr/>
          </a:p>
          <a:p>
            <a:pPr indent="0" lvl="0" marL="0" rtl="0" algn="l">
              <a:spcBef>
                <a:spcPts val="1600"/>
              </a:spcBef>
              <a:spcAft>
                <a:spcPts val="1600"/>
              </a:spcAft>
              <a:buNone/>
            </a:pPr>
            <a:r>
              <a:rPr lang="en"/>
              <a:t>From the graphs and the data we can tell that the Males have more higher grades in math, and don’t have any that go below 30. The females have grades that range from 0-20 which is skewing there data and making it seem like they don’t score as high as the boys when in reality they are only slightly off.</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