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1ED18-2F0B-4A07-A448-C96D12AD325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B022D-F848-4DA7-A407-C2FF1D53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5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e3ad9b36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e3ad9b369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10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7453-2C00-566D-4C0E-E08F0637C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7A683-3312-2599-D585-83BD34D01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09C2E-7707-48B3-77CD-D411E3B5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840-99B5-419B-B86E-B0AF6B1D1E28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0227-07A8-1644-BEF4-D2502D22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A5DB0-45DC-66E3-3795-E6E09566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F186-4C81-4BE7-A078-6088582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2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B05A-116A-1CC9-6634-3D293179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DBFB9-9C42-D383-7E6F-BE005779C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5ECF4-41E6-0183-01A0-31312A7B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840-99B5-419B-B86E-B0AF6B1D1E28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BD956-A3F6-2240-9825-8448288D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D877C-DA39-CEFD-037C-E2838E13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F186-4C81-4BE7-A078-6088582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9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3CC52-294F-A7BD-A4E2-BD374CD1A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B504C-294F-37AD-3C21-45CAC60C1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C5AF-6C94-CA60-82BA-BD16594E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840-99B5-419B-B86E-B0AF6B1D1E28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EC39A-B3C6-21AF-5275-FA8D1C18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C4DEE-BABA-2552-980D-463BDC36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F186-4C81-4BE7-A078-6088582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6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CB77-1EFA-2A79-66D3-D72AF5C9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51FF-C883-F565-DB2D-059CF314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66D0E-94DF-D401-2847-1841EAD6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840-99B5-419B-B86E-B0AF6B1D1E28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3749-71B6-C94C-4B56-4F0BA6BF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2CAD0-F555-20AD-6643-E1F3BC8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F186-4C81-4BE7-A078-6088582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2278-1025-AB5B-5825-4DD65CB2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304A2-E2F8-1D4A-5563-91E4CE307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0D46D-F9D0-616C-09A3-61B06562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840-99B5-419B-B86E-B0AF6B1D1E28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5E34-9265-E88F-C7AB-C8A471D2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548A4-02A1-901E-B5EB-E8F94EC0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F186-4C81-4BE7-A078-6088582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7B34-DC24-ED33-85D8-7582F20C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8DF3-6360-98E1-A7F0-2AF8D0A53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A9077-91AA-7C37-BF29-2989C7AE5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BEDE5-0D76-CE2A-6DD3-9ABBACD6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840-99B5-419B-B86E-B0AF6B1D1E28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1E23F-F4F1-45CF-03CB-783F5425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55D7C-28CD-5D50-CDB1-A1CF84D1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F186-4C81-4BE7-A078-6088582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5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F152-1F01-89DF-3A2D-FA82A4E8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4D707-B14B-04B5-A4EC-467A005F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317E4-F906-B755-8C0E-5FCEA3E1D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90459-52C0-D44E-1CE7-F7D72299C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3942A-783C-C17E-D5C4-31CB6E8D4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5EACE-6692-D9B2-BB8F-E6BC7991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840-99B5-419B-B86E-B0AF6B1D1E28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D17D0-C2F2-4A84-BA41-DFD94753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9DA90-B306-6D26-EDA3-3E3C5973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F186-4C81-4BE7-A078-6088582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3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1B4B-F3C7-ABAE-2870-23CF5038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4ACD5-9F20-7567-9EDB-41E0900B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840-99B5-419B-B86E-B0AF6B1D1E28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0A3F8-93C3-9317-AE3D-3408AFE0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449DB-2BAE-828C-5D92-CCCD708B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F186-4C81-4BE7-A078-6088582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0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B77E5-D325-CE87-FDF3-628652A7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840-99B5-419B-B86E-B0AF6B1D1E28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4E540-8708-5BD4-95E6-A2D9FE23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5D9F3-B0E1-B1C5-219B-E2A876A1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F186-4C81-4BE7-A078-6088582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0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79DC-A9DD-5FA6-31AD-4BBAB6F7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69C3-BA1B-FDF2-E4E1-0ED4A368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259A3-37D2-6951-7844-5EFDC45A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5CE33-0470-C1BB-019D-94B0F2E8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840-99B5-419B-B86E-B0AF6B1D1E28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0A2A4-691A-4A43-2E0A-2D28F03E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D03CA-9D8D-136A-0FFE-81ABF34D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F186-4C81-4BE7-A078-6088582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8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58E-12BA-1AC3-A99C-E967E0FE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E690A-A762-0D19-A82C-612B0DBA2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9FE3A-B2E6-762F-235B-DDDBDAC62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50704-3FA4-B0CB-059F-84B9B040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840-99B5-419B-B86E-B0AF6B1D1E28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1F3AF-E3B4-8862-508C-8E7AEA12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36068-ED3A-E7C2-15FB-C283C431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F186-4C81-4BE7-A078-6088582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FB55F-8A0A-2B5A-9F4E-9DCE24B5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3954C-1598-7940-EE09-6C130461E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7A4E-BF41-707B-A015-5C262E00F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4D4840-99B5-419B-B86E-B0AF6B1D1E28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5DB3-F385-6FCA-BBDB-3BB81793F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D3B6-5DD4-73A7-D082-D186D4572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DFF186-4C81-4BE7-A078-6088582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3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1540003" y="67748"/>
            <a:ext cx="2287612" cy="50402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Microarray genotyping </a:t>
            </a:r>
          </a:p>
          <a:p>
            <a:pPr algn="ctr"/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524 individuals, 111 families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874247" y="67748"/>
            <a:ext cx="2287610" cy="50293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Whole genome sequencing 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272 individuals, 73 families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Google Shape;57;p13"/>
          <p:cNvCxnSpPr>
            <a:cxnSpLocks/>
          </p:cNvCxnSpPr>
          <p:nvPr/>
        </p:nvCxnSpPr>
        <p:spPr>
          <a:xfrm>
            <a:off x="2683809" y="564409"/>
            <a:ext cx="0" cy="62440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58;p13"/>
          <p:cNvCxnSpPr>
            <a:cxnSpLocks/>
          </p:cNvCxnSpPr>
          <p:nvPr/>
        </p:nvCxnSpPr>
        <p:spPr>
          <a:xfrm>
            <a:off x="8020743" y="571764"/>
            <a:ext cx="0" cy="3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" name="Google Shape;59;p13"/>
          <p:cNvSpPr/>
          <p:nvPr/>
        </p:nvSpPr>
        <p:spPr>
          <a:xfrm>
            <a:off x="1853426" y="1188816"/>
            <a:ext cx="1655189" cy="46247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PennCNV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QuantiSNP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CNV calling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5340938" y="1188817"/>
            <a:ext cx="1739816" cy="46247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100" dirty="0">
                <a:latin typeface="Arial" panose="020B0604020202020204" pitchFamily="34" charset="0"/>
                <a:cs typeface="Arial" panose="020B0604020202020204" pitchFamily="34" charset="0"/>
              </a:rPr>
              <a:t>GATK 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" sz="1100" dirty="0">
                <a:latin typeface="Arial" panose="020B0604020202020204" pitchFamily="34" charset="0"/>
                <a:cs typeface="Arial" panose="020B0604020202020204" pitchFamily="34" charset="0"/>
              </a:rPr>
              <a:t>SNV/indel calling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Google Shape;66;p13"/>
          <p:cNvSpPr/>
          <p:nvPr/>
        </p:nvSpPr>
        <p:spPr>
          <a:xfrm rot="600">
            <a:off x="8932191" y="1202593"/>
            <a:ext cx="1739816" cy="46216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100">
                <a:latin typeface="Arial" panose="020B0604020202020204" pitchFamily="34" charset="0"/>
                <a:cs typeface="Arial" panose="020B0604020202020204" pitchFamily="34" charset="0"/>
              </a:rPr>
              <a:t>MetaSV 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" sz="1100">
                <a:latin typeface="Arial" panose="020B0604020202020204" pitchFamily="34" charset="0"/>
                <a:cs typeface="Arial" panose="020B0604020202020204" pitchFamily="34" charset="0"/>
              </a:rPr>
              <a:t>SV calling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6233240" y="912652"/>
            <a:ext cx="3569624" cy="276165"/>
            <a:chOff x="1574296" y="3214275"/>
            <a:chExt cx="1765578" cy="251400"/>
          </a:xfrm>
        </p:grpSpPr>
        <p:cxnSp>
          <p:nvCxnSpPr>
            <p:cNvPr id="68" name="Google Shape;68;p13"/>
            <p:cNvCxnSpPr/>
            <p:nvPr/>
          </p:nvCxnSpPr>
          <p:spPr>
            <a:xfrm rot="10800000">
              <a:off x="1578600" y="3214275"/>
              <a:ext cx="0" cy="25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13"/>
            <p:cNvCxnSpPr/>
            <p:nvPr/>
          </p:nvCxnSpPr>
          <p:spPr>
            <a:xfrm rot="10800000">
              <a:off x="3339874" y="3214275"/>
              <a:ext cx="0" cy="25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13"/>
            <p:cNvCxnSpPr/>
            <p:nvPr/>
          </p:nvCxnSpPr>
          <p:spPr>
            <a:xfrm>
              <a:off x="1574296" y="3214275"/>
              <a:ext cx="176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" name="Google Shape;72;p13"/>
          <p:cNvSpPr/>
          <p:nvPr/>
        </p:nvSpPr>
        <p:spPr>
          <a:xfrm>
            <a:off x="8600838" y="2525475"/>
            <a:ext cx="2423138" cy="48767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Linkage region </a:t>
            </a:r>
            <a:r>
              <a:rPr lang="en" sz="1100" dirty="0">
                <a:latin typeface="Arial" panose="020B0604020202020204" pitchFamily="34" charset="0"/>
                <a:cs typeface="Arial" panose="020B0604020202020204" pitchFamily="34" charset="0"/>
              </a:rPr>
              <a:t>CNV analysis and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gene prioritization </a:t>
            </a:r>
            <a:r>
              <a:rPr lang="en" sz="1100" dirty="0">
                <a:latin typeface="Arial" panose="020B0604020202020204" pitchFamily="34" charset="0"/>
                <a:cs typeface="Arial" panose="020B0604020202020204" pitchFamily="34" charset="0"/>
              </a:rPr>
              <a:t>(Table S3)</a:t>
            </a:r>
          </a:p>
        </p:txBody>
      </p:sp>
      <p:sp>
        <p:nvSpPr>
          <p:cNvPr id="73" name="Google Shape;73;p13"/>
          <p:cNvSpPr/>
          <p:nvPr/>
        </p:nvSpPr>
        <p:spPr>
          <a:xfrm>
            <a:off x="4631246" y="6391571"/>
            <a:ext cx="3221391" cy="39805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Top candidate gene selection (Table 3)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Google Shape;74;p13"/>
          <p:cNvCxnSpPr>
            <a:cxnSpLocks/>
            <a:stCxn id="72" idx="2"/>
          </p:cNvCxnSpPr>
          <p:nvPr/>
        </p:nvCxnSpPr>
        <p:spPr>
          <a:xfrm>
            <a:off x="9812407" y="3013154"/>
            <a:ext cx="0" cy="3093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3"/>
          <p:cNvCxnSpPr>
            <a:cxnSpLocks/>
          </p:cNvCxnSpPr>
          <p:nvPr/>
        </p:nvCxnSpPr>
        <p:spPr>
          <a:xfrm flipH="1">
            <a:off x="2673554" y="2264146"/>
            <a:ext cx="1412" cy="28076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" name="Google Shape;77;p13"/>
          <p:cNvSpPr/>
          <p:nvPr/>
        </p:nvSpPr>
        <p:spPr>
          <a:xfrm>
            <a:off x="1450352" y="2539036"/>
            <a:ext cx="2410866" cy="51900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Linkage region </a:t>
            </a:r>
            <a:r>
              <a:rPr lang="en" sz="1100" dirty="0">
                <a:latin typeface="Arial" panose="020B0604020202020204" pitchFamily="34" charset="0"/>
                <a:cs typeface="Arial" panose="020B0604020202020204" pitchFamily="34" charset="0"/>
              </a:rPr>
              <a:t>CNV analysis and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gene prioritization </a:t>
            </a:r>
            <a:r>
              <a:rPr lang="en" sz="1100" dirty="0">
                <a:latin typeface="Arial" panose="020B0604020202020204" pitchFamily="34" charset="0"/>
                <a:cs typeface="Arial" panose="020B0604020202020204" pitchFamily="34" charset="0"/>
              </a:rPr>
              <a:t>(Table S2)</a:t>
            </a:r>
          </a:p>
        </p:txBody>
      </p:sp>
      <p:sp>
        <p:nvSpPr>
          <p:cNvPr id="80" name="Google Shape;80;p13"/>
          <p:cNvSpPr/>
          <p:nvPr/>
        </p:nvSpPr>
        <p:spPr>
          <a:xfrm>
            <a:off x="4999277" y="2525475"/>
            <a:ext cx="2423138" cy="51901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Linkage region </a:t>
            </a:r>
            <a:r>
              <a:rPr lang="en" sz="1100" dirty="0">
                <a:latin typeface="Arial" panose="020B0604020202020204" pitchFamily="34" charset="0"/>
                <a:cs typeface="Arial" panose="020B0604020202020204" pitchFamily="34" charset="0"/>
              </a:rPr>
              <a:t>pVAAST analysis and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gene prioritization </a:t>
            </a:r>
            <a:r>
              <a:rPr lang="en" sz="1100" dirty="0">
                <a:latin typeface="Arial" panose="020B0604020202020204" pitchFamily="34" charset="0"/>
                <a:cs typeface="Arial" panose="020B0604020202020204" pitchFamily="34" charset="0"/>
              </a:rPr>
              <a:t>(Table S1)</a:t>
            </a:r>
          </a:p>
        </p:txBody>
      </p:sp>
      <p:cxnSp>
        <p:nvCxnSpPr>
          <p:cNvPr id="81" name="Google Shape;81;p13"/>
          <p:cNvCxnSpPr>
            <a:cxnSpLocks/>
          </p:cNvCxnSpPr>
          <p:nvPr/>
        </p:nvCxnSpPr>
        <p:spPr>
          <a:xfrm>
            <a:off x="6218337" y="2264146"/>
            <a:ext cx="0" cy="28076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Rectangle 34"/>
          <p:cNvSpPr/>
          <p:nvPr/>
        </p:nvSpPr>
        <p:spPr>
          <a:xfrm>
            <a:off x="1772993" y="1935321"/>
            <a:ext cx="1816053" cy="3288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2257" y="1967527"/>
            <a:ext cx="1117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2528 variants</a:t>
            </a:r>
          </a:p>
        </p:txBody>
      </p:sp>
      <p:cxnSp>
        <p:nvCxnSpPr>
          <p:cNvPr id="38" name="Google Shape;76;p13"/>
          <p:cNvCxnSpPr>
            <a:cxnSpLocks/>
          </p:cNvCxnSpPr>
          <p:nvPr/>
        </p:nvCxnSpPr>
        <p:spPr>
          <a:xfrm>
            <a:off x="2681020" y="1651291"/>
            <a:ext cx="0" cy="28418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76;p13"/>
          <p:cNvCxnSpPr>
            <a:cxnSpLocks/>
          </p:cNvCxnSpPr>
          <p:nvPr/>
        </p:nvCxnSpPr>
        <p:spPr>
          <a:xfrm>
            <a:off x="6218337" y="1651292"/>
            <a:ext cx="0" cy="28402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Rectangle 39"/>
          <p:cNvSpPr/>
          <p:nvPr/>
        </p:nvSpPr>
        <p:spPr>
          <a:xfrm>
            <a:off x="5324216" y="1941407"/>
            <a:ext cx="1816054" cy="3288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28744" y="1969986"/>
            <a:ext cx="1406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26 million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</a:p>
        </p:txBody>
      </p:sp>
      <p:cxnSp>
        <p:nvCxnSpPr>
          <p:cNvPr id="43" name="Google Shape;76;p13"/>
          <p:cNvCxnSpPr>
            <a:cxnSpLocks/>
          </p:cNvCxnSpPr>
          <p:nvPr/>
        </p:nvCxnSpPr>
        <p:spPr>
          <a:xfrm>
            <a:off x="9812602" y="2262549"/>
            <a:ext cx="0" cy="2823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Rectangle 43"/>
          <p:cNvSpPr/>
          <p:nvPr/>
        </p:nvSpPr>
        <p:spPr>
          <a:xfrm>
            <a:off x="8881497" y="1941293"/>
            <a:ext cx="1816045" cy="3212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97853" y="1970745"/>
            <a:ext cx="110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1816 variants</a:t>
            </a:r>
          </a:p>
        </p:txBody>
      </p:sp>
      <p:cxnSp>
        <p:nvCxnSpPr>
          <p:cNvPr id="46" name="Google Shape;76;p13"/>
          <p:cNvCxnSpPr>
            <a:cxnSpLocks/>
          </p:cNvCxnSpPr>
          <p:nvPr/>
        </p:nvCxnSpPr>
        <p:spPr>
          <a:xfrm>
            <a:off x="9802099" y="1664909"/>
            <a:ext cx="0" cy="27041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B43E4AD-8240-7947-4805-E81821A3686F}"/>
              </a:ext>
            </a:extLst>
          </p:cNvPr>
          <p:cNvSpPr/>
          <p:nvPr/>
        </p:nvSpPr>
        <p:spPr>
          <a:xfrm>
            <a:off x="8276813" y="3516950"/>
            <a:ext cx="1362310" cy="487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7B138D-9B8B-A6A9-8F40-1CB0A2E02B6F}"/>
              </a:ext>
            </a:extLst>
          </p:cNvPr>
          <p:cNvSpPr txBox="1"/>
          <p:nvPr/>
        </p:nvSpPr>
        <p:spPr>
          <a:xfrm>
            <a:off x="10181128" y="3536194"/>
            <a:ext cx="121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RI*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 genes</a:t>
            </a:r>
          </a:p>
        </p:txBody>
      </p:sp>
      <p:grpSp>
        <p:nvGrpSpPr>
          <p:cNvPr id="18" name="Google Shape;67;p13">
            <a:extLst>
              <a:ext uri="{FF2B5EF4-FFF2-40B4-BE49-F238E27FC236}">
                <a16:creationId xmlns:a16="http://schemas.microsoft.com/office/drawing/2014/main" id="{5194B8BB-9191-78AB-FCE3-0FA41D0C4411}"/>
              </a:ext>
            </a:extLst>
          </p:cNvPr>
          <p:cNvGrpSpPr/>
          <p:nvPr/>
        </p:nvGrpSpPr>
        <p:grpSpPr>
          <a:xfrm>
            <a:off x="8968471" y="3332909"/>
            <a:ext cx="1816045" cy="177553"/>
            <a:chOff x="1574296" y="3214275"/>
            <a:chExt cx="1765578" cy="251400"/>
          </a:xfrm>
        </p:grpSpPr>
        <p:cxnSp>
          <p:nvCxnSpPr>
            <p:cNvPr id="19" name="Google Shape;68;p13">
              <a:extLst>
                <a:ext uri="{FF2B5EF4-FFF2-40B4-BE49-F238E27FC236}">
                  <a16:creationId xmlns:a16="http://schemas.microsoft.com/office/drawing/2014/main" id="{81A26757-2955-89E6-2917-D1BF4C853D05}"/>
                </a:ext>
              </a:extLst>
            </p:cNvPr>
            <p:cNvCxnSpPr/>
            <p:nvPr/>
          </p:nvCxnSpPr>
          <p:spPr>
            <a:xfrm rot="10800000">
              <a:off x="1578600" y="3214275"/>
              <a:ext cx="0" cy="25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69;p13">
              <a:extLst>
                <a:ext uri="{FF2B5EF4-FFF2-40B4-BE49-F238E27FC236}">
                  <a16:creationId xmlns:a16="http://schemas.microsoft.com/office/drawing/2014/main" id="{C214A1CA-96A3-D67D-D9CB-215356EDD7A1}"/>
                </a:ext>
              </a:extLst>
            </p:cNvPr>
            <p:cNvCxnSpPr/>
            <p:nvPr/>
          </p:nvCxnSpPr>
          <p:spPr>
            <a:xfrm rot="10800000">
              <a:off x="3339874" y="3214275"/>
              <a:ext cx="0" cy="25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70;p13">
              <a:extLst>
                <a:ext uri="{FF2B5EF4-FFF2-40B4-BE49-F238E27FC236}">
                  <a16:creationId xmlns:a16="http://schemas.microsoft.com/office/drawing/2014/main" id="{70C6DFF8-3143-9CE9-7242-7483CBAB1DA7}"/>
                </a:ext>
              </a:extLst>
            </p:cNvPr>
            <p:cNvCxnSpPr/>
            <p:nvPr/>
          </p:nvCxnSpPr>
          <p:spPr>
            <a:xfrm>
              <a:off x="1574296" y="3214275"/>
              <a:ext cx="176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F7E081D-30F7-0699-169F-6961E6C79AC3}"/>
              </a:ext>
            </a:extLst>
          </p:cNvPr>
          <p:cNvSpPr/>
          <p:nvPr/>
        </p:nvSpPr>
        <p:spPr>
          <a:xfrm>
            <a:off x="10108918" y="3516434"/>
            <a:ext cx="1362310" cy="4874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DFFAC3-5722-F8CF-EA00-C945064D0B06}"/>
              </a:ext>
            </a:extLst>
          </p:cNvPr>
          <p:cNvSpPr/>
          <p:nvPr/>
        </p:nvSpPr>
        <p:spPr>
          <a:xfrm>
            <a:off x="4640343" y="3510451"/>
            <a:ext cx="1362310" cy="4874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oogle Shape;67;p13">
            <a:extLst>
              <a:ext uri="{FF2B5EF4-FFF2-40B4-BE49-F238E27FC236}">
                <a16:creationId xmlns:a16="http://schemas.microsoft.com/office/drawing/2014/main" id="{7BA0AFE6-5983-AEB4-F6C8-14D84A69E617}"/>
              </a:ext>
            </a:extLst>
          </p:cNvPr>
          <p:cNvGrpSpPr/>
          <p:nvPr/>
        </p:nvGrpSpPr>
        <p:grpSpPr>
          <a:xfrm>
            <a:off x="5317459" y="3326131"/>
            <a:ext cx="1816045" cy="177553"/>
            <a:chOff x="1574296" y="3214275"/>
            <a:chExt cx="1765578" cy="251400"/>
          </a:xfrm>
        </p:grpSpPr>
        <p:cxnSp>
          <p:nvCxnSpPr>
            <p:cNvPr id="27" name="Google Shape;68;p13">
              <a:extLst>
                <a:ext uri="{FF2B5EF4-FFF2-40B4-BE49-F238E27FC236}">
                  <a16:creationId xmlns:a16="http://schemas.microsoft.com/office/drawing/2014/main" id="{D0A2AA6D-0D0A-B7A8-4B56-F871F91F76D9}"/>
                </a:ext>
              </a:extLst>
            </p:cNvPr>
            <p:cNvCxnSpPr/>
            <p:nvPr/>
          </p:nvCxnSpPr>
          <p:spPr>
            <a:xfrm rot="10800000">
              <a:off x="1578600" y="3214275"/>
              <a:ext cx="0" cy="25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69;p13">
              <a:extLst>
                <a:ext uri="{FF2B5EF4-FFF2-40B4-BE49-F238E27FC236}">
                  <a16:creationId xmlns:a16="http://schemas.microsoft.com/office/drawing/2014/main" id="{392C06AA-F43E-3D8F-51B5-6EFDAD2445AE}"/>
                </a:ext>
              </a:extLst>
            </p:cNvPr>
            <p:cNvCxnSpPr/>
            <p:nvPr/>
          </p:nvCxnSpPr>
          <p:spPr>
            <a:xfrm rot="10800000">
              <a:off x="3339874" y="3214275"/>
              <a:ext cx="0" cy="25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70;p13">
              <a:extLst>
                <a:ext uri="{FF2B5EF4-FFF2-40B4-BE49-F238E27FC236}">
                  <a16:creationId xmlns:a16="http://schemas.microsoft.com/office/drawing/2014/main" id="{686845CD-CB32-A7D3-28C0-85D5498F7FBA}"/>
                </a:ext>
              </a:extLst>
            </p:cNvPr>
            <p:cNvCxnSpPr/>
            <p:nvPr/>
          </p:nvCxnSpPr>
          <p:spPr>
            <a:xfrm>
              <a:off x="1574296" y="3214275"/>
              <a:ext cx="176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5D5D133-039A-364F-DA36-50F0E46B1FA0}"/>
              </a:ext>
            </a:extLst>
          </p:cNvPr>
          <p:cNvSpPr/>
          <p:nvPr/>
        </p:nvSpPr>
        <p:spPr>
          <a:xfrm>
            <a:off x="6451960" y="3510452"/>
            <a:ext cx="1362310" cy="4874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oogle Shape;74;p13">
            <a:extLst>
              <a:ext uri="{FF2B5EF4-FFF2-40B4-BE49-F238E27FC236}">
                <a16:creationId xmlns:a16="http://schemas.microsoft.com/office/drawing/2014/main" id="{58F381FD-26E6-529A-EDBB-559E7F1C92A7}"/>
              </a:ext>
            </a:extLst>
          </p:cNvPr>
          <p:cNvCxnSpPr>
            <a:cxnSpLocks/>
          </p:cNvCxnSpPr>
          <p:nvPr/>
        </p:nvCxnSpPr>
        <p:spPr>
          <a:xfrm>
            <a:off x="6210846" y="3063923"/>
            <a:ext cx="0" cy="25856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B87775A-A348-AC60-5807-BF2A63FCE9AC}"/>
              </a:ext>
            </a:extLst>
          </p:cNvPr>
          <p:cNvSpPr/>
          <p:nvPr/>
        </p:nvSpPr>
        <p:spPr>
          <a:xfrm>
            <a:off x="1135799" y="3517253"/>
            <a:ext cx="1362310" cy="487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oogle Shape;67;p13">
            <a:extLst>
              <a:ext uri="{FF2B5EF4-FFF2-40B4-BE49-F238E27FC236}">
                <a16:creationId xmlns:a16="http://schemas.microsoft.com/office/drawing/2014/main" id="{A09256B9-A6DB-1DD2-B807-3D5BFFEACCD2}"/>
              </a:ext>
            </a:extLst>
          </p:cNvPr>
          <p:cNvGrpSpPr/>
          <p:nvPr/>
        </p:nvGrpSpPr>
        <p:grpSpPr>
          <a:xfrm>
            <a:off x="1812915" y="3332933"/>
            <a:ext cx="1816045" cy="177553"/>
            <a:chOff x="1574296" y="3214275"/>
            <a:chExt cx="1765578" cy="251400"/>
          </a:xfrm>
        </p:grpSpPr>
        <p:cxnSp>
          <p:nvCxnSpPr>
            <p:cNvPr id="47" name="Google Shape;68;p13">
              <a:extLst>
                <a:ext uri="{FF2B5EF4-FFF2-40B4-BE49-F238E27FC236}">
                  <a16:creationId xmlns:a16="http://schemas.microsoft.com/office/drawing/2014/main" id="{784DF899-FB7F-A839-4B1A-B17D3DCBC758}"/>
                </a:ext>
              </a:extLst>
            </p:cNvPr>
            <p:cNvCxnSpPr/>
            <p:nvPr/>
          </p:nvCxnSpPr>
          <p:spPr>
            <a:xfrm rot="10800000">
              <a:off x="1578600" y="3214275"/>
              <a:ext cx="0" cy="25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69;p13">
              <a:extLst>
                <a:ext uri="{FF2B5EF4-FFF2-40B4-BE49-F238E27FC236}">
                  <a16:creationId xmlns:a16="http://schemas.microsoft.com/office/drawing/2014/main" id="{BF2A6B9B-B405-3888-26E8-9BC3BE7E922D}"/>
                </a:ext>
              </a:extLst>
            </p:cNvPr>
            <p:cNvCxnSpPr/>
            <p:nvPr/>
          </p:nvCxnSpPr>
          <p:spPr>
            <a:xfrm rot="10800000">
              <a:off x="3339874" y="3214275"/>
              <a:ext cx="0" cy="25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70;p13">
              <a:extLst>
                <a:ext uri="{FF2B5EF4-FFF2-40B4-BE49-F238E27FC236}">
                  <a16:creationId xmlns:a16="http://schemas.microsoft.com/office/drawing/2014/main" id="{07589A82-CF0E-A0B3-86A8-767CDD81074A}"/>
                </a:ext>
              </a:extLst>
            </p:cNvPr>
            <p:cNvCxnSpPr/>
            <p:nvPr/>
          </p:nvCxnSpPr>
          <p:spPr>
            <a:xfrm>
              <a:off x="1574296" y="3214275"/>
              <a:ext cx="176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839D180-2DDB-7026-6D8F-A9957819A628}"/>
              </a:ext>
            </a:extLst>
          </p:cNvPr>
          <p:cNvSpPr/>
          <p:nvPr/>
        </p:nvSpPr>
        <p:spPr>
          <a:xfrm>
            <a:off x="2947416" y="3517254"/>
            <a:ext cx="1362310" cy="487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Google Shape;74;p13">
            <a:extLst>
              <a:ext uri="{FF2B5EF4-FFF2-40B4-BE49-F238E27FC236}">
                <a16:creationId xmlns:a16="http://schemas.microsoft.com/office/drawing/2014/main" id="{E2FCCEF5-0D05-B473-E140-BAFBAAEFB032}"/>
              </a:ext>
            </a:extLst>
          </p:cNvPr>
          <p:cNvCxnSpPr>
            <a:cxnSpLocks/>
          </p:cNvCxnSpPr>
          <p:nvPr/>
        </p:nvCxnSpPr>
        <p:spPr>
          <a:xfrm>
            <a:off x="2655785" y="3066732"/>
            <a:ext cx="0" cy="25575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0AA8BEF-3285-CD0D-1404-F53B6B05DB86}"/>
              </a:ext>
            </a:extLst>
          </p:cNvPr>
          <p:cNvSpPr txBox="1"/>
          <p:nvPr/>
        </p:nvSpPr>
        <p:spPr>
          <a:xfrm>
            <a:off x="8348716" y="3541144"/>
            <a:ext cx="121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LI*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18 genes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EA57CA-3373-7EA0-364A-1E9B4DEED7C5}"/>
              </a:ext>
            </a:extLst>
          </p:cNvPr>
          <p:cNvSpPr txBox="1"/>
          <p:nvPr/>
        </p:nvSpPr>
        <p:spPr>
          <a:xfrm>
            <a:off x="1191147" y="3525590"/>
            <a:ext cx="121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LI*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 genes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4E604D-DF37-0D34-9FB0-A73CCAE4B676}"/>
              </a:ext>
            </a:extLst>
          </p:cNvPr>
          <p:cNvSpPr txBox="1"/>
          <p:nvPr/>
        </p:nvSpPr>
        <p:spPr>
          <a:xfrm>
            <a:off x="3020272" y="3538477"/>
            <a:ext cx="121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RI*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genes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98BF33-5473-78D2-E93A-3C2B9E616268}"/>
              </a:ext>
            </a:extLst>
          </p:cNvPr>
          <p:cNvSpPr txBox="1"/>
          <p:nvPr/>
        </p:nvSpPr>
        <p:spPr>
          <a:xfrm>
            <a:off x="4684387" y="3542990"/>
            <a:ext cx="121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LI*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26 genes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32C268-FFD3-A818-85CC-A30B7932DE5C}"/>
              </a:ext>
            </a:extLst>
          </p:cNvPr>
          <p:cNvSpPr txBox="1"/>
          <p:nvPr/>
        </p:nvSpPr>
        <p:spPr>
          <a:xfrm>
            <a:off x="6552393" y="3536194"/>
            <a:ext cx="121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RI*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 genes</a:t>
            </a:r>
          </a:p>
        </p:txBody>
      </p:sp>
      <p:grpSp>
        <p:nvGrpSpPr>
          <p:cNvPr id="62" name="Google Shape;67;p13">
            <a:extLst>
              <a:ext uri="{FF2B5EF4-FFF2-40B4-BE49-F238E27FC236}">
                <a16:creationId xmlns:a16="http://schemas.microsoft.com/office/drawing/2014/main" id="{4D61A879-AEA3-AF96-817E-08F44DD1236A}"/>
              </a:ext>
            </a:extLst>
          </p:cNvPr>
          <p:cNvGrpSpPr/>
          <p:nvPr/>
        </p:nvGrpSpPr>
        <p:grpSpPr>
          <a:xfrm rot="10800000">
            <a:off x="1804493" y="4004626"/>
            <a:ext cx="3512957" cy="319421"/>
            <a:chOff x="1574296" y="3214275"/>
            <a:chExt cx="1765578" cy="251400"/>
          </a:xfrm>
        </p:grpSpPr>
        <p:cxnSp>
          <p:nvCxnSpPr>
            <p:cNvPr id="63" name="Google Shape;68;p13">
              <a:extLst>
                <a:ext uri="{FF2B5EF4-FFF2-40B4-BE49-F238E27FC236}">
                  <a16:creationId xmlns:a16="http://schemas.microsoft.com/office/drawing/2014/main" id="{FF86C132-01D8-29DA-02FA-986F4027EF6D}"/>
                </a:ext>
              </a:extLst>
            </p:cNvPr>
            <p:cNvCxnSpPr/>
            <p:nvPr/>
          </p:nvCxnSpPr>
          <p:spPr>
            <a:xfrm rot="10800000">
              <a:off x="1578600" y="3214275"/>
              <a:ext cx="0" cy="25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9;p13">
              <a:extLst>
                <a:ext uri="{FF2B5EF4-FFF2-40B4-BE49-F238E27FC236}">
                  <a16:creationId xmlns:a16="http://schemas.microsoft.com/office/drawing/2014/main" id="{FDADDBB9-3AB9-18E4-C8A2-7F50CC4C0847}"/>
                </a:ext>
              </a:extLst>
            </p:cNvPr>
            <p:cNvCxnSpPr/>
            <p:nvPr/>
          </p:nvCxnSpPr>
          <p:spPr>
            <a:xfrm rot="10800000">
              <a:off x="3339874" y="3214275"/>
              <a:ext cx="0" cy="25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0;p13">
              <a:extLst>
                <a:ext uri="{FF2B5EF4-FFF2-40B4-BE49-F238E27FC236}">
                  <a16:creationId xmlns:a16="http://schemas.microsoft.com/office/drawing/2014/main" id="{2338E63D-27DC-B9D3-1D1B-67C3A3C108C5}"/>
                </a:ext>
              </a:extLst>
            </p:cNvPr>
            <p:cNvCxnSpPr/>
            <p:nvPr/>
          </p:nvCxnSpPr>
          <p:spPr>
            <a:xfrm>
              <a:off x="1574296" y="3214275"/>
              <a:ext cx="176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" name="Google Shape;67;p13">
            <a:extLst>
              <a:ext uri="{FF2B5EF4-FFF2-40B4-BE49-F238E27FC236}">
                <a16:creationId xmlns:a16="http://schemas.microsoft.com/office/drawing/2014/main" id="{AFCDF86E-EB42-0E90-7517-0BFE2200AB28}"/>
              </a:ext>
            </a:extLst>
          </p:cNvPr>
          <p:cNvGrpSpPr/>
          <p:nvPr/>
        </p:nvGrpSpPr>
        <p:grpSpPr>
          <a:xfrm rot="10800000">
            <a:off x="5308885" y="4004626"/>
            <a:ext cx="3687153" cy="326054"/>
            <a:chOff x="1574296" y="3214275"/>
            <a:chExt cx="1765578" cy="251400"/>
          </a:xfrm>
        </p:grpSpPr>
        <p:cxnSp>
          <p:nvCxnSpPr>
            <p:cNvPr id="79" name="Google Shape;68;p13">
              <a:extLst>
                <a:ext uri="{FF2B5EF4-FFF2-40B4-BE49-F238E27FC236}">
                  <a16:creationId xmlns:a16="http://schemas.microsoft.com/office/drawing/2014/main" id="{4DA2B98E-5277-3A3D-AF7F-093D7313E23E}"/>
                </a:ext>
              </a:extLst>
            </p:cNvPr>
            <p:cNvCxnSpPr/>
            <p:nvPr/>
          </p:nvCxnSpPr>
          <p:spPr>
            <a:xfrm rot="10800000">
              <a:off x="1578600" y="3214275"/>
              <a:ext cx="0" cy="25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69;p13">
              <a:extLst>
                <a:ext uri="{FF2B5EF4-FFF2-40B4-BE49-F238E27FC236}">
                  <a16:creationId xmlns:a16="http://schemas.microsoft.com/office/drawing/2014/main" id="{D369998F-6A02-FA29-72BB-70899CA66CD0}"/>
                </a:ext>
              </a:extLst>
            </p:cNvPr>
            <p:cNvCxnSpPr/>
            <p:nvPr/>
          </p:nvCxnSpPr>
          <p:spPr>
            <a:xfrm rot="10800000">
              <a:off x="3339874" y="3214275"/>
              <a:ext cx="0" cy="25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70;p13">
              <a:extLst>
                <a:ext uri="{FF2B5EF4-FFF2-40B4-BE49-F238E27FC236}">
                  <a16:creationId xmlns:a16="http://schemas.microsoft.com/office/drawing/2014/main" id="{C5677557-F29F-832C-DDF2-741AA7F20D31}"/>
                </a:ext>
              </a:extLst>
            </p:cNvPr>
            <p:cNvCxnSpPr/>
            <p:nvPr/>
          </p:nvCxnSpPr>
          <p:spPr>
            <a:xfrm>
              <a:off x="1574296" y="3214275"/>
              <a:ext cx="176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" name="Google Shape;67;p13">
            <a:extLst>
              <a:ext uri="{FF2B5EF4-FFF2-40B4-BE49-F238E27FC236}">
                <a16:creationId xmlns:a16="http://schemas.microsoft.com/office/drawing/2014/main" id="{C263D29D-E363-396D-8B76-EED1C313602E}"/>
              </a:ext>
            </a:extLst>
          </p:cNvPr>
          <p:cNvGrpSpPr/>
          <p:nvPr/>
        </p:nvGrpSpPr>
        <p:grpSpPr>
          <a:xfrm rot="10800000">
            <a:off x="3626775" y="4004493"/>
            <a:ext cx="3512957" cy="319557"/>
            <a:chOff x="1574296" y="3214275"/>
            <a:chExt cx="1765578" cy="251400"/>
          </a:xfrm>
        </p:grpSpPr>
        <p:cxnSp>
          <p:nvCxnSpPr>
            <p:cNvPr id="85" name="Google Shape;68;p13">
              <a:extLst>
                <a:ext uri="{FF2B5EF4-FFF2-40B4-BE49-F238E27FC236}">
                  <a16:creationId xmlns:a16="http://schemas.microsoft.com/office/drawing/2014/main" id="{23A89A0C-D898-B112-4E85-577E6F59A0DD}"/>
                </a:ext>
              </a:extLst>
            </p:cNvPr>
            <p:cNvCxnSpPr/>
            <p:nvPr/>
          </p:nvCxnSpPr>
          <p:spPr>
            <a:xfrm rot="10800000">
              <a:off x="1578600" y="3214275"/>
              <a:ext cx="0" cy="25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69;p13">
              <a:extLst>
                <a:ext uri="{FF2B5EF4-FFF2-40B4-BE49-F238E27FC236}">
                  <a16:creationId xmlns:a16="http://schemas.microsoft.com/office/drawing/2014/main" id="{8ADCFBDA-92A1-BAD7-03D2-D36756A741C4}"/>
                </a:ext>
              </a:extLst>
            </p:cNvPr>
            <p:cNvCxnSpPr/>
            <p:nvPr/>
          </p:nvCxnSpPr>
          <p:spPr>
            <a:xfrm rot="10800000">
              <a:off x="3339874" y="3214275"/>
              <a:ext cx="0" cy="25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70;p13">
              <a:extLst>
                <a:ext uri="{FF2B5EF4-FFF2-40B4-BE49-F238E27FC236}">
                  <a16:creationId xmlns:a16="http://schemas.microsoft.com/office/drawing/2014/main" id="{2C540B2D-5CA2-FAF5-4791-2679E9E3A97F}"/>
                </a:ext>
              </a:extLst>
            </p:cNvPr>
            <p:cNvCxnSpPr/>
            <p:nvPr/>
          </p:nvCxnSpPr>
          <p:spPr>
            <a:xfrm>
              <a:off x="1574296" y="3214275"/>
              <a:ext cx="176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" name="Google Shape;67;p13">
            <a:extLst>
              <a:ext uri="{FF2B5EF4-FFF2-40B4-BE49-F238E27FC236}">
                <a16:creationId xmlns:a16="http://schemas.microsoft.com/office/drawing/2014/main" id="{67F7B4CF-74E8-2C7D-3EB8-F7CB71900214}"/>
              </a:ext>
            </a:extLst>
          </p:cNvPr>
          <p:cNvGrpSpPr/>
          <p:nvPr/>
        </p:nvGrpSpPr>
        <p:grpSpPr>
          <a:xfrm rot="10800000">
            <a:off x="7130415" y="4004492"/>
            <a:ext cx="3653711" cy="319558"/>
            <a:chOff x="1574296" y="3214275"/>
            <a:chExt cx="1765578" cy="251400"/>
          </a:xfrm>
        </p:grpSpPr>
        <p:cxnSp>
          <p:nvCxnSpPr>
            <p:cNvPr id="89" name="Google Shape;68;p13">
              <a:extLst>
                <a:ext uri="{FF2B5EF4-FFF2-40B4-BE49-F238E27FC236}">
                  <a16:creationId xmlns:a16="http://schemas.microsoft.com/office/drawing/2014/main" id="{BD71EAAE-0E20-52AF-7C1A-90FEC180BFFD}"/>
                </a:ext>
              </a:extLst>
            </p:cNvPr>
            <p:cNvCxnSpPr/>
            <p:nvPr/>
          </p:nvCxnSpPr>
          <p:spPr>
            <a:xfrm rot="10800000">
              <a:off x="1578600" y="3214275"/>
              <a:ext cx="0" cy="25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69;p13">
              <a:extLst>
                <a:ext uri="{FF2B5EF4-FFF2-40B4-BE49-F238E27FC236}">
                  <a16:creationId xmlns:a16="http://schemas.microsoft.com/office/drawing/2014/main" id="{2A90F1B7-CAB0-10EA-D5E2-7EF518065BF0}"/>
                </a:ext>
              </a:extLst>
            </p:cNvPr>
            <p:cNvCxnSpPr/>
            <p:nvPr/>
          </p:nvCxnSpPr>
          <p:spPr>
            <a:xfrm rot="10800000">
              <a:off x="3339874" y="3214275"/>
              <a:ext cx="0" cy="25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70;p13">
              <a:extLst>
                <a:ext uri="{FF2B5EF4-FFF2-40B4-BE49-F238E27FC236}">
                  <a16:creationId xmlns:a16="http://schemas.microsoft.com/office/drawing/2014/main" id="{E004CDD1-E586-093C-7481-10A2127362C8}"/>
                </a:ext>
              </a:extLst>
            </p:cNvPr>
            <p:cNvCxnSpPr/>
            <p:nvPr/>
          </p:nvCxnSpPr>
          <p:spPr>
            <a:xfrm>
              <a:off x="1574296" y="3214275"/>
              <a:ext cx="176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2" name="Google Shape;74;p13">
            <a:extLst>
              <a:ext uri="{FF2B5EF4-FFF2-40B4-BE49-F238E27FC236}">
                <a16:creationId xmlns:a16="http://schemas.microsoft.com/office/drawing/2014/main" id="{A95929C6-8D8C-5E4C-5EAC-544FDDBE416A}"/>
              </a:ext>
            </a:extLst>
          </p:cNvPr>
          <p:cNvCxnSpPr>
            <a:cxnSpLocks/>
          </p:cNvCxnSpPr>
          <p:nvPr/>
        </p:nvCxnSpPr>
        <p:spPr>
          <a:xfrm flipH="1">
            <a:off x="6248320" y="4330680"/>
            <a:ext cx="195" cy="23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Google Shape;77;p13">
            <a:extLst>
              <a:ext uri="{FF2B5EF4-FFF2-40B4-BE49-F238E27FC236}">
                <a16:creationId xmlns:a16="http://schemas.microsoft.com/office/drawing/2014/main" id="{D61B6839-FB6B-C9A6-7D6D-71A4A1C3B512}"/>
              </a:ext>
            </a:extLst>
          </p:cNvPr>
          <p:cNvSpPr/>
          <p:nvPr/>
        </p:nvSpPr>
        <p:spPr>
          <a:xfrm>
            <a:off x="5222424" y="4564380"/>
            <a:ext cx="2051792" cy="51900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100" dirty="0">
                <a:latin typeface="Arial" panose="020B0604020202020204" pitchFamily="34" charset="0"/>
                <a:cs typeface="Arial" panose="020B0604020202020204" pitchFamily="34" charset="0"/>
              </a:rPr>
              <a:t>Gene Prioritization (Table S4)</a:t>
            </a:r>
          </a:p>
        </p:txBody>
      </p:sp>
      <p:grpSp>
        <p:nvGrpSpPr>
          <p:cNvPr id="105" name="Google Shape;67;p13">
            <a:extLst>
              <a:ext uri="{FF2B5EF4-FFF2-40B4-BE49-F238E27FC236}">
                <a16:creationId xmlns:a16="http://schemas.microsoft.com/office/drawing/2014/main" id="{57BD6359-2B49-9E48-5829-CF7CB30F63C2}"/>
              </a:ext>
            </a:extLst>
          </p:cNvPr>
          <p:cNvGrpSpPr/>
          <p:nvPr/>
        </p:nvGrpSpPr>
        <p:grpSpPr>
          <a:xfrm>
            <a:off x="5340297" y="5341951"/>
            <a:ext cx="1816045" cy="177553"/>
            <a:chOff x="1574296" y="3214275"/>
            <a:chExt cx="1765578" cy="251400"/>
          </a:xfrm>
        </p:grpSpPr>
        <p:cxnSp>
          <p:nvCxnSpPr>
            <p:cNvPr id="106" name="Google Shape;68;p13">
              <a:extLst>
                <a:ext uri="{FF2B5EF4-FFF2-40B4-BE49-F238E27FC236}">
                  <a16:creationId xmlns:a16="http://schemas.microsoft.com/office/drawing/2014/main" id="{B20CF68D-D9BD-AA22-7426-09F341EA1575}"/>
                </a:ext>
              </a:extLst>
            </p:cNvPr>
            <p:cNvCxnSpPr/>
            <p:nvPr/>
          </p:nvCxnSpPr>
          <p:spPr>
            <a:xfrm rot="10800000">
              <a:off x="1578600" y="3214275"/>
              <a:ext cx="0" cy="25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69;p13">
              <a:extLst>
                <a:ext uri="{FF2B5EF4-FFF2-40B4-BE49-F238E27FC236}">
                  <a16:creationId xmlns:a16="http://schemas.microsoft.com/office/drawing/2014/main" id="{A7B82B62-EDB9-4D6D-39D8-C87CF0467617}"/>
                </a:ext>
              </a:extLst>
            </p:cNvPr>
            <p:cNvCxnSpPr/>
            <p:nvPr/>
          </p:nvCxnSpPr>
          <p:spPr>
            <a:xfrm rot="10800000">
              <a:off x="3339874" y="3214275"/>
              <a:ext cx="0" cy="25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70;p13">
              <a:extLst>
                <a:ext uri="{FF2B5EF4-FFF2-40B4-BE49-F238E27FC236}">
                  <a16:creationId xmlns:a16="http://schemas.microsoft.com/office/drawing/2014/main" id="{571C8E4F-E7EE-D254-23AD-9D7FBB0E2BC4}"/>
                </a:ext>
              </a:extLst>
            </p:cNvPr>
            <p:cNvCxnSpPr/>
            <p:nvPr/>
          </p:nvCxnSpPr>
          <p:spPr>
            <a:xfrm>
              <a:off x="1574296" y="3214275"/>
              <a:ext cx="176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9" name="Google Shape;74;p13">
            <a:extLst>
              <a:ext uri="{FF2B5EF4-FFF2-40B4-BE49-F238E27FC236}">
                <a16:creationId xmlns:a16="http://schemas.microsoft.com/office/drawing/2014/main" id="{17F87C66-6FC4-24EC-7EDA-4270F2F16A56}"/>
              </a:ext>
            </a:extLst>
          </p:cNvPr>
          <p:cNvCxnSpPr>
            <a:cxnSpLocks/>
          </p:cNvCxnSpPr>
          <p:nvPr/>
        </p:nvCxnSpPr>
        <p:spPr>
          <a:xfrm>
            <a:off x="6241942" y="5083387"/>
            <a:ext cx="0" cy="25856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80C11E9-9BE2-DD4E-24C8-93514EE295BA}"/>
              </a:ext>
            </a:extLst>
          </p:cNvPr>
          <p:cNvSpPr txBox="1"/>
          <p:nvPr/>
        </p:nvSpPr>
        <p:spPr>
          <a:xfrm>
            <a:off x="4702855" y="5519476"/>
            <a:ext cx="121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LI*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34 genes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31C4759-9A0E-1BC4-FF0C-E2094801F822}"/>
              </a:ext>
            </a:extLst>
          </p:cNvPr>
          <p:cNvSpPr txBox="1"/>
          <p:nvPr/>
        </p:nvSpPr>
        <p:spPr>
          <a:xfrm>
            <a:off x="6565795" y="5511978"/>
            <a:ext cx="121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RI*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 genes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E8E6C31-8F92-D692-C56A-F5E0497FCBA7}"/>
              </a:ext>
            </a:extLst>
          </p:cNvPr>
          <p:cNvSpPr/>
          <p:nvPr/>
        </p:nvSpPr>
        <p:spPr>
          <a:xfrm>
            <a:off x="4661709" y="5506605"/>
            <a:ext cx="1362310" cy="4874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8DE3E69-DBC7-594F-646F-2B4BEF3547CD}"/>
              </a:ext>
            </a:extLst>
          </p:cNvPr>
          <p:cNvSpPr/>
          <p:nvPr/>
        </p:nvSpPr>
        <p:spPr>
          <a:xfrm>
            <a:off x="6493585" y="5506605"/>
            <a:ext cx="1362310" cy="4874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5" name="Google Shape;67;p13">
            <a:extLst>
              <a:ext uri="{FF2B5EF4-FFF2-40B4-BE49-F238E27FC236}">
                <a16:creationId xmlns:a16="http://schemas.microsoft.com/office/drawing/2014/main" id="{D47E3130-EA39-C370-E946-54E72C28C3BE}"/>
              </a:ext>
            </a:extLst>
          </p:cNvPr>
          <p:cNvGrpSpPr/>
          <p:nvPr/>
        </p:nvGrpSpPr>
        <p:grpSpPr>
          <a:xfrm rot="10800000">
            <a:off x="5308885" y="5993926"/>
            <a:ext cx="1847068" cy="164731"/>
            <a:chOff x="1574296" y="3214275"/>
            <a:chExt cx="1765578" cy="251400"/>
          </a:xfrm>
        </p:grpSpPr>
        <p:cxnSp>
          <p:nvCxnSpPr>
            <p:cNvPr id="116" name="Google Shape;68;p13">
              <a:extLst>
                <a:ext uri="{FF2B5EF4-FFF2-40B4-BE49-F238E27FC236}">
                  <a16:creationId xmlns:a16="http://schemas.microsoft.com/office/drawing/2014/main" id="{3F74515C-43F0-6ECE-2E2F-29C9D27496E8}"/>
                </a:ext>
              </a:extLst>
            </p:cNvPr>
            <p:cNvCxnSpPr/>
            <p:nvPr/>
          </p:nvCxnSpPr>
          <p:spPr>
            <a:xfrm rot="10800000">
              <a:off x="1578600" y="3214275"/>
              <a:ext cx="0" cy="25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69;p13">
              <a:extLst>
                <a:ext uri="{FF2B5EF4-FFF2-40B4-BE49-F238E27FC236}">
                  <a16:creationId xmlns:a16="http://schemas.microsoft.com/office/drawing/2014/main" id="{97D7092E-9AFD-1E1A-DF4B-7BDE982DA9B7}"/>
                </a:ext>
              </a:extLst>
            </p:cNvPr>
            <p:cNvCxnSpPr/>
            <p:nvPr/>
          </p:nvCxnSpPr>
          <p:spPr>
            <a:xfrm rot="10800000">
              <a:off x="3339874" y="3214275"/>
              <a:ext cx="0" cy="25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70;p13">
              <a:extLst>
                <a:ext uri="{FF2B5EF4-FFF2-40B4-BE49-F238E27FC236}">
                  <a16:creationId xmlns:a16="http://schemas.microsoft.com/office/drawing/2014/main" id="{FE3CF593-9F83-9E88-AA66-946882061824}"/>
                </a:ext>
              </a:extLst>
            </p:cNvPr>
            <p:cNvCxnSpPr/>
            <p:nvPr/>
          </p:nvCxnSpPr>
          <p:spPr>
            <a:xfrm>
              <a:off x="1574296" y="3214275"/>
              <a:ext cx="176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9" name="Google Shape;74;p13">
            <a:extLst>
              <a:ext uri="{FF2B5EF4-FFF2-40B4-BE49-F238E27FC236}">
                <a16:creationId xmlns:a16="http://schemas.microsoft.com/office/drawing/2014/main" id="{8F2510E5-E5A2-3F6F-87B3-6A5104C2A94E}"/>
              </a:ext>
            </a:extLst>
          </p:cNvPr>
          <p:cNvCxnSpPr>
            <a:cxnSpLocks/>
          </p:cNvCxnSpPr>
          <p:nvPr/>
        </p:nvCxnSpPr>
        <p:spPr>
          <a:xfrm flipH="1">
            <a:off x="6248320" y="6158886"/>
            <a:ext cx="195" cy="23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8733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119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Mudassir Lodi</dc:creator>
  <cp:lastModifiedBy>Jinchuan Xing</cp:lastModifiedBy>
  <cp:revision>12</cp:revision>
  <dcterms:created xsi:type="dcterms:W3CDTF">2024-07-08T17:07:09Z</dcterms:created>
  <dcterms:modified xsi:type="dcterms:W3CDTF">2024-07-12T13:30:15Z</dcterms:modified>
</cp:coreProperties>
</file>