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2310" y="9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836AD-8EDB-8BA5-E243-F7D393802F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36BD08-F647-E009-BA66-4388B71981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F4ECA4-BCF3-7685-867C-103D08B29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0227C-6581-41FD-B107-5C8EB1B30492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7F3744-46EA-B851-163C-CDA70BCCB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605B6A-F001-0688-CA09-42A6B51D2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6F7CF-8A40-49EB-9FD4-7B96A6164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20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0B59D-BC25-664B-A521-DD55A83E2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1A60E8-EF03-E3DD-8BC2-5CF88DC161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92AC9F-2989-FBAA-4DC6-0813D4C11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0227C-6581-41FD-B107-5C8EB1B30492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1ACC4F-7524-6DEA-8469-1B797AC8D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CE37A7-01DE-5103-480B-C8987BDFF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6F7CF-8A40-49EB-9FD4-7B96A6164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157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D1FDFB-C227-CD2B-9E6E-D5734D56D5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DE4D5C-E520-87C5-E58D-4D20268AB7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56319-5235-1CC3-2EAF-128E63A91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0227C-6581-41FD-B107-5C8EB1B30492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4D006E-AB09-7300-6165-9886B286C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D5B09D-0413-932B-2C74-AAEE2BC30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6F7CF-8A40-49EB-9FD4-7B96A6164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762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2AFBB-8FA2-0F1A-4A3D-50121E3EC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7D036E-2385-FAB0-696C-EFF8EE1D65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44A0D2-553D-FF80-5FBF-123963084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0227C-6581-41FD-B107-5C8EB1B30492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977F4E-52C4-5D43-EC2E-E854607FE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DA0F13-525A-4874-6E5B-BD2BCE49D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6F7CF-8A40-49EB-9FD4-7B96A6164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673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9675D-7B3C-1F60-53E4-C92360504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1CABBB-F990-B69E-27C2-B28E63BDEA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CFE1F9-649E-DF3E-6D56-5A2088491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0227C-6581-41FD-B107-5C8EB1B30492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259B71-9653-3FDB-F1C3-855595DF7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5238F6-D49B-9871-0A3E-ED3839943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6F7CF-8A40-49EB-9FD4-7B96A6164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871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F8A1C-1F51-D212-4974-1D060B971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2A6A6-CF1B-1FF7-BBC2-4C414FFD1A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D2471D-6113-780A-8BFE-BB6F9B7162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1AA160-F8F9-14B1-3739-4084AE3F6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0227C-6581-41FD-B107-5C8EB1B30492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3F03C9-0F4C-5BF9-1F17-B60E5FC41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E4B03F-FA13-B12D-1E33-8DB847C65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6F7CF-8A40-49EB-9FD4-7B96A6164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107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86B18-2C3E-D9BB-35AB-953CBFC38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6C43C5-CAB4-0397-663D-4BF1BA9F9B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0D104E-1054-AC36-445D-F80DB94856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171555-29EB-2733-CC35-714F6B769D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8B44B1-B715-3953-7DCA-A9867211DE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67239B-561C-8546-9355-B322E96CA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0227C-6581-41FD-B107-5C8EB1B30492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EDEBB4-03F1-E93F-784E-572ED2035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B14477-5311-0463-B095-108A15728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6F7CF-8A40-49EB-9FD4-7B96A6164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450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AAEAF-8CDD-5310-174D-E12F06503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B2C043-7680-BFB2-2CC4-552CB6CD5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0227C-6581-41FD-B107-5C8EB1B30492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650F6E-42BE-DFEC-CDE0-D396F669B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6EB3CF-8EB8-BA78-DDD8-D5AC304B8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6F7CF-8A40-49EB-9FD4-7B96A6164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083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67F9E0-1A4E-C57D-4C70-DB8BFD982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0227C-6581-41FD-B107-5C8EB1B30492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43FA27-BEDF-9183-D501-373DC302E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778A19-7EAB-E2EE-920C-A0DEC460A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6F7CF-8A40-49EB-9FD4-7B96A6164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413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81916-3B50-2656-E991-A05AD560D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34025-1BB5-451B-6B6C-D83DA1FA1D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DA5D0A-9A34-EF0B-9CC4-82E6928CE7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1AE973-2D57-EE30-34C1-73717564E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0227C-6581-41FD-B107-5C8EB1B30492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D945D2-0D70-3A11-84B9-711895629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888013-37A3-A49F-C7F0-147AEF386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6F7CF-8A40-49EB-9FD4-7B96A6164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193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1C861-D2A3-C206-1EAF-42D114423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4CEB09-DD6C-64CD-1104-3903FAB45B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ECD318-F825-4BD2-C86B-F65C2645D4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933658-BBBB-B7B0-9A92-06AC6E214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0227C-6581-41FD-B107-5C8EB1B30492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84420F-CDC9-6BEF-4226-8F8A9AB83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52B1E7-24FD-2248-4289-8E8B19774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6F7CF-8A40-49EB-9FD4-7B96A6164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230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C35798-66B7-7A57-B362-5B6F76763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6297A4-A829-0F6C-DDA8-CB3AD746C7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E1291D-BF7C-8CC9-27AA-D9F696CEEF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C60227C-6581-41FD-B107-5C8EB1B30492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80FCB0-13F2-2D13-C314-52477E8338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A673C5-7E16-5D18-5612-30A7638AB8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716F7CF-8A40-49EB-9FD4-7B96A6164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831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86371BE-F20B-57E6-DE14-75B451A50E2C}"/>
              </a:ext>
            </a:extLst>
          </p:cNvPr>
          <p:cNvSpPr/>
          <p:nvPr/>
        </p:nvSpPr>
        <p:spPr>
          <a:xfrm>
            <a:off x="1083754" y="2963799"/>
            <a:ext cx="2971419" cy="722376"/>
          </a:xfrm>
          <a:prstGeom prst="roundRect">
            <a:avLst/>
          </a:prstGeom>
          <a:solidFill>
            <a:srgbClr val="C00000"/>
          </a:solidFill>
          <a:scene3d>
            <a:camera prst="orthographicFront"/>
            <a:lightRig rig="threePt" dir="t"/>
          </a:scene3d>
          <a:sp3d>
            <a:bevelT w="101600" prst="rible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Aptos Display" panose="020B0004020202020204" pitchFamily="34" charset="0"/>
              </a:rPr>
              <a:t>Single Nucleotide Variant (SNV) Analysis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E326613-07E7-4FBD-101A-37AFD1FA08E5}"/>
              </a:ext>
            </a:extLst>
          </p:cNvPr>
          <p:cNvSpPr/>
          <p:nvPr/>
        </p:nvSpPr>
        <p:spPr>
          <a:xfrm>
            <a:off x="4610290" y="2963799"/>
            <a:ext cx="2971419" cy="722376"/>
          </a:xfrm>
          <a:prstGeom prst="roundRect">
            <a:avLst/>
          </a:prstGeom>
          <a:solidFill>
            <a:srgbClr val="C00000"/>
          </a:solidFill>
          <a:scene3d>
            <a:camera prst="orthographicFront"/>
            <a:lightRig rig="threePt" dir="t"/>
          </a:scene3d>
          <a:sp3d>
            <a:bevelT w="101600" prst="rible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Aptos Display" panose="020B0004020202020204" pitchFamily="34" charset="0"/>
              </a:rPr>
              <a:t>Copy Number Variant (CNV) Analysis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5A8CC7C-72A6-A7EF-F7B0-B1A6B6149E6B}"/>
              </a:ext>
            </a:extLst>
          </p:cNvPr>
          <p:cNvSpPr/>
          <p:nvPr/>
        </p:nvSpPr>
        <p:spPr>
          <a:xfrm>
            <a:off x="8136826" y="2963799"/>
            <a:ext cx="2971419" cy="722376"/>
          </a:xfrm>
          <a:prstGeom prst="roundRect">
            <a:avLst/>
          </a:prstGeom>
          <a:solidFill>
            <a:srgbClr val="C00000"/>
          </a:solidFill>
          <a:scene3d>
            <a:camera prst="orthographicFront"/>
            <a:lightRig rig="threePt" dir="t"/>
          </a:scene3d>
          <a:sp3d>
            <a:bevelT w="101600" prst="rible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Aptos Display" panose="020B0004020202020204" pitchFamily="34" charset="0"/>
              </a:rPr>
              <a:t>Structural Variant (SV) Analysis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096F743-6B91-A072-F1D8-3095C5FFFDD5}"/>
              </a:ext>
            </a:extLst>
          </p:cNvPr>
          <p:cNvSpPr/>
          <p:nvPr/>
        </p:nvSpPr>
        <p:spPr>
          <a:xfrm>
            <a:off x="1083754" y="1708023"/>
            <a:ext cx="2971419" cy="722376"/>
          </a:xfrm>
          <a:prstGeom prst="roundRect">
            <a:avLst/>
          </a:prstGeom>
          <a:solidFill>
            <a:srgbClr val="C00000"/>
          </a:solidFill>
          <a:scene3d>
            <a:camera prst="orthographicFront"/>
            <a:lightRig rig="threePt" dir="t"/>
          </a:scene3d>
          <a:sp3d>
            <a:bevelT w="101600" prst="rible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Aptos Display" panose="020B0004020202020204" pitchFamily="34" charset="0"/>
              </a:rPr>
              <a:t>pVAAST Analysis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B38B4AA-0D24-F227-1654-EACDAF226833}"/>
              </a:ext>
            </a:extLst>
          </p:cNvPr>
          <p:cNvSpPr/>
          <p:nvPr/>
        </p:nvSpPr>
        <p:spPr>
          <a:xfrm>
            <a:off x="1083754" y="452247"/>
            <a:ext cx="2971419" cy="722376"/>
          </a:xfrm>
          <a:prstGeom prst="roundRect">
            <a:avLst/>
          </a:prstGeom>
          <a:solidFill>
            <a:srgbClr val="C00000"/>
          </a:solidFill>
          <a:scene3d>
            <a:camera prst="orthographicFront"/>
            <a:lightRig rig="threePt" dir="t"/>
          </a:scene3d>
          <a:sp3d>
            <a:bevelT w="101600" prst="rible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Aptos Display" panose="020B0004020202020204" pitchFamily="34" charset="0"/>
              </a:rPr>
              <a:t>Pedigree File Generation</a:t>
            </a: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DD5516E1-0033-15B2-D23A-6E0BF47CB717}"/>
              </a:ext>
            </a:extLst>
          </p:cNvPr>
          <p:cNvSpPr/>
          <p:nvPr/>
        </p:nvSpPr>
        <p:spPr>
          <a:xfrm>
            <a:off x="2390487" y="1269872"/>
            <a:ext cx="357952" cy="342900"/>
          </a:xfrm>
          <a:prstGeom prst="downArrow">
            <a:avLst/>
          </a:prstGeom>
          <a:solidFill>
            <a:srgbClr val="C00000"/>
          </a:solidFill>
          <a:scene3d>
            <a:camera prst="orthographicFront"/>
            <a:lightRig rig="threePt" dir="t"/>
          </a:scene3d>
          <a:sp3d>
            <a:bevelT w="101600" prst="rible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>
              <a:solidFill>
                <a:schemeClr val="tx1"/>
              </a:solidFill>
              <a:latin typeface="Aptos Display" panose="020B0004020202020204" pitchFamily="34" charset="0"/>
            </a:endParaRP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E17F9040-F582-43E3-D9F9-7BD8A1422CA6}"/>
              </a:ext>
            </a:extLst>
          </p:cNvPr>
          <p:cNvSpPr/>
          <p:nvPr/>
        </p:nvSpPr>
        <p:spPr>
          <a:xfrm>
            <a:off x="2388488" y="2530221"/>
            <a:ext cx="357952" cy="342900"/>
          </a:xfrm>
          <a:prstGeom prst="downArrow">
            <a:avLst/>
          </a:prstGeom>
          <a:solidFill>
            <a:srgbClr val="C00000"/>
          </a:solidFill>
          <a:scene3d>
            <a:camera prst="orthographicFront"/>
            <a:lightRig rig="threePt" dir="t"/>
          </a:scene3d>
          <a:sp3d>
            <a:bevelT w="101600" prst="rible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>
              <a:solidFill>
                <a:schemeClr val="tx1"/>
              </a:solidFill>
              <a:latin typeface="Aptos Display" panose="020B0004020202020204" pitchFamily="34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6459A6E-4CEF-26AF-27D0-55B5EF0B007B}"/>
              </a:ext>
            </a:extLst>
          </p:cNvPr>
          <p:cNvSpPr/>
          <p:nvPr/>
        </p:nvSpPr>
        <p:spPr>
          <a:xfrm>
            <a:off x="1083754" y="4219576"/>
            <a:ext cx="2971419" cy="722376"/>
          </a:xfrm>
          <a:prstGeom prst="roundRect">
            <a:avLst/>
          </a:prstGeom>
          <a:solidFill>
            <a:srgbClr val="C00000"/>
          </a:solidFill>
          <a:scene3d>
            <a:camera prst="orthographicFront"/>
            <a:lightRig rig="threePt" dir="t"/>
          </a:scene3d>
          <a:sp3d>
            <a:bevelT w="101600" prst="rible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Aptos Display" panose="020B0004020202020204" pitchFamily="34" charset="0"/>
              </a:rPr>
              <a:t>SNV Variant Prioritization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DA18300-6B68-4F64-D5B0-2A9F1C07F7F6}"/>
              </a:ext>
            </a:extLst>
          </p:cNvPr>
          <p:cNvSpPr/>
          <p:nvPr/>
        </p:nvSpPr>
        <p:spPr>
          <a:xfrm>
            <a:off x="4610290" y="4219576"/>
            <a:ext cx="2971419" cy="722376"/>
          </a:xfrm>
          <a:prstGeom prst="roundRect">
            <a:avLst/>
          </a:prstGeom>
          <a:solidFill>
            <a:srgbClr val="C00000"/>
          </a:solidFill>
          <a:scene3d>
            <a:camera prst="orthographicFront"/>
            <a:lightRig rig="threePt" dir="t"/>
          </a:scene3d>
          <a:sp3d>
            <a:bevelT w="101600" prst="rible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Aptos Display" panose="020B0004020202020204" pitchFamily="34" charset="0"/>
              </a:rPr>
              <a:t>CNV Variant Prioritization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F850F78-B9BE-7E5E-A6D3-5B316DE50019}"/>
              </a:ext>
            </a:extLst>
          </p:cNvPr>
          <p:cNvSpPr/>
          <p:nvPr/>
        </p:nvSpPr>
        <p:spPr>
          <a:xfrm>
            <a:off x="8136826" y="4218815"/>
            <a:ext cx="2971419" cy="722376"/>
          </a:xfrm>
          <a:prstGeom prst="roundRect">
            <a:avLst/>
          </a:prstGeom>
          <a:solidFill>
            <a:srgbClr val="C00000"/>
          </a:solidFill>
          <a:scene3d>
            <a:camera prst="orthographicFront"/>
            <a:lightRig rig="threePt" dir="t"/>
          </a:scene3d>
          <a:sp3d>
            <a:bevelT w="101600" prst="rible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Aptos Display" panose="020B0004020202020204" pitchFamily="34" charset="0"/>
              </a:rPr>
              <a:t>SV Variant Prioritization</a:t>
            </a:r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508EA323-27E2-3E0F-DDFD-E2B9CD9963D2}"/>
              </a:ext>
            </a:extLst>
          </p:cNvPr>
          <p:cNvSpPr/>
          <p:nvPr/>
        </p:nvSpPr>
        <p:spPr>
          <a:xfrm>
            <a:off x="2367439" y="3781045"/>
            <a:ext cx="357952" cy="342900"/>
          </a:xfrm>
          <a:prstGeom prst="downArrow">
            <a:avLst/>
          </a:prstGeom>
          <a:solidFill>
            <a:srgbClr val="C00000"/>
          </a:solidFill>
          <a:scene3d>
            <a:camera prst="orthographicFront"/>
            <a:lightRig rig="threePt" dir="t"/>
          </a:scene3d>
          <a:sp3d>
            <a:bevelT w="101600" prst="rible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>
              <a:solidFill>
                <a:schemeClr val="tx1"/>
              </a:solidFill>
              <a:latin typeface="Aptos Display" panose="020B0004020202020204" pitchFamily="34" charset="0"/>
            </a:endParaRPr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C5F1C548-8D05-FC99-ED7B-A734CA6611A9}"/>
              </a:ext>
            </a:extLst>
          </p:cNvPr>
          <p:cNvSpPr/>
          <p:nvPr/>
        </p:nvSpPr>
        <p:spPr>
          <a:xfrm>
            <a:off x="2355915" y="5037202"/>
            <a:ext cx="357952" cy="342900"/>
          </a:xfrm>
          <a:prstGeom prst="downArrow">
            <a:avLst/>
          </a:prstGeom>
          <a:solidFill>
            <a:srgbClr val="C00000"/>
          </a:solidFill>
          <a:scene3d>
            <a:camera prst="orthographicFront"/>
            <a:lightRig rig="threePt" dir="t"/>
          </a:scene3d>
          <a:sp3d>
            <a:bevelT w="101600" prst="rible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>
              <a:solidFill>
                <a:schemeClr val="tx1"/>
              </a:solidFill>
              <a:latin typeface="Aptos Display" panose="020B0004020202020204" pitchFamily="34" charset="0"/>
            </a:endParaRPr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F501B7DE-E355-273B-71F5-63438BB6BB76}"/>
              </a:ext>
            </a:extLst>
          </p:cNvPr>
          <p:cNvSpPr/>
          <p:nvPr/>
        </p:nvSpPr>
        <p:spPr>
          <a:xfrm>
            <a:off x="5917023" y="3781425"/>
            <a:ext cx="357952" cy="342900"/>
          </a:xfrm>
          <a:prstGeom prst="downArrow">
            <a:avLst/>
          </a:prstGeom>
          <a:solidFill>
            <a:srgbClr val="C00000"/>
          </a:solidFill>
          <a:scene3d>
            <a:camera prst="orthographicFront"/>
            <a:lightRig rig="threePt" dir="t"/>
          </a:scene3d>
          <a:sp3d>
            <a:bevelT w="101600" prst="rible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>
              <a:solidFill>
                <a:schemeClr val="tx1"/>
              </a:solidFill>
              <a:latin typeface="Aptos Display" panose="020B0004020202020204" pitchFamily="34" charset="0"/>
            </a:endParaRPr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6F971313-B8ED-4743-5727-660BAA810532}"/>
              </a:ext>
            </a:extLst>
          </p:cNvPr>
          <p:cNvSpPr/>
          <p:nvPr/>
        </p:nvSpPr>
        <p:spPr>
          <a:xfrm>
            <a:off x="5906736" y="5037202"/>
            <a:ext cx="357952" cy="342900"/>
          </a:xfrm>
          <a:prstGeom prst="downArrow">
            <a:avLst/>
          </a:prstGeom>
          <a:solidFill>
            <a:srgbClr val="C00000"/>
          </a:solidFill>
          <a:scene3d>
            <a:camera prst="orthographicFront"/>
            <a:lightRig rig="threePt" dir="t"/>
          </a:scene3d>
          <a:sp3d>
            <a:bevelT w="101600" prst="rible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>
              <a:solidFill>
                <a:schemeClr val="tx1"/>
              </a:solidFill>
              <a:latin typeface="Aptos Display" panose="020B0004020202020204" pitchFamily="34" charset="0"/>
            </a:endParaRPr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AF938B54-11E4-F453-67CC-B61DA56F88FF}"/>
              </a:ext>
            </a:extLst>
          </p:cNvPr>
          <p:cNvSpPr/>
          <p:nvPr/>
        </p:nvSpPr>
        <p:spPr>
          <a:xfrm>
            <a:off x="9443559" y="3774188"/>
            <a:ext cx="357952" cy="342900"/>
          </a:xfrm>
          <a:prstGeom prst="downArrow">
            <a:avLst/>
          </a:prstGeom>
          <a:solidFill>
            <a:srgbClr val="C00000"/>
          </a:solidFill>
          <a:scene3d>
            <a:camera prst="orthographicFront"/>
            <a:lightRig rig="threePt" dir="t"/>
          </a:scene3d>
          <a:sp3d>
            <a:bevelT w="101600" prst="rible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>
              <a:solidFill>
                <a:schemeClr val="tx1"/>
              </a:solidFill>
              <a:latin typeface="Aptos Display" panose="020B0004020202020204" pitchFamily="34" charset="0"/>
            </a:endParaRPr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C22F4660-C5DA-7C15-83F5-438723CC55B4}"/>
              </a:ext>
            </a:extLst>
          </p:cNvPr>
          <p:cNvSpPr/>
          <p:nvPr/>
        </p:nvSpPr>
        <p:spPr>
          <a:xfrm>
            <a:off x="9443559" y="5030726"/>
            <a:ext cx="357952" cy="342900"/>
          </a:xfrm>
          <a:prstGeom prst="downArrow">
            <a:avLst/>
          </a:prstGeom>
          <a:solidFill>
            <a:srgbClr val="C00000"/>
          </a:solidFill>
          <a:scene3d>
            <a:camera prst="orthographicFront"/>
            <a:lightRig rig="threePt" dir="t"/>
          </a:scene3d>
          <a:sp3d>
            <a:bevelT w="101600" prst="rible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>
              <a:solidFill>
                <a:schemeClr val="tx1"/>
              </a:solidFill>
              <a:latin typeface="Aptos Display" panose="020B0004020202020204" pitchFamily="34" charset="0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C5E37EF9-39D8-53A0-7DE5-977EA53C6E5B}"/>
              </a:ext>
            </a:extLst>
          </p:cNvPr>
          <p:cNvSpPr/>
          <p:nvPr/>
        </p:nvSpPr>
        <p:spPr>
          <a:xfrm>
            <a:off x="1063180" y="5475353"/>
            <a:ext cx="10045065" cy="722376"/>
          </a:xfrm>
          <a:prstGeom prst="roundRect">
            <a:avLst/>
          </a:prstGeom>
          <a:solidFill>
            <a:srgbClr val="C00000"/>
          </a:solidFill>
          <a:scene3d>
            <a:camera prst="orthographicFront"/>
            <a:lightRig rig="threePt" dir="t"/>
          </a:scene3d>
          <a:sp3d>
            <a:bevelT w="101600" prst="rible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Aptos Display" panose="020B0004020202020204" pitchFamily="34" charset="0"/>
              </a:rPr>
              <a:t>Top Candidate Gene Selection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2D4D6852-357B-618C-9682-AB5481F5AD45}"/>
              </a:ext>
            </a:extLst>
          </p:cNvPr>
          <p:cNvSpPr/>
          <p:nvPr/>
        </p:nvSpPr>
        <p:spPr>
          <a:xfrm>
            <a:off x="4946141" y="452247"/>
            <a:ext cx="4497418" cy="2254946"/>
          </a:xfrm>
          <a:prstGeom prst="roundRect">
            <a:avLst/>
          </a:prstGeom>
          <a:solidFill>
            <a:srgbClr val="C00000"/>
          </a:solidFill>
          <a:scene3d>
            <a:camera prst="orthographicFront"/>
            <a:lightRig rig="threePt" dir="t"/>
          </a:scene3d>
          <a:sp3d>
            <a:bevelT w="101600" prst="rible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Aptos Display" panose="020B0004020202020204" pitchFamily="34" charset="0"/>
              </a:rPr>
              <a:t>Gene Prioritization Criteria</a:t>
            </a:r>
          </a:p>
          <a:p>
            <a:pPr algn="ctr"/>
            <a:endParaRPr lang="en-US" sz="100" dirty="0">
              <a:latin typeface="Aptos Display" panose="020B0004020202020204" pitchFamily="34" charset="0"/>
            </a:endParaRPr>
          </a:p>
          <a:p>
            <a:pPr marL="342900" indent="-342900">
              <a:buAutoNum type="arabicParenR"/>
            </a:pPr>
            <a:r>
              <a:rPr lang="en-US" sz="1400" dirty="0">
                <a:latin typeface="Aptos Display" panose="020B0004020202020204" pitchFamily="34" charset="0"/>
              </a:rPr>
              <a:t>Bonferroni correction p-value threshold</a:t>
            </a:r>
          </a:p>
          <a:p>
            <a:pPr marL="342900" indent="-342900">
              <a:buAutoNum type="arabicParenR"/>
            </a:pPr>
            <a:r>
              <a:rPr lang="en-US" sz="1400" dirty="0">
                <a:latin typeface="Aptos Display" panose="020B0004020202020204" pitchFamily="34" charset="0"/>
              </a:rPr>
              <a:t>Brain expression median TPM value &gt; 5 in at least one database</a:t>
            </a:r>
          </a:p>
          <a:p>
            <a:pPr marL="342900" indent="-342900">
              <a:buAutoNum type="arabicParenR"/>
            </a:pPr>
            <a:r>
              <a:rPr lang="en-US" sz="1400" dirty="0">
                <a:latin typeface="Aptos Display" panose="020B0004020202020204" pitchFamily="34" charset="0"/>
              </a:rPr>
              <a:t>Gene contains variants that passed segregation filtering in multiple families</a:t>
            </a:r>
          </a:p>
          <a:p>
            <a:pPr marL="342900" indent="-342900">
              <a:buAutoNum type="arabicParenR"/>
            </a:pPr>
            <a:r>
              <a:rPr lang="en-US" sz="1400" dirty="0">
                <a:latin typeface="Aptos Display" panose="020B0004020202020204" pitchFamily="34" charset="0"/>
              </a:rPr>
              <a:t>Previous literature</a:t>
            </a:r>
          </a:p>
          <a:p>
            <a:pPr marL="342900" indent="-342900">
              <a:buAutoNum type="arabicParenR"/>
            </a:pPr>
            <a:r>
              <a:rPr lang="en-US" sz="1400" dirty="0">
                <a:latin typeface="Aptos Display" panose="020B0004020202020204" pitchFamily="34" charset="0"/>
              </a:rPr>
              <a:t>Segregation Patterns</a:t>
            </a:r>
          </a:p>
          <a:p>
            <a:pPr marL="342900" indent="-342900">
              <a:buAutoNum type="arabicParenR"/>
            </a:pPr>
            <a:r>
              <a:rPr lang="en-US" sz="1400" dirty="0">
                <a:latin typeface="Aptos Display" panose="020B0004020202020204" pitchFamily="34" charset="0"/>
              </a:rPr>
              <a:t>Metrics (</a:t>
            </a:r>
            <a:r>
              <a:rPr lang="en-US" sz="1400" dirty="0" err="1">
                <a:latin typeface="Aptos Display" panose="020B0004020202020204" pitchFamily="34" charset="0"/>
              </a:rPr>
              <a:t>pLI</a:t>
            </a:r>
            <a:r>
              <a:rPr lang="en-US" sz="1400" dirty="0">
                <a:latin typeface="Aptos Display" panose="020B0004020202020204" pitchFamily="34" charset="0"/>
              </a:rPr>
              <a:t> and LOUEF)</a:t>
            </a:r>
          </a:p>
        </p:txBody>
      </p:sp>
    </p:spTree>
    <p:extLst>
      <p:ext uri="{BB962C8B-B14F-4D97-AF65-F5344CB8AC3E}">
        <p14:creationId xmlns:p14="http://schemas.microsoft.com/office/powerpoint/2010/main" val="29300290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77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Mudassir Lodi</dc:creator>
  <cp:lastModifiedBy>Mudassir Lodi</cp:lastModifiedBy>
  <cp:revision>5</cp:revision>
  <dcterms:created xsi:type="dcterms:W3CDTF">2024-10-03T15:15:34Z</dcterms:created>
  <dcterms:modified xsi:type="dcterms:W3CDTF">2024-10-05T03:26:58Z</dcterms:modified>
</cp:coreProperties>
</file>