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58" r:id="rId4"/>
    <p:sldId id="259" r:id="rId5"/>
    <p:sldId id="264" r:id="rId6"/>
    <p:sldId id="265" r:id="rId7"/>
    <p:sldId id="266" r:id="rId8"/>
    <p:sldId id="267" r:id="rId9"/>
    <p:sldId id="279" r:id="rId10"/>
    <p:sldId id="263" r:id="rId11"/>
    <p:sldId id="286" r:id="rId12"/>
    <p:sldId id="282" r:id="rId13"/>
    <p:sldId id="280" r:id="rId14"/>
    <p:sldId id="277" r:id="rId15"/>
    <p:sldId id="278" r:id="rId16"/>
    <p:sldId id="281" r:id="rId17"/>
    <p:sldId id="283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87" r:id="rId26"/>
    <p:sldId id="284" r:id="rId27"/>
    <p:sldId id="262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9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lueBkgdExpShapes6_29_11.jpg"/>
          <p:cNvPicPr>
            <a:picLocks noChangeAspect="1"/>
          </p:cNvPicPr>
          <p:nvPr/>
        </p:nvPicPr>
        <p:blipFill>
          <a:blip r:embed="rId2"/>
          <a:srcRect l="2381" t="6250"/>
          <a:stretch>
            <a:fillRect/>
          </a:stretch>
        </p:blipFill>
        <p:spPr>
          <a:xfrm>
            <a:off x="-304800" y="-1"/>
            <a:ext cx="12521184" cy="6871382"/>
          </a:xfrm>
          <a:prstGeom prst="rect">
            <a:avLst/>
          </a:prstGeom>
        </p:spPr>
      </p:pic>
      <p:sp>
        <p:nvSpPr>
          <p:cNvPr id="14" name="Rectangle 104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43023" y="1187840"/>
            <a:ext cx="6268119" cy="18288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300"/>
              </a:lnSpc>
              <a:defRPr sz="3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Certification Assistance Tool</a:t>
            </a:r>
            <a:br>
              <a:rPr lang="en-US" dirty="0" smtClean="0"/>
            </a:br>
            <a:r>
              <a:rPr lang="en-US" dirty="0" smtClean="0"/>
              <a:t>Code/Design Review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35200" y="4487336"/>
            <a:ext cx="7823200" cy="1221732"/>
          </a:xfrm>
          <a:prstGeom prst="roundRect">
            <a:avLst/>
          </a:prstGeom>
          <a:solidFill>
            <a:srgbClr val="496C98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5E8AB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58401" y="4483460"/>
            <a:ext cx="2167468" cy="12315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unded Rectangle 11"/>
          <p:cNvSpPr/>
          <p:nvPr/>
        </p:nvSpPr>
        <p:spPr>
          <a:xfrm>
            <a:off x="2235200" y="4483459"/>
            <a:ext cx="9007949" cy="1227504"/>
          </a:xfrm>
          <a:prstGeom prst="round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9" name="Picture 18" descr="ExperisStanardStackd4cDkBlu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780" y="4580825"/>
            <a:ext cx="1040593" cy="100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83" y="738715"/>
            <a:ext cx="10972800" cy="891924"/>
          </a:xfrm>
        </p:spPr>
        <p:txBody>
          <a:bodyPr lIns="0" rIns="0" bIns="0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483" y="1752601"/>
            <a:ext cx="10972800" cy="4373563"/>
          </a:xfrm>
        </p:spPr>
        <p:txBody>
          <a:bodyPr l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1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ExpShapesBkgd11_11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256" cy="68671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514600"/>
            <a:ext cx="12216384" cy="1828800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  <a:effectLst>
            <a:outerShdw blurRad="128905" dist="86487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104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30400" y="2895600"/>
            <a:ext cx="8839200" cy="10668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sz="24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Section Divider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2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" y="1"/>
            <a:ext cx="12215553" cy="668655"/>
            <a:chOff x="0" y="0"/>
            <a:chExt cx="9161665" cy="668655"/>
          </a:xfrm>
        </p:grpSpPr>
        <p:pic>
          <p:nvPicPr>
            <p:cNvPr id="7" name="Picture 6" descr="ExperisPPTSlideHeadrNoX6_14_11.jpg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2" t="9335" r="15317" b="74022"/>
            <a:stretch/>
          </p:blipFill>
          <p:spPr>
            <a:xfrm>
              <a:off x="0" y="0"/>
              <a:ext cx="6172200" cy="668655"/>
            </a:xfrm>
            <a:prstGeom prst="rect">
              <a:avLst/>
            </a:prstGeom>
          </p:spPr>
        </p:pic>
        <p:pic>
          <p:nvPicPr>
            <p:cNvPr id="8" name="Picture 7" descr="ExperisPPTSlideHeadrNoX6_14_11.jpg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41" t="9335" r="15317" b="74022"/>
            <a:stretch/>
          </p:blipFill>
          <p:spPr>
            <a:xfrm>
              <a:off x="5147274" y="0"/>
              <a:ext cx="4014391" cy="668655"/>
            </a:xfrm>
            <a:prstGeom prst="rect">
              <a:avLst/>
            </a:prstGeom>
          </p:spPr>
        </p:pic>
      </p:grp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09600" y="1176714"/>
            <a:ext cx="10972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6400800"/>
            <a:ext cx="345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solidFill>
                  <a:srgbClr val="888B8D"/>
                </a:solidFill>
                <a:latin typeface="Arial" pitchFamily="34" charset="0"/>
                <a:cs typeface="Arial" pitchFamily="34" charset="0"/>
              </a:rPr>
              <a:t>Experis</a:t>
            </a:r>
            <a:r>
              <a:rPr lang="en-US" sz="800" dirty="0" smtClean="0">
                <a:solidFill>
                  <a:srgbClr val="888B8D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800" dirty="0" smtClean="0">
                <a:solidFill>
                  <a:srgbClr val="888B8D"/>
                </a:solidFill>
                <a:latin typeface="Arial"/>
                <a:cs typeface="Arial"/>
              </a:rPr>
              <a:t>|  </a:t>
            </a:r>
            <a:fld id="{318430D2-0C07-4D92-B9D2-3A704A8F7170}" type="datetime2">
              <a:rPr lang="en-US" sz="800" smtClean="0">
                <a:solidFill>
                  <a:srgbClr val="888B8D"/>
                </a:solidFill>
                <a:latin typeface="Arial"/>
                <a:cs typeface="Arial"/>
              </a:rPr>
              <a:pPr/>
              <a:t>Wednesday, May 29, 2013</a:t>
            </a:fld>
            <a:endParaRPr lang="en-US" sz="800" dirty="0">
              <a:solidFill>
                <a:srgbClr val="888B8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2400" y="6400800"/>
            <a:ext cx="2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1565E9B-5186-43E7-9AA3-1CE32C11B000}" type="slidenum">
              <a:rPr lang="en-US" sz="800" b="1" smtClean="0">
                <a:solidFill>
                  <a:srgbClr val="888B8D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800" b="1" dirty="0">
              <a:solidFill>
                <a:srgbClr val="888B8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7721600" y="156106"/>
            <a:ext cx="4064000" cy="334963"/>
          </a:xfrm>
          <a:prstGeom prst="rect">
            <a:avLst/>
          </a:prstGeom>
        </p:spPr>
        <p:txBody>
          <a:bodyPr vert="horz" lIns="0" tIns="45720" rIns="9144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Title of Presentation – Change in Master Slide</a:t>
            </a:r>
          </a:p>
        </p:txBody>
      </p:sp>
    </p:spTree>
    <p:extLst>
      <p:ext uri="{BB962C8B-B14F-4D97-AF65-F5344CB8AC3E}">
        <p14:creationId xmlns:p14="http://schemas.microsoft.com/office/powerpoint/2010/main" val="238130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" y="1"/>
            <a:ext cx="12215553" cy="668655"/>
            <a:chOff x="0" y="0"/>
            <a:chExt cx="9161665" cy="668655"/>
          </a:xfrm>
        </p:grpSpPr>
        <p:pic>
          <p:nvPicPr>
            <p:cNvPr id="7" name="Picture 6" descr="ExperisPPTSlideHeadrNoX6_14_11.jpg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2" t="9335" r="15317" b="74022"/>
            <a:stretch/>
          </p:blipFill>
          <p:spPr>
            <a:xfrm>
              <a:off x="0" y="0"/>
              <a:ext cx="6172200" cy="668655"/>
            </a:xfrm>
            <a:prstGeom prst="rect">
              <a:avLst/>
            </a:prstGeom>
          </p:spPr>
        </p:pic>
        <p:pic>
          <p:nvPicPr>
            <p:cNvPr id="8" name="Picture 7" descr="ExperisPPTSlideHeadrNoX6_14_11.jpg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41" t="9335" r="15317" b="74022"/>
            <a:stretch/>
          </p:blipFill>
          <p:spPr>
            <a:xfrm>
              <a:off x="5147274" y="0"/>
              <a:ext cx="4014391" cy="66865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609600" y="6400800"/>
            <a:ext cx="345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solidFill>
                  <a:srgbClr val="888B8D"/>
                </a:solidFill>
                <a:latin typeface="Arial" pitchFamily="34" charset="0"/>
                <a:cs typeface="Arial" pitchFamily="34" charset="0"/>
              </a:rPr>
              <a:t>Experis</a:t>
            </a:r>
            <a:r>
              <a:rPr lang="en-US" sz="800" dirty="0" smtClean="0">
                <a:solidFill>
                  <a:srgbClr val="888B8D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800" dirty="0" smtClean="0">
                <a:solidFill>
                  <a:srgbClr val="888B8D"/>
                </a:solidFill>
                <a:latin typeface="Arial"/>
                <a:cs typeface="Arial"/>
              </a:rPr>
              <a:t>|  </a:t>
            </a:r>
            <a:fld id="{318430D2-0C07-4D92-B9D2-3A704A8F7170}" type="datetime2">
              <a:rPr lang="en-US" sz="800" smtClean="0">
                <a:solidFill>
                  <a:srgbClr val="888B8D"/>
                </a:solidFill>
                <a:latin typeface="Arial"/>
                <a:cs typeface="Arial"/>
              </a:rPr>
              <a:pPr/>
              <a:t>Wednesday, May 29, 2013</a:t>
            </a:fld>
            <a:endParaRPr lang="en-US" sz="800" dirty="0">
              <a:solidFill>
                <a:srgbClr val="888B8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2400" y="6400800"/>
            <a:ext cx="2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1565E9B-5186-43E7-9AA3-1CE32C11B000}" type="slidenum">
              <a:rPr lang="en-US" sz="800" b="1" smtClean="0">
                <a:solidFill>
                  <a:srgbClr val="888B8D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800" b="1" dirty="0">
              <a:solidFill>
                <a:srgbClr val="888B8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7721600" y="156106"/>
            <a:ext cx="4064000" cy="334963"/>
          </a:xfrm>
          <a:prstGeom prst="rect">
            <a:avLst/>
          </a:prstGeom>
        </p:spPr>
        <p:txBody>
          <a:bodyPr vert="horz" lIns="0" tIns="45720" rIns="9144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Title of Presentation – Change in Master Slide</a:t>
            </a:r>
          </a:p>
        </p:txBody>
      </p:sp>
    </p:spTree>
    <p:extLst>
      <p:ext uri="{BB962C8B-B14F-4D97-AF65-F5344CB8AC3E}">
        <p14:creationId xmlns:p14="http://schemas.microsoft.com/office/powerpoint/2010/main" val="100896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60D1B1-6F43-4A9D-94BD-1EAD1C95882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505084-72E9-4622-833F-86AFA001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8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" y="1"/>
            <a:ext cx="12215553" cy="668655"/>
            <a:chOff x="0" y="0"/>
            <a:chExt cx="9161665" cy="668655"/>
          </a:xfrm>
        </p:grpSpPr>
        <p:pic>
          <p:nvPicPr>
            <p:cNvPr id="5" name="Picture 4" descr="ExperisPPTSlideHeadrNoX6_14_11.jpg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2" t="9335" r="15317" b="74022"/>
            <a:stretch/>
          </p:blipFill>
          <p:spPr>
            <a:xfrm>
              <a:off x="0" y="0"/>
              <a:ext cx="6172200" cy="668655"/>
            </a:xfrm>
            <a:prstGeom prst="rect">
              <a:avLst/>
            </a:prstGeom>
          </p:spPr>
        </p:pic>
        <p:pic>
          <p:nvPicPr>
            <p:cNvPr id="11" name="Picture 10" descr="ExperisPPTSlideHeadrNoX6_14_11.jpg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41" t="9335" r="15317" b="74022"/>
            <a:stretch/>
          </p:blipFill>
          <p:spPr>
            <a:xfrm>
              <a:off x="5147274" y="0"/>
              <a:ext cx="4014391" cy="66865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04332"/>
            <a:ext cx="10972800" cy="871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6400800"/>
            <a:ext cx="345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solidFill>
                  <a:srgbClr val="888B8D"/>
                </a:solidFill>
                <a:latin typeface="Arial" pitchFamily="34" charset="0"/>
                <a:cs typeface="Arial" pitchFamily="34" charset="0"/>
              </a:rPr>
              <a:t>Experis</a:t>
            </a:r>
            <a:r>
              <a:rPr lang="en-US" sz="800" dirty="0" smtClean="0">
                <a:solidFill>
                  <a:srgbClr val="888B8D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800" dirty="0" smtClean="0">
                <a:solidFill>
                  <a:srgbClr val="888B8D"/>
                </a:solidFill>
                <a:latin typeface="Arial"/>
                <a:cs typeface="Arial"/>
              </a:rPr>
              <a:t>|  </a:t>
            </a:r>
            <a:fld id="{318430D2-0C07-4D92-B9D2-3A704A8F7170}" type="datetime2">
              <a:rPr lang="en-US" sz="800" smtClean="0">
                <a:solidFill>
                  <a:srgbClr val="888B8D"/>
                </a:solidFill>
                <a:latin typeface="Arial"/>
                <a:cs typeface="Arial"/>
              </a:rPr>
              <a:pPr/>
              <a:t>Wednesday, May 29, 2013</a:t>
            </a:fld>
            <a:endParaRPr lang="en-US" sz="800" dirty="0">
              <a:solidFill>
                <a:srgbClr val="888B8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42400" y="6400800"/>
            <a:ext cx="2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1565E9B-5186-43E7-9AA3-1CE32C11B000}" type="slidenum">
              <a:rPr lang="en-US" sz="800" b="1" smtClean="0">
                <a:solidFill>
                  <a:srgbClr val="888B8D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800" b="1" dirty="0">
              <a:solidFill>
                <a:srgbClr val="888B8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7010400" y="156106"/>
            <a:ext cx="4775200" cy="334963"/>
          </a:xfrm>
          <a:prstGeom prst="rect">
            <a:avLst/>
          </a:prstGeom>
        </p:spPr>
        <p:txBody>
          <a:bodyPr vert="horz" lIns="0" tIns="45720" rIns="9144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Certification Assistance Tool – Code/Design Review</a:t>
            </a:r>
          </a:p>
        </p:txBody>
      </p:sp>
    </p:spTree>
    <p:extLst>
      <p:ext uri="{BB962C8B-B14F-4D97-AF65-F5344CB8AC3E}">
        <p14:creationId xmlns:p14="http://schemas.microsoft.com/office/powerpoint/2010/main" val="878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000" kern="1200">
          <a:solidFill>
            <a:srgbClr val="3F6A9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4950" indent="-234950" algn="l" defTabSz="914400" rtl="0" eaLnBrk="1" latinLnBrk="0" hangingPunct="1">
        <a:spcBef>
          <a:spcPts val="600"/>
        </a:spcBef>
        <a:spcAft>
          <a:spcPts val="600"/>
        </a:spcAft>
        <a:buClr>
          <a:srgbClr val="3F6A98"/>
        </a:buClr>
        <a:buFont typeface="Arial" pitchFamily="34" charset="0"/>
        <a:buChar char="•"/>
        <a:defRPr sz="2000" kern="1200">
          <a:solidFill>
            <a:srgbClr val="282A32"/>
          </a:solidFill>
          <a:latin typeface="Arial" pitchFamily="34" charset="0"/>
          <a:ea typeface="+mn-ea"/>
          <a:cs typeface="Arial" pitchFamily="34" charset="0"/>
        </a:defRPr>
      </a:lvl1pPr>
      <a:lvl2pPr marL="520700" indent="-238125" algn="l" defTabSz="914400" rtl="0" eaLnBrk="1" latinLnBrk="0" hangingPunct="1">
        <a:spcBef>
          <a:spcPts val="0"/>
        </a:spcBef>
        <a:spcAft>
          <a:spcPts val="600"/>
        </a:spcAft>
        <a:buClr>
          <a:srgbClr val="3F6A98"/>
        </a:buClr>
        <a:buFont typeface="Arial" pitchFamily="34" charset="0"/>
        <a:buChar char="–"/>
        <a:defRPr sz="1800" kern="1200">
          <a:solidFill>
            <a:srgbClr val="282A32"/>
          </a:solidFill>
          <a:latin typeface="Arial" pitchFamily="34" charset="0"/>
          <a:ea typeface="+mn-ea"/>
          <a:cs typeface="Arial" pitchFamily="34" charset="0"/>
        </a:defRPr>
      </a:lvl2pPr>
      <a:lvl3pPr marL="800100" indent="-228600" algn="l" defTabSz="914400" rtl="0" eaLnBrk="1" latinLnBrk="0" hangingPunct="1">
        <a:spcBef>
          <a:spcPts val="0"/>
        </a:spcBef>
        <a:spcAft>
          <a:spcPts val="600"/>
        </a:spcAft>
        <a:buClr>
          <a:srgbClr val="3F6A98"/>
        </a:buClr>
        <a:buFont typeface="Arial" pitchFamily="34" charset="0"/>
        <a:buChar char="•"/>
        <a:defRPr sz="1800" kern="1200">
          <a:solidFill>
            <a:srgbClr val="282A32"/>
          </a:solidFill>
          <a:latin typeface="Arial" pitchFamily="34" charset="0"/>
          <a:ea typeface="+mn-ea"/>
          <a:cs typeface="Arial" pitchFamily="34" charset="0"/>
        </a:defRPr>
      </a:lvl3pPr>
      <a:lvl4pPr marL="1143000" indent="-279400" algn="l" defTabSz="914400" rtl="0" eaLnBrk="1" latinLnBrk="0" hangingPunct="1">
        <a:spcBef>
          <a:spcPts val="0"/>
        </a:spcBef>
        <a:spcAft>
          <a:spcPts val="600"/>
        </a:spcAft>
        <a:buClr>
          <a:srgbClr val="3F6A98"/>
        </a:buClr>
        <a:buFont typeface="Arial" pitchFamily="34" charset="0"/>
        <a:buChar char="–"/>
        <a:defRPr sz="1800" kern="1200">
          <a:solidFill>
            <a:srgbClr val="282A32"/>
          </a:solidFill>
          <a:latin typeface="Arial" pitchFamily="34" charset="0"/>
          <a:ea typeface="+mn-ea"/>
          <a:cs typeface="Arial" pitchFamily="34" charset="0"/>
        </a:defRPr>
      </a:lvl4pPr>
      <a:lvl5pPr marL="1485900" indent="-279400" algn="l" defTabSz="914400" rtl="0" eaLnBrk="1" latinLnBrk="0" hangingPunct="1">
        <a:spcBef>
          <a:spcPts val="0"/>
        </a:spcBef>
        <a:spcAft>
          <a:spcPts val="600"/>
        </a:spcAft>
        <a:buClr>
          <a:srgbClr val="3F6A98"/>
        </a:buClr>
        <a:buFont typeface="Arial"/>
        <a:buChar char="•"/>
        <a:defRPr sz="1800" kern="1200">
          <a:solidFill>
            <a:srgbClr val="282A3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a972129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3373" y="2850292"/>
            <a:ext cx="8814486" cy="626076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Certification Assistance Tool</a:t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868562" y="3418703"/>
            <a:ext cx="7249298" cy="873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100" dirty="0" smtClean="0"/>
              <a:t>Code/Design Review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40843" y="4473146"/>
            <a:ext cx="2850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J. Kevin Connolly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Colen Garoutte-Carson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Rose Kenner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Matthew Klump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514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Module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CATModel.csproj</a:t>
            </a:r>
            <a:endParaRPr lang="en-US" dirty="0" smtClean="0"/>
          </a:p>
          <a:p>
            <a:pPr lvl="1"/>
            <a:r>
              <a:rPr lang="en-US" dirty="0" err="1" smtClean="0"/>
              <a:t>ITCRPlatform.cs</a:t>
            </a:r>
            <a:endParaRPr lang="en-US" dirty="0" smtClean="0"/>
          </a:p>
          <a:p>
            <a:pPr lvl="1"/>
            <a:r>
              <a:rPr lang="en-US" dirty="0" err="1" smtClean="0"/>
              <a:t>ITCRVersion.cs</a:t>
            </a:r>
            <a:endParaRPr lang="en-US" dirty="0" smtClean="0"/>
          </a:p>
          <a:p>
            <a:pPr lvl="1"/>
            <a:r>
              <a:rPr lang="en-US" dirty="0" err="1" smtClean="0"/>
              <a:t>ITCRCategory.cs</a:t>
            </a:r>
            <a:endParaRPr lang="en-US" dirty="0" smtClean="0"/>
          </a:p>
          <a:p>
            <a:pPr lvl="1"/>
            <a:r>
              <a:rPr lang="en-US" dirty="0" err="1" smtClean="0"/>
              <a:t>ITCR.cs</a:t>
            </a:r>
            <a:endParaRPr lang="en-US" dirty="0" smtClean="0"/>
          </a:p>
          <a:p>
            <a:pPr lvl="1"/>
            <a:r>
              <a:rPr lang="en-US" dirty="0" err="1" smtClean="0"/>
              <a:t>ITCRTestCase.cs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96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Module Interfaces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IModule.cs</a:t>
            </a:r>
            <a:endParaRPr lang="en-US" dirty="0" smtClean="0"/>
          </a:p>
          <a:p>
            <a:r>
              <a:rPr lang="en-US" dirty="0" err="1" smtClean="0"/>
              <a:t>IModuleContext.cs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IDevice.cs</a:t>
            </a:r>
            <a:endParaRPr lang="en-US" dirty="0" smtClean="0"/>
          </a:p>
          <a:p>
            <a:pPr lvl="1"/>
            <a:r>
              <a:rPr lang="en-US" dirty="0" err="1" smtClean="0"/>
              <a:t>IXboxDevice.cs</a:t>
            </a:r>
            <a:endParaRPr lang="en-US" dirty="0" smtClean="0"/>
          </a:p>
          <a:p>
            <a:r>
              <a:rPr lang="en-US" dirty="0" err="1" smtClean="0"/>
              <a:t>IXboxTitle.cs</a:t>
            </a:r>
            <a:endParaRPr lang="en-US" dirty="0" smtClean="0"/>
          </a:p>
          <a:p>
            <a:r>
              <a:rPr lang="en-US" dirty="0" err="1" smtClean="0"/>
              <a:t>IProgressBar.cs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ModuleData.xml</a:t>
            </a:r>
          </a:p>
        </p:txBody>
      </p:sp>
    </p:spTree>
    <p:extLst>
      <p:ext uri="{BB962C8B-B14F-4D97-AF65-F5344CB8AC3E}">
        <p14:creationId xmlns:p14="http://schemas.microsoft.com/office/powerpoint/2010/main" val="16624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XboxDevice.cs</a:t>
            </a:r>
            <a:endParaRPr lang="en-US" dirty="0" smtClean="0"/>
          </a:p>
          <a:p>
            <a:r>
              <a:rPr lang="en-US" dirty="0" err="1" smtClean="0"/>
              <a:t>XboxDebugManagerNative.cs</a:t>
            </a:r>
            <a:endParaRPr lang="en-US" dirty="0" smtClean="0"/>
          </a:p>
          <a:p>
            <a:pPr lvl="1"/>
            <a:r>
              <a:rPr lang="en-US" dirty="0" smtClean="0"/>
              <a:t>For functionality not available via Managed APIs</a:t>
            </a:r>
          </a:p>
          <a:p>
            <a:pPr lvl="2"/>
            <a:r>
              <a:rPr lang="en-US" dirty="0" err="1" smtClean="0"/>
              <a:t>DmSetXboxNameNoRegister</a:t>
            </a:r>
            <a:endParaRPr lang="en-US" dirty="0"/>
          </a:p>
          <a:p>
            <a:pPr lvl="2"/>
            <a:r>
              <a:rPr lang="en-US" dirty="0" err="1" smtClean="0"/>
              <a:t>DmFindPdbSignature</a:t>
            </a:r>
            <a:endParaRPr lang="en-US" dirty="0" smtClean="0"/>
          </a:p>
          <a:p>
            <a:pPr lvl="2"/>
            <a:r>
              <a:rPr lang="en-US" dirty="0" err="1" smtClean="0"/>
              <a:t>DmGetSystemInfo</a:t>
            </a:r>
            <a:endParaRPr lang="en-US" dirty="0" smtClean="0"/>
          </a:p>
          <a:p>
            <a:pPr lvl="2"/>
            <a:r>
              <a:rPr lang="en-US" dirty="0" err="1"/>
              <a:t>DmGetConsoleDebugMemoryStatus</a:t>
            </a:r>
            <a:endParaRPr lang="en-US" dirty="0" smtClean="0"/>
          </a:p>
          <a:p>
            <a:r>
              <a:rPr lang="en-US" dirty="0" err="1" smtClean="0"/>
              <a:t>LaunchXContent.xex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CATNativeUtils.cpp</a:t>
            </a:r>
          </a:p>
          <a:p>
            <a:pPr lvl="1"/>
            <a:r>
              <a:rPr lang="en-US" dirty="0" err="1" smtClean="0"/>
              <a:t>LookupSymbol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Calls DIA2 API to open .XDB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Framework – Other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</a:t>
            </a:r>
          </a:p>
          <a:p>
            <a:pPr lvl="1"/>
            <a:r>
              <a:rPr lang="en-US" dirty="0" err="1" smtClean="0"/>
              <a:t>Theme.cs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ProgressBar</a:t>
            </a:r>
            <a:endParaRPr lang="en-US" dirty="0" smtClean="0"/>
          </a:p>
          <a:p>
            <a:pPr lvl="1"/>
            <a:r>
              <a:rPr lang="en-US" dirty="0" err="1" smtClean="0"/>
              <a:t>ProgressBar.xaml</a:t>
            </a:r>
            <a:r>
              <a:rPr lang="en-US" dirty="0" smtClean="0"/>
              <a:t>, </a:t>
            </a:r>
            <a:r>
              <a:rPr lang="en-US" dirty="0" err="1" smtClean="0"/>
              <a:t>ProgressVar.xaml.cs</a:t>
            </a:r>
            <a:r>
              <a:rPr lang="en-US" dirty="0" smtClean="0"/>
              <a:t>, </a:t>
            </a:r>
            <a:r>
              <a:rPr lang="en-US" dirty="0" err="1" smtClean="0"/>
              <a:t>ProgressBarViewModel.cs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Shutdown Synchronization</a:t>
            </a:r>
          </a:p>
          <a:p>
            <a:pPr lvl="1"/>
            <a:r>
              <a:rPr lang="en-US" dirty="0" err="1" smtClean="0"/>
              <a:t>ShutdownSynchronization.cs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Framework – Other Classes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Command.cs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XAML Type Converters</a:t>
            </a:r>
          </a:p>
          <a:p>
            <a:pPr lvl="1"/>
            <a:r>
              <a:rPr lang="en-US" dirty="0" err="1" smtClean="0"/>
              <a:t>InvertBoolConverter.cs</a:t>
            </a:r>
            <a:endParaRPr lang="en-US" dirty="0" smtClean="0"/>
          </a:p>
          <a:p>
            <a:pPr lvl="1"/>
            <a:r>
              <a:rPr lang="en-US" dirty="0" err="1" smtClean="0"/>
              <a:t>InvertBoolToVisibilityConverter.cs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HtmlXamlConverter</a:t>
            </a:r>
            <a:r>
              <a:rPr lang="en-US" dirty="0"/>
              <a:t> (from: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://msdn.microsoft.com/en-us/library/aa972129.aspx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CssStylesheet.cs</a:t>
            </a:r>
            <a:r>
              <a:rPr lang="en-US" dirty="0" smtClean="0"/>
              <a:t>, </a:t>
            </a:r>
            <a:r>
              <a:rPr lang="en-US" dirty="0" err="1" smtClean="0"/>
              <a:t>HtmlCssParser.cs</a:t>
            </a:r>
            <a:r>
              <a:rPr lang="en-US" dirty="0" smtClean="0"/>
              <a:t>, </a:t>
            </a:r>
            <a:r>
              <a:rPr lang="en-US" dirty="0" err="1" smtClean="0"/>
              <a:t>HtmlFromXamlConverter.cs</a:t>
            </a:r>
            <a:r>
              <a:rPr lang="en-US" dirty="0" smtClean="0"/>
              <a:t>, </a:t>
            </a:r>
            <a:r>
              <a:rPr lang="en-US" dirty="0" err="1" smtClean="0"/>
              <a:t>HtmlLexicalAnalyzer.cs</a:t>
            </a:r>
            <a:r>
              <a:rPr lang="en-US" dirty="0" smtClean="0"/>
              <a:t>, </a:t>
            </a:r>
            <a:r>
              <a:rPr lang="en-US" dirty="0" err="1" smtClean="0"/>
              <a:t>HtmlParser.cs</a:t>
            </a:r>
            <a:r>
              <a:rPr lang="en-US" dirty="0" smtClean="0"/>
              <a:t>, </a:t>
            </a:r>
            <a:r>
              <a:rPr lang="en-US" dirty="0" err="1" smtClean="0"/>
              <a:t>HtmlScema.cs</a:t>
            </a:r>
            <a:r>
              <a:rPr lang="en-US" dirty="0" smtClean="0"/>
              <a:t>, </a:t>
            </a:r>
            <a:r>
              <a:rPr lang="en-US" dirty="0" err="1" smtClean="0"/>
              <a:t>HtmlToXamlConverter.cs</a:t>
            </a:r>
            <a:endParaRPr lang="en-US" dirty="0" smtClean="0"/>
          </a:p>
          <a:p>
            <a:pPr lvl="1"/>
            <a:r>
              <a:rPr lang="en-US" dirty="0" smtClean="0"/>
              <a:t>Found on MSDN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LaunchXContent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Xbox XEX to launch </a:t>
            </a:r>
            <a:r>
              <a:rPr lang="en-US" dirty="0" err="1" smtClean="0"/>
              <a:t>XContent</a:t>
            </a:r>
            <a:r>
              <a:rPr lang="en-US" dirty="0" smtClean="0"/>
              <a:t> based Content Package</a:t>
            </a:r>
            <a:endParaRPr lang="en-US" dirty="0"/>
          </a:p>
          <a:p>
            <a:r>
              <a:rPr lang="en-US" dirty="0" smtClean="0"/>
              <a:t>Uses </a:t>
            </a:r>
            <a:r>
              <a:rPr lang="en-US" dirty="0" err="1" smtClean="0"/>
              <a:t>XContentLaunchImageFromFile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400" dirty="0" err="1" smtClean="0"/>
              <a:t>LaunchXContent.vcxproj</a:t>
            </a:r>
            <a:endParaRPr lang="en-US" sz="1400" dirty="0" smtClean="0"/>
          </a:p>
          <a:p>
            <a:r>
              <a:rPr lang="en-US" sz="1400" dirty="0" smtClean="0"/>
              <a:t>LaunchXContent.cpp</a:t>
            </a:r>
            <a:endParaRPr lang="en-US" sz="1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9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Noteworthy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Monitoring</a:t>
            </a:r>
          </a:p>
          <a:p>
            <a:pPr lvl="1"/>
            <a:r>
              <a:rPr lang="en-US" dirty="0" smtClean="0"/>
              <a:t>Symbol Lookup</a:t>
            </a:r>
          </a:p>
          <a:p>
            <a:pPr lvl="1"/>
            <a:endParaRPr lang="en-US" dirty="0"/>
          </a:p>
          <a:p>
            <a:r>
              <a:rPr lang="en-US" dirty="0" smtClean="0"/>
              <a:t>Simulated Input scripts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TCR Test Case Module – BAS 1 and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into Framework as </a:t>
            </a:r>
            <a:r>
              <a:rPr lang="en-US" dirty="0" err="1" smtClean="0"/>
              <a:t>DebugOutputMonitor</a:t>
            </a:r>
            <a:r>
              <a:rPr lang="en-US" dirty="0" smtClean="0"/>
              <a:t> Window</a:t>
            </a:r>
          </a:p>
          <a:p>
            <a:r>
              <a:rPr lang="en-US" dirty="0" smtClean="0"/>
              <a:t>Uses Debug Breakpoints to implement API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TCR Test Case Module – BAS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Sign-in, Sign-out</a:t>
            </a:r>
          </a:p>
          <a:p>
            <a:r>
              <a:rPr lang="en-US" dirty="0" smtClean="0"/>
              <a:t>Uses specific quadrants for each profile</a:t>
            </a:r>
          </a:p>
          <a:p>
            <a:r>
              <a:rPr lang="en-US" dirty="0" smtClean="0"/>
              <a:t>Sign-out throws exception when already signed-out. Sign-in doesn’t throw.</a:t>
            </a:r>
          </a:p>
          <a:p>
            <a:r>
              <a:rPr lang="en-US" dirty="0" smtClean="0"/>
              <a:t>Create profile takes about one minute. Most of that is due (we believe) to Xbox looking for and not finding an Avatar</a:t>
            </a:r>
          </a:p>
          <a:p>
            <a:r>
              <a:rPr lang="en-US" dirty="0" smtClean="0"/>
              <a:t>No programmatic way to create an Avatar.</a:t>
            </a:r>
          </a:p>
          <a:p>
            <a:endParaRPr lang="en-US" sz="1600" dirty="0" smtClean="0"/>
          </a:p>
          <a:p>
            <a:r>
              <a:rPr lang="en-US" sz="1600" dirty="0" smtClean="0"/>
              <a:t>XAML Type Converters</a:t>
            </a:r>
          </a:p>
          <a:p>
            <a:pPr lvl="1"/>
            <a:r>
              <a:rPr lang="en-US" sz="1400" dirty="0" err="1" smtClean="0"/>
              <a:t>InvertBoolConverter.cs</a:t>
            </a:r>
            <a:endParaRPr lang="en-US" sz="1400" dirty="0" smtClean="0"/>
          </a:p>
          <a:p>
            <a:pPr lvl="1"/>
            <a:r>
              <a:rPr lang="en-US" sz="1400" dirty="0" err="1" smtClean="0"/>
              <a:t>InvertBoolToVisibilityConverter.cs</a:t>
            </a:r>
            <a:endParaRPr lang="en-US" sz="1400" dirty="0" smtClean="0"/>
          </a:p>
          <a:p>
            <a:pPr lvl="1"/>
            <a:r>
              <a:rPr lang="en-US" sz="1400" dirty="0" err="1" smtClean="0"/>
              <a:t>ConsoleProfileSelectedVisibilityConverter.cs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Ownership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1800" dirty="0"/>
              <a:t>J. Kevin Connolly</a:t>
            </a:r>
          </a:p>
          <a:p>
            <a:pPr lvl="1"/>
            <a:r>
              <a:rPr lang="en-US" sz="1400" dirty="0"/>
              <a:t>UI Design</a:t>
            </a:r>
          </a:p>
          <a:p>
            <a:pPr lvl="1"/>
            <a:r>
              <a:rPr lang="en-US" sz="1400" dirty="0" smtClean="0"/>
              <a:t>XAML</a:t>
            </a:r>
          </a:p>
          <a:p>
            <a:pPr lvl="1"/>
            <a:r>
              <a:rPr lang="en-US" sz="1400" dirty="0" smtClean="0"/>
              <a:t>Documentation</a:t>
            </a:r>
            <a:endParaRPr lang="en-US" sz="1400" dirty="0"/>
          </a:p>
          <a:p>
            <a:pPr lvl="1"/>
            <a:r>
              <a:rPr lang="en-US" sz="1400" dirty="0"/>
              <a:t>Analysis</a:t>
            </a:r>
          </a:p>
          <a:p>
            <a:pPr lvl="1"/>
            <a:r>
              <a:rPr lang="en-US" sz="1400" dirty="0" smtClean="0"/>
              <a:t>Testing</a:t>
            </a:r>
          </a:p>
          <a:p>
            <a:pPr lvl="1"/>
            <a:endParaRPr lang="en-US" sz="1400" dirty="0"/>
          </a:p>
          <a:p>
            <a:r>
              <a:rPr lang="en-US" sz="1800" dirty="0"/>
              <a:t>Colen Garoutte-Carson</a:t>
            </a:r>
          </a:p>
          <a:p>
            <a:pPr lvl="1"/>
            <a:r>
              <a:rPr lang="en-US" sz="1400" dirty="0" smtClean="0"/>
              <a:t>Framework</a:t>
            </a:r>
          </a:p>
          <a:p>
            <a:pPr lvl="1"/>
            <a:endParaRPr lang="en-US" sz="1400" dirty="0"/>
          </a:p>
          <a:p>
            <a:pPr marL="282575" lvl="1" indent="0">
              <a:buNone/>
            </a:pPr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marL="282575" lvl="1" indent="0">
              <a:buNone/>
            </a:pPr>
            <a:endParaRPr lang="en-US" sz="1400" dirty="0" smtClean="0"/>
          </a:p>
          <a:p>
            <a:r>
              <a:rPr lang="en-US" sz="1800" dirty="0" smtClean="0"/>
              <a:t>Rose </a:t>
            </a:r>
            <a:r>
              <a:rPr lang="en-US" sz="1800" dirty="0"/>
              <a:t>Kenner</a:t>
            </a:r>
          </a:p>
          <a:p>
            <a:pPr lvl="1"/>
            <a:r>
              <a:rPr lang="en-US" sz="1400" dirty="0" smtClean="0"/>
              <a:t>Module Design and Implementation</a:t>
            </a:r>
          </a:p>
          <a:p>
            <a:pPr lvl="1"/>
            <a:endParaRPr lang="en-US" sz="1400" dirty="0" smtClean="0"/>
          </a:p>
          <a:p>
            <a:r>
              <a:rPr lang="en-US" sz="1800" dirty="0" smtClean="0"/>
              <a:t>Matthew </a:t>
            </a:r>
            <a:r>
              <a:rPr lang="en-US" sz="1800" dirty="0"/>
              <a:t>Klump</a:t>
            </a:r>
          </a:p>
          <a:p>
            <a:pPr lvl="1"/>
            <a:r>
              <a:rPr lang="en-US" sz="1400" dirty="0"/>
              <a:t>Simulated Input </a:t>
            </a:r>
            <a:r>
              <a:rPr lang="en-US" sz="1400" dirty="0" smtClean="0"/>
              <a:t>and Scripting</a:t>
            </a:r>
          </a:p>
          <a:p>
            <a:pPr lvl="1"/>
            <a:r>
              <a:rPr lang="en-US" sz="1400" dirty="0" smtClean="0"/>
              <a:t>Testing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81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TCR Test Case Module – GP 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Wizard for setup</a:t>
            </a:r>
          </a:p>
          <a:p>
            <a:r>
              <a:rPr lang="en-US" dirty="0" smtClean="0"/>
              <a:t>No API to detect current language, only to set language</a:t>
            </a:r>
          </a:p>
          <a:p>
            <a:r>
              <a:rPr lang="en-US" dirty="0" smtClean="0"/>
              <a:t>Difficult to parse for expected rich presence strings – complicated structure</a:t>
            </a:r>
          </a:p>
          <a:p>
            <a:r>
              <a:rPr lang="en-US" dirty="0" smtClean="0"/>
              <a:t>Captures screen shots and constructs html logs</a:t>
            </a:r>
          </a:p>
          <a:p>
            <a:endParaRPr lang="en-US" dirty="0" smtClean="0"/>
          </a:p>
          <a:p>
            <a:r>
              <a:rPr lang="en-US" sz="1600" dirty="0" smtClean="0"/>
              <a:t>XAML Type Converters</a:t>
            </a:r>
          </a:p>
          <a:p>
            <a:pPr lvl="1"/>
            <a:r>
              <a:rPr lang="en-US" sz="1400" dirty="0" err="1" smtClean="0"/>
              <a:t>InvertBoolToVisibilityConverter.cs</a:t>
            </a:r>
            <a:endParaRPr lang="en-US" sz="1400" dirty="0" smtClean="0"/>
          </a:p>
          <a:p>
            <a:pPr lvl="1"/>
            <a:r>
              <a:rPr lang="en-US" sz="1400" dirty="0" err="1" smtClean="0"/>
              <a:t>LanguageIdToNameConverter.cs</a:t>
            </a:r>
            <a:endParaRPr lang="en-US" sz="1400" dirty="0" smtClean="0"/>
          </a:p>
          <a:p>
            <a:pPr lvl="1"/>
            <a:r>
              <a:rPr lang="en-US" sz="1400" dirty="0" err="1" smtClean="0"/>
              <a:t>TranslationCheckboxInvertedVisibilityConverter.cs</a:t>
            </a:r>
            <a:endParaRPr lang="en-US" sz="1400" dirty="0" smtClean="0"/>
          </a:p>
          <a:p>
            <a:pPr lvl="1"/>
            <a:r>
              <a:rPr lang="en-US" sz="1400" dirty="0" err="1" smtClean="0"/>
              <a:t>TranslationCheckboxVisibilityConverter.cs</a:t>
            </a:r>
            <a:endParaRPr lang="en-US" sz="1400" dirty="0" smtClean="0"/>
          </a:p>
          <a:p>
            <a:pPr lvl="1"/>
            <a:r>
              <a:rPr lang="en-US" sz="1400" dirty="0" err="1" smtClean="0"/>
              <a:t>TranslationConverter.cs</a:t>
            </a:r>
            <a:endParaRPr lang="en-US" sz="1400" dirty="0"/>
          </a:p>
          <a:p>
            <a:pPr lvl="1"/>
            <a:r>
              <a:rPr lang="en-US" sz="1400" dirty="0" err="1" smtClean="0"/>
              <a:t>TranslationExpandedConverter.cs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64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TCR Test Case Module – MPS 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to disable multiplayer. No API</a:t>
            </a:r>
          </a:p>
          <a:p>
            <a:r>
              <a:rPr lang="en-US" dirty="0" smtClean="0"/>
              <a:t>Terminology on </a:t>
            </a:r>
            <a:r>
              <a:rPr lang="en-US" dirty="0" err="1" smtClean="0"/>
              <a:t>dev</a:t>
            </a:r>
            <a:r>
              <a:rPr lang="en-US" dirty="0" smtClean="0"/>
              <a:t> dashboard is Xbox Live Privileges instead of multiplayer</a:t>
            </a:r>
          </a:p>
          <a:p>
            <a:r>
              <a:rPr lang="en-US" dirty="0" smtClean="0"/>
              <a:t>No API to detect if multiplayer is enabled or disabled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TCR Test Case Module – STR 50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Wizard module</a:t>
            </a:r>
          </a:p>
          <a:p>
            <a:r>
              <a:rPr lang="en-US" dirty="0" smtClean="0"/>
              <a:t>Many steps</a:t>
            </a:r>
          </a:p>
          <a:p>
            <a:r>
              <a:rPr lang="en-US" dirty="0" smtClean="0"/>
              <a:t> Requires one storage device at a time: HDD, MU, USB</a:t>
            </a:r>
          </a:p>
          <a:p>
            <a:r>
              <a:rPr lang="en-US" dirty="0" smtClean="0"/>
              <a:t>No API to disable internal MU/USB – we use automation</a:t>
            </a:r>
          </a:p>
          <a:p>
            <a:r>
              <a:rPr lang="en-US" dirty="0" smtClean="0"/>
              <a:t>No way to disable just internal MU or just internal USB – both are always disabled</a:t>
            </a:r>
          </a:p>
          <a:p>
            <a:r>
              <a:rPr lang="en-US" dirty="0" smtClean="0"/>
              <a:t>Smallest write block is 16KB. We add 1KB which blocks out 16KB.</a:t>
            </a:r>
          </a:p>
          <a:p>
            <a:r>
              <a:rPr lang="en-US" dirty="0" err="1" smtClean="0"/>
              <a:t>Recurses</a:t>
            </a:r>
            <a:r>
              <a:rPr lang="en-US" dirty="0" smtClean="0"/>
              <a:t> into Xbox directories to detect saved file</a:t>
            </a:r>
          </a:p>
          <a:p>
            <a:endParaRPr lang="en-US" dirty="0"/>
          </a:p>
          <a:p>
            <a:r>
              <a:rPr lang="en-US" sz="1400" dirty="0" smtClean="0"/>
              <a:t>XAML Type Converters</a:t>
            </a:r>
          </a:p>
          <a:p>
            <a:pPr lvl="1"/>
            <a:r>
              <a:rPr lang="en-US" sz="1200" dirty="0" err="1" smtClean="0"/>
              <a:t>InvertBoolConverter.cs</a:t>
            </a:r>
            <a:endParaRPr lang="en-US" sz="1200" dirty="0" smtClean="0"/>
          </a:p>
          <a:p>
            <a:pPr lvl="1"/>
            <a:r>
              <a:rPr lang="en-US" sz="1200" dirty="0" err="1" smtClean="0"/>
              <a:t>InvertBoolToVisibilityConverter.cs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TCR Test Case Module – STR 51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Device Change</a:t>
            </a:r>
          </a:p>
          <a:p>
            <a:r>
              <a:rPr lang="en-US" dirty="0" smtClean="0"/>
              <a:t>Very little to automate</a:t>
            </a:r>
          </a:p>
          <a:p>
            <a:r>
              <a:rPr lang="en-US" dirty="0" smtClean="0"/>
              <a:t>Provides visual feedback of what storage devices are enabled</a:t>
            </a:r>
          </a:p>
          <a:p>
            <a:r>
              <a:rPr lang="en-US" dirty="0" smtClean="0"/>
              <a:t>Allows enable/disable of internal and hard drives, prompts for external devices</a:t>
            </a:r>
          </a:p>
          <a:p>
            <a:endParaRPr lang="en-US" dirty="0" smtClean="0"/>
          </a:p>
          <a:p>
            <a:r>
              <a:rPr lang="en-US" sz="1400" dirty="0" smtClean="0"/>
              <a:t>XAML Type Converters</a:t>
            </a:r>
          </a:p>
          <a:p>
            <a:pPr lvl="1"/>
            <a:r>
              <a:rPr lang="en-US" sz="1200" dirty="0" err="1" smtClean="0"/>
              <a:t>InvertBoolConverter.cs</a:t>
            </a:r>
            <a:endParaRPr lang="en-US" sz="1200" dirty="0" smtClean="0"/>
          </a:p>
          <a:p>
            <a:pPr lvl="1"/>
            <a:r>
              <a:rPr lang="en-US" sz="1200" dirty="0" err="1" smtClean="0"/>
              <a:t>InvertBoolToVisibilityConverter.cs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TCR Test Case Module – STR 118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Parses PC folders for saved Xbox games</a:t>
            </a:r>
          </a:p>
          <a:p>
            <a:r>
              <a:rPr lang="en-US" dirty="0" smtClean="0"/>
              <a:t>Can’t use standalone save files without the profile they belong to</a:t>
            </a:r>
          </a:p>
          <a:p>
            <a:r>
              <a:rPr lang="en-US" dirty="0" smtClean="0"/>
              <a:t>Guessing at location of some save types. Profile location is sure. </a:t>
            </a:r>
          </a:p>
          <a:p>
            <a:pPr marL="282575" lvl="1" indent="0">
              <a:buNone/>
            </a:pPr>
            <a:r>
              <a:rPr lang="en-US" dirty="0" smtClean="0"/>
              <a:t>	Profiles:	</a:t>
            </a:r>
            <a:r>
              <a:rPr lang="en-US" dirty="0" err="1" smtClean="0"/>
              <a:t>ProfileID</a:t>
            </a:r>
            <a:r>
              <a:rPr lang="en-US" dirty="0" smtClean="0"/>
              <a:t> – </a:t>
            </a:r>
            <a:r>
              <a:rPr lang="en-US" dirty="0" err="1" smtClean="0"/>
              <a:t>DashboardID</a:t>
            </a:r>
            <a:r>
              <a:rPr lang="en-US" dirty="0" smtClean="0"/>
              <a:t> – 00010000 – </a:t>
            </a:r>
            <a:r>
              <a:rPr lang="en-US" dirty="0" err="1" smtClean="0"/>
              <a:t>ProfileID</a:t>
            </a:r>
            <a:endParaRPr lang="en-US" dirty="0" smtClean="0"/>
          </a:p>
          <a:p>
            <a:pPr marL="282575" lvl="1" indent="0">
              <a:buNone/>
            </a:pPr>
            <a:r>
              <a:rPr lang="en-US" dirty="0"/>
              <a:t>	</a:t>
            </a:r>
            <a:r>
              <a:rPr lang="en-US" dirty="0" smtClean="0"/>
              <a:t>Saves:	</a:t>
            </a:r>
            <a:r>
              <a:rPr lang="en-US" dirty="0" err="1" smtClean="0"/>
              <a:t>ProfileID</a:t>
            </a:r>
            <a:r>
              <a:rPr lang="en-US" dirty="0" smtClean="0"/>
              <a:t> – </a:t>
            </a:r>
            <a:r>
              <a:rPr lang="en-US" dirty="0" err="1" smtClean="0"/>
              <a:t>TitleID</a:t>
            </a:r>
            <a:r>
              <a:rPr lang="en-US" dirty="0" smtClean="0"/>
              <a:t> – 00000001 – </a:t>
            </a:r>
            <a:r>
              <a:rPr lang="en-US" dirty="0" err="1" smtClean="0"/>
              <a:t>anything.sav</a:t>
            </a:r>
            <a:endParaRPr lang="en-US" dirty="0" smtClean="0"/>
          </a:p>
          <a:p>
            <a:pPr marL="282575" lvl="1" indent="0">
              <a:buNone/>
            </a:pPr>
            <a:r>
              <a:rPr lang="en-US" dirty="0"/>
              <a:t>	</a:t>
            </a:r>
            <a:r>
              <a:rPr lang="en-US" dirty="0" smtClean="0"/>
              <a:t>Shared:	0000000000000000 – </a:t>
            </a:r>
            <a:r>
              <a:rPr lang="en-US" dirty="0" err="1" smtClean="0"/>
              <a:t>TitleID</a:t>
            </a:r>
            <a:r>
              <a:rPr lang="en-US" dirty="0" smtClean="0"/>
              <a:t> – 00000001 – </a:t>
            </a:r>
            <a:r>
              <a:rPr lang="en-US" dirty="0" err="1" smtClean="0"/>
              <a:t>anything.sav</a:t>
            </a:r>
            <a:endParaRPr lang="en-US" dirty="0" smtClean="0"/>
          </a:p>
          <a:p>
            <a:pPr marL="282575" lvl="1" indent="0">
              <a:buNone/>
            </a:pPr>
            <a:r>
              <a:rPr lang="en-US" dirty="0"/>
              <a:t>	</a:t>
            </a:r>
            <a:r>
              <a:rPr lang="en-US" dirty="0" smtClean="0"/>
              <a:t>Avatar:</a:t>
            </a:r>
            <a:r>
              <a:rPr lang="en-US" dirty="0"/>
              <a:t>	 0000000000000000 </a:t>
            </a:r>
            <a:r>
              <a:rPr lang="en-US" dirty="0" smtClean="0"/>
              <a:t>– </a:t>
            </a:r>
            <a:r>
              <a:rPr lang="en-US" dirty="0" err="1" smtClean="0"/>
              <a:t>DashboardID</a:t>
            </a:r>
            <a:r>
              <a:rPr lang="en-US" dirty="0" smtClean="0"/>
              <a:t> – 00020000 - </a:t>
            </a:r>
            <a:r>
              <a:rPr lang="en-US" dirty="0" err="1" smtClean="0"/>
              <a:t>TitleID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TCR Test Case Module – VID 117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Enormous matrix of possible video resolutions</a:t>
            </a:r>
          </a:p>
          <a:p>
            <a:r>
              <a:rPr lang="en-US" dirty="0" smtClean="0"/>
              <a:t>Several cable types. Seven are tested.</a:t>
            </a:r>
          </a:p>
          <a:p>
            <a:r>
              <a:rPr lang="en-US" dirty="0" smtClean="0"/>
              <a:t>Confusion between region(</a:t>
            </a:r>
            <a:r>
              <a:rPr lang="en-US" dirty="0" err="1" smtClean="0"/>
              <a:t>asia</a:t>
            </a:r>
            <a:r>
              <a:rPr lang="en-US" dirty="0" smtClean="0"/>
              <a:t>/us/</a:t>
            </a:r>
            <a:r>
              <a:rPr lang="en-US" dirty="0" err="1" smtClean="0"/>
              <a:t>europe</a:t>
            </a:r>
            <a:r>
              <a:rPr lang="en-US" dirty="0" smtClean="0"/>
              <a:t>) and mode(</a:t>
            </a:r>
            <a:r>
              <a:rPr lang="en-US" dirty="0" err="1" smtClean="0"/>
              <a:t>ntsc</a:t>
            </a:r>
            <a:r>
              <a:rPr lang="en-US" dirty="0" smtClean="0"/>
              <a:t>-m/pal)</a:t>
            </a:r>
            <a:endParaRPr lang="en-US" dirty="0"/>
          </a:p>
          <a:p>
            <a:endParaRPr lang="en-US" dirty="0"/>
          </a:p>
          <a:p>
            <a:r>
              <a:rPr lang="en-US" sz="1600" dirty="0"/>
              <a:t>XAML Type Converters</a:t>
            </a:r>
          </a:p>
          <a:p>
            <a:pPr lvl="1"/>
            <a:r>
              <a:rPr lang="en-US" sz="1400" dirty="0" err="1"/>
              <a:t>InvertBoolToVisibilityConverter.cs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98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Connected/Disconnected vs. Online/Offline</a:t>
            </a:r>
          </a:p>
          <a:p>
            <a:r>
              <a:rPr lang="en-US" dirty="0" smtClean="0"/>
              <a:t>Detection of reboot complete</a:t>
            </a:r>
          </a:p>
          <a:p>
            <a:pPr lvl="1"/>
            <a:r>
              <a:rPr lang="en-US" dirty="0" smtClean="0"/>
              <a:t>Wait for Xbox to be responsive</a:t>
            </a:r>
          </a:p>
          <a:p>
            <a:pPr lvl="1"/>
            <a:r>
              <a:rPr lang="en-US" dirty="0" smtClean="0"/>
              <a:t>Wait for </a:t>
            </a:r>
            <a:r>
              <a:rPr lang="en-US" dirty="0" err="1" smtClean="0"/>
              <a:t>xshell.xex</a:t>
            </a:r>
            <a:r>
              <a:rPr lang="en-US" dirty="0" smtClean="0"/>
              <a:t> to be running</a:t>
            </a:r>
          </a:p>
          <a:p>
            <a:pPr lvl="1"/>
            <a:r>
              <a:rPr lang="en-US" dirty="0" smtClean="0"/>
              <a:t>Wait for </a:t>
            </a:r>
            <a:r>
              <a:rPr lang="en-US" dirty="0" err="1" smtClean="0"/>
              <a:t>bootanim.xex</a:t>
            </a:r>
            <a:r>
              <a:rPr lang="en-US" dirty="0" smtClean="0"/>
              <a:t> to not be running</a:t>
            </a:r>
          </a:p>
          <a:p>
            <a:r>
              <a:rPr lang="en-US" dirty="0" smtClean="0"/>
              <a:t>Xbox </a:t>
            </a:r>
            <a:r>
              <a:rPr lang="en-US" dirty="0"/>
              <a:t>API Monitoring using Debug Breakpoints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LaunchXContent.xex</a:t>
            </a:r>
            <a:r>
              <a:rPr lang="en-US" dirty="0" smtClean="0"/>
              <a:t> to launch </a:t>
            </a:r>
            <a:r>
              <a:rPr lang="en-US" dirty="0" err="1" smtClean="0"/>
              <a:t>XContent</a:t>
            </a:r>
            <a:r>
              <a:rPr lang="en-US" dirty="0" smtClean="0"/>
              <a:t> package-based titles.</a:t>
            </a:r>
          </a:p>
          <a:p>
            <a:pPr lvl="1"/>
            <a:r>
              <a:rPr lang="en-US" dirty="0" smtClean="0"/>
              <a:t>(Only works if run from HDD, does not work if HDD is disabled.)</a:t>
            </a:r>
          </a:p>
          <a:p>
            <a:r>
              <a:rPr lang="en-US" dirty="0" smtClean="0"/>
              <a:t>Use of Simulated Input when API access is not </a:t>
            </a:r>
            <a:r>
              <a:rPr lang="en-US" smtClean="0"/>
              <a:t>available.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2302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reliable way to detect if the System Extended Partition is present on a drive.</a:t>
            </a:r>
          </a:p>
          <a:p>
            <a:r>
              <a:rPr lang="en-US" dirty="0" smtClean="0"/>
              <a:t>No reliably way to detect if the Xbox is a </a:t>
            </a:r>
            <a:r>
              <a:rPr lang="en-US" dirty="0" err="1" smtClean="0"/>
              <a:t>slimline</a:t>
            </a:r>
            <a:r>
              <a:rPr lang="en-US" dirty="0" smtClean="0"/>
              <a:t> (if INTUSB is disabled).</a:t>
            </a:r>
            <a:endParaRPr lang="en-US" dirty="0"/>
          </a:p>
          <a:p>
            <a:r>
              <a:rPr lang="en-US" dirty="0" smtClean="0"/>
              <a:t>Can only launch (via </a:t>
            </a:r>
            <a:r>
              <a:rPr lang="en-US" dirty="0" err="1" smtClean="0"/>
              <a:t>LaunchXContent.xex</a:t>
            </a:r>
            <a:r>
              <a:rPr lang="en-US" dirty="0" smtClean="0"/>
              <a:t>) package-based titled if HDD is enabled</a:t>
            </a:r>
          </a:p>
          <a:p>
            <a:r>
              <a:rPr lang="en-US" dirty="0" smtClean="0"/>
              <a:t>Some CTC seem inaccurate, contradictory, or unclear.</a:t>
            </a:r>
          </a:p>
          <a:p>
            <a:r>
              <a:rPr lang="en-US" dirty="0" smtClean="0"/>
              <a:t>Cannot be done via API, Simulated input was used</a:t>
            </a:r>
          </a:p>
          <a:p>
            <a:pPr lvl="1"/>
            <a:r>
              <a:rPr lang="en-US" dirty="0" smtClean="0"/>
              <a:t>Enable/Disable Internal MU</a:t>
            </a:r>
          </a:p>
          <a:p>
            <a:pPr lvl="1"/>
            <a:r>
              <a:rPr lang="en-US" dirty="0" smtClean="0"/>
              <a:t>Changing console region</a:t>
            </a:r>
          </a:p>
          <a:p>
            <a:pPr lvl="1"/>
            <a:r>
              <a:rPr lang="en-US" dirty="0" smtClean="0"/>
              <a:t>Enable/Disable Multiplayer privileges</a:t>
            </a:r>
          </a:p>
          <a:p>
            <a:pPr lvl="1"/>
            <a:r>
              <a:rPr lang="en-US" dirty="0" smtClean="0"/>
              <a:t>Enable/Disable Communications settings</a:t>
            </a:r>
          </a:p>
          <a:p>
            <a:pPr lvl="1"/>
            <a:r>
              <a:rPr lang="en-US" dirty="0" smtClean="0"/>
              <a:t>Open Friend Presence screen</a:t>
            </a:r>
          </a:p>
          <a:p>
            <a:pPr lvl="1"/>
            <a:r>
              <a:rPr lang="en-US" dirty="0" smtClean="0"/>
              <a:t>Wake Up from dim screen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additional platforms (Windows Phone, PC, </a:t>
            </a:r>
            <a:r>
              <a:rPr lang="en-US" smtClean="0"/>
              <a:t>Xbox </a:t>
            </a:r>
            <a:r>
              <a:rPr lang="en-US" smtClean="0"/>
              <a:t>One)</a:t>
            </a:r>
            <a:endParaRPr lang="en-US" dirty="0" smtClean="0"/>
          </a:p>
          <a:p>
            <a:pPr lvl="1"/>
            <a:r>
              <a:rPr lang="en-US" dirty="0" smtClean="0"/>
              <a:t>TCRs/CTCs/FTCs from other platforms</a:t>
            </a:r>
          </a:p>
          <a:p>
            <a:pPr lvl="1"/>
            <a:r>
              <a:rPr lang="en-US" dirty="0" smtClean="0"/>
              <a:t>Modules for other platforms</a:t>
            </a:r>
          </a:p>
          <a:p>
            <a:pPr lvl="1"/>
            <a:r>
              <a:rPr lang="en-US" dirty="0" smtClean="0"/>
              <a:t>Device Pool for other platforms</a:t>
            </a:r>
          </a:p>
          <a:p>
            <a:r>
              <a:rPr lang="en-US" dirty="0" smtClean="0"/>
              <a:t>Additional Modules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1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Design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</a:t>
            </a:r>
          </a:p>
          <a:p>
            <a:r>
              <a:rPr lang="en-US" dirty="0" smtClean="0"/>
              <a:t>XAML</a:t>
            </a:r>
          </a:p>
          <a:p>
            <a:r>
              <a:rPr lang="en-US" dirty="0" smtClean="0"/>
              <a:t>MVVM (Model-View-View Model)</a:t>
            </a:r>
          </a:p>
          <a:p>
            <a:endParaRPr lang="en-US" dirty="0" smtClean="0"/>
          </a:p>
          <a:p>
            <a:r>
              <a:rPr lang="en-US" dirty="0" smtClean="0"/>
              <a:t>A Framework to host Modules</a:t>
            </a:r>
          </a:p>
          <a:p>
            <a:r>
              <a:rPr lang="en-US" dirty="0" smtClean="0"/>
              <a:t>Module per TCR Test Case</a:t>
            </a:r>
          </a:p>
          <a:p>
            <a:endParaRPr lang="en-US" dirty="0" smtClean="0"/>
          </a:p>
          <a:p>
            <a:r>
              <a:rPr lang="en-US" dirty="0" smtClean="0"/>
              <a:t>Extendable to future test platforms</a:t>
            </a:r>
          </a:p>
        </p:txBody>
      </p:sp>
    </p:spTree>
    <p:extLst>
      <p:ext uri="{BB962C8B-B14F-4D97-AF65-F5344CB8AC3E}">
        <p14:creationId xmlns:p14="http://schemas.microsoft.com/office/powerpoint/2010/main" val="14838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UI Design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Main Window</a:t>
            </a:r>
          </a:p>
          <a:p>
            <a:pPr lvl="2"/>
            <a:r>
              <a:rPr lang="en-US" dirty="0" smtClean="0"/>
              <a:t>Display TCR and CTC Text</a:t>
            </a:r>
          </a:p>
          <a:p>
            <a:pPr lvl="2"/>
            <a:r>
              <a:rPr lang="en-US" dirty="0"/>
              <a:t>Host Module </a:t>
            </a:r>
            <a:r>
              <a:rPr lang="en-US" dirty="0" smtClean="0"/>
              <a:t>UI</a:t>
            </a:r>
          </a:p>
          <a:p>
            <a:pPr lvl="2"/>
            <a:r>
              <a:rPr lang="en-US" dirty="0" smtClean="0"/>
              <a:t>Device Pool</a:t>
            </a:r>
          </a:p>
          <a:p>
            <a:pPr lvl="3"/>
            <a:r>
              <a:rPr lang="en-US" dirty="0" smtClean="0"/>
              <a:t>Select Target Device(s) for Module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Platform, TCR Version selection</a:t>
            </a:r>
          </a:p>
          <a:p>
            <a:pPr lvl="2"/>
            <a:r>
              <a:rPr lang="en-US" dirty="0" smtClean="0"/>
              <a:t>Game Title Configuration</a:t>
            </a:r>
          </a:p>
          <a:p>
            <a:pPr lvl="1"/>
            <a:r>
              <a:rPr lang="en-US" dirty="0" smtClean="0"/>
              <a:t>Debug Output Window (BAS 1 and 14)</a:t>
            </a:r>
          </a:p>
          <a:p>
            <a:r>
              <a:rPr lang="en-US" dirty="0" smtClean="0"/>
              <a:t>Modules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– Main Window – TCR/CTC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the text of TCR/CTC</a:t>
            </a:r>
          </a:p>
          <a:p>
            <a:pPr lvl="1"/>
            <a:r>
              <a:rPr lang="en-US" dirty="0" smtClean="0"/>
              <a:t>HTML to XAML conversion of CTC text, to retain formatting</a:t>
            </a:r>
          </a:p>
          <a:p>
            <a:endParaRPr lang="en-US" dirty="0"/>
          </a:p>
          <a:p>
            <a:r>
              <a:rPr lang="en-US" sz="1400" dirty="0" smtClean="0"/>
              <a:t>View</a:t>
            </a:r>
          </a:p>
          <a:p>
            <a:pPr lvl="1"/>
            <a:r>
              <a:rPr lang="en-US" sz="1200" dirty="0" err="1" smtClean="0"/>
              <a:t>MainWindow.xaml</a:t>
            </a:r>
            <a:endParaRPr lang="en-US" sz="1200" dirty="0"/>
          </a:p>
          <a:p>
            <a:pPr lvl="1"/>
            <a:r>
              <a:rPr lang="en-US" sz="1200" dirty="0" err="1" smtClean="0"/>
              <a:t>MainWindow.xaml.cs</a:t>
            </a:r>
            <a:endParaRPr lang="en-US" sz="1200" dirty="0" smtClean="0"/>
          </a:p>
          <a:p>
            <a:pPr lvl="1"/>
            <a:r>
              <a:rPr lang="en-US" sz="1200" dirty="0" err="1" smtClean="0"/>
              <a:t>Styles.xaml</a:t>
            </a:r>
            <a:endParaRPr lang="en-US" sz="1200" dirty="0" smtClean="0"/>
          </a:p>
          <a:p>
            <a:r>
              <a:rPr lang="en-US" sz="1400" dirty="0" err="1" smtClean="0"/>
              <a:t>ViewModel</a:t>
            </a:r>
            <a:endParaRPr lang="en-US" sz="1400" dirty="0"/>
          </a:p>
          <a:p>
            <a:pPr lvl="1"/>
            <a:r>
              <a:rPr lang="en-US" sz="1200" dirty="0" err="1" smtClean="0"/>
              <a:t>MainViewModel.cs</a:t>
            </a:r>
            <a:endParaRPr lang="en-US" sz="1200" dirty="0"/>
          </a:p>
          <a:p>
            <a:pPr lvl="1"/>
            <a:r>
              <a:rPr lang="en-US" sz="1200" dirty="0" err="1" smtClean="0"/>
              <a:t>TCRPlatformViewItem.cs</a:t>
            </a:r>
            <a:r>
              <a:rPr lang="en-US" sz="1200" dirty="0" smtClean="0"/>
              <a:t>, </a:t>
            </a:r>
            <a:r>
              <a:rPr lang="en-US" sz="1200" dirty="0" err="1" smtClean="0"/>
              <a:t>TCRVersionViewItem.cs</a:t>
            </a:r>
            <a:r>
              <a:rPr lang="en-US" sz="1200" dirty="0" smtClean="0"/>
              <a:t>, </a:t>
            </a:r>
            <a:r>
              <a:rPr lang="en-US" sz="1200" dirty="0" err="1" smtClean="0"/>
              <a:t>TCRCategoryViewItem.cs</a:t>
            </a:r>
            <a:r>
              <a:rPr lang="en-US" sz="1200" dirty="0" smtClean="0"/>
              <a:t>, </a:t>
            </a:r>
            <a:r>
              <a:rPr lang="en-US" sz="1200" dirty="0" err="1" smtClean="0"/>
              <a:t>TCRViewItem.cs</a:t>
            </a:r>
            <a:r>
              <a:rPr lang="en-US" sz="1200" dirty="0" smtClean="0"/>
              <a:t>, </a:t>
            </a:r>
            <a:r>
              <a:rPr lang="en-US" sz="1200" dirty="0" err="1" smtClean="0"/>
              <a:t>TCRTestCaseViewItem.cs</a:t>
            </a:r>
            <a:endParaRPr lang="en-US" sz="1200" dirty="0"/>
          </a:p>
          <a:p>
            <a:r>
              <a:rPr lang="en-US" sz="1400" dirty="0" err="1" smtClean="0"/>
              <a:t>DataModel.cs</a:t>
            </a:r>
            <a:endParaRPr lang="en-US" sz="1400" dirty="0" smtClean="0"/>
          </a:p>
          <a:p>
            <a:r>
              <a:rPr lang="en-US" sz="1400" dirty="0" smtClean="0"/>
              <a:t>CertData.xml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– Main Window – Device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Xbox’s in Xbox Neighborhood</a:t>
            </a:r>
          </a:p>
          <a:p>
            <a:r>
              <a:rPr lang="en-US" dirty="0" smtClean="0"/>
              <a:t>Allow selection of Xbox(s) to be used by Module</a:t>
            </a:r>
          </a:p>
          <a:p>
            <a:r>
              <a:rPr lang="en-US" dirty="0" smtClean="0"/>
              <a:t>Control Xbox(s)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400" dirty="0" smtClean="0"/>
              <a:t>View</a:t>
            </a:r>
          </a:p>
          <a:p>
            <a:pPr lvl="1"/>
            <a:r>
              <a:rPr lang="en-US" sz="1200" dirty="0" err="1" smtClean="0"/>
              <a:t>MainWindow.xaml</a:t>
            </a:r>
            <a:endParaRPr lang="en-US" sz="1200" dirty="0" smtClean="0"/>
          </a:p>
          <a:p>
            <a:pPr lvl="1"/>
            <a:r>
              <a:rPr lang="en-US" sz="1200" dirty="0" err="1" smtClean="0"/>
              <a:t>MainWindow.xaml.cs</a:t>
            </a:r>
            <a:endParaRPr lang="en-US" sz="1200" dirty="0" smtClean="0"/>
          </a:p>
          <a:p>
            <a:r>
              <a:rPr lang="en-US" sz="1400" dirty="0" err="1" smtClean="0"/>
              <a:t>ViewModel</a:t>
            </a:r>
            <a:endParaRPr lang="en-US" sz="1400" dirty="0" smtClean="0"/>
          </a:p>
          <a:p>
            <a:pPr lvl="1"/>
            <a:r>
              <a:rPr lang="en-US" sz="1200" dirty="0" err="1" smtClean="0"/>
              <a:t>XboxViewItem.cs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693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– Settings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Configure current TCR Platform and TCR Version</a:t>
            </a:r>
          </a:p>
          <a:p>
            <a:pPr lvl="1"/>
            <a:r>
              <a:rPr lang="en-US" dirty="0" smtClean="0"/>
              <a:t>Just </a:t>
            </a:r>
            <a:r>
              <a:rPr lang="en-US" dirty="0" smtClean="0"/>
              <a:t>for Xbox </a:t>
            </a:r>
            <a:r>
              <a:rPr lang="en-US" dirty="0" smtClean="0"/>
              <a:t>for now</a:t>
            </a:r>
          </a:p>
          <a:p>
            <a:r>
              <a:rPr lang="en-US" dirty="0" smtClean="0"/>
              <a:t>Configure </a:t>
            </a:r>
            <a:r>
              <a:rPr lang="en-US" dirty="0" smtClean="0"/>
              <a:t>title </a:t>
            </a:r>
            <a:r>
              <a:rPr lang="en-US" dirty="0" smtClean="0"/>
              <a:t>being </a:t>
            </a:r>
            <a:r>
              <a:rPr lang="en-US" dirty="0" smtClean="0"/>
              <a:t>tested</a:t>
            </a:r>
          </a:p>
          <a:p>
            <a:pPr lvl="1"/>
            <a:r>
              <a:rPr lang="en-US" dirty="0" smtClean="0"/>
              <a:t>Auto-populate based on directory contents</a:t>
            </a:r>
            <a:endParaRPr lang="en-US" dirty="0" smtClean="0"/>
          </a:p>
          <a:p>
            <a:r>
              <a:rPr lang="en-US" dirty="0" smtClean="0"/>
              <a:t>Configure </a:t>
            </a:r>
            <a:r>
              <a:rPr lang="en-US" dirty="0" smtClean="0"/>
              <a:t>location </a:t>
            </a:r>
            <a:r>
              <a:rPr lang="en-US" dirty="0" smtClean="0"/>
              <a:t>of flashing utility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400" dirty="0" smtClean="0"/>
              <a:t>View</a:t>
            </a:r>
          </a:p>
          <a:p>
            <a:pPr lvl="1"/>
            <a:r>
              <a:rPr lang="en-US" sz="1200" dirty="0" err="1" smtClean="0"/>
              <a:t>Settings.xaml</a:t>
            </a:r>
            <a:r>
              <a:rPr lang="en-US" sz="1200" dirty="0" smtClean="0"/>
              <a:t>, </a:t>
            </a:r>
            <a:r>
              <a:rPr lang="en-US" sz="1200" dirty="0" err="1" smtClean="0"/>
              <a:t>Settings.xaml.cs</a:t>
            </a:r>
            <a:endParaRPr lang="en-US" sz="1200" dirty="0"/>
          </a:p>
          <a:p>
            <a:r>
              <a:rPr lang="en-US" sz="1400" dirty="0" smtClean="0"/>
              <a:t>View Model</a:t>
            </a:r>
          </a:p>
          <a:p>
            <a:pPr lvl="1"/>
            <a:r>
              <a:rPr lang="en-US" sz="1200" dirty="0" err="1" smtClean="0"/>
              <a:t>SettingsViewModel.cs</a:t>
            </a:r>
            <a:endParaRPr lang="en-US" sz="1200" dirty="0"/>
          </a:p>
          <a:p>
            <a:r>
              <a:rPr lang="en-US" sz="1400" dirty="0" err="1" smtClean="0"/>
              <a:t>Settings.cfg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– Debug Output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Displays Debug Output from Xbox</a:t>
            </a:r>
          </a:p>
          <a:p>
            <a:r>
              <a:rPr lang="en-US" dirty="0" smtClean="0"/>
              <a:t>Catches Dumps from: Assert, Exception, RIP</a:t>
            </a:r>
          </a:p>
          <a:p>
            <a:endParaRPr lang="en-US" dirty="0"/>
          </a:p>
          <a:p>
            <a:r>
              <a:rPr lang="en-US" sz="1400" dirty="0" smtClean="0"/>
              <a:t>View</a:t>
            </a:r>
          </a:p>
          <a:p>
            <a:pPr lvl="1"/>
            <a:r>
              <a:rPr lang="en-US" sz="1200" dirty="0" err="1" smtClean="0"/>
              <a:t>DebugOutput.xaml</a:t>
            </a:r>
            <a:r>
              <a:rPr lang="en-US" sz="1200" dirty="0" smtClean="0"/>
              <a:t>, </a:t>
            </a:r>
            <a:r>
              <a:rPr lang="en-US" sz="1200" dirty="0" err="1" smtClean="0"/>
              <a:t>DebugOutput.xaml.cs</a:t>
            </a:r>
            <a:endParaRPr lang="en-US" sz="1200" dirty="0" smtClean="0"/>
          </a:p>
          <a:p>
            <a:r>
              <a:rPr lang="en-US" sz="1400" dirty="0" smtClean="0"/>
              <a:t>View Model</a:t>
            </a:r>
          </a:p>
          <a:p>
            <a:pPr lvl="1"/>
            <a:r>
              <a:rPr lang="en-US" sz="1200" dirty="0" err="1" smtClean="0"/>
              <a:t>DebugOutputViewModel.cs</a:t>
            </a:r>
            <a:endParaRPr lang="en-US" sz="1400" dirty="0" smtClean="0"/>
          </a:p>
          <a:p>
            <a:r>
              <a:rPr lang="en-US" sz="1400" dirty="0" err="1" smtClean="0"/>
              <a:t>DebugStrings.cfg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– Module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ModuleContext.cs</a:t>
            </a:r>
            <a:endParaRPr lang="en-US" dirty="0" smtClean="0"/>
          </a:p>
          <a:p>
            <a:pPr lvl="1"/>
            <a:r>
              <a:rPr lang="en-US" dirty="0" smtClean="0"/>
              <a:t>Passed from Framework to Module</a:t>
            </a:r>
          </a:p>
          <a:p>
            <a:pPr lvl="1"/>
            <a:r>
              <a:rPr lang="en-US" dirty="0" smtClean="0"/>
              <a:t>Provides Module with access to functionality in Framework.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ModuleViewItem.cs</a:t>
            </a:r>
            <a:endParaRPr lang="en-US" dirty="0" smtClean="0"/>
          </a:p>
          <a:p>
            <a:pPr lvl="1"/>
            <a:r>
              <a:rPr lang="en-US" dirty="0" smtClean="0"/>
              <a:t>View Model </a:t>
            </a:r>
            <a:r>
              <a:rPr lang="en-US" dirty="0" smtClean="0"/>
              <a:t>class </a:t>
            </a:r>
            <a:r>
              <a:rPr lang="en-US" dirty="0" smtClean="0"/>
              <a:t>for module </a:t>
            </a:r>
            <a:r>
              <a:rPr lang="en-US" dirty="0" smtClean="0"/>
              <a:t>selection (not </a:t>
            </a:r>
            <a:r>
              <a:rPr lang="en-US" dirty="0" smtClean="0"/>
              <a:t>module’s own </a:t>
            </a:r>
            <a:r>
              <a:rPr lang="en-US" dirty="0" smtClean="0"/>
              <a:t>UI)</a:t>
            </a:r>
          </a:p>
          <a:p>
            <a:pPr lvl="1"/>
            <a:r>
              <a:rPr lang="en-US" dirty="0" smtClean="0"/>
              <a:t>Derived from </a:t>
            </a:r>
            <a:r>
              <a:rPr lang="en-US" dirty="0" err="1" smtClean="0"/>
              <a:t>ModuleContext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26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st PP Template">
  <a:themeElements>
    <a:clrScheme name="ManpowerGroup Colors">
      <a:dk1>
        <a:srgbClr val="466EA5"/>
      </a:dk1>
      <a:lt1>
        <a:srgbClr val="FFFFFF"/>
      </a:lt1>
      <a:dk2>
        <a:srgbClr val="6390C6"/>
      </a:dk2>
      <a:lt2>
        <a:srgbClr val="FFFFFF"/>
      </a:lt2>
      <a:accent1>
        <a:srgbClr val="466EA5"/>
      </a:accent1>
      <a:accent2>
        <a:srgbClr val="5A90C6"/>
      </a:accent2>
      <a:accent3>
        <a:srgbClr val="6E8F82"/>
      </a:accent3>
      <a:accent4>
        <a:srgbClr val="AB404B"/>
      </a:accent4>
      <a:accent5>
        <a:srgbClr val="C46D24"/>
      </a:accent5>
      <a:accent6>
        <a:srgbClr val="67696F"/>
      </a:accent6>
      <a:hlink>
        <a:srgbClr val="6E8F82"/>
      </a:hlink>
      <a:folHlink>
        <a:srgbClr val="6390C6"/>
      </a:folHlink>
    </a:clrScheme>
    <a:fontScheme name="Experi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Experis_BlueShape_PowerPoint-template</Template>
  <TotalTime>1665</TotalTime>
  <Words>957</Words>
  <Application>Microsoft Office PowerPoint</Application>
  <PresentationFormat>Widescreen</PresentationFormat>
  <Paragraphs>261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Test PP Template</vt:lpstr>
      <vt:lpstr>Certification Assistance Tool </vt:lpstr>
      <vt:lpstr>Primary Ownership Areas</vt:lpstr>
      <vt:lpstr>Basic Design Requirements</vt:lpstr>
      <vt:lpstr>Basic UI Design Components</vt:lpstr>
      <vt:lpstr>Framework – Main Window – TCR/CTC Panel</vt:lpstr>
      <vt:lpstr>Framework – Main Window – Device Pool</vt:lpstr>
      <vt:lpstr>Framework – Settings Window</vt:lpstr>
      <vt:lpstr>Framework – Debug Output Window</vt:lpstr>
      <vt:lpstr>Framework – Module Hosting</vt:lpstr>
      <vt:lpstr>CAT Module Interfaces</vt:lpstr>
      <vt:lpstr>CAT Module Interfaces (Continued)</vt:lpstr>
      <vt:lpstr>Xbox</vt:lpstr>
      <vt:lpstr>Native Code</vt:lpstr>
      <vt:lpstr>CAT Framework – Other Classes</vt:lpstr>
      <vt:lpstr>CAT Framework – Other Classes (Continued)</vt:lpstr>
      <vt:lpstr>LaunchXContent</vt:lpstr>
      <vt:lpstr>Other Noteworthy Functionality</vt:lpstr>
      <vt:lpstr>TCR Test Case Module – BAS 1 and 14</vt:lpstr>
      <vt:lpstr>TCR Test Case Module – BAS 15</vt:lpstr>
      <vt:lpstr>TCR Test Case Module – GP 70</vt:lpstr>
      <vt:lpstr>TCR Test Case Module – MPS 86</vt:lpstr>
      <vt:lpstr>TCR Test Case Module – STR 50 </vt:lpstr>
      <vt:lpstr>TCR Test Case Module – STR 51 </vt:lpstr>
      <vt:lpstr>TCR Test Case Module – STR 118 </vt:lpstr>
      <vt:lpstr>TCR Test Case Module – VID 117 </vt:lpstr>
      <vt:lpstr>Trickiness</vt:lpstr>
      <vt:lpstr>Issues</vt:lpstr>
      <vt:lpstr>V2?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Certification Assistance Tool</dc:title>
  <dc:creator>Colen Garoutte-Carson (Experis)</dc:creator>
  <cp:lastModifiedBy>Colen Garoutte-Carson (Experis)</cp:lastModifiedBy>
  <cp:revision>77</cp:revision>
  <dcterms:created xsi:type="dcterms:W3CDTF">2013-05-20T16:23:45Z</dcterms:created>
  <dcterms:modified xsi:type="dcterms:W3CDTF">2013-05-30T00:13:28Z</dcterms:modified>
</cp:coreProperties>
</file>