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1" r:id="rId5"/>
    <p:sldMasterId id="2147483696" r:id="rId6"/>
    <p:sldMasterId id="2147483708" r:id="rId7"/>
    <p:sldMasterId id="2147483720" r:id="rId8"/>
    <p:sldMasterId id="2147483732" r:id="rId9"/>
    <p:sldMasterId id="2147483744" r:id="rId10"/>
  </p:sldMasterIdLst>
  <p:notesMasterIdLst>
    <p:notesMasterId r:id="rId14"/>
  </p:notesMasterIdLst>
  <p:sldIdLst>
    <p:sldId id="281" r:id="rId11"/>
    <p:sldId id="288" r:id="rId12"/>
    <p:sldId id="28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A76D0"/>
    <a:srgbClr val="07518F"/>
    <a:srgbClr val="064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0" autoAdjust="0"/>
    <p:restoredTop sz="82534" autoAdjust="0"/>
  </p:normalViewPr>
  <p:slideViewPr>
    <p:cSldViewPr snapToGrid="0">
      <p:cViewPr varScale="1">
        <p:scale>
          <a:sx n="25" d="100"/>
          <a:sy n="25" d="100"/>
        </p:scale>
        <p:origin x="-516" y="-8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37119B3-4C6B-47E7-93D9-785B49AC1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1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119B3-4C6B-47E7-93D9-785B49AC1DD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4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119B3-4C6B-47E7-93D9-785B49AC1DD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9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119B3-4C6B-47E7-93D9-785B49AC1DD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9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intel_rgb_100-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69875"/>
            <a:ext cx="16303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effectLst/>
                <a:cs typeface="+mn-cs"/>
              </a:rPr>
              <a:t>Intel Confidential</a:t>
            </a:r>
          </a:p>
        </p:txBody>
      </p:sp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5F60408E-AD9D-4D3A-8EC7-3B3336A7673E}" type="slidenum">
              <a:rPr lang="en-US" sz="900" b="1">
                <a:solidFill>
                  <a:srgbClr val="FFFFFF"/>
                </a:solidFill>
                <a:effectLst/>
                <a:cs typeface="+mn-cs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intel_rgb_100-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69875"/>
            <a:ext cx="16303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effectLst/>
                <a:cs typeface="Arial"/>
              </a:rPr>
              <a:t>Intel Confidential</a:t>
            </a:r>
          </a:p>
        </p:txBody>
      </p:sp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5F60408E-AD9D-4D3A-8EC7-3B3336A7673E}" type="slidenum">
              <a:rPr lang="en-US" sz="900" b="1">
                <a:solidFill>
                  <a:srgbClr val="FFFFFF"/>
                </a:solidFill>
                <a:effectLst/>
                <a:cs typeface="Arial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Arial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423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07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711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567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6157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02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3869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86034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94475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05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571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intel_rgb_100-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69875"/>
            <a:ext cx="16303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effectLst/>
                <a:cs typeface="Arial"/>
              </a:rPr>
              <a:t>Intel Confidential</a:t>
            </a:r>
          </a:p>
        </p:txBody>
      </p:sp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5F60408E-AD9D-4D3A-8EC7-3B3336A7673E}" type="slidenum">
              <a:rPr lang="en-US" sz="900" b="1">
                <a:solidFill>
                  <a:srgbClr val="FFFFFF"/>
                </a:solidFill>
                <a:effectLst/>
                <a:cs typeface="Arial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Arial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8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640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73490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675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8086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96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67759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60123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7411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4010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627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intel_rgb_100-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69875"/>
            <a:ext cx="16303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effectLst/>
                <a:cs typeface="Arial"/>
              </a:rPr>
              <a:t>Intel Confidential</a:t>
            </a:r>
          </a:p>
        </p:txBody>
      </p:sp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5F60408E-AD9D-4D3A-8EC7-3B3336A7673E}" type="slidenum">
              <a:rPr lang="en-US" sz="900" b="1">
                <a:solidFill>
                  <a:srgbClr val="FFFFFF"/>
                </a:solidFill>
                <a:effectLst/>
                <a:cs typeface="Arial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Arial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314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9070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69044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041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572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282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0218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65939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32838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255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27858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intel_rgb_100-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69875"/>
            <a:ext cx="16303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effectLst/>
                <a:cs typeface="Arial"/>
              </a:rPr>
              <a:t>Intel Confidential</a:t>
            </a:r>
          </a:p>
        </p:txBody>
      </p:sp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5F60408E-AD9D-4D3A-8EC7-3B3336A7673E}" type="slidenum">
              <a:rPr lang="en-US" sz="900" b="1">
                <a:solidFill>
                  <a:srgbClr val="FFFFFF"/>
                </a:solidFill>
                <a:effectLst/>
                <a:cs typeface="Arial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Arial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4615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607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03889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14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969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2432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97428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12599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78822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256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940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intel_rgb_100-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69875"/>
            <a:ext cx="16303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effectLst/>
                <a:cs typeface="Arial"/>
              </a:rPr>
              <a:t>Intel Confidential</a:t>
            </a:r>
          </a:p>
        </p:txBody>
      </p:sp>
      <p:sp>
        <p:nvSpPr>
          <p:cNvPr id="6" name="Rectangle 19"/>
          <p:cNvSpPr>
            <a:spLocks noChangeArrowheads="1"/>
          </p:cNvSpPr>
          <p:nvPr userDrawn="1"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5F60408E-AD9D-4D3A-8EC7-3B3336A7673E}" type="slidenum">
              <a:rPr lang="en-US" sz="900" b="1">
                <a:solidFill>
                  <a:srgbClr val="FFFFFF"/>
                </a:solidFill>
                <a:effectLst/>
                <a:cs typeface="Arial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Arial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804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567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748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3370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359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237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52863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72617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08747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4084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20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4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27" name="Picture 18" descr="intel_rgb_100-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7996238" y="6080125"/>
            <a:ext cx="9842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effectLst/>
                <a:cs typeface="+mn-cs"/>
              </a:rPr>
              <a:t>Intel Confidential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3A11A153-AC7D-4661-B35A-81160A5441DB}" type="slidenum">
              <a:rPr lang="en-US" sz="900" b="1">
                <a:solidFill>
                  <a:srgbClr val="FFFFFF"/>
                </a:solidFill>
                <a:effectLst/>
                <a:cs typeface="+mn-cs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intel_rgb_100tag-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54150" y="2125663"/>
            <a:ext cx="6227763" cy="27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effectLst/>
                <a:cs typeface="+mn-cs"/>
              </a:rPr>
              <a:t>Intel Confidential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4B01E7BC-A2C2-4B07-A3C8-BFF880F26622}" type="slidenum">
              <a:rPr lang="en-US" sz="900" b="1">
                <a:solidFill>
                  <a:srgbClr val="FFFFFF"/>
                </a:solidFill>
                <a:effectLst/>
                <a:cs typeface="+mn-cs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4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/>
            </a:endParaRPr>
          </a:p>
        </p:txBody>
      </p:sp>
      <p:pic>
        <p:nvPicPr>
          <p:cNvPr id="1027" name="Picture 18" descr="intel_rgb_100-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7996238" y="6080125"/>
            <a:ext cx="9842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effectLst/>
                <a:cs typeface="Arial"/>
              </a:rPr>
              <a:t>Intel Confidential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3A11A153-AC7D-4661-B35A-81160A5441DB}" type="slidenum">
              <a:rPr lang="en-US" sz="900" b="1">
                <a:solidFill>
                  <a:srgbClr val="FFFFFF"/>
                </a:solidFill>
                <a:effectLst/>
                <a:cs typeface="Arial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62139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4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/>
            </a:endParaRPr>
          </a:p>
        </p:txBody>
      </p:sp>
      <p:pic>
        <p:nvPicPr>
          <p:cNvPr id="1027" name="Picture 18" descr="intel_rgb_100-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7996238" y="6080125"/>
            <a:ext cx="9842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effectLst/>
                <a:cs typeface="Arial"/>
              </a:rPr>
              <a:t>Intel Confidential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3A11A153-AC7D-4661-B35A-81160A5441DB}" type="slidenum">
              <a:rPr lang="en-US" sz="900" b="1">
                <a:solidFill>
                  <a:srgbClr val="FFFFFF"/>
                </a:solidFill>
                <a:effectLst/>
                <a:cs typeface="Arial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0036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4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/>
            </a:endParaRPr>
          </a:p>
        </p:txBody>
      </p:sp>
      <p:pic>
        <p:nvPicPr>
          <p:cNvPr id="1027" name="Picture 18" descr="intel_rgb_100-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7996238" y="6080125"/>
            <a:ext cx="9842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effectLst/>
                <a:cs typeface="Arial"/>
              </a:rPr>
              <a:t>Intel Confidential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3A11A153-AC7D-4661-B35A-81160A5441DB}" type="slidenum">
              <a:rPr lang="en-US" sz="900" b="1">
                <a:solidFill>
                  <a:srgbClr val="FFFFFF"/>
                </a:solidFill>
                <a:effectLst/>
                <a:cs typeface="Arial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8196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4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/>
            </a:endParaRPr>
          </a:p>
        </p:txBody>
      </p:sp>
      <p:pic>
        <p:nvPicPr>
          <p:cNvPr id="1027" name="Picture 18" descr="intel_rgb_100-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7996238" y="6080125"/>
            <a:ext cx="9842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effectLst/>
                <a:cs typeface="Arial"/>
              </a:rPr>
              <a:t>Intel Confidential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3A11A153-AC7D-4661-B35A-81160A5441DB}" type="slidenum">
              <a:rPr lang="en-US" sz="900" b="1">
                <a:solidFill>
                  <a:srgbClr val="FFFFFF"/>
                </a:solidFill>
                <a:effectLst/>
                <a:cs typeface="Arial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3769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4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19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/>
            </a:endParaRPr>
          </a:p>
        </p:txBody>
      </p:sp>
      <p:pic>
        <p:nvPicPr>
          <p:cNvPr id="1027" name="Picture 18" descr="intel_rgb_100-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7996238" y="6080125"/>
            <a:ext cx="9842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  <a:effectLst/>
                <a:cs typeface="Arial"/>
              </a:rPr>
              <a:t>Intel Confidential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3A11A153-AC7D-4661-B35A-81160A5441DB}" type="slidenum">
              <a:rPr lang="en-US" sz="900" b="1">
                <a:solidFill>
                  <a:srgbClr val="FFFFFF"/>
                </a:solidFill>
                <a:effectLst/>
                <a:cs typeface="Arial"/>
              </a:rPr>
              <a:pPr eaLnBrk="0" hangingPunct="0">
                <a:defRPr/>
              </a:pPr>
              <a:t>‹#›</a:t>
            </a:fld>
            <a:endParaRPr lang="en-US" sz="900" b="1">
              <a:solidFill>
                <a:srgbClr val="FFFFFF"/>
              </a:solidFill>
              <a:effectLst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469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WHQL TestService </a:t>
            </a:r>
            <a:r>
              <a:rPr lang="en-US" sz="2400" dirty="0" smtClean="0"/>
              <a:t>Automation Design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32" y="1082691"/>
            <a:ext cx="6775985" cy="4906947"/>
          </a:xfrm>
        </p:spPr>
      </p:pic>
    </p:spTree>
    <p:extLst>
      <p:ext uri="{BB962C8B-B14F-4D97-AF65-F5344CB8AC3E}">
        <p14:creationId xmlns:p14="http://schemas.microsoft.com/office/powerpoint/2010/main" val="4175717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67211"/>
            <a:ext cx="8410575" cy="857720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Simplified Test Cycle Flow with Automation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024931"/>
            <a:ext cx="8407400" cy="4983983"/>
          </a:xfrm>
        </p:spPr>
        <p:txBody>
          <a:bodyPr/>
          <a:lstStyle/>
          <a:p>
            <a:pPr lvl="1"/>
            <a:endParaRPr lang="en-US" sz="1400" kern="1200" dirty="0" smtClean="0"/>
          </a:p>
          <a:p>
            <a:pPr lvl="1"/>
            <a:endParaRPr lang="en-US" sz="1200" kern="12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532561" y="1523658"/>
            <a:ext cx="1487158" cy="17840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WHQL WEB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Create Cycle</a:t>
            </a:r>
          </a:p>
          <a:p>
            <a:r>
              <a:rPr lang="en-US" sz="1200" dirty="0" smtClean="0">
                <a:solidFill>
                  <a:srgbClr val="FFFFFF"/>
                </a:solidFill>
              </a:rPr>
              <a:t>Kickoff Cycle</a:t>
            </a:r>
          </a:p>
          <a:p>
            <a:endParaRPr lang="en-US" sz="12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(Calls Kickoff Service To Start UI)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25239" y="1517306"/>
            <a:ext cx="1487158" cy="17904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rgbClr val="FFFFFF"/>
                </a:solidFill>
              </a:rPr>
              <a:t>KickOff</a:t>
            </a:r>
            <a:r>
              <a:rPr lang="en-US" sz="1600" dirty="0" smtClean="0">
                <a:solidFill>
                  <a:srgbClr val="FFFFFF"/>
                </a:solidFill>
              </a:rPr>
              <a:t>-Svc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Create configuration file on client and run UI script</a:t>
            </a:r>
          </a:p>
          <a:p>
            <a:endParaRPr lang="en-US" sz="12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Reboot clients</a:t>
            </a: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 bwMode="auto">
          <a:xfrm flipV="1">
            <a:off x="2019719" y="2412525"/>
            <a:ext cx="805520" cy="31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07335" y="1508938"/>
            <a:ext cx="1487158" cy="17988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      UI 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UI Clients</a:t>
            </a:r>
          </a:p>
          <a:p>
            <a:endParaRPr lang="en-US" sz="12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Notify </a:t>
            </a:r>
            <a:r>
              <a:rPr lang="en-US" sz="1200" dirty="0" err="1" smtClean="0">
                <a:solidFill>
                  <a:srgbClr val="FFFFFF"/>
                </a:solidFill>
              </a:rPr>
              <a:t>UIComplete</a:t>
            </a:r>
            <a:r>
              <a:rPr lang="en-US" sz="1200" dirty="0" smtClean="0">
                <a:solidFill>
                  <a:srgbClr val="FFFFFF"/>
                </a:solidFill>
              </a:rPr>
              <a:t> Service when ready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16418" y="1520666"/>
            <a:ext cx="1860604" cy="1437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KickOff</a:t>
            </a:r>
            <a:r>
              <a:rPr lang="en-US" sz="1600" dirty="0">
                <a:solidFill>
                  <a:srgbClr val="FFFFFF"/>
                </a:solidFill>
              </a:rPr>
              <a:t>-Svc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Add Client to the </a:t>
            </a:r>
            <a:r>
              <a:rPr lang="en-US" sz="1200" dirty="0" err="1">
                <a:solidFill>
                  <a:srgbClr val="FFFFFF"/>
                </a:solidFill>
              </a:rPr>
              <a:t>UIComplete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smtClean="0">
                <a:solidFill>
                  <a:srgbClr val="FFFFFF"/>
                </a:solidFill>
              </a:rPr>
              <a:t>Queue </a:t>
            </a:r>
            <a:r>
              <a:rPr lang="en-US" sz="1200" dirty="0">
                <a:solidFill>
                  <a:srgbClr val="FFFFFF"/>
                </a:solidFill>
              </a:rPr>
              <a:t>for WHCK configuration 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116417" y="4222142"/>
            <a:ext cx="1860605" cy="123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KickOff</a:t>
            </a:r>
            <a:r>
              <a:rPr lang="en-US" sz="1600" dirty="0">
                <a:solidFill>
                  <a:srgbClr val="FFFFFF"/>
                </a:solidFill>
              </a:rPr>
              <a:t>-Svc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Run Tests </a:t>
            </a: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/>
          <p:cNvCxnSpPr>
            <a:stCxn id="6" idx="3"/>
            <a:endCxn id="9" idx="1"/>
          </p:cNvCxnSpPr>
          <p:nvPr/>
        </p:nvCxnSpPr>
        <p:spPr bwMode="auto">
          <a:xfrm flipV="1">
            <a:off x="4312397" y="2408341"/>
            <a:ext cx="694938" cy="4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494493" y="2356084"/>
            <a:ext cx="68494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2" idx="2"/>
          </p:cNvCxnSpPr>
          <p:nvPr/>
        </p:nvCxnSpPr>
        <p:spPr bwMode="auto">
          <a:xfrm>
            <a:off x="8046720" y="2957885"/>
            <a:ext cx="0" cy="4055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74433" y="3983603"/>
            <a:ext cx="1487158" cy="14742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 WHQL WEB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View Results </a:t>
            </a:r>
          </a:p>
          <a:p>
            <a:endParaRPr lang="en-US" sz="12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Compare Results 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>
            <a:off x="2061591" y="4623848"/>
            <a:ext cx="80552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044199" y="3983603"/>
            <a:ext cx="1490486" cy="15010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KickOff</a:t>
            </a:r>
            <a:r>
              <a:rPr lang="en-US" sz="1400" dirty="0">
                <a:solidFill>
                  <a:srgbClr val="FFFFFF"/>
                </a:solidFill>
              </a:rPr>
              <a:t>-Svc</a:t>
            </a:r>
          </a:p>
          <a:p>
            <a:r>
              <a:rPr lang="en-US" sz="1200" dirty="0" smtClean="0">
                <a:solidFill>
                  <a:srgbClr val="FFFFFF"/>
                </a:solidFill>
              </a:rPr>
              <a:t>(</a:t>
            </a:r>
            <a:r>
              <a:rPr lang="en-US" sz="1200" dirty="0" err="1" smtClean="0">
                <a:solidFill>
                  <a:srgbClr val="FFFFFF"/>
                </a:solidFill>
              </a:rPr>
              <a:t>DTMLogParser</a:t>
            </a:r>
            <a:r>
              <a:rPr lang="en-US" sz="1200" dirty="0" smtClean="0">
                <a:solidFill>
                  <a:srgbClr val="FFFFFF"/>
                </a:solidFill>
              </a:rPr>
              <a:t>)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Transfers test Results to </a:t>
            </a:r>
          </a:p>
          <a:p>
            <a:endParaRPr lang="en-US" sz="12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  WHQL SQL</a:t>
            </a: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 bwMode="auto">
          <a:xfrm flipH="1">
            <a:off x="6534685" y="4840002"/>
            <a:ext cx="5817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Flowchart: Magnetic Disk 25"/>
          <p:cNvSpPr/>
          <p:nvPr/>
        </p:nvSpPr>
        <p:spPr bwMode="auto">
          <a:xfrm>
            <a:off x="2867111" y="3983603"/>
            <a:ext cx="1629475" cy="155800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WHQL SQL</a:t>
            </a:r>
          </a:p>
          <a:p>
            <a:endParaRPr lang="en-US" sz="1200" dirty="0" smtClean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Holds test Results </a:t>
            </a:r>
          </a:p>
        </p:txBody>
      </p:sp>
      <p:cxnSp>
        <p:nvCxnSpPr>
          <p:cNvPr id="19" name="Straight Arrow Connector 18"/>
          <p:cNvCxnSpPr>
            <a:stCxn id="17" idx="1"/>
            <a:endCxn id="26" idx="4"/>
          </p:cNvCxnSpPr>
          <p:nvPr/>
        </p:nvCxnSpPr>
        <p:spPr bwMode="auto">
          <a:xfrm flipH="1">
            <a:off x="4496586" y="4734140"/>
            <a:ext cx="547613" cy="28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7116416" y="3363402"/>
            <a:ext cx="1860605" cy="62020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Queue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200" dirty="0" smtClean="0">
                <a:solidFill>
                  <a:srgbClr val="FFFFFF"/>
                </a:solidFill>
              </a:rPr>
              <a:t>See next slide</a:t>
            </a: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8024184" y="3983603"/>
            <a:ext cx="1" cy="2385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08954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 bwMode="auto">
          <a:xfrm>
            <a:off x="1804558" y="2151977"/>
            <a:ext cx="5947575" cy="26695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Queue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814911" y="2240767"/>
            <a:ext cx="3792070" cy="1460013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    One-time task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3" y="210113"/>
            <a:ext cx="8410575" cy="857720"/>
          </a:xfrm>
        </p:spPr>
        <p:txBody>
          <a:bodyPr/>
          <a:lstStyle/>
          <a:p>
            <a:pPr marL="0" indent="0"/>
            <a:r>
              <a:rPr lang="en-US" sz="2400" dirty="0" smtClean="0">
                <a:solidFill>
                  <a:srgbClr val="FFFFFF"/>
                </a:solidFill>
              </a:rPr>
              <a:t>Queue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42773" y="1417050"/>
            <a:ext cx="6655242" cy="5383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Install OS, drivers, WHCK client</a:t>
            </a:r>
          </a:p>
          <a:p>
            <a:r>
              <a:rPr lang="en-US" sz="1200" dirty="0">
                <a:solidFill>
                  <a:srgbClr val="FFFFFF"/>
                </a:solidFill>
              </a:rPr>
              <a:t>		Add Client to the Queue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442773" y="4999986"/>
            <a:ext cx="6655243" cy="54395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Run Tests, Collect Results, Prepare Submission</a:t>
            </a: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4312397" y="2663932"/>
            <a:ext cx="694938" cy="4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2" idx="2"/>
            <a:endCxn id="31" idx="0"/>
          </p:cNvCxnSpPr>
          <p:nvPr/>
        </p:nvCxnSpPr>
        <p:spPr bwMode="auto">
          <a:xfrm>
            <a:off x="4770394" y="1955380"/>
            <a:ext cx="7952" cy="1965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3072694" y="2314703"/>
            <a:ext cx="3190871" cy="2269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Create Machine Pool </a:t>
            </a:r>
            <a:r>
              <a:rPr lang="en-US" sz="1000" dirty="0" smtClean="0">
                <a:solidFill>
                  <a:srgbClr val="FFFFFF"/>
                </a:solidFill>
              </a:rPr>
              <a:t>(first client only)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766560" y="2314703"/>
            <a:ext cx="526362" cy="22139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    Unsuccessful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072693" y="3739732"/>
            <a:ext cx="3190872" cy="2269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Move Machine to Pool (</a:t>
            </a:r>
            <a:r>
              <a:rPr lang="en-US" sz="1000" dirty="0" smtClean="0">
                <a:solidFill>
                  <a:srgbClr val="FFFFFF"/>
                </a:solidFill>
              </a:rPr>
              <a:t>set to Ready</a:t>
            </a:r>
            <a:r>
              <a:rPr lang="en-US" sz="1200" dirty="0" smtClean="0">
                <a:solidFill>
                  <a:srgbClr val="FFFFFF"/>
                </a:solidFill>
              </a:rPr>
              <a:t>)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076870" y="2619547"/>
            <a:ext cx="3182518" cy="4022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Create Device Family </a:t>
            </a:r>
            <a:r>
              <a:rPr lang="en-US" sz="1000" dirty="0">
                <a:solidFill>
                  <a:srgbClr val="FFFFFF"/>
                </a:solidFill>
              </a:rPr>
              <a:t>(first client only)(</a:t>
            </a:r>
            <a:r>
              <a:rPr lang="en-US" sz="1000" dirty="0" smtClean="0">
                <a:solidFill>
                  <a:srgbClr val="FFFFFF"/>
                </a:solidFill>
              </a:rPr>
              <a:t>add </a:t>
            </a:r>
            <a:r>
              <a:rPr lang="en-US" sz="1000" dirty="0" err="1" smtClean="0">
                <a:solidFill>
                  <a:srgbClr val="FFFFFF"/>
                </a:solidFill>
              </a:rPr>
              <a:t>HwID</a:t>
            </a:r>
            <a:r>
              <a:rPr lang="en-US" sz="1000" dirty="0" smtClean="0">
                <a:solidFill>
                  <a:srgbClr val="FFFFFF"/>
                </a:solidFill>
              </a:rPr>
              <a:t>)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076870" y="3116848"/>
            <a:ext cx="3182519" cy="2269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Create </a:t>
            </a:r>
            <a:r>
              <a:rPr lang="en-US" sz="1200" dirty="0">
                <a:solidFill>
                  <a:srgbClr val="FFFFFF"/>
                </a:solidFill>
              </a:rPr>
              <a:t>Project </a:t>
            </a:r>
            <a:r>
              <a:rPr lang="en-US" sz="1000" dirty="0">
                <a:solidFill>
                  <a:srgbClr val="FFFFFF"/>
                </a:solidFill>
              </a:rPr>
              <a:t>(first client only)</a:t>
            </a:r>
            <a:endParaRPr lang="en-US" sz="10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076870" y="3434922"/>
            <a:ext cx="3182519" cy="2269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Create Target </a:t>
            </a:r>
            <a:r>
              <a:rPr lang="en-US" sz="1200" dirty="0">
                <a:solidFill>
                  <a:srgbClr val="FFFFFF"/>
                </a:solidFill>
              </a:rPr>
              <a:t>Family </a:t>
            </a:r>
            <a:r>
              <a:rPr lang="en-US" sz="1000" dirty="0">
                <a:solidFill>
                  <a:srgbClr val="FFFFFF"/>
                </a:solidFill>
              </a:rPr>
              <a:t>(first client only)</a:t>
            </a:r>
            <a:endParaRPr lang="en-US" sz="10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076870" y="4077610"/>
            <a:ext cx="3182518" cy="226906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Create Target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080640" y="4415161"/>
            <a:ext cx="3174979" cy="226906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Schedule Tests (</a:t>
            </a:r>
            <a:r>
              <a:rPr lang="en-US" sz="1000" dirty="0" smtClean="0">
                <a:solidFill>
                  <a:srgbClr val="FFFFFF"/>
                </a:solidFill>
              </a:rPr>
              <a:t>delete “Not Run” tests</a:t>
            </a:r>
            <a:r>
              <a:rPr lang="en-US" sz="1200" dirty="0" smtClean="0">
                <a:solidFill>
                  <a:srgbClr val="FFFFFF"/>
                </a:solidFill>
              </a:rPr>
              <a:t>)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endParaRPr lang="en-US" sz="1100" dirty="0" smtClean="0">
              <a:solidFill>
                <a:srgbClr val="FFFFFF"/>
              </a:solidFill>
            </a:endParaRPr>
          </a:p>
        </p:txBody>
      </p:sp>
      <p:cxnSp>
        <p:nvCxnSpPr>
          <p:cNvPr id="63" name="Straight Arrow Connector 62"/>
          <p:cNvCxnSpPr>
            <a:stCxn id="49" idx="3"/>
          </p:cNvCxnSpPr>
          <p:nvPr/>
        </p:nvCxnSpPr>
        <p:spPr bwMode="auto">
          <a:xfrm>
            <a:off x="6263565" y="2428156"/>
            <a:ext cx="502995" cy="4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2" idx="0"/>
          </p:cNvCxnSpPr>
          <p:nvPr/>
        </p:nvCxnSpPr>
        <p:spPr bwMode="auto">
          <a:xfrm flipV="1">
            <a:off x="7029741" y="1955380"/>
            <a:ext cx="0" cy="3593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4770394" y="4821533"/>
            <a:ext cx="1" cy="178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49" idx="2"/>
            <a:endCxn id="54" idx="0"/>
          </p:cNvCxnSpPr>
          <p:nvPr/>
        </p:nvCxnSpPr>
        <p:spPr bwMode="auto">
          <a:xfrm flipH="1">
            <a:off x="4668129" y="2541609"/>
            <a:ext cx="1" cy="779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53" idx="2"/>
            <a:endCxn id="57" idx="0"/>
          </p:cNvCxnSpPr>
          <p:nvPr/>
        </p:nvCxnSpPr>
        <p:spPr bwMode="auto">
          <a:xfrm>
            <a:off x="4668129" y="3966638"/>
            <a:ext cx="0" cy="1109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54" idx="2"/>
            <a:endCxn id="55" idx="0"/>
          </p:cNvCxnSpPr>
          <p:nvPr/>
        </p:nvCxnSpPr>
        <p:spPr bwMode="auto">
          <a:xfrm>
            <a:off x="4668129" y="3021817"/>
            <a:ext cx="1" cy="950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55" idx="2"/>
            <a:endCxn id="56" idx="0"/>
          </p:cNvCxnSpPr>
          <p:nvPr/>
        </p:nvCxnSpPr>
        <p:spPr bwMode="auto">
          <a:xfrm>
            <a:off x="4668130" y="3343754"/>
            <a:ext cx="0" cy="911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56" idx="2"/>
            <a:endCxn id="53" idx="0"/>
          </p:cNvCxnSpPr>
          <p:nvPr/>
        </p:nvCxnSpPr>
        <p:spPr bwMode="auto">
          <a:xfrm flipH="1">
            <a:off x="4668129" y="3661828"/>
            <a:ext cx="1" cy="779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4678166" y="4295584"/>
            <a:ext cx="1" cy="1057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53" idx="3"/>
          </p:cNvCxnSpPr>
          <p:nvPr/>
        </p:nvCxnSpPr>
        <p:spPr bwMode="auto">
          <a:xfrm>
            <a:off x="6263565" y="3853185"/>
            <a:ext cx="4950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stCxn id="54" idx="3"/>
          </p:cNvCxnSpPr>
          <p:nvPr/>
        </p:nvCxnSpPr>
        <p:spPr bwMode="auto">
          <a:xfrm>
            <a:off x="6259388" y="2820682"/>
            <a:ext cx="5071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55" idx="3"/>
          </p:cNvCxnSpPr>
          <p:nvPr/>
        </p:nvCxnSpPr>
        <p:spPr bwMode="auto">
          <a:xfrm>
            <a:off x="6259389" y="3230301"/>
            <a:ext cx="5071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6256124" y="3548375"/>
            <a:ext cx="50091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57" idx="3"/>
          </p:cNvCxnSpPr>
          <p:nvPr/>
        </p:nvCxnSpPr>
        <p:spPr bwMode="auto">
          <a:xfrm>
            <a:off x="6259388" y="4191063"/>
            <a:ext cx="5151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58" idx="3"/>
          </p:cNvCxnSpPr>
          <p:nvPr/>
        </p:nvCxnSpPr>
        <p:spPr bwMode="auto">
          <a:xfrm>
            <a:off x="6255619" y="4528614"/>
            <a:ext cx="5109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Curved Left Arrow 20"/>
          <p:cNvSpPr/>
          <p:nvPr/>
        </p:nvSpPr>
        <p:spPr bwMode="auto">
          <a:xfrm>
            <a:off x="7386373" y="2314703"/>
            <a:ext cx="731520" cy="2213911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For each machine</a:t>
            </a:r>
          </a:p>
        </p:txBody>
      </p:sp>
    </p:spTree>
    <p:extLst>
      <p:ext uri="{BB962C8B-B14F-4D97-AF65-F5344CB8AC3E}">
        <p14:creationId xmlns:p14="http://schemas.microsoft.com/office/powerpoint/2010/main" val="1313185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PG_Confidential_Blue_Cert2010_Decision">
  <a:themeElements>
    <a:clrScheme name="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rchitecture">
  <a:themeElements>
    <a:clrScheme name="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3_Architectur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3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PG_Confidential_Blue_Cert2010_FYI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FF"/>
      </a:hlink>
      <a:folHlink>
        <a:srgbClr val="FFFFFF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VPG_Confidential_Blue_Cert2010_FYI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FF"/>
      </a:hlink>
      <a:folHlink>
        <a:srgbClr val="FFFFFF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VPG_Confidential_Blue_Cert2010_FYI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FF"/>
      </a:hlink>
      <a:folHlink>
        <a:srgbClr val="FFFFFF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VPG_Confidential_Blue_Cert2010_FYI">
  <a:themeElements>
    <a:clrScheme name="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VPG_Confidential_Blue_Cert2010_FYI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FF"/>
      </a:hlink>
      <a:folHlink>
        <a:srgbClr val="FFFFFF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ABCEBD5770724FB47AC812039FBA06" ma:contentTypeVersion="0" ma:contentTypeDescription="Create a new document." ma:contentTypeScope="" ma:versionID="1b2198681b686974029ecbb544aea4cf">
  <xsd:schema xmlns:xsd="http://www.w3.org/2001/XMLSchema" xmlns:p="http://schemas.microsoft.com/office/2006/metadata/properties" targetNamespace="http://schemas.microsoft.com/office/2006/metadata/properties" ma:root="true" ma:fieldsID="46ce51841bcaebe75ae25adb2fb3cb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7232B9-C2E7-4198-BB6E-42C239838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3E96D73-A50D-456E-9BAD-72898907A10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DF83D85-7ABD-449C-BF39-51ED474A5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VPG_Confidential_Blue_Cert2010_Decision</Template>
  <TotalTime>1154</TotalTime>
  <Words>162</Words>
  <Application>Microsoft Office PowerPoint</Application>
  <PresentationFormat>On-screen Show (4:3)</PresentationFormat>
  <Paragraphs>59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VPG_Confidential_Blue_Cert2010_Decision</vt:lpstr>
      <vt:lpstr>3_Architecture</vt:lpstr>
      <vt:lpstr>VPG_Confidential_Blue_Cert2010_FYI</vt:lpstr>
      <vt:lpstr>1_VPG_Confidential_Blue_Cert2010_FYI</vt:lpstr>
      <vt:lpstr>2_VPG_Confidential_Blue_Cert2010_FYI</vt:lpstr>
      <vt:lpstr>3_VPG_Confidential_Blue_Cert2010_FYI</vt:lpstr>
      <vt:lpstr>4_VPG_Confidential_Blue_Cert2010_FYI</vt:lpstr>
      <vt:lpstr>WHQL TestService Automation Design</vt:lpstr>
      <vt:lpstr> Simplified Test Cycle Flow with Automation </vt:lpstr>
      <vt:lpstr>Queue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Kinard, Solomon</cp:lastModifiedBy>
  <cp:revision>78</cp:revision>
  <dcterms:created xsi:type="dcterms:W3CDTF">2010-11-19T17:38:20Z</dcterms:created>
  <dcterms:modified xsi:type="dcterms:W3CDTF">2012-10-04T17:49:28Z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0x01010061ABCEBD5770724FB47AC812039FBA06</vt:lpwstr>
  </property>
</Properties>
</file>