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6858000" cx="9144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2" roundtripDataSignature="AMtx7mgaoCdCya/TTB9BX43/7h4Y/OWe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B84C5F-CA10-4AC6-83B4-ABFC617A6AF2}">
  <a:tblStyle styleId="{A8B84C5F-CA10-4AC6-83B4-ABFC617A6AF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Roboto-boldItalic.fntdata"/><Relationship Id="rId10" Type="http://schemas.openxmlformats.org/officeDocument/2006/relationships/font" Target="fonts/Roboto-italic.fntdata"/><Relationship Id="rId12" Type="http://customschemas.google.com/relationships/presentationmetadata" Target="metadata"/><Relationship Id="rId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4" name="Google Shape;1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1" name="Google Shape;71;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 name="Shape 23"/>
        <p:cNvGrpSpPr/>
        <p:nvPr/>
      </p:nvGrpSpPr>
      <p:grpSpPr>
        <a:xfrm>
          <a:off x="0" y="0"/>
          <a:ext cx="0" cy="0"/>
          <a:chOff x="0" y="0"/>
          <a:chExt cx="0" cy="0"/>
        </a:xfrm>
      </p:grpSpPr>
      <p:sp>
        <p:nvSpPr>
          <p:cNvPr id="24" name="Google Shape;2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
          <p:cNvSpPr/>
          <p:nvPr>
            <p:ph idx="2" type="pic"/>
          </p:nvPr>
        </p:nvSpPr>
        <p:spPr>
          <a:xfrm>
            <a:off x="1792288" y="612775"/>
            <a:ext cx="5486400" cy="4114800"/>
          </a:xfrm>
          <a:prstGeom prst="rect">
            <a:avLst/>
          </a:prstGeom>
          <a:noFill/>
          <a:ln>
            <a:noFill/>
          </a:ln>
        </p:spPr>
      </p:sp>
      <p:sp>
        <p:nvSpPr>
          <p:cNvPr id="32" name="Google Shape;3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33" name="Google Shape;33;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9" name="Google Shape;3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0" name="Google Shape;40;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5" name="Google Shape;5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6" name="Google Shape;5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7" name="Google Shape;5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8" name="Google Shape;58;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4" name="Google Shape;6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5" name="Google Shape;65;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nvSpPr>
        <p:spPr>
          <a:xfrm>
            <a:off x="752475" y="152400"/>
            <a:ext cx="7620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800"/>
              <a:buFont typeface="Arial"/>
              <a:buNone/>
            </a:pPr>
            <a:r>
              <a:rPr b="1" lang="en-US" sz="1800">
                <a:solidFill>
                  <a:schemeClr val="accent2"/>
                </a:solidFill>
              </a:rPr>
              <a:t>Automation process for coffee machine</a:t>
            </a:r>
            <a:endParaRPr/>
          </a:p>
          <a:p>
            <a:pPr indent="0" lvl="0" marL="0" marR="0" rtl="0" algn="ctr">
              <a:lnSpc>
                <a:spcPct val="100000"/>
              </a:lnSpc>
              <a:spcBef>
                <a:spcPts val="0"/>
              </a:spcBef>
              <a:spcAft>
                <a:spcPts val="0"/>
              </a:spcAft>
              <a:buClr>
                <a:schemeClr val="accent2"/>
              </a:buClr>
              <a:buSzPts val="1400"/>
              <a:buFont typeface="Arial"/>
              <a:buNone/>
            </a:pPr>
            <a:r>
              <a:rPr lang="en-US">
                <a:solidFill>
                  <a:schemeClr val="accent2"/>
                </a:solidFill>
              </a:rPr>
              <a:t>Ulzhan AKmurat</a:t>
            </a:r>
            <a:endParaRPr/>
          </a:p>
        </p:txBody>
      </p:sp>
      <p:graphicFrame>
        <p:nvGraphicFramePr>
          <p:cNvPr id="85" name="Google Shape;85;p1"/>
          <p:cNvGraphicFramePr/>
          <p:nvPr/>
        </p:nvGraphicFramePr>
        <p:xfrm>
          <a:off x="0" y="742950"/>
          <a:ext cx="3000000" cy="3000000"/>
        </p:xfrm>
        <a:graphic>
          <a:graphicData uri="http://schemas.openxmlformats.org/drawingml/2006/table">
            <a:tbl>
              <a:tblPr>
                <a:noFill/>
                <a:tableStyleId>{A8B84C5F-CA10-4AC6-83B4-ABFC617A6AF2}</a:tableStyleId>
              </a:tblPr>
              <a:tblGrid>
                <a:gridCol w="4572000"/>
                <a:gridCol w="4572000"/>
              </a:tblGrid>
              <a:tr h="3187700">
                <a:tc>
                  <a:txBody>
                    <a:bodyPr/>
                    <a:lstStyle/>
                    <a:p>
                      <a:pPr indent="0" lvl="0" marL="0" marR="0" rtl="0" algn="ctr">
                        <a:lnSpc>
                          <a:spcPct val="100000"/>
                        </a:lnSpc>
                        <a:spcBef>
                          <a:spcPts val="0"/>
                        </a:spcBef>
                        <a:spcAft>
                          <a:spcPts val="0"/>
                        </a:spcAft>
                        <a:buClr>
                          <a:schemeClr val="accent2"/>
                        </a:buClr>
                        <a:buSzPts val="1400"/>
                        <a:buFont typeface="Arial"/>
                        <a:buNone/>
                      </a:pPr>
                      <a:r>
                        <a:rPr b="0" i="0" lang="en-US" sz="1200" u="none" cap="none" strike="noStrike">
                          <a:solidFill>
                            <a:schemeClr val="accent2"/>
                          </a:solidFill>
                          <a:latin typeface="Arial"/>
                          <a:ea typeface="Arial"/>
                          <a:cs typeface="Arial"/>
                          <a:sym typeface="Arial"/>
                        </a:rPr>
                        <a:t>Project Description</a:t>
                      </a:r>
                      <a:endParaRPr sz="1200"/>
                    </a:p>
                    <a:p>
                      <a:pPr indent="0" lvl="0" marL="0" marR="0" rtl="0" algn="l">
                        <a:lnSpc>
                          <a:spcPct val="100000"/>
                        </a:lnSpc>
                        <a:spcBef>
                          <a:spcPts val="200"/>
                        </a:spcBef>
                        <a:spcAft>
                          <a:spcPts val="0"/>
                        </a:spcAft>
                        <a:buClr>
                          <a:schemeClr val="dk1"/>
                        </a:buClr>
                        <a:buSzPts val="1000"/>
                        <a:buFont typeface="Arial"/>
                        <a:buNone/>
                      </a:pPr>
                      <a:r>
                        <a:rPr b="1" lang="en-US" sz="800">
                          <a:solidFill>
                            <a:schemeClr val="dk1"/>
                          </a:solidFill>
                        </a:rPr>
                        <a:t>Problem Statement:</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rPr b="1" lang="en-US" sz="800">
                          <a:solidFill>
                            <a:schemeClr val="dk1"/>
                          </a:solidFill>
                        </a:rPr>
                        <a:t>The current IT solution for the coffee machine is not efficient, resulting in downtime and increased maintenance costs. The machine's performance is not being monitored effectively, and restocking is done manually which leads to stockouts. The current system does not have the capability for remote troubleshooting and predictive maintenance. Additionally, there is no integration with other systems like inventory management, point of sales, and accounting.</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rPr b="1" lang="en-US" sz="800">
                          <a:solidFill>
                            <a:schemeClr val="dk1"/>
                          </a:solidFill>
                        </a:rPr>
                        <a:t>Conclusion:</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rPr b="1" lang="en-US" sz="800">
                          <a:solidFill>
                            <a:schemeClr val="dk1"/>
                          </a:solidFill>
                        </a:rPr>
                        <a:t>An improved IT solution is needed to increase the efficiency of the coffee machine and reduce downtime and maintenance costs. The solution should include remote monitoring and management, automated restocking, data collection and analysis, mobile app integration, remote troubleshooting, predictive maintenance, and integration with other systems. Implementing these changes will result in a more efficient and cost-effective coffee machine operation.</a:t>
                      </a:r>
                      <a:endParaRPr sz="1000">
                        <a:solidFill>
                          <a:srgbClr val="D1D5DB"/>
                        </a:solidFill>
                        <a:highlight>
                          <a:srgbClr val="444654"/>
                        </a:highlight>
                        <a:latin typeface="Roboto"/>
                        <a:ea typeface="Roboto"/>
                        <a:cs typeface="Roboto"/>
                        <a:sym typeface="Roboto"/>
                      </a:endParaRPr>
                    </a:p>
                    <a:p>
                      <a:pPr indent="0" lvl="0" marL="0" marR="0" rtl="0" algn="l">
                        <a:lnSpc>
                          <a:spcPct val="100000"/>
                        </a:lnSpc>
                        <a:spcBef>
                          <a:spcPts val="200"/>
                        </a:spcBef>
                        <a:spcAft>
                          <a:spcPts val="0"/>
                        </a:spcAft>
                        <a:buClr>
                          <a:schemeClr val="dk1"/>
                        </a:buClr>
                        <a:buSzPts val="1000"/>
                        <a:buFont typeface="Arial"/>
                        <a:buNone/>
                      </a:pPr>
                      <a:r>
                        <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t/>
                      </a:r>
                      <a:endParaRPr b="1" sz="1200">
                        <a:solidFill>
                          <a:schemeClr val="dk1"/>
                        </a:solidFil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400"/>
                        <a:buFont typeface="Arial"/>
                        <a:buNone/>
                      </a:pPr>
                      <a:r>
                        <a:rPr b="0" i="0" lang="en-US" sz="1200" u="none" cap="none" strike="noStrike">
                          <a:solidFill>
                            <a:schemeClr val="accent2"/>
                          </a:solidFill>
                          <a:latin typeface="Arial"/>
                          <a:ea typeface="Arial"/>
                          <a:cs typeface="Arial"/>
                          <a:sym typeface="Arial"/>
                        </a:rPr>
                        <a:t>Objective/Approach</a:t>
                      </a:r>
                      <a:endParaRPr sz="1200"/>
                    </a:p>
                    <a:p>
                      <a:pPr indent="0" lvl="0" marL="0" marR="0" rtl="0" algn="ctr">
                        <a:lnSpc>
                          <a:spcPct val="100000"/>
                        </a:lnSpc>
                        <a:spcBef>
                          <a:spcPts val="0"/>
                        </a:spcBef>
                        <a:spcAft>
                          <a:spcPts val="0"/>
                        </a:spcAft>
                        <a:buClr>
                          <a:schemeClr val="accent2"/>
                        </a:buClr>
                        <a:buSzPts val="1400"/>
                        <a:buFont typeface="Arial"/>
                        <a:buNone/>
                      </a:pPr>
                      <a:r>
                        <a:rPr lang="en-US" sz="1200">
                          <a:solidFill>
                            <a:schemeClr val="accent2"/>
                          </a:solidFill>
                        </a:rPr>
                        <a:t>Objective:</a:t>
                      </a:r>
                      <a:endParaRPr sz="1200">
                        <a:solidFill>
                          <a:schemeClr val="accent2"/>
                        </a:solidFill>
                      </a:endParaRPr>
                    </a:p>
                    <a:p>
                      <a:pPr indent="0" lvl="0" marL="0" marR="0" rtl="0" algn="l">
                        <a:lnSpc>
                          <a:spcPct val="100000"/>
                        </a:lnSpc>
                        <a:spcBef>
                          <a:spcPts val="200"/>
                        </a:spcBef>
                        <a:spcAft>
                          <a:spcPts val="0"/>
                        </a:spcAft>
                        <a:buClr>
                          <a:schemeClr val="dk1"/>
                        </a:buClr>
                        <a:buSzPts val="1000"/>
                        <a:buFont typeface="Arial"/>
                        <a:buNone/>
                      </a:pPr>
                      <a:r>
                        <a:rPr b="1" lang="en-US" sz="800">
                          <a:solidFill>
                            <a:schemeClr val="dk1"/>
                          </a:solidFill>
                        </a:rPr>
                        <a:t>The objective of the project is to improve the IT solution for the coffee machine to increase efficiency, reduce downtime, and lower maintenance costs.</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rPr b="1" lang="en-US" sz="800">
                          <a:solidFill>
                            <a:schemeClr val="dk1"/>
                          </a:solidFill>
                        </a:rPr>
                        <a:t>Approach:</a:t>
                      </a:r>
                      <a:endParaRPr b="1" sz="800">
                        <a:solidFill>
                          <a:schemeClr val="dk1"/>
                        </a:solidFill>
                      </a:endParaRPr>
                    </a:p>
                    <a:p>
                      <a:pPr indent="-279400" lvl="0" marL="457200" marR="0" rtl="0" algn="l">
                        <a:lnSpc>
                          <a:spcPct val="100000"/>
                        </a:lnSpc>
                        <a:spcBef>
                          <a:spcPts val="200"/>
                        </a:spcBef>
                        <a:spcAft>
                          <a:spcPts val="0"/>
                        </a:spcAft>
                        <a:buClr>
                          <a:schemeClr val="dk1"/>
                        </a:buClr>
                        <a:buSzPts val="800"/>
                        <a:buChar char="●"/>
                      </a:pPr>
                      <a:r>
                        <a:rPr b="1" lang="en-US" sz="800">
                          <a:solidFill>
                            <a:schemeClr val="dk1"/>
                          </a:solidFill>
                        </a:rPr>
                        <a:t>The approach for achieving this objective will involve the following steps:</a:t>
                      </a:r>
                      <a:endParaRPr b="1" sz="800">
                        <a:solidFill>
                          <a:schemeClr val="dk1"/>
                        </a:solidFill>
                      </a:endParaRPr>
                    </a:p>
                    <a:p>
                      <a:pPr indent="-279400" lvl="0" marL="457200" marR="0" rtl="0" algn="l">
                        <a:lnSpc>
                          <a:spcPct val="100000"/>
                        </a:lnSpc>
                        <a:spcBef>
                          <a:spcPts val="0"/>
                        </a:spcBef>
                        <a:spcAft>
                          <a:spcPts val="0"/>
                        </a:spcAft>
                        <a:buClr>
                          <a:schemeClr val="dk1"/>
                        </a:buClr>
                        <a:buSzPts val="800"/>
                        <a:buChar char="●"/>
                      </a:pPr>
                      <a:r>
                        <a:rPr b="1" lang="en-US" sz="800">
                          <a:solidFill>
                            <a:schemeClr val="dk1"/>
                          </a:solidFill>
                        </a:rPr>
                        <a:t>Identify current issues with the existing IT solution, such as inefficient monitoring, manual restocking, and lack of remote troubleshooting and predictive maintenance capabilities.</a:t>
                      </a:r>
                      <a:endParaRPr b="1" sz="800">
                        <a:solidFill>
                          <a:schemeClr val="dk1"/>
                        </a:solidFill>
                      </a:endParaRPr>
                    </a:p>
                    <a:p>
                      <a:pPr indent="-279400" lvl="0" marL="457200" marR="0" rtl="0" algn="l">
                        <a:lnSpc>
                          <a:spcPct val="100000"/>
                        </a:lnSpc>
                        <a:spcBef>
                          <a:spcPts val="0"/>
                        </a:spcBef>
                        <a:spcAft>
                          <a:spcPts val="0"/>
                        </a:spcAft>
                        <a:buClr>
                          <a:schemeClr val="dk1"/>
                        </a:buClr>
                        <a:buSzPts val="800"/>
                        <a:buChar char="●"/>
                      </a:pPr>
                      <a:r>
                        <a:rPr b="1" lang="en-US" sz="800">
                          <a:solidFill>
                            <a:schemeClr val="dk1"/>
                          </a:solidFill>
                        </a:rPr>
                        <a:t>Research and evaluate different technologies and systems that can address these issues, such as remote management systems, automated restocking systems, and machine learning algorithms.</a:t>
                      </a:r>
                      <a:endParaRPr b="1" sz="800">
                        <a:solidFill>
                          <a:schemeClr val="dk1"/>
                        </a:solidFill>
                      </a:endParaRPr>
                    </a:p>
                    <a:p>
                      <a:pPr indent="-279400" lvl="0" marL="457200" marR="0" rtl="0" algn="l">
                        <a:lnSpc>
                          <a:spcPct val="100000"/>
                        </a:lnSpc>
                        <a:spcBef>
                          <a:spcPts val="0"/>
                        </a:spcBef>
                        <a:spcAft>
                          <a:spcPts val="0"/>
                        </a:spcAft>
                        <a:buClr>
                          <a:schemeClr val="dk1"/>
                        </a:buClr>
                        <a:buSzPts val="800"/>
                        <a:buChar char="●"/>
                      </a:pPr>
                      <a:r>
                        <a:rPr b="1" lang="en-US" sz="800">
                          <a:solidFill>
                            <a:schemeClr val="dk1"/>
                          </a:solidFill>
                        </a:rPr>
                        <a:t>Develop a plan for implementing the new IT solution, including timelines, resource requirements, and potential challenges.</a:t>
                      </a:r>
                      <a:endParaRPr b="1" sz="800">
                        <a:solidFill>
                          <a:schemeClr val="dk1"/>
                        </a:solidFill>
                      </a:endParaRPr>
                    </a:p>
                    <a:p>
                      <a:pPr indent="-279400" lvl="0" marL="457200" marR="0" rtl="0" algn="l">
                        <a:lnSpc>
                          <a:spcPct val="100000"/>
                        </a:lnSpc>
                        <a:spcBef>
                          <a:spcPts val="0"/>
                        </a:spcBef>
                        <a:spcAft>
                          <a:spcPts val="0"/>
                        </a:spcAft>
                        <a:buClr>
                          <a:schemeClr val="dk1"/>
                        </a:buClr>
                        <a:buSzPts val="800"/>
                        <a:buChar char="●"/>
                      </a:pPr>
                      <a:r>
                        <a:rPr b="1" lang="en-US" sz="800">
                          <a:solidFill>
                            <a:schemeClr val="dk1"/>
                          </a:solidFill>
                        </a:rPr>
                        <a:t>Test and implement the new IT solution, making any necessary adjustments as needed.</a:t>
                      </a:r>
                      <a:endParaRPr b="1" sz="800">
                        <a:solidFill>
                          <a:schemeClr val="dk1"/>
                        </a:solidFill>
                      </a:endParaRPr>
                    </a:p>
                    <a:p>
                      <a:pPr indent="-279400" lvl="0" marL="457200" marR="0" rtl="0" algn="l">
                        <a:lnSpc>
                          <a:spcPct val="100000"/>
                        </a:lnSpc>
                        <a:spcBef>
                          <a:spcPts val="0"/>
                        </a:spcBef>
                        <a:spcAft>
                          <a:spcPts val="0"/>
                        </a:spcAft>
                        <a:buClr>
                          <a:schemeClr val="dk1"/>
                        </a:buClr>
                        <a:buSzPts val="800"/>
                        <a:buChar char="●"/>
                      </a:pPr>
                      <a:r>
                        <a:rPr b="1" lang="en-US" sz="800">
                          <a:solidFill>
                            <a:schemeClr val="dk1"/>
                          </a:solidFill>
                        </a:rPr>
                        <a:t>Monitor and evaluate the performance of the new IT solution to ensure that it is meeting the project's objectives and make any necessary adjustments.</a:t>
                      </a:r>
                      <a:endParaRPr b="1" sz="800">
                        <a:solidFill>
                          <a:schemeClr val="dk1"/>
                        </a:solidFill>
                      </a:endParaRPr>
                    </a:p>
                    <a:p>
                      <a:pPr indent="-279400" lvl="0" marL="457200" marR="0" rtl="0" algn="l">
                        <a:lnSpc>
                          <a:spcPct val="100000"/>
                        </a:lnSpc>
                        <a:spcBef>
                          <a:spcPts val="0"/>
                        </a:spcBef>
                        <a:spcAft>
                          <a:spcPts val="0"/>
                        </a:spcAft>
                        <a:buClr>
                          <a:schemeClr val="dk1"/>
                        </a:buClr>
                        <a:buSzPts val="800"/>
                        <a:buChar char="●"/>
                      </a:pPr>
                      <a:r>
                        <a:rPr b="1" lang="en-US" sz="800">
                          <a:solidFill>
                            <a:schemeClr val="dk1"/>
                          </a:solidFill>
                        </a:rPr>
                        <a:t>Continuously improve the IT solution to optimize the performance of the coffee machine.</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rPr b="1" lang="en-US" sz="800">
                          <a:solidFill>
                            <a:schemeClr val="dk1"/>
                          </a:solidFill>
                        </a:rPr>
                        <a:t> </a:t>
                      </a:r>
                      <a:endParaRPr b="1" sz="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93000">
                <a:tc>
                  <a:txBody>
                    <a:bodyPr/>
                    <a:lstStyle/>
                    <a:p>
                      <a:pPr indent="0" lvl="0" marL="0" marR="0" rtl="0" algn="l">
                        <a:lnSpc>
                          <a:spcPct val="100000"/>
                        </a:lnSpc>
                        <a:spcBef>
                          <a:spcPts val="0"/>
                        </a:spcBef>
                        <a:spcAft>
                          <a:spcPts val="0"/>
                        </a:spcAft>
                        <a:buClr>
                          <a:schemeClr val="accent2"/>
                        </a:buClr>
                        <a:buSzPts val="1400"/>
                        <a:buFont typeface="Arial"/>
                        <a:buNone/>
                      </a:pPr>
                      <a:r>
                        <a:rPr b="0" i="0" lang="en-US" sz="1400" u="none" cap="none" strike="noStrike">
                          <a:solidFill>
                            <a:schemeClr val="accent2"/>
                          </a:solidFill>
                          <a:latin typeface="Arial"/>
                          <a:ea typeface="Arial"/>
                          <a:cs typeface="Arial"/>
                          <a:sym typeface="Arial"/>
                        </a:rPr>
                        <a:t>Resources/Schedule</a:t>
                      </a:r>
                      <a:endParaRPr b="0" i="0" sz="1400" u="none" cap="none" strike="noStrike">
                        <a:solidFill>
                          <a:schemeClr val="accent2"/>
                        </a:solidFill>
                        <a:latin typeface="Arial"/>
                        <a:ea typeface="Arial"/>
                        <a:cs typeface="Arial"/>
                        <a:sym typeface="Arial"/>
                      </a:endParaRPr>
                    </a:p>
                    <a:p>
                      <a:pPr indent="0" lvl="0" marL="0" marR="0" rtl="0" algn="l">
                        <a:lnSpc>
                          <a:spcPct val="100000"/>
                        </a:lnSpc>
                        <a:spcBef>
                          <a:spcPts val="200"/>
                        </a:spcBef>
                        <a:spcAft>
                          <a:spcPts val="0"/>
                        </a:spcAft>
                        <a:buNone/>
                      </a:pPr>
                      <a:r>
                        <a:t/>
                      </a:r>
                      <a:endParaRPr b="1" sz="800">
                        <a:solidFill>
                          <a:schemeClr val="dk1"/>
                        </a:solidFill>
                      </a:endParaRPr>
                    </a:p>
                    <a:p>
                      <a:pPr indent="0" lvl="0" marL="0" rtl="0" algn="l">
                        <a:spcBef>
                          <a:spcPts val="0"/>
                        </a:spcBef>
                        <a:spcAft>
                          <a:spcPts val="0"/>
                        </a:spcAft>
                        <a:buClr>
                          <a:schemeClr val="accent2"/>
                        </a:buClr>
                        <a:buSzPts val="1400"/>
                        <a:buFont typeface="Arial"/>
                        <a:buNone/>
                      </a:pPr>
                      <a:r>
                        <a:rPr lang="en-US">
                          <a:solidFill>
                            <a:schemeClr val="accent2"/>
                          </a:solidFill>
                        </a:rPr>
                        <a:t>Resources</a:t>
                      </a:r>
                      <a:endParaRPr b="1" sz="800">
                        <a:solidFill>
                          <a:schemeClr val="dk1"/>
                        </a:solidFill>
                      </a:endParaRPr>
                    </a:p>
                    <a:p>
                      <a:pPr indent="0" lvl="0" marL="0" marR="0" rtl="0" algn="l">
                        <a:lnSpc>
                          <a:spcPct val="100000"/>
                        </a:lnSpc>
                        <a:spcBef>
                          <a:spcPts val="200"/>
                        </a:spcBef>
                        <a:spcAft>
                          <a:spcPts val="0"/>
                        </a:spcAft>
                        <a:buNone/>
                      </a:pPr>
                      <a:r>
                        <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Project team: </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Technical expertise: </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Equipment and software:</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Budget: </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training:</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Clr>
                          <a:schemeClr val="accent2"/>
                        </a:buClr>
                        <a:buSzPts val="1400"/>
                        <a:buFont typeface="Arial"/>
                        <a:buNone/>
                      </a:pPr>
                      <a:r>
                        <a:rPr lang="en-US">
                          <a:solidFill>
                            <a:schemeClr val="accent2"/>
                          </a:solidFill>
                        </a:rPr>
                        <a:t>Schedule:</a:t>
                      </a:r>
                      <a:endParaRPr b="1" sz="800">
                        <a:solidFill>
                          <a:schemeClr val="dk1"/>
                        </a:solidFill>
                      </a:endParaRPr>
                    </a:p>
                    <a:p>
                      <a:pPr indent="0" lvl="0" marL="0" marR="0" rtl="0" algn="l">
                        <a:lnSpc>
                          <a:spcPct val="100000"/>
                        </a:lnSpc>
                        <a:spcBef>
                          <a:spcPts val="200"/>
                        </a:spcBef>
                        <a:spcAft>
                          <a:spcPts val="0"/>
                        </a:spcAft>
                        <a:buNone/>
                      </a:pPr>
                      <a:r>
                        <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Planning and research phase:  2-4 weeks.</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Development and testing phase: 4-8 weeks.</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Implementation phase:  2-4 weeks.</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Monitoring and evaluation phase: 4-8 weeks</a:t>
                      </a:r>
                      <a:endParaRPr>
                        <a:solidFill>
                          <a:schemeClr val="accent2"/>
                        </a:solidFil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400"/>
                        <a:buFont typeface="Arial"/>
                        <a:buNone/>
                      </a:pPr>
                      <a:r>
                        <a:rPr b="0" i="0" lang="en-US" sz="1000" u="none" cap="none" strike="noStrike">
                          <a:solidFill>
                            <a:schemeClr val="accent2"/>
                          </a:solidFill>
                          <a:latin typeface="Arial"/>
                          <a:ea typeface="Arial"/>
                          <a:cs typeface="Arial"/>
                          <a:sym typeface="Arial"/>
                        </a:rPr>
                        <a:t>Requirements</a:t>
                      </a:r>
                      <a:endParaRPr sz="1000"/>
                    </a:p>
                    <a:p>
                      <a:pPr indent="0" lvl="0" marL="0" marR="0" rtl="0" algn="l">
                        <a:lnSpc>
                          <a:spcPct val="100000"/>
                        </a:lnSpc>
                        <a:spcBef>
                          <a:spcPts val="200"/>
                        </a:spcBef>
                        <a:spcAft>
                          <a:spcPts val="0"/>
                        </a:spcAft>
                        <a:buClr>
                          <a:schemeClr val="dk1"/>
                        </a:buClr>
                        <a:buSzPts val="1000"/>
                        <a:buFont typeface="Arial"/>
                        <a:buNone/>
                      </a:pPr>
                      <a:r>
                        <a:rPr b="1" i="0" lang="en-US" sz="600" u="none" cap="none" strike="noStrike">
                          <a:solidFill>
                            <a:schemeClr val="dk1"/>
                          </a:solidFill>
                          <a:latin typeface="Arial"/>
                          <a:ea typeface="Arial"/>
                          <a:cs typeface="Arial"/>
                          <a:sym typeface="Arial"/>
                        </a:rPr>
                        <a:t>Benefits</a:t>
                      </a:r>
                      <a:r>
                        <a:rPr b="1" lang="en-US" sz="600">
                          <a:solidFill>
                            <a:schemeClr val="dk1"/>
                          </a:solidFill>
                        </a:rPr>
                        <a:t>(Functional)</a:t>
                      </a:r>
                      <a:r>
                        <a:rPr b="1" i="0" lang="en-US" sz="600" u="none" cap="none" strike="noStrike">
                          <a:solidFill>
                            <a:schemeClr val="dk1"/>
                          </a:solidFill>
                          <a:latin typeface="Arial"/>
                          <a:ea typeface="Arial"/>
                          <a:cs typeface="Arial"/>
                          <a:sym typeface="Arial"/>
                        </a:rPr>
                        <a:t>:</a:t>
                      </a:r>
                      <a:endParaRPr b="1" sz="6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t/>
                      </a:r>
                      <a:endParaRPr b="1" sz="6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Increased efficiency</a:t>
                      </a:r>
                      <a:r>
                        <a:rPr b="1" lang="en-US" sz="800">
                          <a:solidFill>
                            <a:schemeClr val="dk1"/>
                          </a:solidFill>
                        </a:rPr>
                        <a:t>: The new IT solution will allow for remote monitoring and management of the coffee machine, reducing downtime and increasing efficiency.</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Automated restocking</a:t>
                      </a:r>
                      <a:r>
                        <a:rPr b="1" lang="en-US" sz="800">
                          <a:solidFill>
                            <a:schemeClr val="dk1"/>
                          </a:solidFill>
                        </a:rPr>
                        <a:t>: Automated restocking will ensure that the coffee machine always has the necessary supplies, reducing stockouts and increasing customer satisfaction.</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Mobile app integration: Users will be able to order and pay for coffee directly from their smartphones, making the ordering process more convenient.</a:t>
                      </a:r>
                      <a:endParaRPr b="1" sz="800">
                        <a:solidFill>
                          <a:schemeClr val="dk1"/>
                        </a:solidFill>
                      </a:endParaRPr>
                    </a:p>
                    <a:p>
                      <a:pPr indent="0" lvl="0" marL="0" marR="0" rtl="0" algn="l">
                        <a:lnSpc>
                          <a:spcPct val="100000"/>
                        </a:lnSpc>
                        <a:spcBef>
                          <a:spcPts val="200"/>
                        </a:spcBef>
                        <a:spcAft>
                          <a:spcPts val="0"/>
                        </a:spcAft>
                        <a:buNone/>
                      </a:pPr>
                      <a:r>
                        <a:rPr b="1" lang="en-US" sz="800">
                          <a:solidFill>
                            <a:schemeClr val="dk1"/>
                          </a:solidFill>
                        </a:rPr>
                        <a:t>Remote troubleshooting: Remote troubleshooting capabilities will allow for faster resolution of problems, reducing downtime.</a:t>
                      </a:r>
                      <a:endParaRPr b="1" sz="8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t/>
                      </a:r>
                      <a:endParaRPr b="1" sz="6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rPr b="1" i="0" lang="en-US" sz="600" u="none" cap="none" strike="noStrike">
                          <a:solidFill>
                            <a:schemeClr val="dk1"/>
                          </a:solidFill>
                          <a:latin typeface="Arial"/>
                          <a:ea typeface="Arial"/>
                          <a:cs typeface="Arial"/>
                          <a:sym typeface="Arial"/>
                        </a:rPr>
                        <a:t>Constraints</a:t>
                      </a:r>
                      <a:endParaRPr sz="1000"/>
                    </a:p>
                    <a:p>
                      <a:pPr indent="0" lvl="0" marL="0" marR="0" rtl="0" algn="l">
                        <a:lnSpc>
                          <a:spcPct val="100000"/>
                        </a:lnSpc>
                        <a:spcBef>
                          <a:spcPts val="200"/>
                        </a:spcBef>
                        <a:spcAft>
                          <a:spcPts val="0"/>
                        </a:spcAft>
                        <a:buClr>
                          <a:schemeClr val="dk1"/>
                        </a:buClr>
                        <a:buSzPts val="1000"/>
                        <a:buFont typeface="Arial"/>
                        <a:buNone/>
                      </a:pPr>
                      <a:r>
                        <a:rPr b="1" i="0" lang="en-US" sz="600" u="none" cap="none" strike="noStrike">
                          <a:solidFill>
                            <a:schemeClr val="dk1"/>
                          </a:solidFill>
                          <a:latin typeface="Arial"/>
                          <a:ea typeface="Arial"/>
                          <a:cs typeface="Arial"/>
                          <a:sym typeface="Arial"/>
                        </a:rPr>
                        <a:t>(Non-functional)</a:t>
                      </a:r>
                      <a:endParaRPr b="1" i="0" sz="6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None/>
                      </a:pPr>
                      <a:r>
                        <a:rPr b="1" lang="en-US" sz="700">
                          <a:solidFill>
                            <a:schemeClr val="dk1"/>
                          </a:solidFill>
                        </a:rPr>
                        <a:t>Cost: The cost of implementing the new IT solution may be high and may exceed the budget allocated for the project.</a:t>
                      </a:r>
                      <a:endParaRPr b="1" sz="700">
                        <a:solidFill>
                          <a:schemeClr val="dk1"/>
                        </a:solidFill>
                      </a:endParaRPr>
                    </a:p>
                    <a:p>
                      <a:pPr indent="0" lvl="0" marL="0" marR="0" rtl="0" algn="l">
                        <a:lnSpc>
                          <a:spcPct val="100000"/>
                        </a:lnSpc>
                        <a:spcBef>
                          <a:spcPts val="200"/>
                        </a:spcBef>
                        <a:spcAft>
                          <a:spcPts val="0"/>
                        </a:spcAft>
                        <a:buNone/>
                      </a:pPr>
                      <a:r>
                        <a:rPr b="1" lang="en-US" sz="700">
                          <a:solidFill>
                            <a:schemeClr val="dk1"/>
                          </a:solidFill>
                        </a:rPr>
                        <a:t>Time: The implementation of the new IT solution may take longer than expected, delaying the project's completion.</a:t>
                      </a:r>
                      <a:endParaRPr b="1" sz="700">
                        <a:solidFill>
                          <a:schemeClr val="dk1"/>
                        </a:solidFill>
                      </a:endParaRPr>
                    </a:p>
                    <a:p>
                      <a:pPr indent="0" lvl="0" marL="0" marR="0" rtl="0" algn="l">
                        <a:lnSpc>
                          <a:spcPct val="100000"/>
                        </a:lnSpc>
                        <a:spcBef>
                          <a:spcPts val="200"/>
                        </a:spcBef>
                        <a:spcAft>
                          <a:spcPts val="0"/>
                        </a:spcAft>
                        <a:buNone/>
                      </a:pPr>
                      <a:r>
                        <a:rPr b="1" lang="en-US" sz="700">
                          <a:solidFill>
                            <a:schemeClr val="dk1"/>
                          </a:solidFill>
                        </a:rPr>
                        <a:t>Technical expertise: The implementation of the new IT solution may require specialized technical expertise, which may be difficult to find and/or expensive.</a:t>
                      </a:r>
                      <a:endParaRPr b="1" sz="700">
                        <a:solidFill>
                          <a:schemeClr val="dk1"/>
                        </a:solidFill>
                      </a:endParaRPr>
                    </a:p>
                    <a:p>
                      <a:pPr indent="0" lvl="0" marL="0" marR="0" rtl="0" algn="l">
                        <a:lnSpc>
                          <a:spcPct val="100000"/>
                        </a:lnSpc>
                        <a:spcBef>
                          <a:spcPts val="200"/>
                        </a:spcBef>
                        <a:spcAft>
                          <a:spcPts val="0"/>
                        </a:spcAft>
                        <a:buNone/>
                      </a:pPr>
                      <a:r>
                        <a:rPr b="1" lang="en-US" sz="700">
                          <a:solidFill>
                            <a:schemeClr val="dk1"/>
                          </a:solidFill>
                        </a:rPr>
                        <a:t>User adoption: Users may resist the change and may be unwilling to adopt the new system, which can impact the effectiveness of the solution.</a:t>
                      </a:r>
                      <a:endParaRPr sz="1100">
                        <a:solidFill>
                          <a:srgbClr val="D1D5DB"/>
                        </a:solidFill>
                        <a:highlight>
                          <a:srgbClr val="444654"/>
                        </a:highlight>
                        <a:latin typeface="Roboto"/>
                        <a:ea typeface="Roboto"/>
                        <a:cs typeface="Roboto"/>
                        <a:sym typeface="Roboto"/>
                      </a:endParaRPr>
                    </a:p>
                    <a:p>
                      <a:pPr indent="0" lvl="0" marL="0" marR="0" rtl="0" algn="l">
                        <a:lnSpc>
                          <a:spcPct val="100000"/>
                        </a:lnSpc>
                        <a:spcBef>
                          <a:spcPts val="200"/>
                        </a:spcBef>
                        <a:spcAft>
                          <a:spcPts val="0"/>
                        </a:spcAft>
                        <a:buClr>
                          <a:schemeClr val="dk1"/>
                        </a:buClr>
                        <a:buSzPts val="1000"/>
                        <a:buFont typeface="Arial"/>
                        <a:buNone/>
                      </a:pPr>
                      <a:r>
                        <a:t/>
                      </a:r>
                      <a:endParaRPr b="1" sz="600">
                        <a:solidFill>
                          <a:schemeClr val="dk1"/>
                        </a:solidFill>
                      </a:endParaRPr>
                    </a:p>
                    <a:p>
                      <a:pPr indent="0" lvl="0" marL="0" marR="0" rtl="0" algn="l">
                        <a:lnSpc>
                          <a:spcPct val="100000"/>
                        </a:lnSpc>
                        <a:spcBef>
                          <a:spcPts val="200"/>
                        </a:spcBef>
                        <a:spcAft>
                          <a:spcPts val="0"/>
                        </a:spcAft>
                        <a:buClr>
                          <a:schemeClr val="dk1"/>
                        </a:buClr>
                        <a:buSzPts val="1000"/>
                        <a:buFont typeface="Arial"/>
                        <a:buNone/>
                      </a:pPr>
                      <a:r>
                        <a:t/>
                      </a:r>
                      <a:endParaRPr b="1" sz="6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2004-10-03T15:55:30Z</dcterms:created>
  <dc:creator>Saurabh Bhatla</dc:creator>
</cp:coreProperties>
</file>