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9" r:id="rId3"/>
    <p:sldId id="319" r:id="rId4"/>
    <p:sldId id="257" r:id="rId5"/>
    <p:sldId id="265" r:id="rId6"/>
    <p:sldId id="268" r:id="rId7"/>
    <p:sldId id="325" r:id="rId8"/>
    <p:sldId id="326" r:id="rId9"/>
    <p:sldId id="329" r:id="rId10"/>
    <p:sldId id="327" r:id="rId11"/>
    <p:sldId id="330" r:id="rId12"/>
    <p:sldId id="331" r:id="rId13"/>
    <p:sldId id="332" r:id="rId14"/>
    <p:sldId id="333" r:id="rId15"/>
    <p:sldId id="334" r:id="rId16"/>
    <p:sldId id="335" r:id="rId17"/>
    <p:sldId id="337" r:id="rId18"/>
    <p:sldId id="338" r:id="rId19"/>
    <p:sldId id="336" r:id="rId20"/>
    <p:sldId id="339" r:id="rId21"/>
    <p:sldId id="340" r:id="rId22"/>
    <p:sldId id="341" r:id="rId23"/>
    <p:sldId id="342" r:id="rId24"/>
    <p:sldId id="285" r:id="rId25"/>
    <p:sldId id="344" r:id="rId26"/>
    <p:sldId id="347" r:id="rId27"/>
    <p:sldId id="345" r:id="rId28"/>
    <p:sldId id="346" r:id="rId29"/>
    <p:sldId id="289" r:id="rId30"/>
    <p:sldId id="348" r:id="rId31"/>
    <p:sldId id="349" r:id="rId32"/>
    <p:sldId id="351" r:id="rId33"/>
    <p:sldId id="350" r:id="rId34"/>
    <p:sldId id="352" r:id="rId35"/>
    <p:sldId id="314" r:id="rId36"/>
    <p:sldId id="353" r:id="rId37"/>
    <p:sldId id="355" r:id="rId38"/>
    <p:sldId id="356" r:id="rId39"/>
    <p:sldId id="357" r:id="rId40"/>
    <p:sldId id="358" r:id="rId41"/>
    <p:sldId id="359" r:id="rId42"/>
    <p:sldId id="361" r:id="rId43"/>
    <p:sldId id="363" r:id="rId44"/>
    <p:sldId id="364" r:id="rId45"/>
    <p:sldId id="365" r:id="rId46"/>
    <p:sldId id="36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02FD3FC-A6A4-4BBE-88BE-C90E1A0B39F2}"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EBF83-42AA-4080-A25F-B6C244B90351}"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CF355-3907-422E-8B7C-820CA8D6EB5A}"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F7EAC8-3EBA-4748-A303-26E90B6EDFEE}"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0E341C-2FAB-4674-AAA6-D6DDC78F7006}"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DDCB11-80C5-4728-9D44-8E5B7F9196EA}"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C3563-488A-4932-8A59-4429075D34FD}"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27634-CF1B-46B3-8EE4-B644C9544DF0}"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767CFF7B-0BD2-4CF4-8D69-00C9D332468C}"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1B3F5-C1AF-435D-B351-281A7B7E274E}"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6BAA6-6689-426B-A95A-C9488DDE3222}"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113CE9-0FFC-41E9-9175-664E45580D83}"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17943-A53D-4690-9C64-999D3450F003}"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93F5F-9FB5-4473-A087-BD864B1BF6AF}"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B3A61-3CFA-45EC-B4D8-84D14B604D1A}"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08FC9-9451-4BE2-86BD-35D7F1634EFA}"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1B42E5-FAC4-415C-A1CC-C4AD5CD39577}" type="datetime1">
              <a:rPr lang="en-US" smtClean="0"/>
              <a:t>10/26/2020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2.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9.png"/></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پروپزال دکتری</a:t>
            </a:r>
            <a:br>
              <a:rPr lang="fa-IR" sz="2200" b="1" dirty="0"/>
            </a:b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4" name="Slide Number Placeholder 3">
            <a:extLst>
              <a:ext uri="{FF2B5EF4-FFF2-40B4-BE49-F238E27FC236}">
                <a16:creationId xmlns:a16="http://schemas.microsoft.com/office/drawing/2014/main" id="{65E4FE4B-07FF-4142-ADDD-B5A130C2118A}"/>
              </a:ext>
            </a:extLst>
          </p:cNvPr>
          <p:cNvSpPr>
            <a:spLocks noGrp="1"/>
          </p:cNvSpPr>
          <p:nvPr>
            <p:ph type="sldNum" sz="quarter" idx="12"/>
          </p:nvPr>
        </p:nvSpPr>
        <p:spPr/>
        <p:txBody>
          <a:bodyPr/>
          <a:lstStyle/>
          <a:p>
            <a:fld id="{D57F1E4F-1CFF-5643-939E-217C01CDF565}" type="slidenum">
              <a:rPr lang="en-US" smtClean="0"/>
              <a:pPr/>
              <a:t>1</a:t>
            </a:fld>
            <a:r>
              <a:rPr lang="en-US"/>
              <a:t>/</a:t>
            </a:r>
            <a:r>
              <a:rPr lang="fa-IR"/>
              <a:t>46</a:t>
            </a:r>
            <a:endParaRPr lang="en-US" dirty="0"/>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از ترکیب </a:t>
            </a:r>
            <a:r>
              <a:rPr lang="en-US" dirty="0"/>
              <a:t>C-RAN</a:t>
            </a:r>
            <a:r>
              <a:rPr lang="fa-IR" dirty="0"/>
              <a:t> و </a:t>
            </a:r>
            <a:r>
              <a:rPr lang="en-US" dirty="0"/>
              <a:t>VRAN </a:t>
            </a:r>
            <a:r>
              <a:rPr lang="fa-IR" dirty="0"/>
              <a:t> - </a:t>
            </a:r>
            <a:r>
              <a:rPr lang="en-US" dirty="0"/>
              <a:t>C-RAN</a:t>
            </a:r>
            <a:r>
              <a:rPr lang="fa-IR" dirty="0"/>
              <a:t> و </a:t>
            </a:r>
            <a:r>
              <a:rPr lang="en-US" dirty="0"/>
              <a:t>XRAN</a:t>
            </a:r>
          </a:p>
          <a:p>
            <a:r>
              <a:rPr lang="fa-IR" dirty="0"/>
              <a:t>ويژگی</a:t>
            </a:r>
            <a:r>
              <a:rPr lang="en-US" dirty="0"/>
              <a:t> </a:t>
            </a:r>
            <a:r>
              <a:rPr lang="fa-IR" dirty="0"/>
              <a:t>های </a:t>
            </a:r>
            <a:r>
              <a:rPr lang="en-US" dirty="0"/>
              <a:t>ORAN</a:t>
            </a:r>
          </a:p>
          <a:p>
            <a:pPr lvl="1"/>
            <a:r>
              <a:rPr lang="fa-IR" dirty="0"/>
              <a:t>باز بودن</a:t>
            </a:r>
          </a:p>
          <a:p>
            <a:pPr lvl="1"/>
            <a:r>
              <a:rPr lang="fa-IR" dirty="0"/>
              <a:t>هوشمندی</a:t>
            </a:r>
          </a:p>
          <a:p>
            <a:pPr lvl="1"/>
            <a:r>
              <a:rPr lang="fa-IR" dirty="0"/>
              <a:t>مجازی سازی بخش </a:t>
            </a:r>
            <a:r>
              <a:rPr lang="en-US" dirty="0"/>
              <a:t>RAN</a:t>
            </a:r>
          </a:p>
          <a:p>
            <a:pPr lvl="1"/>
            <a:r>
              <a:rPr lang="fa-IR" dirty="0"/>
              <a:t>نرم افزار منبع باز</a:t>
            </a:r>
          </a:p>
          <a:p>
            <a:pPr lvl="1"/>
            <a:r>
              <a:rPr lang="fa-IR" dirty="0"/>
              <a:t>سخت افزار سفید</a:t>
            </a:r>
            <a:endParaRPr lang="en-US" dirty="0"/>
          </a:p>
          <a:p>
            <a:endParaRPr lang="en-US" dirty="0"/>
          </a:p>
        </p:txBody>
      </p:sp>
      <p:pic>
        <p:nvPicPr>
          <p:cNvPr id="5" name="Picture 4"/>
          <p:cNvPicPr>
            <a:picLocks noChangeAspect="1"/>
          </p:cNvPicPr>
          <p:nvPr/>
        </p:nvPicPr>
        <p:blipFill>
          <a:blip r:embed="rId2"/>
          <a:stretch>
            <a:fillRect/>
          </a:stretch>
        </p:blipFill>
        <p:spPr>
          <a:xfrm>
            <a:off x="1143764" y="2560320"/>
            <a:ext cx="4691237" cy="420624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DBB81ECB-44BD-4C4C-A07D-24F6C9614616}"/>
              </a:ext>
            </a:extLst>
          </p:cNvPr>
          <p:cNvSpPr>
            <a:spLocks noGrp="1"/>
          </p:cNvSpPr>
          <p:nvPr>
            <p:ph type="sldNum" sz="quarter" idx="12"/>
          </p:nvPr>
        </p:nvSpPr>
        <p:spPr/>
        <p:txBody>
          <a:bodyPr/>
          <a:lstStyle/>
          <a:p>
            <a:fld id="{D57F1E4F-1CFF-5643-939E-217C01CDF565}" type="slidenum">
              <a:rPr lang="en-US" smtClean="0"/>
              <a:pPr/>
              <a:t>10</a:t>
            </a:fld>
            <a:r>
              <a:rPr lang="en-US"/>
              <a:t>/</a:t>
            </a:r>
            <a:r>
              <a:rPr lang="fa-IR"/>
              <a:t>46</a:t>
            </a:r>
            <a:endParaRPr lang="en-US" dirty="0"/>
          </a:p>
        </p:txBody>
      </p:sp>
    </p:spTree>
    <p:extLst>
      <p:ext uri="{BB962C8B-B14F-4D97-AF65-F5344CB8AC3E}">
        <p14:creationId xmlns:p14="http://schemas.microsoft.com/office/powerpoint/2010/main" val="257112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671829" y="1366448"/>
            <a:ext cx="9890260" cy="4951840"/>
          </a:xfrm>
        </p:spPr>
        <p:txBody>
          <a:bodyPr>
            <a:normAutofit lnSpcReduction="10000"/>
          </a:bodyPr>
          <a:lstStyle/>
          <a:p>
            <a:r>
              <a:rPr lang="fa-IR" dirty="0"/>
              <a:t>ساختار </a:t>
            </a:r>
            <a:r>
              <a:rPr lang="en-US" dirty="0"/>
              <a:t>ORAN</a:t>
            </a:r>
            <a:endParaRPr lang="fa-IR" dirty="0"/>
          </a:p>
          <a:p>
            <a:pPr lvl="1"/>
            <a:r>
              <a:rPr lang="fa-IR" dirty="0"/>
              <a:t>کنترلگر هوشمند </a:t>
            </a:r>
            <a:r>
              <a:rPr lang="en-US" dirty="0"/>
              <a:t>RAN</a:t>
            </a:r>
            <a:r>
              <a:rPr lang="fa-IR" dirty="0"/>
              <a:t> </a:t>
            </a:r>
            <a:r>
              <a:rPr lang="en-US" dirty="0"/>
              <a:t>(RIC)</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r>
              <a:rPr lang="fa-IR" dirty="0"/>
              <a:t>کنترلگر هوشمند </a:t>
            </a:r>
            <a:r>
              <a:rPr lang="en-US" dirty="0"/>
              <a:t>(RIC)</a:t>
            </a:r>
            <a:r>
              <a:rPr lang="fa-IR" dirty="0"/>
              <a:t> ، نزدیک به زمان واقعی(کمتر از یک ثانیه )</a:t>
            </a:r>
          </a:p>
          <a:p>
            <a:pPr lvl="2"/>
            <a:r>
              <a:rPr lang="en-US" dirty="0"/>
              <a:t>RRM </a:t>
            </a:r>
            <a:r>
              <a:rPr lang="fa-IR" dirty="0"/>
              <a:t> -مدیریت تعادل بار، </a:t>
            </a:r>
            <a:r>
              <a:rPr lang="en-US" dirty="0"/>
              <a:t>RB</a:t>
            </a:r>
            <a:r>
              <a:rPr lang="fa-IR" dirty="0"/>
              <a:t> </a:t>
            </a:r>
            <a:endParaRPr lang="en-US" dirty="0"/>
          </a:p>
          <a:p>
            <a:pPr lvl="2"/>
            <a:r>
              <a:rPr lang="en-US" dirty="0" err="1"/>
              <a:t>QoS</a:t>
            </a:r>
            <a:endParaRPr lang="fa-IR" dirty="0"/>
          </a:p>
          <a:p>
            <a:pPr lvl="1"/>
            <a:r>
              <a:rPr lang="fa-IR" dirty="0"/>
              <a:t>پشته پروتکل </a:t>
            </a:r>
            <a:r>
              <a:rPr lang="en-US" dirty="0"/>
              <a:t>CU</a:t>
            </a:r>
          </a:p>
          <a:p>
            <a:pPr lvl="2"/>
            <a:r>
              <a:rPr lang="fa-IR" dirty="0"/>
              <a:t>پشتیبانی از مجازی سازی</a:t>
            </a:r>
          </a:p>
          <a:p>
            <a:pPr lvl="2"/>
            <a:r>
              <a:rPr lang="fa-IR" dirty="0"/>
              <a:t>اجرای دستورات توابع </a:t>
            </a:r>
            <a:r>
              <a:rPr lang="en-US" dirty="0"/>
              <a:t>RIC</a:t>
            </a:r>
            <a:r>
              <a:rPr lang="fa-IR" dirty="0"/>
              <a:t> غیر زمان واقعی</a:t>
            </a:r>
          </a:p>
          <a:p>
            <a:pPr lvl="1"/>
            <a:r>
              <a:rPr lang="en-US" dirty="0"/>
              <a:t>O-DU</a:t>
            </a:r>
            <a:r>
              <a:rPr lang="fa-IR" dirty="0"/>
              <a:t> و </a:t>
            </a:r>
            <a:r>
              <a:rPr lang="en-US" dirty="0"/>
              <a:t>O_RU</a:t>
            </a:r>
          </a:p>
          <a:p>
            <a:pPr marL="457200" lvl="1" indent="0">
              <a:buNone/>
            </a:pP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826D42DA-003C-44E6-997B-622E63BC368C}"/>
              </a:ext>
            </a:extLst>
          </p:cNvPr>
          <p:cNvSpPr>
            <a:spLocks noGrp="1"/>
          </p:cNvSpPr>
          <p:nvPr>
            <p:ph type="sldNum" sz="quarter" idx="12"/>
          </p:nvPr>
        </p:nvSpPr>
        <p:spPr/>
        <p:txBody>
          <a:bodyPr/>
          <a:lstStyle/>
          <a:p>
            <a:fld id="{D57F1E4F-1CFF-5643-939E-217C01CDF565}" type="slidenum">
              <a:rPr lang="en-US" smtClean="0"/>
              <a:pPr/>
              <a:t>11</a:t>
            </a:fld>
            <a:r>
              <a:rPr lang="en-US"/>
              <a:t>/</a:t>
            </a:r>
            <a:r>
              <a:rPr lang="fa-IR"/>
              <a:t>46</a:t>
            </a:r>
            <a:endParaRPr lang="en-US" dirty="0"/>
          </a:p>
        </p:txBody>
      </p:sp>
    </p:spTree>
    <p:extLst>
      <p:ext uri="{BB962C8B-B14F-4D97-AF65-F5344CB8AC3E}">
        <p14:creationId xmlns:p14="http://schemas.microsoft.com/office/powerpoint/2010/main" val="239876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143764" y="1382086"/>
            <a:ext cx="9709435" cy="5084027"/>
          </a:xfrm>
        </p:spPr>
        <p:txBody>
          <a:bodyPr>
            <a:normAutofit fontScale="92500" lnSpcReduction="10000"/>
          </a:bodyPr>
          <a:lstStyle/>
          <a:p>
            <a:r>
              <a:rPr lang="ar-IQ" dirty="0"/>
              <a:t>جداسازی المانهای نرم افزاری و سخت افزاری شبکه صورت</a:t>
            </a:r>
            <a:r>
              <a:rPr lang="en-US" dirty="0"/>
              <a:t> </a:t>
            </a:r>
            <a:r>
              <a:rPr lang="ar-IQ" dirty="0"/>
              <a:t>گرفته است و به عنوان مجازی سازی توابع شبکه</a:t>
            </a:r>
            <a:r>
              <a:rPr lang="en-US" dirty="0"/>
              <a:t> (NFV)</a:t>
            </a:r>
            <a:r>
              <a:rPr lang="ar-IQ" dirty="0"/>
              <a:t>معرفی شده است </a:t>
            </a:r>
            <a:endParaRPr lang="en-US" dirty="0"/>
          </a:p>
          <a:p>
            <a:r>
              <a:rPr lang="ar-IQ" dirty="0"/>
              <a:t>توابع شبکه ی مجازی</a:t>
            </a:r>
            <a:r>
              <a:rPr lang="en-US" dirty="0"/>
              <a:t> VNF</a:t>
            </a:r>
            <a:r>
              <a:rPr lang="ar-IQ" dirty="0"/>
              <a:t>بلوکهای توابع سیستم هستند </a:t>
            </a:r>
            <a:endParaRPr lang="en-US" dirty="0"/>
          </a:p>
          <a:p>
            <a:r>
              <a:rPr lang="ar-IQ" dirty="0"/>
              <a:t>ایده اصلی </a:t>
            </a:r>
            <a:r>
              <a:rPr lang="en-US" dirty="0"/>
              <a:t>NFV</a:t>
            </a:r>
            <a:r>
              <a:rPr lang="ar-IQ" dirty="0"/>
              <a:t>جداسازی تجهیزات شبکه فیزیکی از توابع اجرا شده</a:t>
            </a:r>
            <a:r>
              <a:rPr lang="fa-IR" dirty="0"/>
              <a:t> </a:t>
            </a:r>
            <a:r>
              <a:rPr lang="ar-IQ" dirty="0"/>
              <a:t>بر روی آنها است </a:t>
            </a:r>
            <a:endParaRPr lang="fa-IR" dirty="0"/>
          </a:p>
          <a:p>
            <a:r>
              <a:rPr lang="fa-IR" dirty="0"/>
              <a:t>ویژگی های </a:t>
            </a:r>
            <a:r>
              <a:rPr lang="en-US" dirty="0"/>
              <a:t>NFV</a:t>
            </a:r>
          </a:p>
          <a:p>
            <a:pPr lvl="1"/>
            <a:r>
              <a:rPr lang="ar-IQ" dirty="0"/>
              <a:t>جدا سازی بخش نرم افزار از سخت افزار</a:t>
            </a:r>
            <a:endParaRPr lang="en-US" dirty="0"/>
          </a:p>
          <a:p>
            <a:pPr lvl="1"/>
            <a:r>
              <a:rPr lang="ar-IQ" dirty="0"/>
              <a:t>استقرار عملکرد شبکه انعطاف پذیر </a:t>
            </a:r>
            <a:endParaRPr lang="en-US" dirty="0"/>
          </a:p>
          <a:p>
            <a:pPr lvl="1"/>
            <a:r>
              <a:rPr lang="ar-IQ" dirty="0"/>
              <a:t>استقرار عملکرد شبکه انعطاف پذیر </a:t>
            </a:r>
            <a:br>
              <a:rPr lang="ar-IQ" dirty="0"/>
            </a:br>
            <a:br>
              <a:rPr lang="ar-IQ" dirty="0"/>
            </a:br>
            <a:r>
              <a:rPr lang="ar-IQ" dirty="0"/>
              <a:t>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993856-F0A4-4E60-896D-513AB7EB0658}"/>
              </a:ext>
            </a:extLst>
          </p:cNvPr>
          <p:cNvSpPr>
            <a:spLocks noGrp="1"/>
          </p:cNvSpPr>
          <p:nvPr>
            <p:ph type="sldNum" sz="quarter" idx="12"/>
          </p:nvPr>
        </p:nvSpPr>
        <p:spPr/>
        <p:txBody>
          <a:bodyPr/>
          <a:lstStyle/>
          <a:p>
            <a:fld id="{D57F1E4F-1CFF-5643-939E-217C01CDF565}" type="slidenum">
              <a:rPr lang="en-US" smtClean="0"/>
              <a:pPr/>
              <a:t>12</a:t>
            </a:fld>
            <a:r>
              <a:rPr lang="en-US"/>
              <a:t>/</a:t>
            </a:r>
            <a:r>
              <a:rPr lang="fa-IR"/>
              <a:t>46</a:t>
            </a:r>
            <a:endParaRPr lang="en-US" dirty="0"/>
          </a:p>
        </p:txBody>
      </p:sp>
    </p:spTree>
    <p:extLst>
      <p:ext uri="{BB962C8B-B14F-4D97-AF65-F5344CB8AC3E}">
        <p14:creationId xmlns:p14="http://schemas.microsoft.com/office/powerpoint/2010/main" val="296916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مجازی سازی توابع شبکه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Content Placeholder 11"/>
          <p:cNvSpPr>
            <a:spLocks noGrp="1"/>
          </p:cNvSpPr>
          <p:nvPr>
            <p:ph idx="1"/>
          </p:nvPr>
        </p:nvSpPr>
        <p:spPr>
          <a:xfrm>
            <a:off x="1266495" y="1440671"/>
            <a:ext cx="9643931" cy="4555180"/>
          </a:xfrm>
        </p:spPr>
        <p:txBody>
          <a:bodyPr>
            <a:normAutofit/>
          </a:bodyPr>
          <a:lstStyle/>
          <a:p>
            <a:r>
              <a:rPr lang="fa-IR" dirty="0"/>
              <a:t>سه مولفه اصلی </a:t>
            </a:r>
            <a:r>
              <a:rPr lang="en-US" dirty="0"/>
              <a:t>NFV</a:t>
            </a:r>
          </a:p>
          <a:p>
            <a:pPr lvl="1"/>
            <a:r>
              <a:rPr lang="fa-IR" dirty="0"/>
              <a:t>خدمات</a:t>
            </a:r>
            <a:endParaRPr lang="en-US" dirty="0"/>
          </a:p>
          <a:p>
            <a:pPr lvl="2"/>
            <a:r>
              <a:rPr lang="ar-IQ" dirty="0"/>
              <a:t>یک سرویس مجموعه ای از ها </a:t>
            </a:r>
            <a:r>
              <a:rPr lang="en-US" dirty="0"/>
              <a:t>VNF</a:t>
            </a:r>
            <a:r>
              <a:rPr lang="ar-IQ" dirty="0"/>
              <a:t>است که میتوانند در یک یا چند ماشین مجازی پیاده سازی</a:t>
            </a:r>
            <a:br>
              <a:rPr lang="ar-IQ" dirty="0"/>
            </a:br>
            <a:r>
              <a:rPr lang="ar-IQ" dirty="0"/>
              <a:t>شوند </a:t>
            </a:r>
            <a:endParaRPr lang="fa-IR" dirty="0"/>
          </a:p>
          <a:p>
            <a:pPr lvl="1"/>
            <a:r>
              <a:rPr lang="en-US" dirty="0"/>
              <a:t>NFVI</a:t>
            </a:r>
          </a:p>
          <a:p>
            <a:pPr lvl="2"/>
            <a:r>
              <a:rPr lang="en-US" dirty="0"/>
              <a:t>I</a:t>
            </a:r>
            <a:r>
              <a:rPr lang="ar-IQ" dirty="0"/>
              <a:t>شامل اتصال شبکه بین مکانها، به عنوان مثال، بین مراکز داده</a:t>
            </a:r>
            <a:endParaRPr lang="en-US" dirty="0"/>
          </a:p>
          <a:p>
            <a:pPr marL="914400" lvl="2" indent="0">
              <a:buNone/>
            </a:pPr>
            <a:r>
              <a:rPr lang="ar-IQ" dirty="0"/>
              <a:t> و ابرهای ترکیبی عمومی</a:t>
            </a:r>
            <a:r>
              <a:rPr lang="en-US" dirty="0"/>
              <a:t> </a:t>
            </a:r>
            <a:r>
              <a:rPr lang="ar-IQ" dirty="0"/>
              <a:t>یا</a:t>
            </a:r>
            <a:r>
              <a:rPr lang="en-US" dirty="0"/>
              <a:t> </a:t>
            </a:r>
            <a:r>
              <a:rPr lang="ar-IQ" dirty="0"/>
              <a:t>خصوصی است </a:t>
            </a:r>
            <a:br>
              <a:rPr lang="ar-IQ" dirty="0"/>
            </a:br>
            <a:endParaRPr lang="en-US" dirty="0"/>
          </a:p>
          <a:p>
            <a:pPr lvl="1"/>
            <a:r>
              <a:rPr lang="en-US" dirty="0"/>
              <a:t>MANO</a:t>
            </a:r>
          </a:p>
          <a:p>
            <a:pPr lvl="2"/>
            <a:r>
              <a:rPr lang="fa-IR" dirty="0"/>
              <a:t>شامل هماهنگ ساز، مدیران </a:t>
            </a:r>
            <a:r>
              <a:rPr lang="en-US" dirty="0"/>
              <a:t>VNF</a:t>
            </a:r>
            <a:r>
              <a:rPr lang="fa-IR" dirty="0"/>
              <a:t> و مدیران زیرساخت مجازی اند.</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7" y="2766497"/>
            <a:ext cx="4768228" cy="3883625"/>
          </a:xfrm>
          <a:prstGeom prst="rect">
            <a:avLst/>
          </a:prstGeom>
        </p:spPr>
      </p:pic>
      <p:sp>
        <p:nvSpPr>
          <p:cNvPr id="3" name="Slide Number Placeholder 2">
            <a:extLst>
              <a:ext uri="{FF2B5EF4-FFF2-40B4-BE49-F238E27FC236}">
                <a16:creationId xmlns:a16="http://schemas.microsoft.com/office/drawing/2014/main" id="{576B0B6E-E84B-45DC-ABAA-E4BA457FEE64}"/>
              </a:ext>
            </a:extLst>
          </p:cNvPr>
          <p:cNvSpPr>
            <a:spLocks noGrp="1"/>
          </p:cNvSpPr>
          <p:nvPr>
            <p:ph type="sldNum" sz="quarter" idx="12"/>
          </p:nvPr>
        </p:nvSpPr>
        <p:spPr/>
        <p:txBody>
          <a:bodyPr/>
          <a:lstStyle/>
          <a:p>
            <a:fld id="{D57F1E4F-1CFF-5643-939E-217C01CDF565}" type="slidenum">
              <a:rPr lang="en-US" smtClean="0"/>
              <a:pPr/>
              <a:t>13</a:t>
            </a:fld>
            <a:r>
              <a:rPr lang="en-US"/>
              <a:t>/</a:t>
            </a:r>
            <a:r>
              <a:rPr lang="fa-IR"/>
              <a:t>46</a:t>
            </a:r>
            <a:endParaRPr lang="en-US" dirty="0"/>
          </a:p>
        </p:txBody>
      </p:sp>
    </p:spTree>
    <p:extLst>
      <p:ext uri="{BB962C8B-B14F-4D97-AF65-F5344CB8AC3E}">
        <p14:creationId xmlns:p14="http://schemas.microsoft.com/office/powerpoint/2010/main" val="126477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2107468"/>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C6AA6F3-D33B-4DA2-98C2-127D48EE5674}"/>
              </a:ext>
            </a:extLst>
          </p:cNvPr>
          <p:cNvSpPr>
            <a:spLocks noGrp="1"/>
          </p:cNvSpPr>
          <p:nvPr>
            <p:ph type="sldNum" sz="quarter" idx="12"/>
          </p:nvPr>
        </p:nvSpPr>
        <p:spPr/>
        <p:txBody>
          <a:bodyPr/>
          <a:lstStyle/>
          <a:p>
            <a:fld id="{D57F1E4F-1CFF-5643-939E-217C01CDF565}" type="slidenum">
              <a:rPr lang="en-US" smtClean="0"/>
              <a:pPr/>
              <a:t>14</a:t>
            </a:fld>
            <a:r>
              <a:rPr lang="en-US"/>
              <a:t>/</a:t>
            </a:r>
            <a:r>
              <a:rPr lang="fa-IR"/>
              <a:t>46</a:t>
            </a:r>
            <a:endParaRPr lang="en-US" dirty="0"/>
          </a:p>
        </p:txBody>
      </p:sp>
    </p:spTree>
    <p:extLst>
      <p:ext uri="{BB962C8B-B14F-4D97-AF65-F5344CB8AC3E}">
        <p14:creationId xmlns:p14="http://schemas.microsoft.com/office/powerpoint/2010/main" val="402805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528354"/>
            <a:ext cx="9384434" cy="4754879"/>
          </a:xfrm>
        </p:spPr>
        <p:txBody>
          <a:bodyPr>
            <a:normAutofit lnSpcReduction="10000"/>
          </a:bodyPr>
          <a:lstStyle/>
          <a:p>
            <a:r>
              <a:rPr lang="ar-IQ" dirty="0"/>
              <a:t>یک برش شبکه، یک شبکه منطقی </a:t>
            </a:r>
            <a:r>
              <a:rPr lang="en-US" dirty="0"/>
              <a:t>end-to-end</a:t>
            </a:r>
            <a:r>
              <a:rPr lang="fa-IR" dirty="0"/>
              <a:t> </a:t>
            </a:r>
            <a:r>
              <a:rPr lang="ar-IQ" dirty="0"/>
              <a:t>است که خدمات با نیازهای خاص را ارائه می دهد. </a:t>
            </a:r>
            <a:endParaRPr lang="fa-IR" dirty="0"/>
          </a:p>
          <a:p>
            <a:r>
              <a:rPr lang="ar-IQ" dirty="0"/>
              <a:t> برش</a:t>
            </a:r>
            <a:r>
              <a:rPr lang="fa-IR" dirty="0"/>
              <a:t> </a:t>
            </a:r>
            <a:r>
              <a:rPr lang="ar-IQ" dirty="0"/>
              <a:t>شبکه با هدف تقسیم منطقی مجموعه توابع و منابع شبکه در یک</a:t>
            </a:r>
            <a:r>
              <a:rPr lang="fa-IR" dirty="0"/>
              <a:t> </a:t>
            </a:r>
            <a:r>
              <a:rPr lang="ar-IQ" dirty="0"/>
              <a:t>نهاد</a:t>
            </a:r>
            <a:r>
              <a:rPr lang="fa-IR" dirty="0"/>
              <a:t> </a:t>
            </a:r>
            <a:r>
              <a:rPr lang="ar-IQ" dirty="0"/>
              <a:t>شبکه در نظر گرفته شده است </a:t>
            </a:r>
            <a:endParaRPr lang="fa-IR" dirty="0"/>
          </a:p>
          <a:p>
            <a:r>
              <a:rPr lang="ar-IQ" dirty="0"/>
              <a:t>با خرد کردن یک شبکه</a:t>
            </a:r>
            <a:r>
              <a:rPr lang="fa-IR" dirty="0"/>
              <a:t> </a:t>
            </a:r>
            <a:r>
              <a:rPr lang="ar-IQ" dirty="0"/>
              <a:t>فیزیکی به چندین شبکه منطقی، برششبکه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dirty="0" err="1"/>
              <a:t>QoS</a:t>
            </a:r>
            <a:r>
              <a:rPr lang="ar-IQ" dirty="0"/>
              <a:t>مربوطه اختصاص داده شوند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38CDACA6-41A9-4983-9B38-01628B6649ED}"/>
              </a:ext>
            </a:extLst>
          </p:cNvPr>
          <p:cNvSpPr>
            <a:spLocks noGrp="1"/>
          </p:cNvSpPr>
          <p:nvPr>
            <p:ph type="sldNum" sz="quarter" idx="12"/>
          </p:nvPr>
        </p:nvSpPr>
        <p:spPr/>
        <p:txBody>
          <a:bodyPr/>
          <a:lstStyle/>
          <a:p>
            <a:fld id="{D57F1E4F-1CFF-5643-939E-217C01CDF565}" type="slidenum">
              <a:rPr lang="en-US" smtClean="0"/>
              <a:pPr/>
              <a:t>15</a:t>
            </a:fld>
            <a:r>
              <a:rPr lang="en-US"/>
              <a:t>/</a:t>
            </a:r>
            <a:r>
              <a:rPr lang="fa-IR"/>
              <a:t>46</a:t>
            </a:r>
            <a:endParaRPr lang="en-US" dirty="0"/>
          </a:p>
        </p:txBody>
      </p:sp>
    </p:spTree>
    <p:extLst>
      <p:ext uri="{BB962C8B-B14F-4D97-AF65-F5344CB8AC3E}">
        <p14:creationId xmlns:p14="http://schemas.microsoft.com/office/powerpoint/2010/main" val="200195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a:t>
            </a:r>
            <a:endParaRPr lang="en-US" dirty="0"/>
          </a:p>
        </p:txBody>
      </p:sp>
      <p:sp>
        <p:nvSpPr>
          <p:cNvPr id="3" name="Content Placeholder 2"/>
          <p:cNvSpPr>
            <a:spLocks noGrp="1"/>
          </p:cNvSpPr>
          <p:nvPr>
            <p:ph idx="1"/>
          </p:nvPr>
        </p:nvSpPr>
        <p:spPr>
          <a:xfrm>
            <a:off x="1720854" y="1671029"/>
            <a:ext cx="8915400" cy="3777622"/>
          </a:xfrm>
        </p:spPr>
        <p:txBody>
          <a:bodyPr/>
          <a:lstStyle/>
          <a:p>
            <a:r>
              <a:rPr lang="fa-IR" dirty="0"/>
              <a:t>سه نوع برش شبکه</a:t>
            </a:r>
          </a:p>
          <a:p>
            <a:pPr lvl="1"/>
            <a:r>
              <a:rPr lang="ar-IQ" b="1" dirty="0"/>
              <a:t>برش هسته</a:t>
            </a:r>
            <a:r>
              <a:rPr lang="ar-IQ" dirty="0"/>
              <a:t> </a:t>
            </a:r>
            <a:br>
              <a:rPr lang="ar-IQ" dirty="0"/>
            </a:br>
            <a:endParaRPr lang="fa-IR" dirty="0"/>
          </a:p>
          <a:p>
            <a:pPr lvl="1"/>
            <a:r>
              <a:rPr lang="fa-IR" dirty="0"/>
              <a:t>برش </a:t>
            </a:r>
            <a:r>
              <a:rPr lang="en-US" dirty="0"/>
              <a:t>RAN</a:t>
            </a:r>
          </a:p>
          <a:p>
            <a:pPr lvl="1"/>
            <a:endParaRPr lang="en-US" dirty="0"/>
          </a:p>
          <a:p>
            <a:pPr lvl="1"/>
            <a:r>
              <a:rPr lang="fa-IR" dirty="0"/>
              <a:t>برش </a:t>
            </a:r>
            <a:r>
              <a:rPr lang="en-US" dirty="0"/>
              <a:t>RAN</a:t>
            </a:r>
            <a:r>
              <a:rPr lang="fa-IR" dirty="0"/>
              <a:t> و هسته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780" y="1382087"/>
            <a:ext cx="5401429" cy="4677428"/>
          </a:xfrm>
          <a:prstGeom prst="rect">
            <a:avLst/>
          </a:prstGeom>
        </p:spPr>
      </p:pic>
      <p:sp>
        <p:nvSpPr>
          <p:cNvPr id="12" name="Slide Number Placeholder 11">
            <a:extLst>
              <a:ext uri="{FF2B5EF4-FFF2-40B4-BE49-F238E27FC236}">
                <a16:creationId xmlns:a16="http://schemas.microsoft.com/office/drawing/2014/main" id="{ACEFBB8C-8B93-4BD3-9961-673213DBB0BC}"/>
              </a:ext>
            </a:extLst>
          </p:cNvPr>
          <p:cNvSpPr>
            <a:spLocks noGrp="1"/>
          </p:cNvSpPr>
          <p:nvPr>
            <p:ph type="sldNum" sz="quarter" idx="12"/>
          </p:nvPr>
        </p:nvSpPr>
        <p:spPr/>
        <p:txBody>
          <a:bodyPr/>
          <a:lstStyle/>
          <a:p>
            <a:fld id="{D57F1E4F-1CFF-5643-939E-217C01CDF565}" type="slidenum">
              <a:rPr lang="en-US" smtClean="0"/>
              <a:pPr/>
              <a:t>16</a:t>
            </a:fld>
            <a:r>
              <a:rPr lang="en-US"/>
              <a:t>/</a:t>
            </a:r>
            <a:r>
              <a:rPr lang="fa-IR"/>
              <a:t>46</a:t>
            </a:r>
            <a:endParaRPr lang="en-US" dirty="0"/>
          </a:p>
        </p:txBody>
      </p:sp>
    </p:spTree>
    <p:extLst>
      <p:ext uri="{BB962C8B-B14F-4D97-AF65-F5344CB8AC3E}">
        <p14:creationId xmlns:p14="http://schemas.microsoft.com/office/powerpoint/2010/main" val="247819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
        <p:nvSpPr>
          <p:cNvPr id="12" name="Slide Number Placeholder 11">
            <a:extLst>
              <a:ext uri="{FF2B5EF4-FFF2-40B4-BE49-F238E27FC236}">
                <a16:creationId xmlns:a16="http://schemas.microsoft.com/office/drawing/2014/main" id="{D886A5A7-3289-4508-B451-6F3584D57554}"/>
              </a:ext>
            </a:extLst>
          </p:cNvPr>
          <p:cNvSpPr>
            <a:spLocks noGrp="1"/>
          </p:cNvSpPr>
          <p:nvPr>
            <p:ph type="sldNum" sz="quarter" idx="12"/>
          </p:nvPr>
        </p:nvSpPr>
        <p:spPr/>
        <p:txBody>
          <a:bodyPr/>
          <a:lstStyle/>
          <a:p>
            <a:fld id="{D57F1E4F-1CFF-5643-939E-217C01CDF565}" type="slidenum">
              <a:rPr lang="en-US" smtClean="0"/>
              <a:pPr/>
              <a:t>17</a:t>
            </a:fld>
            <a:r>
              <a:rPr lang="en-US"/>
              <a:t>/</a:t>
            </a:r>
            <a:r>
              <a:rPr lang="fa-IR"/>
              <a:t>46</a:t>
            </a:r>
            <a:endParaRPr lang="en-US" dirty="0"/>
          </a:p>
        </p:txBody>
      </p:sp>
    </p:spTree>
    <p:extLst>
      <p:ext uri="{BB962C8B-B14F-4D97-AF65-F5344CB8AC3E}">
        <p14:creationId xmlns:p14="http://schemas.microsoft.com/office/powerpoint/2010/main" val="261654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بسته بندی جعبه</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br>
              <a:rPr lang="ar-IQ" dirty="0"/>
            </a:br>
            <a:br>
              <a:rPr lang="ar-IQ" dirty="0"/>
            </a:b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p:cNvPicPr>
            <a:picLocks noChangeAspect="1"/>
          </p:cNvPicPr>
          <p:nvPr/>
        </p:nvPicPr>
        <p:blipFill>
          <a:blip r:embed="rId2"/>
          <a:stretch>
            <a:fillRect/>
          </a:stretch>
        </p:blipFill>
        <p:spPr>
          <a:xfrm>
            <a:off x="3629024" y="4042735"/>
            <a:ext cx="4144157" cy="1987070"/>
          </a:xfrm>
          <a:prstGeom prst="rect">
            <a:avLst/>
          </a:prstGeom>
        </p:spPr>
      </p:pic>
      <p:sp>
        <p:nvSpPr>
          <p:cNvPr id="11" name="Slide Number Placeholder 10">
            <a:extLst>
              <a:ext uri="{FF2B5EF4-FFF2-40B4-BE49-F238E27FC236}">
                <a16:creationId xmlns:a16="http://schemas.microsoft.com/office/drawing/2014/main" id="{3E327FC8-63B8-41C5-9DAE-9D6893D72077}"/>
              </a:ext>
            </a:extLst>
          </p:cNvPr>
          <p:cNvSpPr>
            <a:spLocks noGrp="1"/>
          </p:cNvSpPr>
          <p:nvPr>
            <p:ph type="sldNum" sz="quarter" idx="12"/>
          </p:nvPr>
        </p:nvSpPr>
        <p:spPr/>
        <p:txBody>
          <a:bodyPr/>
          <a:lstStyle/>
          <a:p>
            <a:fld id="{D57F1E4F-1CFF-5643-939E-217C01CDF565}" type="slidenum">
              <a:rPr lang="en-US" smtClean="0"/>
              <a:pPr/>
              <a:t>18</a:t>
            </a:fld>
            <a:r>
              <a:rPr lang="en-US"/>
              <a:t>/</a:t>
            </a:r>
            <a:r>
              <a:rPr lang="fa-IR"/>
              <a:t>46</a:t>
            </a:r>
            <a:endParaRPr lang="en-US" dirty="0"/>
          </a:p>
        </p:txBody>
      </p:sp>
    </p:spTree>
    <p:extLst>
      <p:ext uri="{BB962C8B-B14F-4D97-AF65-F5344CB8AC3E}">
        <p14:creationId xmlns:p14="http://schemas.microsoft.com/office/powerpoint/2010/main" val="72708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
        <p:nvSpPr>
          <p:cNvPr id="11" name="Slide Number Placeholder 10">
            <a:extLst>
              <a:ext uri="{FF2B5EF4-FFF2-40B4-BE49-F238E27FC236}">
                <a16:creationId xmlns:a16="http://schemas.microsoft.com/office/drawing/2014/main" id="{CC5D477F-C61F-4C0B-B9F7-74CBD6CD035D}"/>
              </a:ext>
            </a:extLst>
          </p:cNvPr>
          <p:cNvSpPr>
            <a:spLocks noGrp="1"/>
          </p:cNvSpPr>
          <p:nvPr>
            <p:ph type="sldNum" sz="quarter" idx="12"/>
          </p:nvPr>
        </p:nvSpPr>
        <p:spPr/>
        <p:txBody>
          <a:bodyPr/>
          <a:lstStyle/>
          <a:p>
            <a:fld id="{D57F1E4F-1CFF-5643-939E-217C01CDF565}" type="slidenum">
              <a:rPr lang="en-US" smtClean="0"/>
              <a:pPr/>
              <a:t>19</a:t>
            </a:fld>
            <a:r>
              <a:rPr lang="en-US"/>
              <a:t>/</a:t>
            </a:r>
            <a:r>
              <a:rPr lang="fa-IR"/>
              <a:t>46</a:t>
            </a:r>
            <a:endParaRPr lang="en-US" dirty="0"/>
          </a:p>
        </p:txBody>
      </p:sp>
    </p:spTree>
    <p:extLst>
      <p:ext uri="{BB962C8B-B14F-4D97-AF65-F5344CB8AC3E}">
        <p14:creationId xmlns:p14="http://schemas.microsoft.com/office/powerpoint/2010/main" val="241323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Slide Number Placeholder 1">
            <a:extLst>
              <a:ext uri="{FF2B5EF4-FFF2-40B4-BE49-F238E27FC236}">
                <a16:creationId xmlns:a16="http://schemas.microsoft.com/office/drawing/2014/main" id="{D1511E6B-B1FF-4855-8846-725BEA14D4F4}"/>
              </a:ext>
            </a:extLst>
          </p:cNvPr>
          <p:cNvSpPr>
            <a:spLocks noGrp="1"/>
          </p:cNvSpPr>
          <p:nvPr>
            <p:ph type="sldNum" sz="quarter" idx="12"/>
          </p:nvPr>
        </p:nvSpPr>
        <p:spPr/>
        <p:txBody>
          <a:bodyPr/>
          <a:lstStyle/>
          <a:p>
            <a:fld id="{D57F1E4F-1CFF-5643-939E-217C01CDF565}" type="slidenum">
              <a:rPr lang="en-US" smtClean="0"/>
              <a:pPr/>
              <a:t>2</a:t>
            </a:fld>
            <a:r>
              <a:rPr lang="en-US"/>
              <a:t>/</a:t>
            </a:r>
            <a:r>
              <a:rPr lang="fa-IR"/>
              <a:t>46</a:t>
            </a:r>
            <a:endParaRPr lang="en-US" dirty="0"/>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ساختار </a:t>
            </a:r>
            <a:r>
              <a:rPr lang="en-US" dirty="0"/>
              <a:t>ORAN</a:t>
            </a:r>
            <a:endParaRPr lang="fa-IR" dirty="0"/>
          </a:p>
          <a:p>
            <a:pPr lvl="1"/>
            <a:r>
              <a:rPr lang="fa-IR" dirty="0"/>
              <a:t>جداسازی توابع زمان حقیقی از توابع زمان غیر حقیقی</a:t>
            </a:r>
          </a:p>
          <a:p>
            <a:pPr lvl="1"/>
            <a:r>
              <a:rPr lang="fa-IR" dirty="0"/>
              <a:t>قرار گیری مدل یادگیری در توابع نزدیک به زمان حقیقی</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869993" y="2572101"/>
            <a:ext cx="4600575" cy="3333750"/>
          </a:xfrm>
          <a:prstGeom prst="rect">
            <a:avLst/>
          </a:prstGeom>
        </p:spPr>
      </p:pic>
      <p:pic>
        <p:nvPicPr>
          <p:cNvPr id="12" name="Picture 11"/>
          <p:cNvPicPr>
            <a:picLocks noChangeAspect="1"/>
          </p:cNvPicPr>
          <p:nvPr/>
        </p:nvPicPr>
        <p:blipFill>
          <a:blip r:embed="rId3"/>
          <a:stretch>
            <a:fillRect/>
          </a:stretch>
        </p:blipFill>
        <p:spPr>
          <a:xfrm>
            <a:off x="6268315" y="3758295"/>
            <a:ext cx="3662887" cy="2983913"/>
          </a:xfrm>
          <a:prstGeom prst="rect">
            <a:avLst/>
          </a:prstGeom>
        </p:spPr>
      </p:pic>
      <p:sp>
        <p:nvSpPr>
          <p:cNvPr id="13" name="Slide Number Placeholder 12">
            <a:extLst>
              <a:ext uri="{FF2B5EF4-FFF2-40B4-BE49-F238E27FC236}">
                <a16:creationId xmlns:a16="http://schemas.microsoft.com/office/drawing/2014/main" id="{0B24CB99-FF8E-42DF-9195-E3440C7ED5A2}"/>
              </a:ext>
            </a:extLst>
          </p:cNvPr>
          <p:cNvSpPr>
            <a:spLocks noGrp="1"/>
          </p:cNvSpPr>
          <p:nvPr>
            <p:ph type="sldNum" sz="quarter" idx="12"/>
          </p:nvPr>
        </p:nvSpPr>
        <p:spPr/>
        <p:txBody>
          <a:bodyPr/>
          <a:lstStyle/>
          <a:p>
            <a:fld id="{D57F1E4F-1CFF-5643-939E-217C01CDF565}" type="slidenum">
              <a:rPr lang="en-US" smtClean="0"/>
              <a:pPr/>
              <a:t>20</a:t>
            </a:fld>
            <a:r>
              <a:rPr lang="en-US"/>
              <a:t>/</a:t>
            </a:r>
            <a:r>
              <a:rPr lang="fa-IR"/>
              <a:t>46</a:t>
            </a:r>
            <a:endParaRPr lang="en-US" dirty="0"/>
          </a:p>
        </p:txBody>
      </p:sp>
    </p:spTree>
    <p:extLst>
      <p:ext uri="{BB962C8B-B14F-4D97-AF65-F5344CB8AC3E}">
        <p14:creationId xmlns:p14="http://schemas.microsoft.com/office/powerpoint/2010/main" val="313013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قرار دادن </a:t>
            </a:r>
            <a:r>
              <a:rPr lang="en-US" dirty="0"/>
              <a:t>VNF</a:t>
            </a:r>
            <a:r>
              <a:rPr lang="fa-IR" dirty="0"/>
              <a:t>ها در مراکز داده</a:t>
            </a:r>
            <a:endParaRPr lang="en-US" dirty="0"/>
          </a:p>
        </p:txBody>
      </p:sp>
      <p:sp>
        <p:nvSpPr>
          <p:cNvPr id="3" name="Content Placeholder 2"/>
          <p:cNvSpPr>
            <a:spLocks noGrp="1"/>
          </p:cNvSpPr>
          <p:nvPr>
            <p:ph idx="1"/>
          </p:nvPr>
        </p:nvSpPr>
        <p:spPr>
          <a:xfrm>
            <a:off x="1358537" y="1658984"/>
            <a:ext cx="9233404" cy="4517550"/>
          </a:xfrm>
        </p:spPr>
        <p:txBody>
          <a:bodyPr>
            <a:normAutofit fontScale="92500" lnSpcReduction="10000"/>
          </a:bodyPr>
          <a:lstStyle/>
          <a:p>
            <a:r>
              <a:rPr lang="en-US" dirty="0"/>
              <a:t>NFV</a:t>
            </a:r>
            <a:r>
              <a:rPr lang="fa-IR" dirty="0"/>
              <a:t> </a:t>
            </a:r>
            <a:r>
              <a:rPr lang="ar-IQ" dirty="0"/>
              <a:t>الگویي است که عملکردهای شبکه سنتی را مجازی می کند و آنها را در سخت افزارهای عمومی و ابرها در</a:t>
            </a:r>
            <a:r>
              <a:rPr lang="fa-IR" dirty="0"/>
              <a:t> </a:t>
            </a:r>
            <a:r>
              <a:rPr lang="ar-IQ" dirty="0"/>
              <a:t>مقابل سخت افزارهای تعیین شده، قرار می دهد </a:t>
            </a:r>
            <a:endParaRPr lang="en-US" dirty="0"/>
          </a:p>
          <a:p>
            <a:r>
              <a:rPr lang="ar-IQ" dirty="0"/>
              <a:t>در واقع </a:t>
            </a:r>
            <a:r>
              <a:rPr lang="en-US" dirty="0"/>
              <a:t>NFV</a:t>
            </a:r>
            <a:r>
              <a:rPr lang="ar-IQ" dirty="0"/>
              <a:t>بخش نرم افزار را از سخت افزار جدا می نماید. </a:t>
            </a:r>
            <a:endParaRPr lang="en-US" dirty="0"/>
          </a:p>
          <a:p>
            <a:r>
              <a:rPr lang="en-US" dirty="0"/>
              <a:t>VNF</a:t>
            </a:r>
            <a:r>
              <a:rPr lang="ar-IQ" dirty="0"/>
              <a:t>ها معمولاً بر روی نمونه های ماشین مجازی در زیرساخت های ابری در حال اجرا هستند </a:t>
            </a:r>
            <a:endParaRPr lang="en-US" dirty="0"/>
          </a:p>
          <a:p>
            <a:r>
              <a:rPr lang="fa-IR" dirty="0"/>
              <a:t>یکی از مسائل مورد توجه، </a:t>
            </a:r>
            <a:r>
              <a:rPr lang="ar-IQ" dirty="0"/>
              <a:t>یافتن تعداد بهینه ی </a:t>
            </a:r>
            <a:r>
              <a:rPr lang="en-US" dirty="0"/>
              <a:t>VNF</a:t>
            </a:r>
            <a:r>
              <a:rPr lang="ar-IQ" dirty="0"/>
              <a:t>ها در یک زنجیره ی سرویس و قرار گیری </a:t>
            </a:r>
            <a:r>
              <a:rPr lang="en-US" dirty="0"/>
              <a:t>VNF</a:t>
            </a:r>
            <a:r>
              <a:rPr lang="ar-IQ" dirty="0"/>
              <a:t>های مورد نظر بر روی سرور در هر بازه ی زمانی می باشد </a:t>
            </a:r>
            <a:endParaRPr lang="fa-IR" dirty="0"/>
          </a:p>
          <a:p>
            <a:pPr lvl="1"/>
            <a:r>
              <a:rPr lang="fa-IR" dirty="0"/>
              <a:t>کاهش هزینه ها</a:t>
            </a:r>
          </a:p>
          <a:p>
            <a:pPr lvl="1"/>
            <a:r>
              <a:rPr lang="ar-IQ" dirty="0"/>
              <a:t>کمینه کردن انرژی های مصرفی در هر بازه ی زمانی </a:t>
            </a:r>
            <a:endParaRPr lang="fa-IR" dirty="0"/>
          </a:p>
          <a:p>
            <a:pPr lvl="2"/>
            <a:r>
              <a:rPr lang="ar-IQ" dirty="0"/>
              <a:t>هزینه ی انرژی مصرفی</a:t>
            </a:r>
            <a:r>
              <a:rPr lang="fa-IR" dirty="0"/>
              <a:t> </a:t>
            </a:r>
            <a:r>
              <a:rPr lang="ar-IQ" dirty="0"/>
              <a:t>هر </a:t>
            </a:r>
            <a:r>
              <a:rPr lang="en-US" dirty="0"/>
              <a:t>VNF</a:t>
            </a:r>
            <a:r>
              <a:rPr lang="ar-IQ" dirty="0"/>
              <a:t>مستقر بر روی سرور در حال کار </a:t>
            </a:r>
            <a:endParaRPr lang="fa-IR" dirty="0"/>
          </a:p>
          <a:p>
            <a:pPr lvl="2"/>
            <a:r>
              <a:rPr lang="ar-IQ" dirty="0"/>
              <a:t>هزینه ی استقرار </a:t>
            </a:r>
            <a:r>
              <a:rPr lang="en-US" dirty="0"/>
              <a:t>VNF</a:t>
            </a:r>
            <a:r>
              <a:rPr lang="ar-IQ" dirty="0"/>
              <a:t>های جدید در هر لحظه ی زمانی </a:t>
            </a:r>
            <a:br>
              <a:rPr lang="ar-IQ" dirty="0"/>
            </a:br>
            <a:br>
              <a:rPr lang="ar-IQ" dirty="0"/>
            </a:br>
            <a:br>
              <a:rPr lang="ar-IQ" dirty="0"/>
            </a:br>
            <a:endParaRPr lang="en-US"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2A9EE41D-6686-4988-AB4B-1BA64A5DEB71}"/>
              </a:ext>
            </a:extLst>
          </p:cNvPr>
          <p:cNvSpPr>
            <a:spLocks noGrp="1"/>
          </p:cNvSpPr>
          <p:nvPr>
            <p:ph type="sldNum" sz="quarter" idx="12"/>
          </p:nvPr>
        </p:nvSpPr>
        <p:spPr/>
        <p:txBody>
          <a:bodyPr/>
          <a:lstStyle/>
          <a:p>
            <a:fld id="{D57F1E4F-1CFF-5643-939E-217C01CDF565}" type="slidenum">
              <a:rPr lang="en-US" smtClean="0"/>
              <a:pPr/>
              <a:t>21</a:t>
            </a:fld>
            <a:r>
              <a:rPr lang="en-US"/>
              <a:t>/</a:t>
            </a:r>
            <a:r>
              <a:rPr lang="fa-IR"/>
              <a:t>46</a:t>
            </a:r>
            <a:endParaRPr lang="en-US" dirty="0"/>
          </a:p>
        </p:txBody>
      </p:sp>
    </p:spTree>
    <p:extLst>
      <p:ext uri="{BB962C8B-B14F-4D97-AF65-F5344CB8AC3E}">
        <p14:creationId xmlns:p14="http://schemas.microsoft.com/office/powerpoint/2010/main" val="330156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6" name="Content Placeholder 5"/>
          <p:cNvPicPr>
            <a:picLocks noGrp="1" noChangeAspect="1"/>
          </p:cNvPicPr>
          <p:nvPr>
            <p:ph idx="1"/>
          </p:nvPr>
        </p:nvPicPr>
        <p:blipFill>
          <a:blip r:embed="rId2"/>
          <a:stretch>
            <a:fillRect/>
          </a:stretch>
        </p:blipFill>
        <p:spPr>
          <a:xfrm>
            <a:off x="2551205" y="1612421"/>
            <a:ext cx="8301993" cy="2752105"/>
          </a:xfrm>
          <a:prstGeom prst="rect">
            <a:avLst/>
          </a:prstGeom>
        </p:spPr>
      </p:pic>
      <p:pic>
        <p:nvPicPr>
          <p:cNvPr id="7" name="Picture 6"/>
          <p:cNvPicPr>
            <a:picLocks noChangeAspect="1"/>
          </p:cNvPicPr>
          <p:nvPr/>
        </p:nvPicPr>
        <p:blipFill>
          <a:blip r:embed="rId3"/>
          <a:stretch>
            <a:fillRect/>
          </a:stretch>
        </p:blipFill>
        <p:spPr>
          <a:xfrm>
            <a:off x="2533787" y="4364526"/>
            <a:ext cx="5895975" cy="2171700"/>
          </a:xfrm>
          <a:prstGeom prst="rect">
            <a:avLst/>
          </a:prstGeom>
        </p:spPr>
      </p:pic>
      <p:sp>
        <p:nvSpPr>
          <p:cNvPr id="8"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419CE7C4-936E-4B85-897A-76EE5C17C4B2}"/>
              </a:ext>
            </a:extLst>
          </p:cNvPr>
          <p:cNvSpPr>
            <a:spLocks noGrp="1"/>
          </p:cNvSpPr>
          <p:nvPr>
            <p:ph type="sldNum" sz="quarter" idx="12"/>
          </p:nvPr>
        </p:nvSpPr>
        <p:spPr/>
        <p:txBody>
          <a:bodyPr/>
          <a:lstStyle/>
          <a:p>
            <a:fld id="{D57F1E4F-1CFF-5643-939E-217C01CDF565}" type="slidenum">
              <a:rPr lang="en-US" smtClean="0"/>
              <a:pPr/>
              <a:t>22</a:t>
            </a:fld>
            <a:r>
              <a:rPr lang="en-US"/>
              <a:t>/</a:t>
            </a:r>
            <a:r>
              <a:rPr lang="fa-IR"/>
              <a:t>46</a:t>
            </a:r>
            <a:endParaRPr lang="en-US" dirty="0"/>
          </a:p>
        </p:txBody>
      </p:sp>
    </p:spTree>
    <p:extLst>
      <p:ext uri="{BB962C8B-B14F-4D97-AF65-F5344CB8AC3E}">
        <p14:creationId xmlns:p14="http://schemas.microsoft.com/office/powerpoint/2010/main" val="399039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7" name="Picture 6"/>
          <p:cNvPicPr>
            <a:picLocks noChangeAspect="1"/>
          </p:cNvPicPr>
          <p:nvPr/>
        </p:nvPicPr>
        <p:blipFill>
          <a:blip r:embed="rId2"/>
          <a:stretch>
            <a:fillRect/>
          </a:stretch>
        </p:blipFill>
        <p:spPr>
          <a:xfrm>
            <a:off x="5522639" y="1669415"/>
            <a:ext cx="4116743" cy="3050612"/>
          </a:xfrm>
          <a:prstGeom prst="rect">
            <a:avLst/>
          </a:prstGeom>
        </p:spPr>
      </p:pic>
      <p:pic>
        <p:nvPicPr>
          <p:cNvPr id="8" name="Picture 7"/>
          <p:cNvPicPr>
            <a:picLocks noChangeAspect="1"/>
          </p:cNvPicPr>
          <p:nvPr/>
        </p:nvPicPr>
        <p:blipFill>
          <a:blip r:embed="rId3"/>
          <a:stretch>
            <a:fillRect/>
          </a:stretch>
        </p:blipFill>
        <p:spPr>
          <a:xfrm>
            <a:off x="1941511" y="1779888"/>
            <a:ext cx="2038350" cy="466725"/>
          </a:xfrm>
          <a:prstGeom prst="rect">
            <a:avLst/>
          </a:prstGeom>
        </p:spPr>
      </p:pic>
      <p:pic>
        <p:nvPicPr>
          <p:cNvPr id="9" name="Picture 8"/>
          <p:cNvPicPr>
            <a:picLocks noChangeAspect="1"/>
          </p:cNvPicPr>
          <p:nvPr/>
        </p:nvPicPr>
        <p:blipFill>
          <a:blip r:embed="rId4"/>
          <a:stretch>
            <a:fillRect/>
          </a:stretch>
        </p:blipFill>
        <p:spPr>
          <a:xfrm>
            <a:off x="1941511" y="2252183"/>
            <a:ext cx="2562225" cy="609600"/>
          </a:xfrm>
          <a:prstGeom prst="rect">
            <a:avLst/>
          </a:prstGeom>
        </p:spPr>
      </p:pic>
      <p:pic>
        <p:nvPicPr>
          <p:cNvPr id="10" name="Picture 9"/>
          <p:cNvPicPr>
            <a:picLocks noChangeAspect="1"/>
          </p:cNvPicPr>
          <p:nvPr/>
        </p:nvPicPr>
        <p:blipFill>
          <a:blip r:embed="rId5"/>
          <a:stretch>
            <a:fillRect/>
          </a:stretch>
        </p:blipFill>
        <p:spPr>
          <a:xfrm>
            <a:off x="960981" y="4097131"/>
            <a:ext cx="5542189" cy="2431616"/>
          </a:xfrm>
          <a:prstGeom prst="rect">
            <a:avLst/>
          </a:prstGeom>
        </p:spPr>
      </p:pic>
      <p:sp>
        <p:nvSpPr>
          <p:cNvPr id="11"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D9AAA238-F0D5-4B88-8928-61B49C8A3AD6}"/>
              </a:ext>
            </a:extLst>
          </p:cNvPr>
          <p:cNvSpPr>
            <a:spLocks noGrp="1"/>
          </p:cNvSpPr>
          <p:nvPr>
            <p:ph type="sldNum" sz="quarter" idx="12"/>
          </p:nvPr>
        </p:nvSpPr>
        <p:spPr/>
        <p:txBody>
          <a:bodyPr/>
          <a:lstStyle/>
          <a:p>
            <a:fld id="{D57F1E4F-1CFF-5643-939E-217C01CDF565}" type="slidenum">
              <a:rPr lang="en-US" smtClean="0"/>
              <a:pPr/>
              <a:t>23</a:t>
            </a:fld>
            <a:r>
              <a:rPr lang="en-US"/>
              <a:t>/</a:t>
            </a:r>
            <a:r>
              <a:rPr lang="fa-IR"/>
              <a:t>46</a:t>
            </a:r>
            <a:endParaRPr lang="en-US" dirty="0"/>
          </a:p>
        </p:txBody>
      </p:sp>
    </p:spTree>
    <p:extLst>
      <p:ext uri="{BB962C8B-B14F-4D97-AF65-F5344CB8AC3E}">
        <p14:creationId xmlns:p14="http://schemas.microsoft.com/office/powerpoint/2010/main" val="24435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4400" i="1">
                        <a:latin typeface="Cambria Math" panose="02040503050406030204" pitchFamily="18" charset="0"/>
                      </a:rPr>
                      <m:t> </m:t>
                    </m:r>
                    <m:sSub>
                      <m:sSubPr>
                        <m:ctrlPr>
                          <a:rPr lang="en-US" sz="4400" i="1">
                            <a:latin typeface="Cambria Math" panose="02040503050406030204" pitchFamily="18" charset="0"/>
                          </a:rPr>
                        </m:ctrlPr>
                      </m:sSubPr>
                      <m:e>
                        <m:r>
                          <a:rPr lang="en-US" sz="4400" i="1">
                            <a:latin typeface="Cambria Math" panose="02040503050406030204" pitchFamily="18" charset="0"/>
                          </a:rPr>
                          <m:t>𝑀</m:t>
                        </m:r>
                      </m:e>
                      <m:sub>
                        <m:r>
                          <a:rPr lang="en-US" sz="4400" i="1">
                            <a:latin typeface="Cambria Math" panose="02040503050406030204" pitchFamily="18" charset="0"/>
                          </a:rPr>
                          <m:t>𝑠</m:t>
                        </m:r>
                        <m:r>
                          <a:rPr lang="en-US" sz="4400" i="1">
                            <a:latin typeface="Cambria Math" panose="02040503050406030204" pitchFamily="18" charset="0"/>
                          </a:rPr>
                          <m:t>,</m:t>
                        </m:r>
                        <m:r>
                          <a:rPr lang="en-US" sz="4400" i="1">
                            <a:latin typeface="Cambria Math" panose="02040503050406030204" pitchFamily="18" charset="0"/>
                          </a:rPr>
                          <m:t>1</m:t>
                        </m:r>
                      </m:sub>
                    </m:sSub>
                  </m:oMath>
                </a14:m>
                <a:r>
                  <a:rPr lang="fa-IR" sz="4400" dirty="0"/>
                  <a:t>تا </a:t>
                </a:r>
                <a:r>
                  <a:rPr lang="en-US" sz="4400" dirty="0"/>
                  <a:t>VNF</a:t>
                </a:r>
                <a:endParaRPr lang="fa-IR" sz="42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br>
                  <a:rPr lang="fa-IR" dirty="0"/>
                </a:b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graphicFrame>
        <p:nvGraphicFramePr>
          <p:cNvPr id="15" name="Object 14">
            <a:extLst>
              <a:ext uri="{FF2B5EF4-FFF2-40B4-BE49-F238E27FC236}">
                <a16:creationId xmlns:a16="http://schemas.microsoft.com/office/drawing/2014/main" id="{15BEBC57-F591-479C-9354-3C3DE016E7FC}"/>
              </a:ext>
            </a:extLst>
          </p:cNvPr>
          <p:cNvGraphicFramePr>
            <a:graphicFrameLocks noChangeAspect="1"/>
          </p:cNvGraphicFramePr>
          <p:nvPr>
            <p:extLst>
              <p:ext uri="{D42A27DB-BD31-4B8C-83A1-F6EECF244321}">
                <p14:modId xmlns:p14="http://schemas.microsoft.com/office/powerpoint/2010/main" val="1384122390"/>
              </p:ext>
            </p:extLst>
          </p:nvPr>
        </p:nvGraphicFramePr>
        <p:xfrm>
          <a:off x="1602438" y="1177835"/>
          <a:ext cx="5710705" cy="5431377"/>
        </p:xfrm>
        <a:graphic>
          <a:graphicData uri="http://schemas.openxmlformats.org/presentationml/2006/ole">
            <mc:AlternateContent xmlns:mc="http://schemas.openxmlformats.org/markup-compatibility/2006">
              <mc:Choice xmlns:v="urn:schemas-microsoft-com:vml" Requires="v">
                <p:oleObj spid="_x0000_s2055" name="PDF" r:id="rId4" imgW="0" imgH="360" progId="FoxitReader.Document">
                  <p:embed/>
                </p:oleObj>
              </mc:Choice>
              <mc:Fallback>
                <p:oleObj name="PDF" r:id="rId4" imgW="0" imgH="360" progId="FoxitReader.Document">
                  <p:embed/>
                  <p:pic>
                    <p:nvPicPr>
                      <p:cNvPr id="5" name="Object 4"/>
                      <p:cNvPicPr/>
                      <p:nvPr/>
                    </p:nvPicPr>
                    <p:blipFill>
                      <a:blip r:embed="rId5"/>
                      <a:stretch>
                        <a:fillRect/>
                      </a:stretch>
                    </p:blipFill>
                    <p:spPr>
                      <a:xfrm>
                        <a:off x="1602438" y="1177835"/>
                        <a:ext cx="5710705" cy="5431377"/>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26EFD310-359C-4127-8528-828131F4FFD1}"/>
              </a:ext>
            </a:extLst>
          </p:cNvPr>
          <p:cNvSpPr>
            <a:spLocks noGrp="1"/>
          </p:cNvSpPr>
          <p:nvPr>
            <p:ph type="sldNum" sz="quarter" idx="12"/>
          </p:nvPr>
        </p:nvSpPr>
        <p:spPr/>
        <p:txBody>
          <a:bodyPr/>
          <a:lstStyle/>
          <a:p>
            <a:fld id="{D57F1E4F-1CFF-5643-939E-217C01CDF565}" type="slidenum">
              <a:rPr lang="en-US" smtClean="0"/>
              <a:pPr/>
              <a:t>24</a:t>
            </a:fld>
            <a:r>
              <a:rPr lang="en-US"/>
              <a:t>/</a:t>
            </a:r>
            <a:r>
              <a:rPr lang="fa-IR"/>
              <a:t>46</a:t>
            </a:r>
            <a:endParaRPr lang="en-US" dirty="0"/>
          </a:p>
        </p:txBody>
      </p:sp>
    </p:spTree>
    <p:extLst>
      <p:ext uri="{BB962C8B-B14F-4D97-AF65-F5344CB8AC3E}">
        <p14:creationId xmlns:p14="http://schemas.microsoft.com/office/powerpoint/2010/main" val="84610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2315404" y="1404071"/>
            <a:ext cx="3104736" cy="694000"/>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2302582" y="2113150"/>
            <a:ext cx="3981450" cy="857250"/>
          </a:xfrm>
          <a:prstGeom prst="rect">
            <a:avLst/>
          </a:prstGeom>
        </p:spPr>
      </p:pic>
      <p:pic>
        <p:nvPicPr>
          <p:cNvPr id="13" name="Picture 12">
            <a:extLst>
              <a:ext uri="{FF2B5EF4-FFF2-40B4-BE49-F238E27FC236}">
                <a16:creationId xmlns:a16="http://schemas.microsoft.com/office/drawing/2014/main" id="{9D3F1DA6-8962-4056-806E-42A1D12F4E17}"/>
              </a:ext>
            </a:extLst>
          </p:cNvPr>
          <p:cNvPicPr>
            <a:picLocks noChangeAspect="1"/>
          </p:cNvPicPr>
          <p:nvPr/>
        </p:nvPicPr>
        <p:blipFill>
          <a:blip r:embed="rId4"/>
          <a:stretch>
            <a:fillRect/>
          </a:stretch>
        </p:blipFill>
        <p:spPr>
          <a:xfrm>
            <a:off x="2315404" y="2985479"/>
            <a:ext cx="5076825" cy="3476625"/>
          </a:xfrm>
          <a:prstGeom prst="rect">
            <a:avLst/>
          </a:prstGeom>
        </p:spPr>
      </p:pic>
      <p:pic>
        <p:nvPicPr>
          <p:cNvPr id="14" name="Picture 13">
            <a:extLst>
              <a:ext uri="{FF2B5EF4-FFF2-40B4-BE49-F238E27FC236}">
                <a16:creationId xmlns:a16="http://schemas.microsoft.com/office/drawing/2014/main" id="{3EBC6ADF-1746-493A-882D-E21B5FFC9C6A}"/>
              </a:ext>
            </a:extLst>
          </p:cNvPr>
          <p:cNvPicPr>
            <a:picLocks noChangeAspect="1"/>
          </p:cNvPicPr>
          <p:nvPr/>
        </p:nvPicPr>
        <p:blipFill>
          <a:blip r:embed="rId5"/>
          <a:stretch>
            <a:fillRect/>
          </a:stretch>
        </p:blipFill>
        <p:spPr>
          <a:xfrm>
            <a:off x="6371329" y="5558807"/>
            <a:ext cx="4314825" cy="409575"/>
          </a:xfrm>
          <a:prstGeom prst="rect">
            <a:avLst/>
          </a:prstGeom>
        </p:spPr>
      </p:pic>
      <p:sp>
        <p:nvSpPr>
          <p:cNvPr id="15" name="Slide Number Placeholder 14">
            <a:extLst>
              <a:ext uri="{FF2B5EF4-FFF2-40B4-BE49-F238E27FC236}">
                <a16:creationId xmlns:a16="http://schemas.microsoft.com/office/drawing/2014/main" id="{005B86CE-8F8A-42DB-85FB-4978F9E40879}"/>
              </a:ext>
            </a:extLst>
          </p:cNvPr>
          <p:cNvSpPr>
            <a:spLocks noGrp="1"/>
          </p:cNvSpPr>
          <p:nvPr>
            <p:ph type="sldNum" sz="quarter" idx="12"/>
          </p:nvPr>
        </p:nvSpPr>
        <p:spPr/>
        <p:txBody>
          <a:bodyPr/>
          <a:lstStyle/>
          <a:p>
            <a:fld id="{D57F1E4F-1CFF-5643-939E-217C01CDF565}" type="slidenum">
              <a:rPr lang="en-US" smtClean="0"/>
              <a:pPr/>
              <a:t>25</a:t>
            </a:fld>
            <a:r>
              <a:rPr lang="en-US"/>
              <a:t>/</a:t>
            </a:r>
            <a:r>
              <a:rPr lang="fa-IR"/>
              <a:t>46</a:t>
            </a:r>
            <a:endParaRPr lang="en-US" dirty="0"/>
          </a:p>
        </p:txBody>
      </p:sp>
    </p:spTree>
    <p:extLst>
      <p:ext uri="{BB962C8B-B14F-4D97-AF65-F5344CB8AC3E}">
        <p14:creationId xmlns:p14="http://schemas.microsoft.com/office/powerpoint/2010/main" val="242744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lstStyle/>
              <a:p>
                <a:r>
                  <a:rPr lang="fa-IR" b="0" i="0" dirty="0">
                    <a:solidFill>
                      <a:srgbClr val="000000"/>
                    </a:solidFill>
                    <a:effectLst/>
                  </a:rPr>
                  <a:t>توان سیگنال ارسالی از </a:t>
                </a:r>
                <a:r>
                  <a:rPr lang="en-US" b="0" i="1"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b="0" i="1"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fronthaul</a:t>
                </a:r>
                <a:r>
                  <a:rPr lang="fa-IR" dirty="0">
                    <a:solidFill>
                      <a:srgbClr val="000000"/>
                    </a:solidFill>
                  </a:rPr>
                  <a:t>بین </a:t>
                </a:r>
                <a:r>
                  <a:rPr lang="en-US" dirty="0">
                    <a:solidFill>
                      <a:srgbClr val="000000"/>
                    </a:solidFill>
                  </a:rPr>
                  <a:t>j</a:t>
                </a:r>
                <a:r>
                  <a:rPr lang="fa-IR" dirty="0">
                    <a:solidFill>
                      <a:srgbClr val="000000"/>
                    </a:solidFill>
                  </a:rPr>
                  <a:t>امین واحد رادیویی در برش </a:t>
                </a:r>
                <a:r>
                  <a:rPr lang="en-US" dirty="0">
                    <a:solidFill>
                      <a:srgbClr val="000000"/>
                    </a:solidFill>
                  </a:rPr>
                  <a:t>s</a:t>
                </a:r>
                <a:r>
                  <a:rPr lang="fa-IR" dirty="0">
                    <a:solidFill>
                      <a:srgbClr val="000000"/>
                    </a:solidFill>
                  </a:rPr>
                  <a:t>ام با واحد توزیع شده </a:t>
                </a:r>
                <a:br>
                  <a:rPr lang="fa-IR" dirty="0"/>
                </a:br>
                <a:br>
                  <a:rPr lang="fa-IR" dirty="0"/>
                </a:br>
                <a:endParaRPr lang="en-US" dirty="0"/>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xmlns="">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2258" r="-9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82C7AC8-CC37-494A-90F3-D0226C18D89B}"/>
              </a:ext>
            </a:extLst>
          </p:cNvPr>
          <p:cNvPicPr>
            <a:picLocks noChangeAspect="1"/>
          </p:cNvPicPr>
          <p:nvPr/>
        </p:nvPicPr>
        <p:blipFill>
          <a:blip r:embed="rId3"/>
          <a:stretch>
            <a:fillRect/>
          </a:stretch>
        </p:blipFill>
        <p:spPr>
          <a:xfrm>
            <a:off x="2787650" y="2847975"/>
            <a:ext cx="4533900" cy="581025"/>
          </a:xfrm>
          <a:prstGeom prst="rect">
            <a:avLst/>
          </a:prstGeom>
        </p:spPr>
      </p:pic>
      <p:pic>
        <p:nvPicPr>
          <p:cNvPr id="6" name="Picture 5">
            <a:extLst>
              <a:ext uri="{FF2B5EF4-FFF2-40B4-BE49-F238E27FC236}">
                <a16:creationId xmlns:a16="http://schemas.microsoft.com/office/drawing/2014/main" id="{7129B3C9-5B14-452F-BA31-349F22242223}"/>
              </a:ext>
            </a:extLst>
          </p:cNvPr>
          <p:cNvPicPr>
            <a:picLocks noChangeAspect="1"/>
          </p:cNvPicPr>
          <p:nvPr/>
        </p:nvPicPr>
        <p:blipFill>
          <a:blip r:embed="rId4"/>
          <a:stretch>
            <a:fillRect/>
          </a:stretch>
        </p:blipFill>
        <p:spPr>
          <a:xfrm>
            <a:off x="2863850" y="4148746"/>
            <a:ext cx="4457700" cy="771525"/>
          </a:xfrm>
          <a:prstGeom prst="rect">
            <a:avLst/>
          </a:prstGeom>
        </p:spPr>
      </p:pic>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7" name="Slide Number Placeholder 6">
            <a:extLst>
              <a:ext uri="{FF2B5EF4-FFF2-40B4-BE49-F238E27FC236}">
                <a16:creationId xmlns:a16="http://schemas.microsoft.com/office/drawing/2014/main" id="{7B6CEA47-E206-445D-9A8C-5B817A0FBA6C}"/>
              </a:ext>
            </a:extLst>
          </p:cNvPr>
          <p:cNvSpPr>
            <a:spLocks noGrp="1"/>
          </p:cNvSpPr>
          <p:nvPr>
            <p:ph type="sldNum" sz="quarter" idx="12"/>
          </p:nvPr>
        </p:nvSpPr>
        <p:spPr/>
        <p:txBody>
          <a:bodyPr/>
          <a:lstStyle/>
          <a:p>
            <a:fld id="{D57F1E4F-1CFF-5643-939E-217C01CDF565}" type="slidenum">
              <a:rPr lang="en-US" smtClean="0"/>
              <a:pPr/>
              <a:t>26</a:t>
            </a:fld>
            <a:r>
              <a:rPr lang="en-US"/>
              <a:t>/</a:t>
            </a:r>
            <a:r>
              <a:rPr lang="fa-IR"/>
              <a:t>46</a:t>
            </a:r>
            <a:endParaRPr lang="en-US" dirty="0"/>
          </a:p>
        </p:txBody>
      </p:sp>
    </p:spTree>
    <p:extLst>
      <p:ext uri="{BB962C8B-B14F-4D97-AF65-F5344CB8AC3E}">
        <p14:creationId xmlns:p14="http://schemas.microsoft.com/office/powerpoint/2010/main" val="1451312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941510" y="2069621"/>
            <a:ext cx="9120189" cy="3836230"/>
          </a:xfrm>
        </p:spPr>
        <p:txBody>
          <a:bodyPr/>
          <a:lstStyle/>
          <a:p>
            <a:r>
              <a:rPr lang="fa-IR" dirty="0"/>
              <a:t>پردازش باند پایه هر ،</a:t>
            </a:r>
            <a:r>
              <a:rPr lang="en-US" dirty="0"/>
              <a:t>VNF</a:t>
            </a:r>
            <a:r>
              <a:rPr lang="fa-IR" dirty="0"/>
              <a:t>بوسیله ی پردازش صف </a:t>
            </a:r>
            <a:r>
              <a:rPr lang="en-US" dirty="0"/>
              <a:t> M/M/1</a:t>
            </a:r>
            <a:r>
              <a:rPr lang="fa-IR" dirty="0"/>
              <a:t>نشان</a:t>
            </a:r>
            <a:br>
              <a:rPr lang="fa-IR" dirty="0"/>
            </a:br>
            <a:r>
              <a:rPr lang="fa-IR" dirty="0"/>
              <a:t>داده می شود </a:t>
            </a:r>
            <a:endParaRPr lang="en-US" dirty="0"/>
          </a:p>
          <a:p>
            <a:r>
              <a:rPr lang="fa-IR" dirty="0"/>
              <a:t>تاخیر پردازشی در </a:t>
            </a:r>
            <a:r>
              <a:rPr lang="en-US" dirty="0"/>
              <a:t>CU</a:t>
            </a:r>
            <a:r>
              <a:rPr lang="fa-IR" dirty="0"/>
              <a:t> و </a:t>
            </a:r>
            <a:r>
              <a:rPr lang="en-US" dirty="0"/>
              <a:t> DU</a:t>
            </a:r>
          </a:p>
          <a:p>
            <a:endParaRPr lang="fa-IR" dirty="0"/>
          </a:p>
          <a:p>
            <a:r>
              <a:rPr lang="fa-IR" dirty="0"/>
              <a:t>تاخیر در ارسال</a:t>
            </a:r>
          </a:p>
          <a:p>
            <a:endParaRPr lang="en-US" dirty="0"/>
          </a:p>
          <a:p>
            <a:r>
              <a:rPr lang="fa-IR" dirty="0"/>
              <a:t>تاخیر کل </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417859" y="5001907"/>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448204" y="2654675"/>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7" name="Slide Number Placeholder 16">
            <a:extLst>
              <a:ext uri="{FF2B5EF4-FFF2-40B4-BE49-F238E27FC236}">
                <a16:creationId xmlns:a16="http://schemas.microsoft.com/office/drawing/2014/main" id="{9EE669EA-8B8C-459F-AE50-869EFAE51C3A}"/>
              </a:ext>
            </a:extLst>
          </p:cNvPr>
          <p:cNvSpPr>
            <a:spLocks noGrp="1"/>
          </p:cNvSpPr>
          <p:nvPr>
            <p:ph type="sldNum" sz="quarter" idx="12"/>
          </p:nvPr>
        </p:nvSpPr>
        <p:spPr/>
        <p:txBody>
          <a:bodyPr/>
          <a:lstStyle/>
          <a:p>
            <a:fld id="{D57F1E4F-1CFF-5643-939E-217C01CDF565}" type="slidenum">
              <a:rPr lang="en-US" smtClean="0"/>
              <a:pPr/>
              <a:t>27</a:t>
            </a:fld>
            <a:r>
              <a:rPr lang="en-US"/>
              <a:t>/</a:t>
            </a:r>
            <a:r>
              <a:rPr lang="fa-IR"/>
              <a:t>46</a:t>
            </a:r>
            <a:endParaRPr lang="en-US" dirty="0"/>
          </a:p>
        </p:txBody>
      </p:sp>
    </p:spTree>
    <p:extLst>
      <p:ext uri="{BB962C8B-B14F-4D97-AF65-F5344CB8AC3E}">
        <p14:creationId xmlns:p14="http://schemas.microsoft.com/office/powerpoint/2010/main" val="3694958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مرکز داده ی فیزیکی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799159"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یکبودن نشان می دهد مرکزداده ی </a:t>
                </a:r>
                <a:r>
                  <a:rPr lang="en-US" b="0" i="1" dirty="0">
                    <a:solidFill>
                      <a:srgbClr val="000000"/>
                    </a:solidFill>
                    <a:effectLst/>
                    <a:latin typeface="CMMI12"/>
                  </a:rPr>
                  <a:t>d</a:t>
                </a:r>
                <a:r>
                  <a:rPr lang="fa-IR" b="0" i="0" dirty="0">
                    <a:solidFill>
                      <a:srgbClr val="000000"/>
                    </a:solidFill>
                    <a:effectLst/>
                    <a:latin typeface="IRLotus"/>
                  </a:rPr>
                  <a:t>ام به </a:t>
                </a:r>
                <a:r>
                  <a:rPr lang="en-US" b="0" i="1" dirty="0">
                    <a:solidFill>
                      <a:srgbClr val="000000"/>
                    </a:solidFill>
                    <a:effectLst/>
                    <a:latin typeface="CMMI12"/>
                  </a:rPr>
                  <a:t>s</a:t>
                </a:r>
                <a:r>
                  <a:rPr lang="fa-IR" b="0" i="0" dirty="0">
                    <a:solidFill>
                      <a:srgbClr val="000000"/>
                    </a:solidFill>
                    <a:effectLst/>
                    <a:latin typeface="IRLotus"/>
                  </a:rPr>
                  <a:t>امین برش، منابع فیزیکی اختصاص داده </a:t>
                </a: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799159" y="1898272"/>
                <a:ext cx="9196390" cy="4445351"/>
              </a:xfrm>
              <a:blipFill>
                <a:blip r:embed="rId2"/>
                <a:stretch>
                  <a:fillRect t="-2329" r="-9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2805112" y="2652154"/>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1799159" y="3633229"/>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4" name="Slide Number Placeholder 13">
            <a:extLst>
              <a:ext uri="{FF2B5EF4-FFF2-40B4-BE49-F238E27FC236}">
                <a16:creationId xmlns:a16="http://schemas.microsoft.com/office/drawing/2014/main" id="{B65E95F8-316D-40BC-ADC8-F8D47D74963C}"/>
              </a:ext>
            </a:extLst>
          </p:cNvPr>
          <p:cNvSpPr>
            <a:spLocks noGrp="1"/>
          </p:cNvSpPr>
          <p:nvPr>
            <p:ph type="sldNum" sz="quarter" idx="12"/>
          </p:nvPr>
        </p:nvSpPr>
        <p:spPr/>
        <p:txBody>
          <a:bodyPr/>
          <a:lstStyle/>
          <a:p>
            <a:fld id="{D57F1E4F-1CFF-5643-939E-217C01CDF565}" type="slidenum">
              <a:rPr lang="en-US" smtClean="0"/>
              <a:pPr/>
              <a:t>28</a:t>
            </a:fld>
            <a:r>
              <a:rPr lang="en-US"/>
              <a:t>/</a:t>
            </a:r>
            <a:r>
              <a:rPr lang="fa-IR"/>
              <a:t>46</a:t>
            </a:r>
            <a:endParaRPr lang="en-US" dirty="0"/>
          </a:p>
        </p:txBody>
      </p:sp>
    </p:spTree>
    <p:extLst>
      <p:ext uri="{BB962C8B-B14F-4D97-AF65-F5344CB8AC3E}">
        <p14:creationId xmlns:p14="http://schemas.microsoft.com/office/powerpoint/2010/main" val="258470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b="0" i="0" dirty="0">
                <a:solidFill>
                  <a:srgbClr val="000000"/>
                </a:solidFill>
                <a:effectLst/>
                <a:latin typeface="LiberationSerif"/>
              </a:rPr>
              <a:t>VNF</a:t>
            </a:r>
            <a:r>
              <a:rPr lang="fa-IR" b="0" i="0" dirty="0">
                <a:solidFill>
                  <a:srgbClr val="000000"/>
                </a:solidFill>
                <a:effectLst/>
                <a:latin typeface="IRLotus"/>
              </a:rPr>
              <a:t>ها توسط مرکز داده ها</a:t>
            </a:r>
            <a:r>
              <a:rPr lang="fa-IR" sz="3200" dirty="0"/>
              <a:t> </a:t>
            </a:r>
            <a:br>
              <a:rPr lang="fa-IR" dirty="0"/>
            </a:br>
            <a:br>
              <a:rPr lang="fa-IR" dirty="0"/>
            </a:b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726172" y="1461608"/>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1624572" y="2761349"/>
            <a:ext cx="2286000" cy="523875"/>
          </a:xfrm>
          <a:prstGeom prst="rect">
            <a:avLst/>
          </a:prstGeom>
        </p:spPr>
      </p:pic>
      <p:pic>
        <p:nvPicPr>
          <p:cNvPr id="23" name="Picture 22">
            <a:extLst>
              <a:ext uri="{FF2B5EF4-FFF2-40B4-BE49-F238E27FC236}">
                <a16:creationId xmlns:a16="http://schemas.microsoft.com/office/drawing/2014/main" id="{42E3824C-6C57-4C85-8FF3-6CF953CB0AF1}"/>
              </a:ext>
            </a:extLst>
          </p:cNvPr>
          <p:cNvPicPr>
            <a:picLocks noChangeAspect="1"/>
          </p:cNvPicPr>
          <p:nvPr/>
        </p:nvPicPr>
        <p:blipFill>
          <a:blip r:embed="rId4"/>
          <a:stretch>
            <a:fillRect/>
          </a:stretch>
        </p:blipFill>
        <p:spPr>
          <a:xfrm>
            <a:off x="1624572" y="4320068"/>
            <a:ext cx="2990850" cy="571500"/>
          </a:xfrm>
          <a:prstGeom prst="rect">
            <a:avLst/>
          </a:prstGeom>
        </p:spPr>
      </p:pic>
      <p:sp>
        <p:nvSpPr>
          <p:cNvPr id="5" name="Slide Number Placeholder 4">
            <a:extLst>
              <a:ext uri="{FF2B5EF4-FFF2-40B4-BE49-F238E27FC236}">
                <a16:creationId xmlns:a16="http://schemas.microsoft.com/office/drawing/2014/main" id="{416697B4-CC85-4DAE-8350-5C51A34E1C68}"/>
              </a:ext>
            </a:extLst>
          </p:cNvPr>
          <p:cNvSpPr>
            <a:spLocks noGrp="1"/>
          </p:cNvSpPr>
          <p:nvPr>
            <p:ph type="sldNum" sz="quarter" idx="12"/>
          </p:nvPr>
        </p:nvSpPr>
        <p:spPr/>
        <p:txBody>
          <a:bodyPr/>
          <a:lstStyle/>
          <a:p>
            <a:fld id="{D57F1E4F-1CFF-5643-939E-217C01CDF565}" type="slidenum">
              <a:rPr lang="en-US" smtClean="0"/>
              <a:pPr/>
              <a:t>29</a:t>
            </a:fld>
            <a:r>
              <a:rPr lang="en-US"/>
              <a:t>/</a:t>
            </a:r>
            <a:r>
              <a:rPr lang="fa-IR"/>
              <a:t>46</a:t>
            </a:r>
            <a:endParaRPr lang="en-US" dirty="0"/>
          </a:p>
        </p:txBody>
      </p:sp>
    </p:spTree>
    <p:extLst>
      <p:ext uri="{BB962C8B-B14F-4D97-AF65-F5344CB8AC3E}">
        <p14:creationId xmlns:p14="http://schemas.microsoft.com/office/powerpoint/2010/main" val="54683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D4348E14-229F-4005-8849-AC1954F6465B}"/>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3</a:t>
            </a:fld>
            <a:r>
              <a:rPr lang="fa-IR" dirty="0">
                <a:latin typeface="Times New Roman" panose="02020603050405020304" pitchFamily="18" charset="0"/>
                <a:cs typeface="Times New Roman" panose="02020603050405020304" pitchFamily="18" charset="0"/>
              </a:rPr>
              <a:t>46/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1460682" y="1223380"/>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1480285" y="2818623"/>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159104" y="4608972"/>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330679" y="1139872"/>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080231" y="2944314"/>
            <a:ext cx="2457450" cy="1466850"/>
          </a:xfrm>
          <a:prstGeom prst="rect">
            <a:avLst/>
          </a:prstGeom>
        </p:spPr>
      </p:pic>
      <p:sp>
        <p:nvSpPr>
          <p:cNvPr id="3" name="Slide Number Placeholder 2">
            <a:extLst>
              <a:ext uri="{FF2B5EF4-FFF2-40B4-BE49-F238E27FC236}">
                <a16:creationId xmlns:a16="http://schemas.microsoft.com/office/drawing/2014/main" id="{DAEA0980-09EF-4230-AB56-7830DE0ADC10}"/>
              </a:ext>
            </a:extLst>
          </p:cNvPr>
          <p:cNvSpPr>
            <a:spLocks noGrp="1"/>
          </p:cNvSpPr>
          <p:nvPr>
            <p:ph type="sldNum" sz="quarter" idx="12"/>
          </p:nvPr>
        </p:nvSpPr>
        <p:spPr/>
        <p:txBody>
          <a:bodyPr/>
          <a:lstStyle/>
          <a:p>
            <a:fld id="{D57F1E4F-1CFF-5643-939E-217C01CDF565}" type="slidenum">
              <a:rPr lang="en-US" smtClean="0"/>
              <a:pPr/>
              <a:t>30</a:t>
            </a:fld>
            <a:r>
              <a:rPr lang="en-US"/>
              <a:t>/</a:t>
            </a:r>
            <a:r>
              <a:rPr lang="fa-IR"/>
              <a:t>46</a:t>
            </a:r>
            <a:endParaRPr lang="en-US" dirty="0"/>
          </a:p>
        </p:txBody>
      </p:sp>
    </p:spTree>
    <p:extLst>
      <p:ext uri="{BB962C8B-B14F-4D97-AF65-F5344CB8AC3E}">
        <p14:creationId xmlns:p14="http://schemas.microsoft.com/office/powerpoint/2010/main" val="2487341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a:t>حل مسئله ی اول بخش اول</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5B508FDD-A8F0-446C-8C00-58C00720079A}"/>
              </a:ext>
            </a:extLst>
          </p:cNvPr>
          <p:cNvSpPr>
            <a:spLocks noGrp="1"/>
          </p:cNvSpPr>
          <p:nvPr>
            <p:ph type="sldNum" sz="quarter" idx="12"/>
          </p:nvPr>
        </p:nvSpPr>
        <p:spPr/>
        <p:txBody>
          <a:bodyPr/>
          <a:lstStyle/>
          <a:p>
            <a:fld id="{D57F1E4F-1CFF-5643-939E-217C01CDF565}" type="slidenum">
              <a:rPr lang="en-US" smtClean="0"/>
              <a:pPr/>
              <a:t>31</a:t>
            </a:fld>
            <a:r>
              <a:rPr lang="en-US"/>
              <a:t>/</a:t>
            </a:r>
            <a:r>
              <a:rPr lang="fa-IR"/>
              <a:t>46</a:t>
            </a:r>
            <a:endParaRPr lang="en-US" dirty="0"/>
          </a:p>
        </p:txBody>
      </p:sp>
    </p:spTree>
    <p:extLst>
      <p:ext uri="{BB962C8B-B14F-4D97-AF65-F5344CB8AC3E}">
        <p14:creationId xmlns:p14="http://schemas.microsoft.com/office/powerpoint/2010/main" val="75103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اول بخش دوم</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36F1174C-36B5-41FD-B5D9-0E61ECB1924C}"/>
              </a:ext>
            </a:extLst>
          </p:cNvPr>
          <p:cNvSpPr>
            <a:spLocks noGrp="1"/>
          </p:cNvSpPr>
          <p:nvPr>
            <p:ph type="sldNum" sz="quarter" idx="12"/>
          </p:nvPr>
        </p:nvSpPr>
        <p:spPr/>
        <p:txBody>
          <a:bodyPr/>
          <a:lstStyle/>
          <a:p>
            <a:fld id="{D57F1E4F-1CFF-5643-939E-217C01CDF565}" type="slidenum">
              <a:rPr lang="en-US" smtClean="0"/>
              <a:pPr/>
              <a:t>32</a:t>
            </a:fld>
            <a:r>
              <a:rPr lang="en-US"/>
              <a:t>/</a:t>
            </a:r>
            <a:r>
              <a:rPr lang="fa-IR"/>
              <a:t>46</a:t>
            </a:r>
            <a:endParaRPr lang="en-US" dirty="0"/>
          </a:p>
        </p:txBody>
      </p:sp>
    </p:spTree>
    <p:extLst>
      <p:ext uri="{BB962C8B-B14F-4D97-AF65-F5344CB8AC3E}">
        <p14:creationId xmlns:p14="http://schemas.microsoft.com/office/powerpoint/2010/main" val="384401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a:t>الگوریتم مسئله ی اول </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
        <p:nvSpPr>
          <p:cNvPr id="3" name="Slide Number Placeholder 2">
            <a:extLst>
              <a:ext uri="{FF2B5EF4-FFF2-40B4-BE49-F238E27FC236}">
                <a16:creationId xmlns:a16="http://schemas.microsoft.com/office/drawing/2014/main" id="{29869BDB-771A-4522-954A-E9866ABC2047}"/>
              </a:ext>
            </a:extLst>
          </p:cNvPr>
          <p:cNvSpPr>
            <a:spLocks noGrp="1"/>
          </p:cNvSpPr>
          <p:nvPr>
            <p:ph type="sldNum" sz="quarter" idx="12"/>
          </p:nvPr>
        </p:nvSpPr>
        <p:spPr/>
        <p:txBody>
          <a:bodyPr/>
          <a:lstStyle/>
          <a:p>
            <a:fld id="{D57F1E4F-1CFF-5643-939E-217C01CDF565}" type="slidenum">
              <a:rPr lang="en-US" smtClean="0"/>
              <a:pPr/>
              <a:t>33</a:t>
            </a:fld>
            <a:r>
              <a:rPr lang="en-US"/>
              <a:t>/</a:t>
            </a:r>
            <a:r>
              <a:rPr lang="fa-IR"/>
              <a:t>46</a:t>
            </a:r>
            <a:endParaRPr lang="en-US" dirty="0"/>
          </a:p>
        </p:txBody>
      </p:sp>
    </p:spTree>
    <p:extLst>
      <p:ext uri="{BB962C8B-B14F-4D97-AF65-F5344CB8AC3E}">
        <p14:creationId xmlns:p14="http://schemas.microsoft.com/office/powerpoint/2010/main" val="2345738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حل مسئله ی دوم</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
        <p:nvSpPr>
          <p:cNvPr id="3" name="Slide Number Placeholder 2">
            <a:extLst>
              <a:ext uri="{FF2B5EF4-FFF2-40B4-BE49-F238E27FC236}">
                <a16:creationId xmlns:a16="http://schemas.microsoft.com/office/drawing/2014/main" id="{27609C7D-08EE-403A-B487-149CAFF34458}"/>
              </a:ext>
            </a:extLst>
          </p:cNvPr>
          <p:cNvSpPr>
            <a:spLocks noGrp="1"/>
          </p:cNvSpPr>
          <p:nvPr>
            <p:ph type="sldNum" sz="quarter" idx="12"/>
          </p:nvPr>
        </p:nvSpPr>
        <p:spPr/>
        <p:txBody>
          <a:bodyPr/>
          <a:lstStyle/>
          <a:p>
            <a:fld id="{D57F1E4F-1CFF-5643-939E-217C01CDF565}" type="slidenum">
              <a:rPr lang="en-US" smtClean="0"/>
              <a:pPr/>
              <a:t>34</a:t>
            </a:fld>
            <a:r>
              <a:rPr lang="en-US"/>
              <a:t>/</a:t>
            </a:r>
            <a:r>
              <a:rPr lang="fa-IR"/>
              <a:t>46</a:t>
            </a:r>
            <a:endParaRPr lang="en-US" dirty="0"/>
          </a:p>
        </p:txBody>
      </p:sp>
    </p:spTree>
    <p:extLst>
      <p:ext uri="{BB962C8B-B14F-4D97-AF65-F5344CB8AC3E}">
        <p14:creationId xmlns:p14="http://schemas.microsoft.com/office/powerpoint/2010/main" val="1906024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اول</a:t>
            </a:r>
            <a:endParaRPr lang="en-US" dirty="0"/>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1AD11658-5C55-44DC-81B8-515B7CA0FED3}"/>
              </a:ext>
            </a:extLst>
          </p:cNvPr>
          <p:cNvSpPr>
            <a:spLocks noGrp="1"/>
          </p:cNvSpPr>
          <p:nvPr>
            <p:ph type="sldNum" sz="quarter" idx="12"/>
          </p:nvPr>
        </p:nvSpPr>
        <p:spPr/>
        <p:txBody>
          <a:bodyPr/>
          <a:lstStyle/>
          <a:p>
            <a:fld id="{D57F1E4F-1CFF-5643-939E-217C01CDF565}" type="slidenum">
              <a:rPr lang="en-US" smtClean="0"/>
              <a:pPr/>
              <a:t>35</a:t>
            </a:fld>
            <a:r>
              <a:rPr lang="en-US"/>
              <a:t>/</a:t>
            </a:r>
            <a:r>
              <a:rPr lang="fa-IR"/>
              <a:t>46</a:t>
            </a:r>
            <a:endParaRPr lang="en-US" dirty="0"/>
          </a:p>
        </p:txBody>
      </p:sp>
    </p:spTree>
    <p:extLst>
      <p:ext uri="{BB962C8B-B14F-4D97-AF65-F5344CB8AC3E}">
        <p14:creationId xmlns:p14="http://schemas.microsoft.com/office/powerpoint/2010/main" val="76772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دوم</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405927" y="1063171"/>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8DE3BAE1-71AF-413D-A88F-0F73D1C48FC2}"/>
              </a:ext>
            </a:extLst>
          </p:cNvPr>
          <p:cNvSpPr>
            <a:spLocks noGrp="1"/>
          </p:cNvSpPr>
          <p:nvPr>
            <p:ph type="sldNum" sz="quarter" idx="12"/>
          </p:nvPr>
        </p:nvSpPr>
        <p:spPr/>
        <p:txBody>
          <a:bodyPr/>
          <a:lstStyle/>
          <a:p>
            <a:fld id="{D57F1E4F-1CFF-5643-939E-217C01CDF565}" type="slidenum">
              <a:rPr lang="en-US" smtClean="0"/>
              <a:pPr/>
              <a:t>36</a:t>
            </a:fld>
            <a:r>
              <a:rPr lang="en-US"/>
              <a:t>/</a:t>
            </a:r>
            <a:r>
              <a:rPr lang="fa-IR"/>
              <a:t>46</a:t>
            </a:r>
            <a:endParaRPr lang="en-US" dirty="0"/>
          </a:p>
        </p:txBody>
      </p:sp>
    </p:spTree>
    <p:extLst>
      <p:ext uri="{BB962C8B-B14F-4D97-AF65-F5344CB8AC3E}">
        <p14:creationId xmlns:p14="http://schemas.microsoft.com/office/powerpoint/2010/main" val="2904826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br>
              <a:rPr lang="fa-IR" dirty="0"/>
            </a:br>
            <a:br>
              <a:rPr lang="fa-IR" dirty="0"/>
            </a:br>
            <a:br>
              <a:rPr lang="fa-IR" dirty="0"/>
            </a:b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3" name="Slide Number Placeholder 12">
            <a:extLst>
              <a:ext uri="{FF2B5EF4-FFF2-40B4-BE49-F238E27FC236}">
                <a16:creationId xmlns:a16="http://schemas.microsoft.com/office/drawing/2014/main" id="{14D742B7-135C-4DA5-B0FF-F8F38A0D883C}"/>
              </a:ext>
            </a:extLst>
          </p:cNvPr>
          <p:cNvSpPr>
            <a:spLocks noGrp="1"/>
          </p:cNvSpPr>
          <p:nvPr>
            <p:ph type="sldNum" sz="quarter" idx="12"/>
          </p:nvPr>
        </p:nvSpPr>
        <p:spPr/>
        <p:txBody>
          <a:bodyPr/>
          <a:lstStyle/>
          <a:p>
            <a:fld id="{D57F1E4F-1CFF-5643-939E-217C01CDF565}" type="slidenum">
              <a:rPr lang="en-US" smtClean="0"/>
              <a:pPr/>
              <a:t>37</a:t>
            </a:fld>
            <a:r>
              <a:rPr lang="en-US"/>
              <a:t>/</a:t>
            </a:r>
            <a:r>
              <a:rPr lang="fa-IR"/>
              <a:t>46</a:t>
            </a:r>
            <a:endParaRPr lang="en-US" dirty="0"/>
          </a:p>
        </p:txBody>
      </p:sp>
    </p:spTree>
    <p:extLst>
      <p:ext uri="{BB962C8B-B14F-4D97-AF65-F5344CB8AC3E}">
        <p14:creationId xmlns:p14="http://schemas.microsoft.com/office/powerpoint/2010/main" val="1636882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fa-IR" sz="2000" dirty="0">
                    <a:solidFill>
                      <a:srgbClr val="000000"/>
                    </a:solidFill>
                    <a:cs typeface="Times New Roman" panose="02020603050405020304" pitchFamily="18" charset="0"/>
                  </a:rPr>
                  <a:t> </a:t>
                </a:r>
                <a:r>
                  <a:rPr lang="en-US" sz="2000" dirty="0">
                    <a:solidFill>
                      <a:srgbClr val="000000"/>
                    </a:solidFill>
                    <a:cs typeface="Times New Roman" panose="02020603050405020304" pitchFamily="18" charset="0"/>
                  </a:rPr>
                  <a:t>f</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d</a:t>
                </a:r>
                <a:r>
                  <a:rPr lang="fa-IR" dirty="0">
                    <a:solidFill>
                      <a:srgbClr val="000000"/>
                    </a:solidFill>
                    <a:latin typeface="IRLotus"/>
                  </a:rPr>
                  <a:t>که به </a:t>
                </a:r>
                <a:r>
                  <a:rPr lang="en-US" dirty="0">
                    <a:solidFill>
                      <a:srgbClr val="000000"/>
                    </a:solidFill>
                    <a:latin typeface="IRLotus"/>
                  </a:rPr>
                  <a:t>VNF</a:t>
                </a:r>
                <a:r>
                  <a:rPr lang="fa-IR" dirty="0">
                    <a:solidFill>
                      <a:srgbClr val="000000"/>
                    </a:solidFill>
                    <a:latin typeface="IRLotus"/>
                  </a:rPr>
                  <a:t>های یک برش </a:t>
                </a:r>
                <a:r>
                  <a:rPr lang="en-US" dirty="0">
                    <a:solidFill>
                      <a:srgbClr val="000000"/>
                    </a:solidFill>
                    <a:latin typeface="IRLotus"/>
                  </a:rPr>
                  <a:t> 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latin typeface="IRLotus"/>
                  </a:rPr>
                  <a:t>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br>
                  <a:rPr lang="en-US" dirty="0"/>
                </a:br>
                <a:br>
                  <a:rPr lang="fa-IR" dirty="0"/>
                </a:b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br>
                  <a:rPr lang="fa-IR" dirty="0"/>
                </a:br>
                <a:endParaRPr lang="en-US" dirty="0"/>
              </a:p>
            </p:txBody>
          </p:sp>
        </mc:Choice>
        <mc:Fallback xmlns="">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340973" y="2568368"/>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311355" y="2979984"/>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656727" y="4394010"/>
            <a:ext cx="4217060" cy="944960"/>
          </a:xfrm>
          <a:prstGeom prst="rect">
            <a:avLst/>
          </a:prstGeom>
        </p:spPr>
      </p:pic>
      <p:sp>
        <p:nvSpPr>
          <p:cNvPr id="11" name="Slide Number Placeholder 10">
            <a:extLst>
              <a:ext uri="{FF2B5EF4-FFF2-40B4-BE49-F238E27FC236}">
                <a16:creationId xmlns:a16="http://schemas.microsoft.com/office/drawing/2014/main" id="{3E12C734-6D6E-469F-A61C-EF87B7AD9205}"/>
              </a:ext>
            </a:extLst>
          </p:cNvPr>
          <p:cNvSpPr>
            <a:spLocks noGrp="1"/>
          </p:cNvSpPr>
          <p:nvPr>
            <p:ph type="sldNum" sz="quarter" idx="12"/>
          </p:nvPr>
        </p:nvSpPr>
        <p:spPr/>
        <p:txBody>
          <a:bodyPr/>
          <a:lstStyle/>
          <a:p>
            <a:fld id="{D57F1E4F-1CFF-5643-939E-217C01CDF565}" type="slidenum">
              <a:rPr lang="en-US" smtClean="0"/>
              <a:pPr/>
              <a:t>38</a:t>
            </a:fld>
            <a:r>
              <a:rPr lang="en-US"/>
              <a:t>/</a:t>
            </a:r>
            <a:r>
              <a:rPr lang="fa-IR"/>
              <a:t>46</a:t>
            </a:r>
            <a:endParaRPr lang="en-US" dirty="0"/>
          </a:p>
        </p:txBody>
      </p:sp>
    </p:spTree>
    <p:extLst>
      <p:ext uri="{BB962C8B-B14F-4D97-AF65-F5344CB8AC3E}">
        <p14:creationId xmlns:p14="http://schemas.microsoft.com/office/powerpoint/2010/main" val="1807645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
        <p:nvSpPr>
          <p:cNvPr id="14" name="Slide Number Placeholder 13">
            <a:extLst>
              <a:ext uri="{FF2B5EF4-FFF2-40B4-BE49-F238E27FC236}">
                <a16:creationId xmlns:a16="http://schemas.microsoft.com/office/drawing/2014/main" id="{C00EF81F-BBC9-4593-9F56-478DF83CA5B7}"/>
              </a:ext>
            </a:extLst>
          </p:cNvPr>
          <p:cNvSpPr>
            <a:spLocks noGrp="1"/>
          </p:cNvSpPr>
          <p:nvPr>
            <p:ph type="sldNum" sz="quarter" idx="12"/>
          </p:nvPr>
        </p:nvSpPr>
        <p:spPr/>
        <p:txBody>
          <a:bodyPr/>
          <a:lstStyle/>
          <a:p>
            <a:fld id="{D57F1E4F-1CFF-5643-939E-217C01CDF565}" type="slidenum">
              <a:rPr lang="en-US" smtClean="0"/>
              <a:pPr/>
              <a:t>39</a:t>
            </a:fld>
            <a:r>
              <a:rPr lang="en-US"/>
              <a:t>/</a:t>
            </a:r>
            <a:r>
              <a:rPr lang="fa-IR"/>
              <a:t>46</a:t>
            </a:r>
            <a:endParaRPr lang="en-US" dirty="0"/>
          </a:p>
        </p:txBody>
      </p:sp>
    </p:spTree>
    <p:extLst>
      <p:ext uri="{BB962C8B-B14F-4D97-AF65-F5344CB8AC3E}">
        <p14:creationId xmlns:p14="http://schemas.microsoft.com/office/powerpoint/2010/main" val="388703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6206" y="1659242"/>
            <a:ext cx="9514412" cy="5093958"/>
          </a:xfrm>
        </p:spPr>
        <p:txBody>
          <a:bodyPr>
            <a:normAutofit fontScale="92500" lnSpcReduction="2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en-US" dirty="0">
                <a:solidFill>
                  <a:schemeClr val="tx1"/>
                </a:solidFill>
              </a:rPr>
              <a:t>ORAN</a:t>
            </a:r>
          </a:p>
          <a:p>
            <a:pPr lvl="1"/>
            <a:r>
              <a:rPr lang="fa-IR" dirty="0">
                <a:solidFill>
                  <a:schemeClr val="tx1"/>
                </a:solidFill>
              </a:rPr>
              <a:t>برش شبکه</a:t>
            </a:r>
          </a:p>
          <a:p>
            <a:pPr lvl="1"/>
            <a:r>
              <a:rPr lang="fa-IR" dirty="0">
                <a:solidFill>
                  <a:schemeClr val="tx1"/>
                </a:solidFill>
              </a:rPr>
              <a:t>مجازی سازی توابع شبکه</a:t>
            </a:r>
          </a:p>
          <a:p>
            <a:pPr lvl="1"/>
            <a:r>
              <a:rPr lang="ar-IQ" dirty="0"/>
              <a:t>شبکه ی تعریف شده ی نرم افزاری </a:t>
            </a:r>
            <a:r>
              <a:rPr lang="en-US" dirty="0"/>
              <a:t>SDN</a:t>
            </a:r>
            <a:r>
              <a:rPr lang="ar-IQ" dirty="0"/>
              <a:t> </a:t>
            </a:r>
            <a:endParaRPr lang="fa-IR" dirty="0">
              <a:solidFill>
                <a:schemeClr val="tx1"/>
              </a:solidFill>
            </a:endParaRP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6D36CA1D-3A03-48E9-B50F-4A3F5E87DDE2}"/>
              </a:ext>
            </a:extLst>
          </p:cNvPr>
          <p:cNvSpPr>
            <a:spLocks noGrp="1"/>
          </p:cNvSpPr>
          <p:nvPr>
            <p:ph type="sldNum" sz="quarter" idx="12"/>
          </p:nvPr>
        </p:nvSpPr>
        <p:spPr/>
        <p:txBody>
          <a:bodyPr/>
          <a:lstStyle/>
          <a:p>
            <a:fld id="{D57F1E4F-1CFF-5643-939E-217C01CDF565}" type="slidenum">
              <a:rPr lang="en-US" smtClean="0"/>
              <a:pPr/>
              <a:t>4</a:t>
            </a:fld>
            <a:r>
              <a:rPr lang="en-US"/>
              <a:t>/</a:t>
            </a:r>
            <a:r>
              <a:rPr lang="fa-IR"/>
              <a:t>46</a:t>
            </a:r>
            <a:endParaRPr lang="en-US" dirty="0"/>
          </a:p>
        </p:txBody>
      </p:sp>
    </p:spTree>
    <p:extLst>
      <p:ext uri="{BB962C8B-B14F-4D97-AF65-F5344CB8AC3E}">
        <p14:creationId xmlns:p14="http://schemas.microsoft.com/office/powerpoint/2010/main" val="342708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F077-EE1B-4273-ACBA-5C491B646F6C}"/>
              </a:ext>
            </a:extLst>
          </p:cNvPr>
          <p:cNvSpPr>
            <a:spLocks noGrp="1"/>
          </p:cNvSpPr>
          <p:nvPr>
            <p:ph type="title"/>
          </p:nvPr>
        </p:nvSpPr>
        <p:spPr/>
        <p:txBody>
          <a:bodyPr/>
          <a:lstStyle/>
          <a:p>
            <a:r>
              <a:rPr lang="fa-IR" dirty="0"/>
              <a:t>حل به روش یادگیری تقویتی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9C0271-CEEA-4261-BB6A-6DF45EA35617}"/>
                  </a:ext>
                </a:extLst>
              </p:cNvPr>
              <p:cNvSpPr>
                <a:spLocks noGrp="1"/>
              </p:cNvSpPr>
              <p:nvPr>
                <p:ph idx="1"/>
              </p:nvPr>
            </p:nvSpPr>
            <p:spPr>
              <a:xfrm>
                <a:off x="1240839" y="2051897"/>
                <a:ext cx="9553803" cy="4323794"/>
              </a:xfrm>
            </p:spPr>
            <p:txBody>
              <a:bodyPr>
                <a:normAutofit fontScale="92500" lnSpcReduction="20000"/>
              </a:bodyPr>
              <a:lstStyle/>
              <a:p>
                <a:r>
                  <a:rPr lang="fa-IR" sz="2600" b="0" i="0" dirty="0">
                    <a:solidFill>
                      <a:srgbClr val="000000"/>
                    </a:solidFill>
                    <a:effectLst/>
                    <a:latin typeface="IRLotus"/>
                  </a:rPr>
                  <a:t>مقدار ارزش انجام عمل </a:t>
                </a:r>
                <a:r>
                  <a:rPr lang="en-US" sz="2200" b="0" i="0" dirty="0">
                    <a:solidFill>
                      <a:srgbClr val="000000"/>
                    </a:solidFill>
                    <a:effectLst/>
                    <a:cs typeface="Times New Roman" panose="02020603050405020304" pitchFamily="18" charset="0"/>
                  </a:rPr>
                  <a:t>a</a:t>
                </a:r>
                <a:r>
                  <a:rPr lang="fa-IR" sz="2600" b="0" i="0" dirty="0">
                    <a:solidFill>
                      <a:srgbClr val="000000"/>
                    </a:solidFill>
                    <a:effectLst/>
                    <a:latin typeface="IRLotus"/>
                  </a:rPr>
                  <a:t> در حالت</a:t>
                </a:r>
                <a:r>
                  <a:rPr lang="en-US" sz="2200" b="0" i="0" dirty="0">
                    <a:solidFill>
                      <a:srgbClr val="000000"/>
                    </a:solidFill>
                    <a:effectLst/>
                    <a:cs typeface="Times New Roman" panose="02020603050405020304" pitchFamily="18" charset="0"/>
                  </a:rPr>
                  <a:t>s</a:t>
                </a:r>
                <a:r>
                  <a:rPr lang="fa-IR" sz="2600" b="0" i="0" dirty="0">
                    <a:solidFill>
                      <a:srgbClr val="000000"/>
                    </a:solidFill>
                    <a:effectLst/>
                    <a:latin typeface="IRLotus"/>
                  </a:rPr>
                  <a:t> تحت سیاست </a:t>
                </a:r>
                <a14:m>
                  <m:oMath xmlns:m="http://schemas.openxmlformats.org/officeDocument/2006/math">
                    <m:r>
                      <a:rPr lang="en-US" sz="2600" b="0" i="1" smtClean="0">
                        <a:solidFill>
                          <a:srgbClr val="000000"/>
                        </a:solidFill>
                        <a:effectLst/>
                        <a:latin typeface="Cambria Math" panose="02040503050406030204" pitchFamily="18" charset="0"/>
                      </a:rPr>
                      <m:t>𝜋</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oMath>
                </a14:m>
                <a:r>
                  <a:rPr lang="fa-IR" sz="2600" b="0" i="0" dirty="0">
                    <a:solidFill>
                      <a:srgbClr val="000000"/>
                    </a:solidFill>
                    <a:effectLst/>
                    <a:latin typeface="IRLotus"/>
                  </a:rPr>
                  <a:t>  را با</a:t>
                </a:r>
                <a14:m>
                  <m:oMath xmlns:m="http://schemas.openxmlformats.org/officeDocument/2006/math">
                    <m:sSup>
                      <m:sSupPr>
                        <m:ctrlPr>
                          <a:rPr lang="en-US" sz="2600" b="0" i="1" smtClean="0">
                            <a:solidFill>
                              <a:srgbClr val="000000"/>
                            </a:solidFill>
                            <a:effectLst/>
                            <a:latin typeface="Cambria Math" panose="02040503050406030204" pitchFamily="18" charset="0"/>
                          </a:rPr>
                        </m:ctrlPr>
                      </m:sSupPr>
                      <m:e>
                        <m:r>
                          <a:rPr lang="en-US" sz="2600" b="0" i="1" smtClean="0">
                            <a:solidFill>
                              <a:srgbClr val="000000"/>
                            </a:solidFill>
                            <a:effectLst/>
                            <a:latin typeface="Cambria Math" panose="02040503050406030204" pitchFamily="18" charset="0"/>
                          </a:rPr>
                          <m:t>𝑄</m:t>
                        </m:r>
                      </m:e>
                      <m:sup>
                        <m:r>
                          <a:rPr lang="en-US" sz="2600" b="0" i="1" smtClean="0">
                            <a:solidFill>
                              <a:srgbClr val="000000"/>
                            </a:solidFill>
                            <a:effectLst/>
                            <a:latin typeface="Cambria Math" panose="02040503050406030204" pitchFamily="18" charset="0"/>
                          </a:rPr>
                          <m:t>𝜋</m:t>
                        </m:r>
                      </m:sup>
                    </m:sSup>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𝑎</m:t>
                    </m:r>
                    <m:r>
                      <a:rPr lang="en-US" sz="2600" b="0" i="1" smtClean="0">
                        <a:solidFill>
                          <a:srgbClr val="000000"/>
                        </a:solidFill>
                        <a:effectLst/>
                        <a:latin typeface="Cambria Math" panose="02040503050406030204" pitchFamily="18" charset="0"/>
                      </a:rPr>
                      <m:t>) </m:t>
                    </m:r>
                  </m:oMath>
                </a14:m>
                <a:r>
                  <a:rPr lang="en-US" sz="2600" b="0" i="0" dirty="0">
                    <a:solidFill>
                      <a:srgbClr val="000000"/>
                    </a:solidFill>
                    <a:effectLst/>
                    <a:latin typeface="IRLotus"/>
                  </a:rPr>
                  <a:t> </a:t>
                </a:r>
                <a:r>
                  <a:rPr lang="fa-IR" sz="2600" b="0" i="0" dirty="0">
                    <a:solidFill>
                      <a:srgbClr val="000000"/>
                    </a:solidFill>
                    <a:effectLst/>
                    <a:latin typeface="IRLotus"/>
                  </a:rPr>
                  <a:t> نمایش می دهیم</a:t>
                </a:r>
                <a:r>
                  <a:rPr lang="fa-IR" sz="2600" dirty="0"/>
                  <a:t> </a:t>
                </a:r>
                <a:endParaRPr lang="en-US" sz="2600" dirty="0"/>
              </a:p>
              <a:p>
                <a:endParaRPr lang="en-US" sz="2600" dirty="0"/>
              </a:p>
              <a:p>
                <a:pPr marL="0" indent="0">
                  <a:buNone/>
                </a:pPr>
                <a:endParaRPr lang="en-US" sz="2600" dirty="0"/>
              </a:p>
              <a:p>
                <a:r>
                  <a:rPr lang="fa-IR" sz="2600" dirty="0">
                    <a:solidFill>
                      <a:srgbClr val="000000"/>
                    </a:solidFill>
                    <a:latin typeface="IRLotus"/>
                  </a:rPr>
                  <a:t>روشهای مختلفی برای دستیابی به مینیمم خطا هست که ما در ادامه ی کار از روش </a:t>
                </a:r>
                <a:r>
                  <a:rPr lang="en-US" sz="2200" dirty="0">
                    <a:solidFill>
                      <a:srgbClr val="000000"/>
                    </a:solidFill>
                    <a:cs typeface="Times New Roman" panose="02020603050405020304" pitchFamily="18" charset="0"/>
                  </a:rPr>
                  <a:t>Q- learning</a:t>
                </a:r>
                <a:r>
                  <a:rPr lang="fa-IR" sz="2200" dirty="0">
                    <a:solidFill>
                      <a:srgbClr val="000000"/>
                    </a:solidFill>
                    <a:cs typeface="Times New Roman" panose="02020603050405020304" pitchFamily="18" charset="0"/>
                  </a:rPr>
                  <a:t>  </a:t>
                </a:r>
                <a:r>
                  <a:rPr lang="fa-IR" sz="2600" dirty="0">
                    <a:solidFill>
                      <a:srgbClr val="000000"/>
                    </a:solidFill>
                    <a:latin typeface="IRLotus"/>
                  </a:rPr>
                  <a:t>استفاده می کنیم</a:t>
                </a:r>
                <a:endParaRPr lang="en-US" sz="2600" dirty="0">
                  <a:solidFill>
                    <a:srgbClr val="000000"/>
                  </a:solidFill>
                  <a:latin typeface="IRLotus"/>
                </a:endParaRPr>
              </a:p>
              <a:p>
                <a:endParaRPr lang="en-US" sz="2600" dirty="0">
                  <a:solidFill>
                    <a:srgbClr val="000000"/>
                  </a:solidFill>
                  <a:latin typeface="IRLotus"/>
                </a:endParaRPr>
              </a:p>
              <a:p>
                <a:endParaRPr lang="en-US" sz="2600" dirty="0">
                  <a:solidFill>
                    <a:srgbClr val="000000"/>
                  </a:solidFill>
                  <a:latin typeface="IRLotus"/>
                </a:endParaRPr>
              </a:p>
              <a:p>
                <a:r>
                  <a:rPr lang="fa-IR" sz="2600" b="0" i="0" dirty="0">
                    <a:solidFill>
                      <a:srgbClr val="000000"/>
                    </a:solidFill>
                    <a:effectLst/>
                    <a:latin typeface="IRLotus"/>
                  </a:rPr>
                  <a:t>در روش </a:t>
                </a:r>
                <a:r>
                  <a:rPr lang="en-US" sz="2200" b="0" i="0" dirty="0">
                    <a:solidFill>
                      <a:srgbClr val="000000"/>
                    </a:solidFill>
                    <a:effectLst/>
                    <a:cs typeface="Times New Roman" panose="02020603050405020304" pitchFamily="18" charset="0"/>
                  </a:rPr>
                  <a:t>Q-learning</a:t>
                </a:r>
                <a:r>
                  <a:rPr lang="fa-IR" sz="2600" b="0" i="0" dirty="0">
                    <a:solidFill>
                      <a:srgbClr val="000000"/>
                    </a:solidFill>
                    <a:effectLst/>
                    <a:latin typeface="IRLotus"/>
                  </a:rPr>
                  <a:t>در هر بروزرسانی تابع </a:t>
                </a:r>
                <a:r>
                  <a:rPr lang="en-US" sz="2200" dirty="0">
                    <a:solidFill>
                      <a:srgbClr val="000000"/>
                    </a:solidFill>
                    <a:cs typeface="Times New Roman" panose="02020603050405020304" pitchFamily="18" charset="0"/>
                  </a:rPr>
                  <a:t>Q</a:t>
                </a:r>
                <a:r>
                  <a:rPr lang="fa-IR" sz="2600" b="0" i="0" dirty="0">
                    <a:solidFill>
                      <a:srgbClr val="000000"/>
                    </a:solidFill>
                    <a:effectLst/>
                    <a:latin typeface="IRLotus"/>
                  </a:rPr>
                  <a:t>داریم</a:t>
                </a:r>
                <a:r>
                  <a:rPr lang="fa-IR" sz="2600" dirty="0"/>
                  <a:t> </a:t>
                </a:r>
                <a:br>
                  <a:rPr lang="fa-IR" dirty="0"/>
                </a:b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A09C0271-CEEA-4261-BB6A-6DF45EA35617}"/>
                  </a:ext>
                </a:extLst>
              </p:cNvPr>
              <p:cNvSpPr>
                <a:spLocks noGrp="1" noRot="1" noChangeAspect="1" noMove="1" noResize="1" noEditPoints="1" noAdjustHandles="1" noChangeArrowheads="1" noChangeShapeType="1" noTextEdit="1"/>
              </p:cNvSpPr>
              <p:nvPr>
                <p:ph idx="1"/>
              </p:nvPr>
            </p:nvSpPr>
            <p:spPr>
              <a:xfrm>
                <a:off x="1240839" y="2051897"/>
                <a:ext cx="9553803" cy="4323794"/>
              </a:xfrm>
              <a:blipFill>
                <a:blip r:embed="rId2"/>
                <a:stretch>
                  <a:fillRect l="-511" t="-2680" r="-89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CDC4DDF-522F-4941-AD0E-6EC32061A41F}"/>
              </a:ext>
            </a:extLst>
          </p:cNvPr>
          <p:cNvPicPr>
            <a:picLocks noChangeAspect="1"/>
          </p:cNvPicPr>
          <p:nvPr/>
        </p:nvPicPr>
        <p:blipFill>
          <a:blip r:embed="rId3"/>
          <a:stretch>
            <a:fillRect/>
          </a:stretch>
        </p:blipFill>
        <p:spPr>
          <a:xfrm>
            <a:off x="2240354" y="2528659"/>
            <a:ext cx="2705100" cy="714375"/>
          </a:xfrm>
          <a:prstGeom prst="rect">
            <a:avLst/>
          </a:prstGeom>
        </p:spPr>
      </p:pic>
      <p:pic>
        <p:nvPicPr>
          <p:cNvPr id="6" name="Picture 5">
            <a:extLst>
              <a:ext uri="{FF2B5EF4-FFF2-40B4-BE49-F238E27FC236}">
                <a16:creationId xmlns:a16="http://schemas.microsoft.com/office/drawing/2014/main" id="{24599861-308E-46D3-9511-284D1121F040}"/>
              </a:ext>
            </a:extLst>
          </p:cNvPr>
          <p:cNvPicPr>
            <a:picLocks noChangeAspect="1"/>
          </p:cNvPicPr>
          <p:nvPr/>
        </p:nvPicPr>
        <p:blipFill>
          <a:blip r:embed="rId4"/>
          <a:stretch>
            <a:fillRect/>
          </a:stretch>
        </p:blipFill>
        <p:spPr>
          <a:xfrm>
            <a:off x="5890604" y="2386815"/>
            <a:ext cx="3743325" cy="876300"/>
          </a:xfrm>
          <a:prstGeom prst="rect">
            <a:avLst/>
          </a:prstGeom>
        </p:spPr>
      </p:pic>
      <p:pic>
        <p:nvPicPr>
          <p:cNvPr id="7" name="Picture 6">
            <a:extLst>
              <a:ext uri="{FF2B5EF4-FFF2-40B4-BE49-F238E27FC236}">
                <a16:creationId xmlns:a16="http://schemas.microsoft.com/office/drawing/2014/main" id="{BAD68E0D-6A86-4954-9F6A-6883A255719F}"/>
              </a:ext>
            </a:extLst>
          </p:cNvPr>
          <p:cNvPicPr>
            <a:picLocks noChangeAspect="1"/>
          </p:cNvPicPr>
          <p:nvPr/>
        </p:nvPicPr>
        <p:blipFill>
          <a:blip r:embed="rId5"/>
          <a:stretch>
            <a:fillRect/>
          </a:stretch>
        </p:blipFill>
        <p:spPr>
          <a:xfrm>
            <a:off x="3933371" y="4036393"/>
            <a:ext cx="3914466" cy="632023"/>
          </a:xfrm>
          <a:prstGeom prst="rect">
            <a:avLst/>
          </a:prstGeom>
        </p:spPr>
      </p:pic>
      <p:pic>
        <p:nvPicPr>
          <p:cNvPr id="8" name="Picture 7">
            <a:extLst>
              <a:ext uri="{FF2B5EF4-FFF2-40B4-BE49-F238E27FC236}">
                <a16:creationId xmlns:a16="http://schemas.microsoft.com/office/drawing/2014/main" id="{D121CD87-FFE9-40FA-AF09-7036CF16FAB8}"/>
              </a:ext>
            </a:extLst>
          </p:cNvPr>
          <p:cNvPicPr>
            <a:picLocks noChangeAspect="1"/>
          </p:cNvPicPr>
          <p:nvPr/>
        </p:nvPicPr>
        <p:blipFill>
          <a:blip r:embed="rId6"/>
          <a:stretch>
            <a:fillRect/>
          </a:stretch>
        </p:blipFill>
        <p:spPr>
          <a:xfrm>
            <a:off x="2240354" y="5551715"/>
            <a:ext cx="6226010" cy="515256"/>
          </a:xfrm>
          <a:prstGeom prst="rect">
            <a:avLst/>
          </a:prstGeom>
        </p:spPr>
      </p:pic>
      <p:sp>
        <p:nvSpPr>
          <p:cNvPr id="9" name="Rounded Rectangle 15">
            <a:extLst>
              <a:ext uri="{FF2B5EF4-FFF2-40B4-BE49-F238E27FC236}">
                <a16:creationId xmlns:a16="http://schemas.microsoft.com/office/drawing/2014/main" id="{F285C51F-D724-48AF-B6D0-73E4A43EEF8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0" name="Rectangle 9">
            <a:extLst>
              <a:ext uri="{FF2B5EF4-FFF2-40B4-BE49-F238E27FC236}">
                <a16:creationId xmlns:a16="http://schemas.microsoft.com/office/drawing/2014/main" id="{488AA933-EDA2-4F18-850E-B9063DBB0DC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37194C9E-4A05-4704-BF36-5AD020F500B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672115B-48AB-4115-85C0-4C52E23010AD}"/>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582D02F8-5027-499D-BA6D-6430149308D0}"/>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4" name="Rectangle 13">
            <a:extLst>
              <a:ext uri="{FF2B5EF4-FFF2-40B4-BE49-F238E27FC236}">
                <a16:creationId xmlns:a16="http://schemas.microsoft.com/office/drawing/2014/main" id="{AB85C3AF-91BF-441C-9014-F41A70D19EA6}"/>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5" name="Slide Number Placeholder 14">
            <a:extLst>
              <a:ext uri="{FF2B5EF4-FFF2-40B4-BE49-F238E27FC236}">
                <a16:creationId xmlns:a16="http://schemas.microsoft.com/office/drawing/2014/main" id="{7D4A124E-A08D-425D-A950-0CFB37FC4B05}"/>
              </a:ext>
            </a:extLst>
          </p:cNvPr>
          <p:cNvSpPr>
            <a:spLocks noGrp="1"/>
          </p:cNvSpPr>
          <p:nvPr>
            <p:ph type="sldNum" sz="quarter" idx="12"/>
          </p:nvPr>
        </p:nvSpPr>
        <p:spPr/>
        <p:txBody>
          <a:bodyPr/>
          <a:lstStyle/>
          <a:p>
            <a:fld id="{D57F1E4F-1CFF-5643-939E-217C01CDF565}" type="slidenum">
              <a:rPr lang="en-US" smtClean="0"/>
              <a:pPr/>
              <a:t>40</a:t>
            </a:fld>
            <a:r>
              <a:rPr lang="en-US"/>
              <a:t>/</a:t>
            </a:r>
            <a:r>
              <a:rPr lang="fa-IR"/>
              <a:t>46</a:t>
            </a:r>
            <a:endParaRPr lang="en-US" dirty="0"/>
          </a:p>
        </p:txBody>
      </p:sp>
    </p:spTree>
    <p:extLst>
      <p:ext uri="{BB962C8B-B14F-4D97-AF65-F5344CB8AC3E}">
        <p14:creationId xmlns:p14="http://schemas.microsoft.com/office/powerpoint/2010/main" val="2257234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ی اول</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A800B92F-DDE7-49A4-A270-D2901CBC2CCA}"/>
              </a:ext>
            </a:extLst>
          </p:cNvPr>
          <p:cNvSpPr>
            <a:spLocks noGrp="1"/>
          </p:cNvSpPr>
          <p:nvPr>
            <p:ph type="sldNum" sz="quarter" idx="12"/>
          </p:nvPr>
        </p:nvSpPr>
        <p:spPr/>
        <p:txBody>
          <a:bodyPr/>
          <a:lstStyle/>
          <a:p>
            <a:fld id="{D57F1E4F-1CFF-5643-939E-217C01CDF565}" type="slidenum">
              <a:rPr lang="en-US" smtClean="0"/>
              <a:pPr/>
              <a:t>41</a:t>
            </a:fld>
            <a:r>
              <a:rPr lang="en-US"/>
              <a:t>/</a:t>
            </a:r>
            <a:r>
              <a:rPr lang="fa-IR"/>
              <a:t>46</a:t>
            </a:r>
            <a:endParaRPr lang="en-US" dirty="0"/>
          </a:p>
        </p:txBody>
      </p:sp>
    </p:spTree>
    <p:extLst>
      <p:ext uri="{BB962C8B-B14F-4D97-AF65-F5344CB8AC3E}">
        <p14:creationId xmlns:p14="http://schemas.microsoft.com/office/powerpoint/2010/main" val="259726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دوم</a:t>
            </a:r>
            <a:r>
              <a:rPr lang="fa-IR" dirty="0"/>
              <a:t> </a:t>
            </a:r>
            <a:br>
              <a:rPr lang="fa-IR" dirty="0"/>
            </a:b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
        <p:nvSpPr>
          <p:cNvPr id="3" name="Slide Number Placeholder 2">
            <a:extLst>
              <a:ext uri="{FF2B5EF4-FFF2-40B4-BE49-F238E27FC236}">
                <a16:creationId xmlns:a16="http://schemas.microsoft.com/office/drawing/2014/main" id="{85CAEB40-000C-4D01-A7EB-E5B85AA278AE}"/>
              </a:ext>
            </a:extLst>
          </p:cNvPr>
          <p:cNvSpPr>
            <a:spLocks noGrp="1"/>
          </p:cNvSpPr>
          <p:nvPr>
            <p:ph type="sldNum" sz="quarter" idx="12"/>
          </p:nvPr>
        </p:nvSpPr>
        <p:spPr/>
        <p:txBody>
          <a:bodyPr/>
          <a:lstStyle/>
          <a:p>
            <a:fld id="{D57F1E4F-1CFF-5643-939E-217C01CDF565}" type="slidenum">
              <a:rPr lang="en-US" smtClean="0"/>
              <a:pPr/>
              <a:t>42</a:t>
            </a:fld>
            <a:r>
              <a:rPr lang="en-US"/>
              <a:t>/</a:t>
            </a:r>
            <a:r>
              <a:rPr lang="fa-IR"/>
              <a:t>46</a:t>
            </a:r>
            <a:endParaRPr lang="en-US" dirty="0"/>
          </a:p>
        </p:txBody>
      </p:sp>
    </p:spTree>
    <p:extLst>
      <p:ext uri="{BB962C8B-B14F-4D97-AF65-F5344CB8AC3E}">
        <p14:creationId xmlns:p14="http://schemas.microsoft.com/office/powerpoint/2010/main" val="3966160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 بخش اول</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صورت مسئله به طور دقیق بیان شده و ظرفیت لینک </a:t>
            </a:r>
            <a:r>
              <a:rPr lang="en-US" sz="9600" dirty="0"/>
              <a:t>fronthaul</a:t>
            </a:r>
            <a:r>
              <a:rPr lang="fa-IR" sz="9600" dirty="0"/>
              <a:t> و تاخیر در نظر گرفته شده است.</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dirty="0"/>
              <a:t>مسئله ی اول ترکیب بسته بندی جعبه و مسئله ی محدب می باشد که به طور تکراری حل می شود</a:t>
            </a:r>
          </a:p>
          <a:p>
            <a:r>
              <a:rPr lang="fa-IR" sz="9600" dirty="0"/>
              <a:t>مسئله ی دوم از جنس بسته بندی جعبه ۳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p>
          <a:p>
            <a:r>
              <a:rPr lang="fa-IR" sz="9600" dirty="0"/>
              <a:t>با افزایش تداخل،  افزایش تعدا برشهای شبکه، کاهش تعداد منابع فیزیکی و افزایش تعداد کاربران، نتیجه ی روش ابتکاری از مقدار بهینه فاصله می گیرد</a:t>
            </a:r>
          </a:p>
          <a:p>
            <a:pPr marL="0" indent="0">
              <a:buNone/>
            </a:pPr>
            <a:br>
              <a:rPr lang="fa-IR" dirty="0"/>
            </a:br>
            <a:br>
              <a:rPr lang="fa-IR" dirty="0"/>
            </a:b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4E4912-872C-4CA9-88EA-16E6527D8A67}"/>
              </a:ext>
            </a:extLst>
          </p:cNvPr>
          <p:cNvSpPr>
            <a:spLocks noGrp="1"/>
          </p:cNvSpPr>
          <p:nvPr>
            <p:ph type="sldNum" sz="quarter" idx="12"/>
          </p:nvPr>
        </p:nvSpPr>
        <p:spPr/>
        <p:txBody>
          <a:bodyPr/>
          <a:lstStyle/>
          <a:p>
            <a:fld id="{D57F1E4F-1CFF-5643-939E-217C01CDF565}" type="slidenum">
              <a:rPr lang="en-US" smtClean="0"/>
              <a:pPr/>
              <a:t>43</a:t>
            </a:fld>
            <a:r>
              <a:rPr lang="en-US"/>
              <a:t>/</a:t>
            </a:r>
            <a:r>
              <a:rPr lang="fa-IR"/>
              <a:t>46</a:t>
            </a:r>
            <a:endParaRPr lang="en-US" dirty="0"/>
          </a:p>
        </p:txBody>
      </p:sp>
    </p:spTree>
    <p:extLst>
      <p:ext uri="{BB962C8B-B14F-4D97-AF65-F5344CB8AC3E}">
        <p14:creationId xmlns:p14="http://schemas.microsoft.com/office/powerpoint/2010/main" val="1847395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0FD8-A821-447B-B264-9961CD696068}"/>
              </a:ext>
            </a:extLst>
          </p:cNvPr>
          <p:cNvSpPr>
            <a:spLocks noGrp="1"/>
          </p:cNvSpPr>
          <p:nvPr>
            <p:ph type="title"/>
          </p:nvPr>
        </p:nvSpPr>
        <p:spPr/>
        <p:txBody>
          <a:bodyPr/>
          <a:lstStyle/>
          <a:p>
            <a:r>
              <a:rPr lang="fa-IR" dirty="0"/>
              <a:t>نتیجه گیری بخش دوم</a:t>
            </a:r>
            <a:endParaRPr lang="en-US" dirty="0"/>
          </a:p>
        </p:txBody>
      </p:sp>
      <p:sp>
        <p:nvSpPr>
          <p:cNvPr id="3" name="Content Placeholder 2">
            <a:extLst>
              <a:ext uri="{FF2B5EF4-FFF2-40B4-BE49-F238E27FC236}">
                <a16:creationId xmlns:a16="http://schemas.microsoft.com/office/drawing/2014/main" id="{4A1FACFC-F8E7-4800-A66E-E4F373CA6359}"/>
              </a:ext>
            </a:extLst>
          </p:cNvPr>
          <p:cNvSpPr>
            <a:spLocks noGrp="1"/>
          </p:cNvSpPr>
          <p:nvPr>
            <p:ph idx="1"/>
          </p:nvPr>
        </p:nvSpPr>
        <p:spPr/>
        <p:txBody>
          <a:bodyPr/>
          <a:lstStyle/>
          <a:p>
            <a:r>
              <a:rPr lang="fa-IR" dirty="0"/>
              <a:t>مسئله بخش رادیویی و هسته به صورت ساده شده در حالت دینامیکی حل گردیده است</a:t>
            </a:r>
          </a:p>
          <a:p>
            <a:r>
              <a:rPr lang="fa-IR" dirty="0"/>
              <a:t>از روش یادگیری تقویتی برای حل مسئله استفاده شده است</a:t>
            </a:r>
          </a:p>
          <a:p>
            <a:r>
              <a:rPr lang="fa-IR" dirty="0"/>
              <a:t>در این مسئله مقادیر طوری در نظر گرفته شده اند که تعداد حالتها و اعمال گسسته و قابل شمارش باشند </a:t>
            </a:r>
          </a:p>
          <a:p>
            <a:r>
              <a:rPr lang="fa-IR" dirty="0"/>
              <a:t>با افزایش تعداد برشهای شبکه مقدار خروجی  از مقدار بهینه فاصله می گیرد</a:t>
            </a:r>
          </a:p>
        </p:txBody>
      </p:sp>
      <p:sp>
        <p:nvSpPr>
          <p:cNvPr id="5" name="Rounded Rectangle 15">
            <a:extLst>
              <a:ext uri="{FF2B5EF4-FFF2-40B4-BE49-F238E27FC236}">
                <a16:creationId xmlns:a16="http://schemas.microsoft.com/office/drawing/2014/main" id="{8C3A71A5-7CE9-4618-A372-6B0FE1103543}"/>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D1326435-931D-435F-8FAC-AD96E7D1E28C}"/>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CA2AA0FC-E17C-4416-80D1-0F4312F4D3D7}"/>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7776316B-1304-4C0E-A86D-12B020E774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2757827-9300-43F7-ABA0-798048A786C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EB437128-A870-43A3-B8EB-83F0872465E4}"/>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6A5111E7-5DCC-4C71-8AC3-798C68866AE8}"/>
              </a:ext>
            </a:extLst>
          </p:cNvPr>
          <p:cNvSpPr>
            <a:spLocks noGrp="1"/>
          </p:cNvSpPr>
          <p:nvPr>
            <p:ph type="sldNum" sz="quarter" idx="12"/>
          </p:nvPr>
        </p:nvSpPr>
        <p:spPr/>
        <p:txBody>
          <a:bodyPr/>
          <a:lstStyle/>
          <a:p>
            <a:fld id="{D57F1E4F-1CFF-5643-939E-217C01CDF565}" type="slidenum">
              <a:rPr lang="en-US" smtClean="0"/>
              <a:pPr/>
              <a:t>44</a:t>
            </a:fld>
            <a:r>
              <a:rPr lang="en-US"/>
              <a:t>/</a:t>
            </a:r>
            <a:r>
              <a:rPr lang="fa-IR"/>
              <a:t>46</a:t>
            </a:r>
            <a:endParaRPr lang="en-US" dirty="0"/>
          </a:p>
        </p:txBody>
      </p:sp>
    </p:spTree>
    <p:extLst>
      <p:ext uri="{BB962C8B-B14F-4D97-AF65-F5344CB8AC3E}">
        <p14:creationId xmlns:p14="http://schemas.microsoft.com/office/powerpoint/2010/main" val="1028063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304381" y="1476163"/>
            <a:ext cx="10715643" cy="5895237"/>
          </a:xfrm>
        </p:spPr>
        <p:txBody>
          <a:bodyPr>
            <a:normAutofit fontScale="70000" lnSpcReduction="20000"/>
          </a:bodyPr>
          <a:lstStyle/>
          <a:p>
            <a:r>
              <a:rPr lang="fa-IR" sz="3100" b="0" i="0" dirty="0">
                <a:solidFill>
                  <a:srgbClr val="000000"/>
                </a:solidFill>
                <a:effectLst/>
              </a:rPr>
              <a:t>مدل کردن برش شبکه در ساختار شبکه ی دسترسی رادیویی باز و حل آن بوسیله ی روش یادگیری تقویتی عمیق می باشد</a:t>
            </a:r>
            <a:r>
              <a:rPr lang="fa-IR" sz="3600" dirty="0"/>
              <a:t> </a:t>
            </a:r>
          </a:p>
          <a:p>
            <a:r>
              <a:rPr lang="fa-IR" sz="3100" b="0" i="0" dirty="0">
                <a:solidFill>
                  <a:srgbClr val="000000"/>
                </a:solidFill>
                <a:effectLst/>
              </a:rPr>
              <a:t>تخصیص منابع به روش توزیع شده برای برش شبکه از منابع محاسباتی و منابع دیگر همانند پهنای باند می باشد. همچنین از روش توزیع شده در لینک فراسو </a:t>
            </a:r>
            <a:r>
              <a:rPr lang="fa-IR" sz="3100" dirty="0">
                <a:solidFill>
                  <a:srgbClr val="0000FF"/>
                </a:solidFill>
              </a:rPr>
              <a:t> </a:t>
            </a:r>
            <a:r>
              <a:rPr lang="fa-IR" sz="3100" b="0" i="0" dirty="0">
                <a:solidFill>
                  <a:srgbClr val="000000"/>
                </a:solidFill>
                <a:effectLst/>
              </a:rPr>
              <a:t>برای تخصیص توان کاربران، تخصیصپهنای باند و ... استفاده می گردد. یکی از روشها، استفاده از </a:t>
            </a:r>
            <a:r>
              <a:rPr lang="en-US" sz="3100" b="0" i="0" dirty="0">
                <a:solidFill>
                  <a:srgbClr val="000000"/>
                </a:solidFill>
                <a:effectLst/>
              </a:rPr>
              <a:t>Distributed ADMM</a:t>
            </a:r>
            <a:r>
              <a:rPr lang="fa-IR" sz="3100" b="0" i="0" dirty="0">
                <a:solidFill>
                  <a:srgbClr val="000000"/>
                </a:solidFill>
                <a:effectLst/>
              </a:rPr>
              <a:t> می باشد که دراین روش</a:t>
            </a:r>
            <a:r>
              <a:rPr lang="en-US" sz="3100" b="0" i="0" dirty="0">
                <a:solidFill>
                  <a:srgbClr val="000000"/>
                </a:solidFill>
                <a:effectLst/>
              </a:rPr>
              <a:t> </a:t>
            </a:r>
            <a:r>
              <a:rPr lang="fa-IR" sz="3100" b="0" i="0" dirty="0">
                <a:solidFill>
                  <a:srgbClr val="000000"/>
                </a:solidFill>
                <a:effectLst/>
              </a:rPr>
              <a:t>تعدادی عامل به صورت همکارانه سعی درحل یکمعادله ی بهینه سازی مشترک دارند که تابع هدف مجموعی از مقدارهای خصوصی هر عامل می باشد</a:t>
            </a:r>
            <a:r>
              <a:rPr lang="fa-IR" sz="3600" dirty="0"/>
              <a:t> </a:t>
            </a:r>
            <a:endParaRPr lang="en-US" sz="3600" dirty="0"/>
          </a:p>
          <a:p>
            <a:r>
              <a:rPr lang="fa-IR" sz="3100" dirty="0">
                <a:solidFill>
                  <a:srgbClr val="000000"/>
                </a:solidFill>
              </a:rPr>
              <a:t>بدست آوردن پارامترهای کیفیت سرویس </a:t>
            </a:r>
            <a:r>
              <a:rPr lang="en-US" sz="3100" dirty="0">
                <a:solidFill>
                  <a:srgbClr val="000000"/>
                </a:solidFill>
              </a:rPr>
              <a:t>QoS</a:t>
            </a:r>
            <a:r>
              <a:rPr lang="fa-IR" sz="3100" dirty="0">
                <a:solidFill>
                  <a:srgbClr val="000000"/>
                </a:solidFill>
              </a:rPr>
              <a:t>در شبکه های دسترسی باز</a:t>
            </a:r>
            <a:r>
              <a:rPr lang="en-US" sz="3100" dirty="0">
                <a:solidFill>
                  <a:srgbClr val="000000"/>
                </a:solidFill>
              </a:rPr>
              <a:t> </a:t>
            </a:r>
            <a:r>
              <a:rPr lang="fa-IR" sz="3100" dirty="0">
                <a:solidFill>
                  <a:srgbClr val="000000"/>
                </a:solidFill>
              </a:rPr>
              <a:t>می باشد که شامل تاخیر انتها به انتها، میزان از دست دادن بسته ها ، قابلیت اطمینان و ... می باشد. در</a:t>
            </a:r>
            <a:r>
              <a:rPr lang="en-US" sz="3100" dirty="0">
                <a:solidFill>
                  <a:srgbClr val="000000"/>
                </a:solidFill>
              </a:rPr>
              <a:t> </a:t>
            </a:r>
            <a:r>
              <a:rPr lang="fa-IR" sz="3100" dirty="0">
                <a:solidFill>
                  <a:srgbClr val="000000"/>
                </a:solidFill>
              </a:rPr>
              <a:t>اینجا می توان تاخیر را هم در بخش رادیویی هم در بخش هسته ی شبکه بدست آورد. همچنین، به منظور</a:t>
            </a:r>
            <a:r>
              <a:rPr lang="en-US" sz="3100" dirty="0">
                <a:solidFill>
                  <a:srgbClr val="000000"/>
                </a:solidFill>
              </a:rPr>
              <a:t> </a:t>
            </a:r>
            <a:r>
              <a:rPr lang="fa-IR" sz="3100" dirty="0">
                <a:solidFill>
                  <a:srgbClr val="000000"/>
                </a:solidFill>
              </a:rPr>
              <a:t>نشان دادن نقش هوش در </a:t>
            </a:r>
            <a:r>
              <a:rPr lang="en-US" sz="3100" dirty="0">
                <a:solidFill>
                  <a:srgbClr val="000000"/>
                </a:solidFill>
              </a:rPr>
              <a:t>ORAN </a:t>
            </a:r>
            <a:r>
              <a:rPr lang="fa-IR" sz="3100" dirty="0">
                <a:solidFill>
                  <a:srgbClr val="000000"/>
                </a:solidFill>
              </a:rPr>
              <a:t>طرح مدیریت هوشمند منابع رادیویی را برای کنترل تراکم ترافیک و</a:t>
            </a:r>
            <a:r>
              <a:rPr lang="en-US" sz="3100" dirty="0">
                <a:solidFill>
                  <a:srgbClr val="000000"/>
                </a:solidFill>
              </a:rPr>
              <a:t> </a:t>
            </a:r>
            <a:r>
              <a:rPr lang="fa-IR" sz="3100" dirty="0">
                <a:solidFill>
                  <a:srgbClr val="000000"/>
                </a:solidFill>
              </a:rPr>
              <a:t>نشان دادن کارایی آن در یک مجموعه داده واقعی از یک اپراتور بزرگ بدست می آوریم </a:t>
            </a:r>
            <a:endParaRPr lang="en-US" sz="3100" dirty="0">
              <a:solidFill>
                <a:srgbClr val="000000"/>
              </a:solidFill>
            </a:endParaRPr>
          </a:p>
          <a:p>
            <a:r>
              <a:rPr lang="fa-IR" sz="3100" dirty="0">
                <a:solidFill>
                  <a:srgbClr val="000000"/>
                </a:solidFill>
              </a:rPr>
              <a:t>بارهای ترافیکی در برش های مختلف با گذشت زمان تحت تغییر</a:t>
            </a:r>
            <a:r>
              <a:rPr lang="en-US" sz="3100" dirty="0">
                <a:solidFill>
                  <a:srgbClr val="000000"/>
                </a:solidFill>
              </a:rPr>
              <a:t> </a:t>
            </a:r>
            <a:r>
              <a:rPr lang="fa-IR" sz="3100" dirty="0">
                <a:solidFill>
                  <a:srgbClr val="000000"/>
                </a:solidFill>
              </a:rPr>
              <a:t>قرار می گیرند ، در نتیجه چالش هایی برای تأمین کیفیت مداوم ایجاد می شود</a:t>
            </a:r>
            <a:r>
              <a:rPr lang="fa-IR" sz="5100" dirty="0">
                <a:solidFill>
                  <a:srgbClr val="000000"/>
                </a:solidFill>
              </a:rPr>
              <a:t>. </a:t>
            </a:r>
            <a:r>
              <a:rPr lang="fa-IR" sz="3100" dirty="0">
                <a:solidFill>
                  <a:srgbClr val="000000"/>
                </a:solidFill>
              </a:rPr>
              <a:t>حل این مشکل از کارهای آتی می باشد</a:t>
            </a:r>
            <a:br>
              <a:rPr lang="fa-IR" dirty="0"/>
            </a:br>
            <a:br>
              <a:rPr lang="fa-IR" dirty="0"/>
            </a:br>
            <a:br>
              <a:rPr lang="fa-IR" dirty="0"/>
            </a:br>
            <a:br>
              <a:rPr lang="fa-IR" dirty="0"/>
            </a:br>
            <a:br>
              <a:rPr lang="fa-IR" dirty="0"/>
            </a:br>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D3CFCA6-C498-4C7C-8841-B2F3DDA84A5F}"/>
              </a:ext>
            </a:extLst>
          </p:cNvPr>
          <p:cNvSpPr>
            <a:spLocks noGrp="1"/>
          </p:cNvSpPr>
          <p:nvPr>
            <p:ph type="sldNum" sz="quarter" idx="12"/>
          </p:nvPr>
        </p:nvSpPr>
        <p:spPr/>
        <p:txBody>
          <a:bodyPr/>
          <a:lstStyle/>
          <a:p>
            <a:fld id="{D57F1E4F-1CFF-5643-939E-217C01CDF565}" type="slidenum">
              <a:rPr lang="en-US" smtClean="0"/>
              <a:pPr/>
              <a:t>45</a:t>
            </a:fld>
            <a:r>
              <a:rPr lang="en-US"/>
              <a:t>/</a:t>
            </a:r>
            <a:r>
              <a:rPr lang="fa-IR"/>
              <a:t>46</a:t>
            </a:r>
            <a:endParaRPr lang="en-US" dirty="0"/>
          </a:p>
        </p:txBody>
      </p:sp>
    </p:spTree>
    <p:extLst>
      <p:ext uri="{BB962C8B-B14F-4D97-AF65-F5344CB8AC3E}">
        <p14:creationId xmlns:p14="http://schemas.microsoft.com/office/powerpoint/2010/main" val="348257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12" name="Slide Number Placeholder 11">
            <a:extLst>
              <a:ext uri="{FF2B5EF4-FFF2-40B4-BE49-F238E27FC236}">
                <a16:creationId xmlns:a16="http://schemas.microsoft.com/office/drawing/2014/main" id="{B7CF1B30-0031-43AC-A28C-C911777420C7}"/>
              </a:ext>
            </a:extLst>
          </p:cNvPr>
          <p:cNvSpPr>
            <a:spLocks noGrp="1"/>
          </p:cNvSpPr>
          <p:nvPr>
            <p:ph type="sldNum" sz="quarter" idx="12"/>
          </p:nvPr>
        </p:nvSpPr>
        <p:spPr/>
        <p:txBody>
          <a:bodyPr/>
          <a:lstStyle/>
          <a:p>
            <a:fld id="{D57F1E4F-1CFF-5643-939E-217C01CDF565}" type="slidenum">
              <a:rPr lang="en-US" smtClean="0"/>
              <a:pPr/>
              <a:t>46</a:t>
            </a:fld>
            <a:r>
              <a:rPr lang="en-US"/>
              <a:t>/</a:t>
            </a:r>
            <a:r>
              <a:rPr lang="fa-IR"/>
              <a:t>46</a:t>
            </a:r>
            <a:endParaRPr lang="en-US" dirty="0"/>
          </a:p>
        </p:txBody>
      </p:sp>
    </p:spTree>
    <p:extLst>
      <p:ext uri="{BB962C8B-B14F-4D97-AF65-F5344CB8AC3E}">
        <p14:creationId xmlns:p14="http://schemas.microsoft.com/office/powerpoint/2010/main" val="174178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912" y="3030340"/>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FFC612D3-09AD-4087-B6E0-96818F08FB9E}"/>
              </a:ext>
            </a:extLst>
          </p:cNvPr>
          <p:cNvPicPr>
            <a:picLocks noChangeAspect="1"/>
          </p:cNvPicPr>
          <p:nvPr/>
        </p:nvPicPr>
        <p:blipFill>
          <a:blip r:embed="rId3"/>
          <a:stretch>
            <a:fillRect/>
          </a:stretch>
        </p:blipFill>
        <p:spPr>
          <a:xfrm>
            <a:off x="2571521" y="1122797"/>
            <a:ext cx="3736093" cy="1653613"/>
          </a:xfrm>
          <a:prstGeom prst="rect">
            <a:avLst/>
          </a:prstGeom>
        </p:spPr>
      </p:pic>
      <p:sp>
        <p:nvSpPr>
          <p:cNvPr id="5" name="Slide Number Placeholder 4">
            <a:extLst>
              <a:ext uri="{FF2B5EF4-FFF2-40B4-BE49-F238E27FC236}">
                <a16:creationId xmlns:a16="http://schemas.microsoft.com/office/drawing/2014/main" id="{DDF5C1DC-A844-495A-AFF5-9645F0DD592E}"/>
              </a:ext>
            </a:extLst>
          </p:cNvPr>
          <p:cNvSpPr>
            <a:spLocks noGrp="1"/>
          </p:cNvSpPr>
          <p:nvPr>
            <p:ph type="sldNum" sz="quarter" idx="12"/>
          </p:nvPr>
        </p:nvSpPr>
        <p:spPr/>
        <p:txBody>
          <a:bodyPr/>
          <a:lstStyle/>
          <a:p>
            <a:fld id="{D57F1E4F-1CFF-5643-939E-217C01CDF565}" type="slidenum">
              <a:rPr lang="en-US" smtClean="0"/>
              <a:pPr/>
              <a:t>5</a:t>
            </a:fld>
            <a:r>
              <a:rPr lang="en-US"/>
              <a:t>/</a:t>
            </a:r>
            <a:r>
              <a:rPr lang="fa-IR"/>
              <a:t>46</a:t>
            </a:r>
            <a:endParaRPr lang="en-US" dirty="0"/>
          </a:p>
        </p:txBody>
      </p:sp>
    </p:spTree>
    <p:extLst>
      <p:ext uri="{BB962C8B-B14F-4D97-AF65-F5344CB8AC3E}">
        <p14:creationId xmlns:p14="http://schemas.microsoft.com/office/powerpoint/2010/main" val="176456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624615" y="1382087"/>
            <a:ext cx="9249376" cy="4834730"/>
          </a:xfrm>
        </p:spPr>
        <p:txBody>
          <a:bodyPr>
            <a:normAutofit lnSpcReduction="10000"/>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p>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1">
              <a:buFont typeface="Wingdings" panose="05000000000000000000" pitchFamily="2" charset="2"/>
              <a:buChar char="Ø"/>
            </a:pPr>
            <a:r>
              <a:rPr lang="en-US" b="1" dirty="0"/>
              <a:t>Backhaul</a:t>
            </a:r>
            <a:endParaRPr lang="fa-IR" b="1" dirty="0"/>
          </a:p>
          <a:p>
            <a:pPr lvl="2"/>
            <a:r>
              <a:rPr lang="fa-IR" dirty="0"/>
              <a:t>اتصال </a:t>
            </a:r>
            <a:r>
              <a:rPr lang="en-US" sz="1600" dirty="0"/>
              <a:t>BBU Pool</a:t>
            </a:r>
            <a:r>
              <a:rPr lang="en-US" dirty="0"/>
              <a:t> </a:t>
            </a:r>
            <a:r>
              <a:rPr lang="fa-IR" dirty="0"/>
              <a:t> به هسته ی شبکه ی سیار</a:t>
            </a:r>
          </a:p>
          <a:p>
            <a:pPr marL="457200" lvl="1" indent="0" algn="r" rtl="1">
              <a:buNone/>
            </a:pPr>
            <a:br>
              <a:rPr lang="en-US" dirty="0"/>
            </a:br>
            <a:endParaRPr lang="en-US" dirty="0"/>
          </a:p>
        </p:txBody>
      </p:sp>
      <p:pic>
        <p:nvPicPr>
          <p:cNvPr id="5" name="Picture 4"/>
          <p:cNvPicPr>
            <a:picLocks noChangeAspect="1"/>
          </p:cNvPicPr>
          <p:nvPr/>
        </p:nvPicPr>
        <p:blipFill>
          <a:blip r:embed="rId2"/>
          <a:stretch>
            <a:fillRect/>
          </a:stretch>
        </p:blipFill>
        <p:spPr>
          <a:xfrm>
            <a:off x="0" y="3521728"/>
            <a:ext cx="4454236" cy="180305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5A36D180-C238-4BC3-8898-A9BEA365C0D0}"/>
              </a:ext>
            </a:extLst>
          </p:cNvPr>
          <p:cNvPicPr>
            <a:picLocks noChangeAspect="1"/>
          </p:cNvPicPr>
          <p:nvPr/>
        </p:nvPicPr>
        <p:blipFill>
          <a:blip r:embed="rId3"/>
          <a:stretch>
            <a:fillRect/>
          </a:stretch>
        </p:blipFill>
        <p:spPr>
          <a:xfrm>
            <a:off x="3040077" y="5155966"/>
            <a:ext cx="3183320" cy="1662505"/>
          </a:xfrm>
          <a:prstGeom prst="rect">
            <a:avLst/>
          </a:prstGeom>
        </p:spPr>
      </p:pic>
      <p:sp>
        <p:nvSpPr>
          <p:cNvPr id="6" name="Slide Number Placeholder 5">
            <a:extLst>
              <a:ext uri="{FF2B5EF4-FFF2-40B4-BE49-F238E27FC236}">
                <a16:creationId xmlns:a16="http://schemas.microsoft.com/office/drawing/2014/main" id="{0885463B-2978-4D9E-8EA0-562869C29948}"/>
              </a:ext>
            </a:extLst>
          </p:cNvPr>
          <p:cNvSpPr>
            <a:spLocks noGrp="1"/>
          </p:cNvSpPr>
          <p:nvPr>
            <p:ph type="sldNum" sz="quarter" idx="12"/>
          </p:nvPr>
        </p:nvSpPr>
        <p:spPr/>
        <p:txBody>
          <a:bodyPr/>
          <a:lstStyle/>
          <a:p>
            <a:fld id="{D57F1E4F-1CFF-5643-939E-217C01CDF565}" type="slidenum">
              <a:rPr lang="en-US" smtClean="0"/>
              <a:pPr/>
              <a:t>6</a:t>
            </a:fld>
            <a:r>
              <a:rPr lang="en-US"/>
              <a:t>/</a:t>
            </a:r>
            <a:r>
              <a:rPr lang="fa-IR"/>
              <a:t>46</a:t>
            </a:r>
            <a:endParaRPr lang="en-US" dirty="0"/>
          </a:p>
        </p:txBody>
      </p:sp>
    </p:spTree>
    <p:extLst>
      <p:ext uri="{BB962C8B-B14F-4D97-AF65-F5344CB8AC3E}">
        <p14:creationId xmlns:p14="http://schemas.microsoft.com/office/powerpoint/2010/main" val="21070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همکاری اثبات شده دارند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C0419611-F894-4FFC-AEE9-1AF27040EAB7}"/>
              </a:ext>
            </a:extLst>
          </p:cNvPr>
          <p:cNvSpPr>
            <a:spLocks noGrp="1"/>
          </p:cNvSpPr>
          <p:nvPr>
            <p:ph type="sldNum" sz="quarter" idx="12"/>
          </p:nvPr>
        </p:nvSpPr>
        <p:spPr/>
        <p:txBody>
          <a:bodyPr/>
          <a:lstStyle/>
          <a:p>
            <a:fld id="{D57F1E4F-1CFF-5643-939E-217C01CDF565}" type="slidenum">
              <a:rPr lang="en-US" smtClean="0"/>
              <a:pPr/>
              <a:t>7</a:t>
            </a:fld>
            <a:r>
              <a:rPr lang="en-US"/>
              <a:t>/</a:t>
            </a:r>
            <a:r>
              <a:rPr lang="fa-IR"/>
              <a:t>46</a:t>
            </a:r>
            <a:endParaRPr lang="en-US" dirty="0"/>
          </a:p>
        </p:txBody>
      </p:sp>
    </p:spTree>
    <p:extLst>
      <p:ext uri="{BB962C8B-B14F-4D97-AF65-F5344CB8AC3E}">
        <p14:creationId xmlns:p14="http://schemas.microsoft.com/office/powerpoint/2010/main" val="331829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fa-IR" dirty="0"/>
              <a:t>-</a:t>
            </a:r>
            <a:r>
              <a:rPr lang="en-US" dirty="0"/>
              <a:t> BBU</a:t>
            </a:r>
            <a:r>
              <a:rPr lang="fa-IR" dirty="0"/>
              <a:t> 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 </a:t>
            </a:r>
            <a:r>
              <a:rPr lang="en-US" dirty="0" err="1"/>
              <a:t>vRAN</a:t>
            </a:r>
            <a:r>
              <a:rPr lang="en-US" dirty="0"/>
              <a:t> </a:t>
            </a:r>
            <a:r>
              <a:rPr lang="ar-IQ" dirty="0"/>
              <a:t>همچنین امکان انتقال اترنت و </a:t>
            </a:r>
            <a:r>
              <a:rPr lang="en-US" dirty="0"/>
              <a:t>IP </a:t>
            </a:r>
            <a:r>
              <a:rPr lang="ar-IQ" dirty="0"/>
              <a:t>را فراهم می‌کند</a:t>
            </a:r>
            <a:endParaRPr lang="en-US" dirty="0"/>
          </a:p>
          <a:p>
            <a:pPr lvl="1"/>
            <a:r>
              <a:rPr lang="ar-IQ" dirty="0"/>
              <a:t> که به ارائه‌دهندگان خدمات گزینه‌های مقرون به صرفه‌تری برای انتقال </a:t>
            </a:r>
            <a:r>
              <a:rPr lang="en-US" dirty="0" err="1"/>
              <a:t>fronthaul</a:t>
            </a:r>
            <a:r>
              <a:rPr lang="en-US" dirty="0"/>
              <a:t> </a:t>
            </a:r>
            <a:r>
              <a:rPr lang="ar-IQ" dirty="0"/>
              <a:t>می‌دهد</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75888191-3AA0-4A3A-B021-DE4B5E4211C6}"/>
              </a:ext>
            </a:extLst>
          </p:cNvPr>
          <p:cNvSpPr>
            <a:spLocks noGrp="1"/>
          </p:cNvSpPr>
          <p:nvPr>
            <p:ph type="sldNum" sz="quarter" idx="12"/>
          </p:nvPr>
        </p:nvSpPr>
        <p:spPr/>
        <p:txBody>
          <a:bodyPr/>
          <a:lstStyle/>
          <a:p>
            <a:fld id="{D57F1E4F-1CFF-5643-939E-217C01CDF565}" type="slidenum">
              <a:rPr lang="en-US" smtClean="0"/>
              <a:pPr/>
              <a:t>8</a:t>
            </a:fld>
            <a:r>
              <a:rPr lang="en-US"/>
              <a:t>/</a:t>
            </a:r>
            <a:r>
              <a:rPr lang="fa-IR"/>
              <a:t>46</a:t>
            </a:r>
            <a:endParaRPr lang="en-US" dirty="0"/>
          </a:p>
        </p:txBody>
      </p:sp>
    </p:spTree>
    <p:extLst>
      <p:ext uri="{BB962C8B-B14F-4D97-AF65-F5344CB8AC3E}">
        <p14:creationId xmlns:p14="http://schemas.microsoft.com/office/powerpoint/2010/main" val="355584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1999164" y="1382087"/>
            <a:ext cx="8915400" cy="3777622"/>
          </a:xfrm>
        </p:spPr>
        <p:txBody>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fa-IR" dirty="0"/>
          </a:p>
          <a:p>
            <a:r>
              <a:rPr lang="fa-IR" dirty="0"/>
              <a:t>استفاده از روشهای یادگیری ماشین برای هوشمندسازی لایه‌های </a:t>
            </a:r>
            <a:r>
              <a:rPr lang="en-US" dirty="0"/>
              <a:t>RAN</a:t>
            </a:r>
          </a:p>
          <a:p>
            <a:r>
              <a:rPr lang="fa-IR" dirty="0"/>
              <a:t>توابع شبکه ی دسترسی رادیویی به ۳ بخش تقسیم می شود</a:t>
            </a:r>
          </a:p>
          <a:p>
            <a:pPr lvl="1"/>
            <a:r>
              <a:rPr lang="en-US" dirty="0"/>
              <a:t>RU</a:t>
            </a:r>
            <a:r>
              <a:rPr lang="fa-IR" dirty="0"/>
              <a:t> </a:t>
            </a:r>
            <a:r>
              <a:rPr lang="fa-IR" dirty="0">
                <a:sym typeface="Wingdings" panose="05000000000000000000" pitchFamily="2" charset="2"/>
              </a:rPr>
              <a:t> </a:t>
            </a:r>
            <a:r>
              <a:rPr lang="en-US" dirty="0" err="1">
                <a:sym typeface="Wingdings" panose="05000000000000000000" pitchFamily="2" charset="2"/>
              </a:rPr>
              <a:t>phy</a:t>
            </a:r>
            <a:r>
              <a:rPr lang="fa-IR" dirty="0">
                <a:sym typeface="Wingdings" panose="05000000000000000000" pitchFamily="2" charset="2"/>
              </a:rPr>
              <a:t> لایه ی پایین</a:t>
            </a:r>
            <a:endParaRPr lang="en-US" dirty="0"/>
          </a:p>
          <a:p>
            <a:pPr lvl="1"/>
            <a:r>
              <a:rPr lang="en-US" dirty="0"/>
              <a:t>DU</a:t>
            </a:r>
            <a:r>
              <a:rPr lang="fa-IR" dirty="0"/>
              <a:t> </a:t>
            </a:r>
            <a:r>
              <a:rPr lang="fa-IR" dirty="0">
                <a:sym typeface="Wingdings" panose="05000000000000000000" pitchFamily="2" charset="2"/>
              </a:rPr>
              <a:t> </a:t>
            </a:r>
            <a:r>
              <a:rPr lang="en-US"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dirty="0">
                <a:sym typeface="Wingdings" panose="05000000000000000000" pitchFamily="2" charset="2"/>
              </a:rPr>
              <a:t>RLC</a:t>
            </a:r>
            <a:r>
              <a:rPr lang="fa-IR" dirty="0">
                <a:sym typeface="Wingdings" panose="05000000000000000000" pitchFamily="2" charset="2"/>
              </a:rPr>
              <a:t> و </a:t>
            </a:r>
            <a:r>
              <a:rPr lang="en-US" dirty="0">
                <a:sym typeface="Wingdings" panose="05000000000000000000" pitchFamily="2" charset="2"/>
              </a:rPr>
              <a:t>MAC</a:t>
            </a:r>
            <a:endParaRPr lang="en-US" dirty="0"/>
          </a:p>
          <a:p>
            <a:pPr lvl="1"/>
            <a:r>
              <a:rPr lang="en-US" dirty="0"/>
              <a:t>CU</a:t>
            </a:r>
            <a:r>
              <a:rPr lang="fa-IR" dirty="0"/>
              <a:t> </a:t>
            </a:r>
            <a:r>
              <a:rPr lang="fa-IR" dirty="0">
                <a:sym typeface="Wingdings" panose="05000000000000000000" pitchFamily="2" charset="2"/>
              </a:rPr>
              <a:t> </a:t>
            </a:r>
            <a:r>
              <a:rPr lang="en-US" dirty="0">
                <a:sym typeface="Wingdings" panose="05000000000000000000" pitchFamily="2" charset="2"/>
              </a:rPr>
              <a:t>RRC</a:t>
            </a:r>
            <a:r>
              <a:rPr lang="fa-IR" dirty="0">
                <a:sym typeface="Wingdings" panose="05000000000000000000" pitchFamily="2" charset="2"/>
              </a:rPr>
              <a:t>، </a:t>
            </a:r>
            <a:r>
              <a:rPr lang="en-US" dirty="0">
                <a:sym typeface="Wingdings" panose="05000000000000000000" pitchFamily="2" charset="2"/>
              </a:rPr>
              <a:t>PDCP</a:t>
            </a:r>
            <a:r>
              <a:rPr lang="fa-IR" dirty="0">
                <a:sym typeface="Wingdings" panose="05000000000000000000" pitchFamily="2" charset="2"/>
              </a:rPr>
              <a:t> و </a:t>
            </a:r>
            <a:r>
              <a:rPr lang="en-US" dirty="0">
                <a:sym typeface="Wingdings" panose="05000000000000000000" pitchFamily="2" charset="2"/>
              </a:rPr>
              <a:t>SDAP</a:t>
            </a: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0A914955-3156-4650-ADA7-06325F4EF82F}"/>
              </a:ext>
            </a:extLst>
          </p:cNvPr>
          <p:cNvPicPr>
            <a:picLocks noChangeAspect="1"/>
          </p:cNvPicPr>
          <p:nvPr/>
        </p:nvPicPr>
        <p:blipFill>
          <a:blip r:embed="rId2"/>
          <a:stretch>
            <a:fillRect/>
          </a:stretch>
        </p:blipFill>
        <p:spPr>
          <a:xfrm>
            <a:off x="442119" y="3353015"/>
            <a:ext cx="6014745" cy="3223730"/>
          </a:xfrm>
          <a:prstGeom prst="rect">
            <a:avLst/>
          </a:prstGeom>
        </p:spPr>
      </p:pic>
      <p:sp>
        <p:nvSpPr>
          <p:cNvPr id="12" name="Slide Number Placeholder 11">
            <a:extLst>
              <a:ext uri="{FF2B5EF4-FFF2-40B4-BE49-F238E27FC236}">
                <a16:creationId xmlns:a16="http://schemas.microsoft.com/office/drawing/2014/main" id="{B34FFC15-C7B0-48A1-8D13-BFB80DCF2625}"/>
              </a:ext>
            </a:extLst>
          </p:cNvPr>
          <p:cNvSpPr>
            <a:spLocks noGrp="1"/>
          </p:cNvSpPr>
          <p:nvPr>
            <p:ph type="sldNum" sz="quarter" idx="12"/>
          </p:nvPr>
        </p:nvSpPr>
        <p:spPr/>
        <p:txBody>
          <a:bodyPr/>
          <a:lstStyle/>
          <a:p>
            <a:fld id="{D57F1E4F-1CFF-5643-939E-217C01CDF565}" type="slidenum">
              <a:rPr lang="en-US" smtClean="0"/>
              <a:pPr/>
              <a:t>9</a:t>
            </a:fld>
            <a:r>
              <a:rPr lang="en-US"/>
              <a:t>/</a:t>
            </a:r>
            <a:r>
              <a:rPr lang="fa-IR"/>
              <a:t>46</a:t>
            </a:r>
            <a:endParaRPr lang="en-US" dirty="0"/>
          </a:p>
        </p:txBody>
      </p:sp>
    </p:spTree>
    <p:extLst>
      <p:ext uri="{BB962C8B-B14F-4D97-AF65-F5344CB8AC3E}">
        <p14:creationId xmlns:p14="http://schemas.microsoft.com/office/powerpoint/2010/main" val="347568601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3709</TotalTime>
  <Words>3302</Words>
  <Application>Microsoft Office PowerPoint</Application>
  <PresentationFormat>Widescreen</PresentationFormat>
  <Paragraphs>514</Paragraphs>
  <Slides>46</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Arial</vt:lpstr>
      <vt:lpstr>Calibri</vt:lpstr>
      <vt:lpstr>Cambria Math</vt:lpstr>
      <vt:lpstr>Century Gothic</vt:lpstr>
      <vt:lpstr>CMMI12</vt:lpstr>
      <vt:lpstr>IRLotus</vt:lpstr>
      <vt:lpstr>IRlotus-Bold</vt:lpstr>
      <vt:lpstr>LiberationSerif</vt:lpstr>
      <vt:lpstr>Times New Roman</vt:lpstr>
      <vt:lpstr>Wingdings</vt:lpstr>
      <vt:lpstr>Wingdings 3</vt:lpstr>
      <vt:lpstr>Wisp</vt:lpstr>
      <vt:lpstr>PDF</vt:lpstr>
      <vt:lpstr>دانشگاه تهران دانشکده برق و کامپیوتر پروپزال دکتری  تخصیص منابع در شبکه های دسترسی رادیویی باز با برش دهی شبکه  </vt:lpstr>
      <vt:lpstr>PowerPoint Presentation</vt:lpstr>
      <vt:lpstr>فهرست مطالب</vt:lpstr>
      <vt:lpstr>نسل پنجم مخابرات 5G</vt:lpstr>
      <vt:lpstr>تکامل ساختار ایستگاه های پایه( (BSها</vt:lpstr>
      <vt:lpstr>شبکه ی دسترسی رادیویی ابری- C-RAN</vt:lpstr>
      <vt:lpstr>XRAN</vt:lpstr>
      <vt:lpstr>VRAN</vt:lpstr>
      <vt:lpstr>ORAN</vt:lpstr>
      <vt:lpstr>ORAN</vt:lpstr>
      <vt:lpstr>ORAN</vt:lpstr>
      <vt:lpstr>مجازی سازی توابع شبکه  </vt:lpstr>
      <vt:lpstr>مجازی سازی توابع شبکه</vt:lpstr>
      <vt:lpstr>شبکه دسترسی رادیویی تعر یف شده نرم افزار  </vt:lpstr>
      <vt:lpstr>برش شبکه  </vt:lpstr>
      <vt:lpstr>برش شبکه</vt:lpstr>
      <vt:lpstr>مسئله کوله پشتی</vt:lpstr>
      <vt:lpstr>مسئله بسته بندی جعبه</vt:lpstr>
      <vt:lpstr>بررسی برش شبکه به صورت دینامیکی در شبکه HCRAN</vt:lpstr>
      <vt:lpstr>ORAN</vt:lpstr>
      <vt:lpstr>قرار دادن VNFها در مراکز داده</vt:lpstr>
      <vt:lpstr>یادگیری تقویتی در حل مسئله </vt:lpstr>
      <vt:lpstr>یادگیری تقویتی در حل مسئله </vt:lpstr>
      <vt:lpstr>مدل سیستم</vt:lpstr>
      <vt:lpstr>نرخ قابل دسترس</vt:lpstr>
      <vt:lpstr>توان و ظرفیت لینک fronthaul</vt:lpstr>
      <vt:lpstr>میانگین تاخیر</vt:lpstr>
      <vt:lpstr>مرکز داده ی فیزیکی</vt:lpstr>
      <vt:lpstr>شرح مسئله  </vt:lpstr>
      <vt:lpstr>شرح مسئله  </vt:lpstr>
      <vt:lpstr>حل مسئله ی اول بخش اول</vt:lpstr>
      <vt:lpstr>حل مسئله ی اول بخش دوم</vt:lpstr>
      <vt:lpstr>الگوریتم مسئله ی اول </vt:lpstr>
      <vt:lpstr>حل مسئله ی دوم</vt:lpstr>
      <vt:lpstr>نتایج عددی مسئله ی اول</vt:lpstr>
      <vt:lpstr>نتایج عددی مسئله ی دوم</vt:lpstr>
      <vt:lpstr>مدل سیستم و صورت مسئله ی بخش رادیویی  </vt:lpstr>
      <vt:lpstr>مدل سیستم و صورت مسئله ی بخش هسته  </vt:lpstr>
      <vt:lpstr>مدل سیستم و صورت مسئله ی بخش هسته</vt:lpstr>
      <vt:lpstr>حل به روش یادگیری تقویتی</vt:lpstr>
      <vt:lpstr>نتایج عددی مسئله ی اول  </vt:lpstr>
      <vt:lpstr>نتایج عددی مسئله ی دوم  </vt:lpstr>
      <vt:lpstr>نتیجه گیری بخش اول</vt:lpstr>
      <vt:lpstr>نتیجه گیری بخش دوم</vt:lpstr>
      <vt:lpstr>پیشنهادات</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180</cp:revision>
  <dcterms:created xsi:type="dcterms:W3CDTF">2017-09-21T07:09:31Z</dcterms:created>
  <dcterms:modified xsi:type="dcterms:W3CDTF">2020-10-26T13:31:54Z</dcterms:modified>
</cp:coreProperties>
</file>