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9" r:id="rId3"/>
    <p:sldId id="319" r:id="rId4"/>
    <p:sldId id="257" r:id="rId5"/>
    <p:sldId id="272" r:id="rId6"/>
    <p:sldId id="265" r:id="rId7"/>
    <p:sldId id="267" r:id="rId8"/>
    <p:sldId id="268" r:id="rId9"/>
    <p:sldId id="269" r:id="rId10"/>
    <p:sldId id="320" r:id="rId11"/>
    <p:sldId id="321" r:id="rId12"/>
    <p:sldId id="322" r:id="rId13"/>
    <p:sldId id="324" r:id="rId14"/>
    <p:sldId id="325" r:id="rId15"/>
    <p:sldId id="326" r:id="rId16"/>
    <p:sldId id="329" r:id="rId17"/>
    <p:sldId id="327" r:id="rId18"/>
    <p:sldId id="328" r:id="rId19"/>
    <p:sldId id="330" r:id="rId20"/>
    <p:sldId id="331" r:id="rId21"/>
    <p:sldId id="332" r:id="rId22"/>
    <p:sldId id="333" r:id="rId23"/>
    <p:sldId id="334" r:id="rId24"/>
    <p:sldId id="335" r:id="rId25"/>
    <p:sldId id="337" r:id="rId26"/>
    <p:sldId id="338" r:id="rId27"/>
    <p:sldId id="273" r:id="rId28"/>
    <p:sldId id="336" r:id="rId29"/>
    <p:sldId id="339" r:id="rId30"/>
    <p:sldId id="340" r:id="rId31"/>
    <p:sldId id="341" r:id="rId32"/>
    <p:sldId id="342" r:id="rId33"/>
    <p:sldId id="343" r:id="rId34"/>
    <p:sldId id="285" r:id="rId35"/>
    <p:sldId id="288" r:id="rId36"/>
    <p:sldId id="289" r:id="rId37"/>
    <p:sldId id="294" r:id="rId38"/>
    <p:sldId id="295" r:id="rId39"/>
    <p:sldId id="314" r:id="rId40"/>
    <p:sldId id="291" r:id="rId41"/>
    <p:sldId id="292" r:id="rId42"/>
    <p:sldId id="293" r:id="rId43"/>
    <p:sldId id="296" r:id="rId44"/>
    <p:sldId id="297" r:id="rId45"/>
    <p:sldId id="298" r:id="rId46"/>
    <p:sldId id="312" r:id="rId47"/>
    <p:sldId id="300" r:id="rId48"/>
    <p:sldId id="299" r:id="rId49"/>
    <p:sldId id="301" r:id="rId50"/>
    <p:sldId id="302" r:id="rId51"/>
    <p:sldId id="303" r:id="rId52"/>
    <p:sldId id="304" r:id="rId53"/>
    <p:sldId id="305" r:id="rId54"/>
    <p:sldId id="306" r:id="rId55"/>
    <p:sldId id="307" r:id="rId56"/>
    <p:sldId id="308" r:id="rId57"/>
    <p:sldId id="309" r:id="rId58"/>
    <p:sldId id="316" r:id="rId59"/>
    <p:sldId id="317" r:id="rId60"/>
    <p:sldId id="31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48</a:t>
            </a:fld>
            <a:endParaRPr lang="en-US"/>
          </a:p>
        </p:txBody>
      </p:sp>
    </p:spTree>
    <p:extLst>
      <p:ext uri="{BB962C8B-B14F-4D97-AF65-F5344CB8AC3E}">
        <p14:creationId xmlns:p14="http://schemas.microsoft.com/office/powerpoint/2010/main" val="3861932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2D1834A-6298-41C1-97D2-8964EEE37E5F}"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6B403-6700-4904-B8DE-9E354D35E0FD}"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10D9F-507C-4382-A05F-83176C7C63BD}"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8A7616-395E-432F-B3EF-9039C9F81BBF}"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16A641-5AA9-4DC4-A36C-7E323FA5682C}"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114DC-C73C-46AD-AF41-1F5DB3ACAF9A}"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0C839-69B2-4C55-BDAC-5D34F86FB20F}"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2384A-88BF-4734-BE24-7E176DAFB9EA}"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5E6885D2-F37E-4217-A7F1-AD646E474FB1}"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F84E9-C801-4668-B7D5-43E19716F29F}"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1A801-A131-4D68-864C-2457A2486860}"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C1E7D-19CD-42FC-9274-120DB03787E1}" type="datetime1">
              <a:rPr lang="en-US" smtClean="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D71D7E-B49D-41F0-ACD9-E1F0291AB812}" type="datetime1">
              <a:rPr lang="en-US" smtClean="0"/>
              <a:t>10/25/2020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8399F-6DC9-4AB2-8CE4-3068FE1F18A2}" type="datetime1">
              <a:rPr lang="en-US" smtClean="0"/>
              <a:t>10/25/2020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DFDFD-4869-4A5D-8971-25F2E660517A}"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5C4D-C331-4AFE-A546-14DBA7813602}"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B4F27F-BEC0-40D1-B51D-7815B07F5487}" type="datetime1">
              <a:rPr lang="en-US" smtClean="0"/>
              <a:t>10/25/2020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6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2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r>
              <a:rPr lang="en-US" dirty="0"/>
              <a:t/>
            </a: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r>
              <a:rPr lang="fa-IR" dirty="0"/>
              <a:t>/</a:t>
            </a:r>
            <a:r>
              <a:rPr lang="en-US" dirty="0"/>
              <a:t>50</a:t>
            </a:r>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8ED-73DE-42F0-9527-607FA35BC570}"/>
              </a:ext>
            </a:extLst>
          </p:cNvPr>
          <p:cNvSpPr>
            <a:spLocks noGrp="1"/>
          </p:cNvSpPr>
          <p:nvPr>
            <p:ph type="title"/>
          </p:nvPr>
        </p:nvSpPr>
        <p:spPr>
          <a:xfrm>
            <a:off x="1774467" y="562790"/>
            <a:ext cx="8911687" cy="1280890"/>
          </a:xfrm>
        </p:spPr>
        <p:txBody>
          <a:bodyPr/>
          <a:lstStyle/>
          <a:p>
            <a:r>
              <a:rPr lang="fa-IR" dirty="0"/>
              <a:t>شبکه ی دسترسی رادیویی ابری متجانس- </a:t>
            </a:r>
            <a:r>
              <a:rPr lang="en-US" sz="3200" dirty="0"/>
              <a:t>HCRAN</a:t>
            </a:r>
            <a:endParaRPr lang="en-US" dirty="0"/>
          </a:p>
        </p:txBody>
      </p:sp>
      <p:sp>
        <p:nvSpPr>
          <p:cNvPr id="3" name="Content Placeholder 2">
            <a:extLst>
              <a:ext uri="{FF2B5EF4-FFF2-40B4-BE49-F238E27FC236}">
                <a16:creationId xmlns:a16="http://schemas.microsoft.com/office/drawing/2014/main" id="{5C380813-E3FA-497D-BF97-2136D2E09124}"/>
              </a:ext>
            </a:extLst>
          </p:cNvPr>
          <p:cNvSpPr>
            <a:spLocks noGrp="1"/>
          </p:cNvSpPr>
          <p:nvPr>
            <p:ph idx="1"/>
          </p:nvPr>
        </p:nvSpPr>
        <p:spPr/>
        <p:txBody>
          <a:bodyPr/>
          <a:lstStyle/>
          <a:p>
            <a:r>
              <a:rPr lang="fa-IR" dirty="0"/>
              <a:t>برای غلبه بر چالش لینک </a:t>
            </a:r>
            <a:r>
              <a:rPr lang="en-US" dirty="0"/>
              <a:t>Fronthaul</a:t>
            </a:r>
            <a:r>
              <a:rPr lang="fa-IR" dirty="0"/>
              <a:t> در </a:t>
            </a:r>
            <a:r>
              <a:rPr lang="en-US" dirty="0"/>
              <a:t>CRAN</a:t>
            </a:r>
            <a:r>
              <a:rPr lang="fa-IR" dirty="0"/>
              <a:t> مفهوم جدید </a:t>
            </a:r>
            <a:r>
              <a:rPr lang="en-US" dirty="0"/>
              <a:t>HCRAN</a:t>
            </a:r>
            <a:r>
              <a:rPr lang="fa-IR" dirty="0"/>
              <a:t> معرفی شده</a:t>
            </a:r>
          </a:p>
          <a:p>
            <a:r>
              <a:rPr lang="fa-IR" dirty="0"/>
              <a:t>نودهای توان بالا </a:t>
            </a:r>
            <a:r>
              <a:rPr lang="en-US" dirty="0"/>
              <a:t>HPN</a:t>
            </a:r>
            <a:r>
              <a:rPr lang="fa-IR" dirty="0"/>
              <a:t> عمدتا برای فراهم کردن پوشش بدون درز و اجرای عملکرد صفحه کنترل می‌باشد.</a:t>
            </a:r>
          </a:p>
          <a:p>
            <a:r>
              <a:rPr lang="en-US" dirty="0"/>
              <a:t>HPN</a:t>
            </a:r>
            <a:r>
              <a:rPr lang="fa-IR" dirty="0"/>
              <a:t>ها از طریق لینکهای </a:t>
            </a:r>
            <a:r>
              <a:rPr lang="en-US" dirty="0"/>
              <a:t>backhaul</a:t>
            </a:r>
            <a:r>
              <a:rPr lang="fa-IR" dirty="0"/>
              <a:t> به </a:t>
            </a:r>
            <a:r>
              <a:rPr lang="en-US" dirty="0"/>
              <a:t>BBU Pool</a:t>
            </a:r>
            <a:r>
              <a:rPr lang="fa-IR" dirty="0"/>
              <a:t> متصلند ( برای هماهنگ کردن تداخل )</a:t>
            </a:r>
          </a:p>
          <a:p>
            <a:r>
              <a:rPr lang="fa-IR" dirty="0"/>
              <a:t>سیگنال کنترلی و داده در این ساختار از هم جدا شده اند.</a:t>
            </a:r>
            <a:br>
              <a:rPr lang="fa-IR" dirty="0"/>
            </a:br>
            <a:endParaRPr lang="en-US" dirty="0"/>
          </a:p>
        </p:txBody>
      </p:sp>
      <p:sp>
        <p:nvSpPr>
          <p:cNvPr id="4" name="Slide Number Placeholder 3">
            <a:extLst>
              <a:ext uri="{FF2B5EF4-FFF2-40B4-BE49-F238E27FC236}">
                <a16:creationId xmlns:a16="http://schemas.microsoft.com/office/drawing/2014/main" id="{40F6502B-1B63-4A00-9E42-F3798277BEBB}"/>
              </a:ext>
            </a:extLst>
          </p:cNvPr>
          <p:cNvSpPr>
            <a:spLocks noGrp="1"/>
          </p:cNvSpPr>
          <p:nvPr>
            <p:ph type="sldNum" sz="quarter" idx="12"/>
          </p:nvPr>
        </p:nvSpPr>
        <p:spPr/>
        <p:txBody>
          <a:bodyPr/>
          <a:lstStyle/>
          <a:p>
            <a:fld id="{D57F1E4F-1CFF-5643-939E-217C01CDF565}" type="slidenum">
              <a:rPr lang="en-US" smtClean="0"/>
              <a:pPr/>
              <a:t>10</a:t>
            </a:fld>
            <a:r>
              <a:rPr lang="en-US"/>
              <a:t>/50</a:t>
            </a:r>
            <a:endParaRPr lang="en-US" dirty="0"/>
          </a:p>
        </p:txBody>
      </p:sp>
      <p:sp>
        <p:nvSpPr>
          <p:cNvPr id="7"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18742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CF73-8371-4C43-809C-23322E5CDD98}"/>
              </a:ext>
            </a:extLst>
          </p:cNvPr>
          <p:cNvSpPr>
            <a:spLocks noGrp="1"/>
          </p:cNvSpPr>
          <p:nvPr>
            <p:ph type="title"/>
          </p:nvPr>
        </p:nvSpPr>
        <p:spPr/>
        <p:txBody>
          <a:bodyPr/>
          <a:lstStyle/>
          <a:p>
            <a:r>
              <a:rPr lang="fa-IR" dirty="0"/>
              <a:t>شبکه ی دسترسی رادیویی ابری متجانس- </a:t>
            </a:r>
            <a:r>
              <a:rPr lang="en-US" sz="3200" dirty="0"/>
              <a:t>HCRAN</a:t>
            </a:r>
            <a:endParaRPr lang="en-US" dirty="0"/>
          </a:p>
        </p:txBody>
      </p:sp>
      <p:sp>
        <p:nvSpPr>
          <p:cNvPr id="4" name="Slide Number Placeholder 3">
            <a:extLst>
              <a:ext uri="{FF2B5EF4-FFF2-40B4-BE49-F238E27FC236}">
                <a16:creationId xmlns:a16="http://schemas.microsoft.com/office/drawing/2014/main" id="{182DF621-7D1F-418D-9055-C1F92A29AD6C}"/>
              </a:ext>
            </a:extLst>
          </p:cNvPr>
          <p:cNvSpPr>
            <a:spLocks noGrp="1"/>
          </p:cNvSpPr>
          <p:nvPr>
            <p:ph type="sldNum" sz="quarter" idx="12"/>
          </p:nvPr>
        </p:nvSpPr>
        <p:spPr/>
        <p:txBody>
          <a:bodyPr/>
          <a:lstStyle/>
          <a:p>
            <a:fld id="{D57F1E4F-1CFF-5643-939E-217C01CDF565}" type="slidenum">
              <a:rPr lang="en-US" smtClean="0"/>
              <a:pPr/>
              <a:t>11</a:t>
            </a:fld>
            <a:r>
              <a:rPr lang="en-US"/>
              <a:t>/50</a:t>
            </a:r>
            <a:endParaRPr lang="en-US" dirty="0"/>
          </a:p>
        </p:txBody>
      </p:sp>
      <p:pic>
        <p:nvPicPr>
          <p:cNvPr id="5" name="Picture 4">
            <a:extLst>
              <a:ext uri="{FF2B5EF4-FFF2-40B4-BE49-F238E27FC236}">
                <a16:creationId xmlns:a16="http://schemas.microsoft.com/office/drawing/2014/main" id="{BF21E42A-C392-47B0-BACF-975DF587E677}"/>
              </a:ext>
            </a:extLst>
          </p:cNvPr>
          <p:cNvPicPr>
            <a:picLocks noChangeAspect="1"/>
          </p:cNvPicPr>
          <p:nvPr/>
        </p:nvPicPr>
        <p:blipFill>
          <a:blip r:embed="rId2"/>
          <a:stretch>
            <a:fillRect/>
          </a:stretch>
        </p:blipFill>
        <p:spPr>
          <a:xfrm>
            <a:off x="3232155" y="2069621"/>
            <a:ext cx="6330398" cy="4409323"/>
          </a:xfrm>
          <a:prstGeom prst="rect">
            <a:avLst/>
          </a:prstGeom>
        </p:spPr>
      </p:pic>
      <p:sp>
        <p:nvSpPr>
          <p:cNvPr id="6" name="Rounded Rectangle 10">
            <a:extLst>
              <a:ext uri="{FF2B5EF4-FFF2-40B4-BE49-F238E27FC236}">
                <a16:creationId xmlns:a16="http://schemas.microsoft.com/office/drawing/2014/main" id="{A7F2D893-7115-4EF8-A50B-D1E9FBEAAACA}"/>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4FDDB759-6B7E-431B-9C29-F0E1405A2BB8}"/>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2F33D8FF-22D6-45E4-9436-2EC7604E4CFC}"/>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76ED65A-B0A7-404E-A14D-8FE3434A1232}"/>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5C7AFD74-AC78-4359-8242-56965C2751C0}"/>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1D1D7667-5436-46FB-8335-46345B6C3DB0}"/>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110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1129-1807-4BBD-B1F0-A82A08217592}"/>
              </a:ext>
            </a:extLst>
          </p:cNvPr>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a:extLst>
              <a:ext uri="{FF2B5EF4-FFF2-40B4-BE49-F238E27FC236}">
                <a16:creationId xmlns:a16="http://schemas.microsoft.com/office/drawing/2014/main" id="{A1D818A6-599A-4808-B9D3-406A76A7D817}"/>
              </a:ext>
            </a:extLst>
          </p:cNvPr>
          <p:cNvSpPr>
            <a:spLocks noGrp="1"/>
          </p:cNvSpPr>
          <p:nvPr>
            <p:ph idx="1"/>
          </p:nvPr>
        </p:nvSpPr>
        <p:spPr/>
        <p:txBody>
          <a:bodyPr/>
          <a:lstStyle/>
          <a:p>
            <a:r>
              <a:rPr lang="ar-IQ" dirty="0"/>
              <a:t>تمام ویژگیهای مثبت محاسبات ابری و شبکه‌های نامتجانس و محاسبات مهی را همزمان در بر </a:t>
            </a:r>
            <a:r>
              <a:rPr lang="ar-IQ" dirty="0" smtClean="0"/>
              <a:t>می‌گیرد</a:t>
            </a:r>
            <a:endParaRPr lang="en-US" dirty="0" smtClean="0"/>
          </a:p>
          <a:p>
            <a:r>
              <a:rPr lang="fa-IR" dirty="0" smtClean="0"/>
              <a:t>م</a:t>
            </a:r>
            <a:r>
              <a:rPr lang="ar-IQ" dirty="0" smtClean="0"/>
              <a:t>حاسبات </a:t>
            </a:r>
            <a:r>
              <a:rPr lang="ar-IQ" dirty="0"/>
              <a:t>مهی، اصطلاحی برای جایگزین کردن محاسبات ابری است که مقدار قابل توجهی از ذخیره سازی، ارتباطات، کنترل کردن، اندازه گیری و مدیریت را در لبه ی شبکه انجام </a:t>
            </a:r>
            <a:r>
              <a:rPr lang="ar-IQ" dirty="0" smtClean="0"/>
              <a:t>می‌دهد</a:t>
            </a:r>
            <a:r>
              <a:rPr lang="fa-IR" dirty="0" smtClean="0"/>
              <a:t>.</a:t>
            </a:r>
          </a:p>
          <a:p>
            <a:r>
              <a:rPr lang="ar-IQ" dirty="0"/>
              <a:t>سیستمهای </a:t>
            </a:r>
            <a:r>
              <a:rPr lang="en-US" dirty="0" smtClean="0"/>
              <a:t> FRAN</a:t>
            </a:r>
            <a:r>
              <a:rPr lang="ar-IQ" dirty="0" smtClean="0"/>
              <a:t>تحولی </a:t>
            </a:r>
            <a:r>
              <a:rPr lang="ar-IQ" dirty="0"/>
              <a:t>از سیستمهای </a:t>
            </a:r>
            <a:r>
              <a:rPr lang="en-US" dirty="0" smtClean="0"/>
              <a:t>CRAN</a:t>
            </a:r>
            <a:r>
              <a:rPr lang="fa-IR" dirty="0" smtClean="0"/>
              <a:t> </a:t>
            </a:r>
            <a:r>
              <a:rPr lang="en-US" dirty="0" smtClean="0"/>
              <a:t> </a:t>
            </a:r>
            <a:r>
              <a:rPr lang="ar-IQ" dirty="0"/>
              <a:t>می‌باشد </a:t>
            </a:r>
            <a:r>
              <a:rPr lang="fa-IR" dirty="0" smtClean="0"/>
              <a:t>که</a:t>
            </a:r>
            <a:r>
              <a:rPr lang="ar-IQ" dirty="0" smtClean="0"/>
              <a:t> </a:t>
            </a:r>
            <a:r>
              <a:rPr lang="ar-IQ" dirty="0"/>
              <a:t>برخی از ارتباطات توزیع شده و عملکردهای ذخیره سازی در منطق لایه ی مه قرار دارد.</a:t>
            </a:r>
            <a:endParaRPr lang="en-US" dirty="0"/>
          </a:p>
        </p:txBody>
      </p:sp>
      <p:sp>
        <p:nvSpPr>
          <p:cNvPr id="4" name="Slide Number Placeholder 3">
            <a:extLst>
              <a:ext uri="{FF2B5EF4-FFF2-40B4-BE49-F238E27FC236}">
                <a16:creationId xmlns:a16="http://schemas.microsoft.com/office/drawing/2014/main" id="{9D7DC0C4-26B4-41D8-87AE-4D0526FE2E37}"/>
              </a:ext>
            </a:extLst>
          </p:cNvPr>
          <p:cNvSpPr>
            <a:spLocks noGrp="1"/>
          </p:cNvSpPr>
          <p:nvPr>
            <p:ph type="sldNum" sz="quarter" idx="12"/>
          </p:nvPr>
        </p:nvSpPr>
        <p:spPr/>
        <p:txBody>
          <a:bodyPr/>
          <a:lstStyle/>
          <a:p>
            <a:fld id="{D57F1E4F-1CFF-5643-939E-217C01CDF565}" type="slidenum">
              <a:rPr lang="en-US" smtClean="0"/>
              <a:pPr/>
              <a:t>12</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89375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p:cNvSpPr>
            <a:spLocks noGrp="1"/>
          </p:cNvSpPr>
          <p:nvPr>
            <p:ph idx="1"/>
          </p:nvPr>
        </p:nvSpPr>
        <p:spPr>
          <a:xfrm>
            <a:off x="1445122" y="1501212"/>
            <a:ext cx="8915400" cy="3777622"/>
          </a:xfrm>
        </p:spPr>
        <p:txBody>
          <a:bodyPr/>
          <a:lstStyle/>
          <a:p>
            <a:r>
              <a:rPr lang="ar-IQ" dirty="0"/>
              <a:t>چهار نوع ارتباطات ابری تعریف شده </a:t>
            </a:r>
            <a:r>
              <a:rPr lang="ar-IQ" dirty="0" smtClean="0"/>
              <a:t>است</a:t>
            </a:r>
            <a:r>
              <a:rPr lang="fa-IR" dirty="0" smtClean="0"/>
              <a:t>	</a:t>
            </a:r>
          </a:p>
          <a:p>
            <a:pPr lvl="1"/>
            <a:r>
              <a:rPr lang="ar-IQ" dirty="0"/>
              <a:t>ابر ذخیره‌گر و ارتباطات مرکزی جامع </a:t>
            </a:r>
            <a:r>
              <a:rPr lang="ar-IQ" dirty="0" smtClean="0"/>
              <a:t> </a:t>
            </a:r>
            <a:r>
              <a:rPr lang="ar-IQ" dirty="0"/>
              <a:t>که همانند ابر </a:t>
            </a:r>
            <a:r>
              <a:rPr lang="ar-IQ" dirty="0" smtClean="0"/>
              <a:t>مرکزی</a:t>
            </a:r>
            <a:r>
              <a:rPr lang="en-US" dirty="0" smtClean="0"/>
              <a:t> C-RAN </a:t>
            </a:r>
            <a:r>
              <a:rPr lang="ar-IQ" dirty="0"/>
              <a:t>می‌باشد</a:t>
            </a:r>
            <a:r>
              <a:rPr lang="ar-IQ" dirty="0" smtClean="0"/>
              <a:t>.</a:t>
            </a:r>
            <a:endParaRPr lang="en-US" dirty="0" smtClean="0"/>
          </a:p>
          <a:p>
            <a:pPr lvl="1"/>
            <a:r>
              <a:rPr lang="ar-IQ" dirty="0"/>
              <a:t> ابر کنترل‌گر مرکزی </a:t>
            </a:r>
            <a:r>
              <a:rPr lang="ar-IQ" dirty="0" smtClean="0"/>
              <a:t>که </a:t>
            </a:r>
            <a:r>
              <a:rPr lang="ar-IQ" dirty="0"/>
              <a:t>برای تکمیل عملکردهای کنترلی می‌باشد و در </a:t>
            </a:r>
            <a:r>
              <a:rPr lang="en-US" dirty="0" smtClean="0"/>
              <a:t>HPN</a:t>
            </a:r>
            <a:r>
              <a:rPr lang="ar-IQ" dirty="0" smtClean="0"/>
              <a:t>ها </a:t>
            </a:r>
            <a:r>
              <a:rPr lang="ar-IQ" dirty="0"/>
              <a:t>قرار دارد</a:t>
            </a:r>
            <a:r>
              <a:rPr lang="ar-IQ" dirty="0" smtClean="0"/>
              <a:t>.</a:t>
            </a:r>
            <a:endParaRPr lang="en-US" dirty="0" smtClean="0"/>
          </a:p>
          <a:p>
            <a:pPr lvl="1"/>
            <a:r>
              <a:rPr lang="ar-IQ" dirty="0"/>
              <a:t>ابر ارتباطات منطقی توزیع شده که در برنامه‌های محاسبات مهی و ابزارهای این محاسبات قرار دارد</a:t>
            </a:r>
            <a:r>
              <a:rPr lang="ar-IQ" dirty="0" smtClean="0"/>
              <a:t>.</a:t>
            </a:r>
            <a:endParaRPr lang="en-US" dirty="0" smtClean="0"/>
          </a:p>
          <a:p>
            <a:pPr lvl="1"/>
            <a:r>
              <a:rPr lang="ar-IQ" dirty="0"/>
              <a:t>ابر ذخیره گر منطق توزیع </a:t>
            </a:r>
            <a:r>
              <a:rPr lang="ar-IQ" dirty="0" smtClean="0"/>
              <a:t>شده</a:t>
            </a:r>
            <a:r>
              <a:rPr lang="en-US" dirty="0" smtClean="0"/>
              <a:t> </a:t>
            </a:r>
            <a:r>
              <a:rPr lang="ar-IQ" dirty="0" smtClean="0"/>
              <a:t>در</a:t>
            </a:r>
            <a:r>
              <a:rPr lang="en-US" dirty="0" smtClean="0"/>
              <a:t> FRAN </a:t>
            </a:r>
            <a:r>
              <a:rPr lang="ar-IQ" dirty="0"/>
              <a:t>قرار دارد.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r>
              <a:rPr lang="en-US" smtClean="0"/>
              <a:t>/50</a:t>
            </a:r>
            <a:endParaRPr lang="en-US" dirty="0"/>
          </a:p>
        </p:txBody>
      </p:sp>
      <p:pic>
        <p:nvPicPr>
          <p:cNvPr id="5" name="Picture 4">
            <a:extLst>
              <a:ext uri="{FF2B5EF4-FFF2-40B4-BE49-F238E27FC236}">
                <a16:creationId xmlns:a16="http://schemas.microsoft.com/office/drawing/2014/main" id="{9AECD0B6-F4CE-457A-8C0F-2EF793FEE178}"/>
              </a:ext>
            </a:extLst>
          </p:cNvPr>
          <p:cNvPicPr>
            <a:picLocks noChangeAspect="1"/>
          </p:cNvPicPr>
          <p:nvPr/>
        </p:nvPicPr>
        <p:blipFill>
          <a:blip r:embed="rId2"/>
          <a:stretch>
            <a:fillRect/>
          </a:stretch>
        </p:blipFill>
        <p:spPr>
          <a:xfrm>
            <a:off x="1941511" y="3730706"/>
            <a:ext cx="3839930" cy="3096256"/>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63876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XRAN</a:t>
            </a:r>
            <a:endParaRPr lang="en-US" dirty="0"/>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a:t>
            </a:r>
            <a:r>
              <a:rPr lang="ar-IQ" dirty="0" smtClean="0"/>
              <a:t>برای</a:t>
            </a:r>
            <a:r>
              <a:rPr lang="fa-IR" dirty="0" smtClean="0"/>
              <a:t> </a:t>
            </a:r>
            <a:r>
              <a:rPr lang="en-US" dirty="0" smtClean="0"/>
              <a:t>RAN</a:t>
            </a:r>
            <a:r>
              <a:rPr lang="fa-IR" dirty="0" smtClean="0"/>
              <a:t> </a:t>
            </a:r>
            <a:r>
              <a:rPr lang="ar-IQ" dirty="0" smtClean="0"/>
              <a:t>مبتنی </a:t>
            </a:r>
            <a:r>
              <a:rPr lang="ar-IQ" dirty="0"/>
              <a:t>بر سخت افزار سنتی بدست آمده‌است</a:t>
            </a:r>
            <a:r>
              <a:rPr lang="ar-IQ" dirty="0" smtClean="0"/>
              <a:t>.</a:t>
            </a:r>
            <a:endParaRPr lang="fa-IR" dirty="0" smtClean="0"/>
          </a:p>
          <a:p>
            <a:r>
              <a:rPr lang="ar-IQ" dirty="0"/>
              <a:t>سه حوزه ی </a:t>
            </a:r>
            <a:r>
              <a:rPr lang="ar-IQ" dirty="0" smtClean="0"/>
              <a:t>مهم</a:t>
            </a:r>
            <a:r>
              <a:rPr lang="fa-IR" dirty="0" smtClean="0"/>
              <a:t> در این ساختار</a:t>
            </a:r>
          </a:p>
          <a:p>
            <a:pPr lvl="1"/>
            <a:r>
              <a:rPr lang="ar-IQ" dirty="0"/>
              <a:t>جداسازی </a:t>
            </a:r>
            <a:r>
              <a:rPr lang="ar-IQ" dirty="0" smtClean="0"/>
              <a:t>بخش</a:t>
            </a:r>
            <a:r>
              <a:rPr lang="fa-IR" dirty="0" smtClean="0"/>
              <a:t> </a:t>
            </a:r>
            <a:r>
              <a:rPr lang="ar-IQ" dirty="0" smtClean="0"/>
              <a:t>صفحه </a:t>
            </a:r>
            <a:r>
              <a:rPr lang="ar-IQ" dirty="0"/>
              <a:t>ی </a:t>
            </a:r>
            <a:r>
              <a:rPr lang="ar-IQ" dirty="0" smtClean="0"/>
              <a:t>کنترل</a:t>
            </a:r>
            <a:r>
              <a:rPr lang="fa-IR" dirty="0" smtClean="0"/>
              <a:t> از </a:t>
            </a:r>
            <a:r>
              <a:rPr lang="ar-IQ" dirty="0" smtClean="0"/>
              <a:t>صفحه‌ی کاربر</a:t>
            </a:r>
            <a:endParaRPr lang="fa-IR" dirty="0" smtClean="0"/>
          </a:p>
          <a:p>
            <a:pPr lvl="2"/>
            <a:r>
              <a:rPr lang="fa-IR" dirty="0"/>
              <a:t> </a:t>
            </a:r>
            <a:r>
              <a:rPr lang="en-US" dirty="0" smtClean="0"/>
              <a:t>RAN</a:t>
            </a:r>
            <a:r>
              <a:rPr lang="fa-IR" dirty="0" smtClean="0"/>
              <a:t> به </a:t>
            </a:r>
            <a:r>
              <a:rPr lang="fa-IR" dirty="0"/>
              <a:t>عنوان یک استخر منطقی از ظرفیت، با کارایی بیشتری کار کند</a:t>
            </a:r>
            <a:r>
              <a:rPr lang="fa-IR" dirty="0" smtClean="0"/>
              <a:t>.</a:t>
            </a:r>
          </a:p>
          <a:p>
            <a:pPr lvl="2"/>
            <a:r>
              <a:rPr lang="fa-IR" dirty="0" smtClean="0"/>
              <a:t>جدایی نرم افزار از سخت افزار</a:t>
            </a:r>
          </a:p>
          <a:p>
            <a:pPr lvl="1"/>
            <a:r>
              <a:rPr lang="ar-IQ" dirty="0"/>
              <a:t>ساختن یک پشته </a:t>
            </a:r>
            <a:r>
              <a:rPr lang="ar-IQ" dirty="0" smtClean="0"/>
              <a:t>نرم‌افزاری</a:t>
            </a:r>
            <a:r>
              <a:rPr lang="en-US" dirty="0" smtClean="0"/>
              <a:t> </a:t>
            </a:r>
            <a:r>
              <a:rPr lang="fa-IR" dirty="0" smtClean="0"/>
              <a:t> </a:t>
            </a:r>
            <a:r>
              <a:rPr lang="en-US" dirty="0" err="1" smtClean="0"/>
              <a:t>eNodeB</a:t>
            </a:r>
            <a:r>
              <a:rPr lang="fa-IR" dirty="0"/>
              <a:t> </a:t>
            </a:r>
            <a:r>
              <a:rPr lang="fa-IR" dirty="0" smtClean="0"/>
              <a:t>مدولار</a:t>
            </a:r>
          </a:p>
          <a:p>
            <a:pPr lvl="2"/>
            <a:r>
              <a:rPr lang="fa-IR" dirty="0" smtClean="0"/>
              <a:t>با طرح های مجازی سازی هماهنگی دارد</a:t>
            </a:r>
          </a:p>
          <a:p>
            <a:pPr lvl="1"/>
            <a:r>
              <a:rPr lang="ar-IQ" dirty="0"/>
              <a:t>انتشار رابطهای باز شمال و </a:t>
            </a:r>
            <a:r>
              <a:rPr lang="ar-IQ" dirty="0" smtClean="0"/>
              <a:t>جنوب</a:t>
            </a:r>
            <a:endParaRPr lang="fa-IR" dirty="0" smtClean="0"/>
          </a:p>
          <a:p>
            <a:pPr lvl="2"/>
            <a:r>
              <a:rPr lang="ar-IQ" dirty="0"/>
              <a:t>رابطهای استاندارد و باز قابلیت پشتیبانی از فروشنده‌های متعدد همکاری اثبات شده دارند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829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smtClean="0"/>
              <a:t>VRAN</a:t>
            </a:r>
            <a:endParaRPr lang="en-US" dirty="0"/>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a:t>
            </a:r>
            <a:r>
              <a:rPr lang="ar-IQ" dirty="0" smtClean="0"/>
              <a:t>مجازی</a:t>
            </a:r>
            <a:r>
              <a:rPr lang="fa-IR" dirty="0" smtClean="0"/>
              <a:t>-</a:t>
            </a:r>
            <a:r>
              <a:rPr lang="en-US" dirty="0" smtClean="0"/>
              <a:t> BBU</a:t>
            </a:r>
            <a:r>
              <a:rPr lang="fa-IR" dirty="0" smtClean="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smtClean="0"/>
              <a:t>است</a:t>
            </a:r>
            <a:endParaRPr lang="ar-IQ" dirty="0"/>
          </a:p>
          <a:p>
            <a:r>
              <a:rPr lang="ar-IQ" dirty="0" smtClean="0"/>
              <a:t>افزایش </a:t>
            </a:r>
            <a:r>
              <a:rPr lang="ar-IQ" dirty="0"/>
              <a:t>هوشمندانه </a:t>
            </a:r>
            <a:r>
              <a:rPr lang="ar-IQ" dirty="0" smtClean="0"/>
              <a:t>ظرفیت </a:t>
            </a:r>
            <a:endParaRPr lang="en-US" dirty="0" smtClean="0"/>
          </a:p>
          <a:p>
            <a:r>
              <a:rPr lang="ar-IQ" dirty="0" smtClean="0"/>
              <a:t>کاهش </a:t>
            </a:r>
            <a:r>
              <a:rPr lang="ar-IQ" dirty="0"/>
              <a:t>چشمگیر </a:t>
            </a:r>
            <a:r>
              <a:rPr lang="ar-IQ" dirty="0" smtClean="0"/>
              <a:t>هزینه‌ها</a:t>
            </a:r>
            <a:endParaRPr lang="en-US" dirty="0" smtClean="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a:t>
            </a:r>
            <a:r>
              <a:rPr lang="ar-IQ" dirty="0" smtClean="0"/>
              <a:t>می‌کند</a:t>
            </a:r>
            <a:endParaRPr lang="en-US" dirty="0" smtClean="0"/>
          </a:p>
          <a:p>
            <a:pPr lvl="1"/>
            <a:r>
              <a:rPr lang="ar-IQ" dirty="0" smtClean="0"/>
              <a:t> </a:t>
            </a:r>
            <a:r>
              <a:rPr lang="ar-IQ" dirty="0"/>
              <a:t>که به ارائه‌دهندگان خدمات گزینه‌های مقرون به صرفه‌تری برای انتقال </a:t>
            </a:r>
            <a:r>
              <a:rPr lang="en-US" dirty="0" err="1"/>
              <a:t>fronthaul</a:t>
            </a:r>
            <a:r>
              <a:rPr lang="en-US" dirty="0"/>
              <a:t> </a:t>
            </a:r>
            <a:r>
              <a:rPr lang="ar-IQ" dirty="0"/>
              <a:t>می‌دهد</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r>
              <a:rPr lang="en-US" smtClean="0"/>
              <a:t>/50</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55584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a:t>
            </a:r>
            <a:endParaRPr lang="en-US" dirty="0"/>
          </a:p>
        </p:txBody>
      </p:sp>
      <p:sp>
        <p:nvSpPr>
          <p:cNvPr id="3" name="Content Placeholder 2"/>
          <p:cNvSpPr>
            <a:spLocks noGrp="1"/>
          </p:cNvSpPr>
          <p:nvPr>
            <p:ph idx="1"/>
          </p:nvPr>
        </p:nvSpPr>
        <p:spPr/>
        <p:txBody>
          <a:bodyPr/>
          <a:lstStyle/>
          <a:p>
            <a:r>
              <a:rPr lang="fa-IR" dirty="0" smtClean="0"/>
              <a:t>ا</a:t>
            </a:r>
            <a:r>
              <a:rPr lang="ar-IQ" dirty="0" smtClean="0"/>
              <a:t>لمانهای </a:t>
            </a:r>
            <a:r>
              <a:rPr lang="ar-IQ" dirty="0"/>
              <a:t>شبکه ی دسترسی رادیویی را مجازی می‌کند، آنها را جدا کرده و رابطهای </a:t>
            </a:r>
            <a:r>
              <a:rPr lang="ar-IQ" dirty="0" smtClean="0"/>
              <a:t>باز</a:t>
            </a:r>
            <a:r>
              <a:rPr lang="fa-IR" dirty="0" smtClean="0"/>
              <a:t> </a:t>
            </a:r>
            <a:r>
              <a:rPr lang="ar-IQ" dirty="0" smtClean="0"/>
              <a:t>مناسب </a:t>
            </a:r>
            <a:r>
              <a:rPr lang="ar-IQ" dirty="0"/>
              <a:t>را </a:t>
            </a:r>
            <a:r>
              <a:rPr lang="ar-IQ" dirty="0" smtClean="0"/>
              <a:t>برای </a:t>
            </a:r>
            <a:r>
              <a:rPr lang="ar-IQ" dirty="0"/>
              <a:t>اتصال این </a:t>
            </a:r>
            <a:r>
              <a:rPr lang="ar-IQ" dirty="0" smtClean="0"/>
              <a:t>عناصر</a:t>
            </a:r>
            <a:r>
              <a:rPr lang="fa-IR" dirty="0" smtClean="0"/>
              <a:t> </a:t>
            </a:r>
            <a:r>
              <a:rPr lang="ar-IQ" dirty="0" smtClean="0"/>
              <a:t>تعیین </a:t>
            </a:r>
            <a:r>
              <a:rPr lang="ar-IQ" dirty="0"/>
              <a:t>می‌کند</a:t>
            </a:r>
            <a:r>
              <a:rPr lang="ar-IQ" dirty="0" smtClean="0"/>
              <a:t>.</a:t>
            </a:r>
            <a:endParaRPr lang="fa-IR" dirty="0" smtClean="0"/>
          </a:p>
          <a:p>
            <a:r>
              <a:rPr lang="fa-IR" dirty="0" smtClean="0"/>
              <a:t>استفاده از </a:t>
            </a:r>
            <a:r>
              <a:rPr lang="fa-IR" dirty="0"/>
              <a:t>روشهای یادگیری ماشین برای هوشمندسازی </a:t>
            </a:r>
            <a:r>
              <a:rPr lang="fa-IR" dirty="0" smtClean="0"/>
              <a:t>لایه‌های </a:t>
            </a:r>
            <a:r>
              <a:rPr lang="en-US" dirty="0" smtClean="0"/>
              <a:t>RAN</a:t>
            </a:r>
          </a:p>
          <a:p>
            <a:r>
              <a:rPr lang="fa-IR" dirty="0" smtClean="0"/>
              <a:t>توابع شبکه ی دسترسی رادیویی به ۳ بخش تقسیم می شود</a:t>
            </a:r>
          </a:p>
          <a:p>
            <a:pPr lvl="1"/>
            <a:r>
              <a:rPr lang="en-US" dirty="0" smtClean="0"/>
              <a:t>RU</a:t>
            </a:r>
            <a:r>
              <a:rPr lang="fa-IR" dirty="0" smtClean="0"/>
              <a:t> </a:t>
            </a:r>
            <a:r>
              <a:rPr lang="fa-IR" dirty="0" smtClean="0">
                <a:sym typeface="Wingdings" panose="05000000000000000000" pitchFamily="2" charset="2"/>
              </a:rPr>
              <a:t> </a:t>
            </a:r>
            <a:r>
              <a:rPr lang="en-US" dirty="0" err="1" smtClean="0">
                <a:sym typeface="Wingdings" panose="05000000000000000000" pitchFamily="2" charset="2"/>
              </a:rPr>
              <a:t>phy</a:t>
            </a:r>
            <a:r>
              <a:rPr lang="fa-IR" dirty="0" smtClean="0">
                <a:sym typeface="Wingdings" panose="05000000000000000000" pitchFamily="2" charset="2"/>
              </a:rPr>
              <a:t> لایه ی پایین</a:t>
            </a:r>
            <a:endParaRPr lang="en-US" dirty="0" smtClean="0"/>
          </a:p>
          <a:p>
            <a:pPr lvl="1"/>
            <a:r>
              <a:rPr lang="en-US" dirty="0" smtClean="0"/>
              <a:t>DU</a:t>
            </a:r>
            <a:r>
              <a:rPr lang="fa-IR" dirty="0" smtClean="0"/>
              <a:t> </a:t>
            </a:r>
            <a:r>
              <a:rPr lang="fa-IR" dirty="0" smtClean="0">
                <a:sym typeface="Wingdings" panose="05000000000000000000" pitchFamily="2" charset="2"/>
              </a:rPr>
              <a:t> </a:t>
            </a:r>
            <a:r>
              <a:rPr lang="en-US" dirty="0" err="1" smtClean="0">
                <a:sym typeface="Wingdings" panose="05000000000000000000" pitchFamily="2" charset="2"/>
              </a:rPr>
              <a:t>phy</a:t>
            </a:r>
            <a:r>
              <a:rPr lang="en-US" dirty="0" smtClean="0">
                <a:sym typeface="Wingdings" panose="05000000000000000000" pitchFamily="2" charset="2"/>
              </a:rPr>
              <a:t> </a:t>
            </a:r>
            <a:r>
              <a:rPr lang="fa-IR" dirty="0">
                <a:sym typeface="Wingdings" panose="05000000000000000000" pitchFamily="2" charset="2"/>
              </a:rPr>
              <a:t> </a:t>
            </a:r>
            <a:r>
              <a:rPr lang="fa-IR" dirty="0" smtClean="0">
                <a:sym typeface="Wingdings" panose="05000000000000000000" pitchFamily="2" charset="2"/>
              </a:rPr>
              <a:t>لایه بالاتر، </a:t>
            </a:r>
            <a:r>
              <a:rPr lang="en-US" dirty="0" smtClean="0">
                <a:sym typeface="Wingdings" panose="05000000000000000000" pitchFamily="2" charset="2"/>
              </a:rPr>
              <a:t>RLC</a:t>
            </a:r>
            <a:r>
              <a:rPr lang="fa-IR" dirty="0" smtClean="0">
                <a:sym typeface="Wingdings" panose="05000000000000000000" pitchFamily="2" charset="2"/>
              </a:rPr>
              <a:t> و </a:t>
            </a:r>
            <a:r>
              <a:rPr lang="en-US" dirty="0" smtClean="0">
                <a:sym typeface="Wingdings" panose="05000000000000000000" pitchFamily="2" charset="2"/>
              </a:rPr>
              <a:t>MAC</a:t>
            </a:r>
            <a:endParaRPr lang="en-US" dirty="0" smtClean="0"/>
          </a:p>
          <a:p>
            <a:pPr lvl="1"/>
            <a:r>
              <a:rPr lang="en-US" dirty="0" smtClean="0"/>
              <a:t>CU</a:t>
            </a:r>
            <a:r>
              <a:rPr lang="fa-IR" dirty="0" smtClean="0"/>
              <a:t> </a:t>
            </a:r>
            <a:r>
              <a:rPr lang="fa-IR" dirty="0" smtClean="0">
                <a:sym typeface="Wingdings" panose="05000000000000000000" pitchFamily="2" charset="2"/>
              </a:rPr>
              <a:t> </a:t>
            </a:r>
            <a:r>
              <a:rPr lang="en-US" dirty="0" smtClean="0">
                <a:sym typeface="Wingdings" panose="05000000000000000000" pitchFamily="2" charset="2"/>
              </a:rPr>
              <a:t>RRC</a:t>
            </a:r>
            <a:r>
              <a:rPr lang="fa-IR" dirty="0" smtClean="0">
                <a:sym typeface="Wingdings" panose="05000000000000000000" pitchFamily="2" charset="2"/>
              </a:rPr>
              <a:t>، </a:t>
            </a:r>
            <a:r>
              <a:rPr lang="en-US" dirty="0" smtClean="0">
                <a:sym typeface="Wingdings" panose="05000000000000000000" pitchFamily="2" charset="2"/>
              </a:rPr>
              <a:t>PDCP</a:t>
            </a:r>
            <a:r>
              <a:rPr lang="fa-IR" dirty="0" smtClean="0">
                <a:sym typeface="Wingdings" panose="05000000000000000000" pitchFamily="2" charset="2"/>
              </a:rPr>
              <a:t> و </a:t>
            </a:r>
            <a:r>
              <a:rPr lang="en-US" dirty="0" smtClean="0">
                <a:sym typeface="Wingdings" panose="05000000000000000000" pitchFamily="2" charset="2"/>
              </a:rPr>
              <a:t>SDAP</a:t>
            </a:r>
            <a:endParaRPr lang="fa-IR"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75686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a:t>
            </a:r>
            <a:endParaRPr lang="en-US" dirty="0"/>
          </a:p>
        </p:txBody>
      </p:sp>
      <p:sp>
        <p:nvSpPr>
          <p:cNvPr id="3" name="Content Placeholder 2"/>
          <p:cNvSpPr>
            <a:spLocks noGrp="1"/>
          </p:cNvSpPr>
          <p:nvPr>
            <p:ph idx="1"/>
          </p:nvPr>
        </p:nvSpPr>
        <p:spPr/>
        <p:txBody>
          <a:bodyPr/>
          <a:lstStyle/>
          <a:p>
            <a:r>
              <a:rPr lang="fa-IR" dirty="0" smtClean="0"/>
              <a:t>از ترکیب </a:t>
            </a:r>
            <a:r>
              <a:rPr lang="en-US" dirty="0" smtClean="0"/>
              <a:t>C-RAN</a:t>
            </a:r>
            <a:r>
              <a:rPr lang="fa-IR" dirty="0" smtClean="0"/>
              <a:t> و </a:t>
            </a:r>
            <a:r>
              <a:rPr lang="en-US" dirty="0" smtClean="0"/>
              <a:t>VRAN </a:t>
            </a:r>
            <a:r>
              <a:rPr lang="fa-IR" dirty="0" smtClean="0"/>
              <a:t> - </a:t>
            </a:r>
            <a:r>
              <a:rPr lang="en-US" dirty="0" smtClean="0"/>
              <a:t>C-RAN</a:t>
            </a:r>
            <a:r>
              <a:rPr lang="fa-IR" dirty="0" smtClean="0"/>
              <a:t> و </a:t>
            </a:r>
            <a:r>
              <a:rPr lang="en-US" dirty="0" smtClean="0"/>
              <a:t>XRAN</a:t>
            </a:r>
          </a:p>
          <a:p>
            <a:r>
              <a:rPr lang="fa-IR" dirty="0" smtClean="0"/>
              <a:t>ويژگی</a:t>
            </a:r>
            <a:r>
              <a:rPr lang="en-US" dirty="0" smtClean="0"/>
              <a:t> </a:t>
            </a:r>
            <a:r>
              <a:rPr lang="fa-IR" dirty="0" smtClean="0"/>
              <a:t>های </a:t>
            </a:r>
            <a:r>
              <a:rPr lang="en-US" dirty="0" smtClean="0"/>
              <a:t>ORAN</a:t>
            </a:r>
          </a:p>
          <a:p>
            <a:pPr lvl="1"/>
            <a:r>
              <a:rPr lang="fa-IR" dirty="0" smtClean="0"/>
              <a:t>باز بودن</a:t>
            </a:r>
          </a:p>
          <a:p>
            <a:pPr lvl="1"/>
            <a:r>
              <a:rPr lang="fa-IR" dirty="0" smtClean="0"/>
              <a:t>هوشمندی</a:t>
            </a:r>
          </a:p>
          <a:p>
            <a:pPr lvl="1"/>
            <a:r>
              <a:rPr lang="fa-IR" dirty="0" smtClean="0"/>
              <a:t>مجازی سازی بخش </a:t>
            </a:r>
            <a:r>
              <a:rPr lang="en-US" dirty="0" smtClean="0"/>
              <a:t>RAN</a:t>
            </a:r>
          </a:p>
          <a:p>
            <a:pPr lvl="1"/>
            <a:r>
              <a:rPr lang="fa-IR" dirty="0" smtClean="0"/>
              <a:t>نرم افزار منبع باز</a:t>
            </a:r>
          </a:p>
          <a:p>
            <a:pPr lvl="1"/>
            <a:r>
              <a:rPr lang="fa-IR" dirty="0" smtClean="0"/>
              <a:t>سخت افزار سفید</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r>
              <a:rPr lang="en-US" smtClean="0"/>
              <a:t>/50</a:t>
            </a:r>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112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09" y="173244"/>
            <a:ext cx="8911687" cy="1280890"/>
          </a:xfrm>
        </p:spPr>
        <p:txBody>
          <a:bodyPr/>
          <a:lstStyle/>
          <a:p>
            <a:r>
              <a:rPr lang="en-US" dirty="0" smtClean="0"/>
              <a:t>ORAN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r>
              <a:rPr lang="en-US" smtClean="0"/>
              <a:t>/50</a:t>
            </a:r>
            <a:endParaRPr lang="en-US" dirty="0"/>
          </a:p>
        </p:txBody>
      </p:sp>
      <p:pic>
        <p:nvPicPr>
          <p:cNvPr id="5" name="Picture 4"/>
          <p:cNvPicPr>
            <a:picLocks noChangeAspect="1"/>
          </p:cNvPicPr>
          <p:nvPr/>
        </p:nvPicPr>
        <p:blipFill>
          <a:blip r:embed="rId2"/>
          <a:stretch>
            <a:fillRect/>
          </a:stretch>
        </p:blipFill>
        <p:spPr>
          <a:xfrm>
            <a:off x="3317966" y="1298912"/>
            <a:ext cx="5993856" cy="537419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355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smtClean="0"/>
              <a:t>ساختار </a:t>
            </a:r>
            <a:r>
              <a:rPr lang="en-US" dirty="0" smtClean="0"/>
              <a:t>ORAN</a:t>
            </a:r>
            <a:endParaRPr lang="fa-IR" dirty="0" smtClean="0"/>
          </a:p>
          <a:p>
            <a:pPr lvl="1"/>
            <a:r>
              <a:rPr lang="fa-IR" dirty="0" smtClean="0"/>
              <a:t>کنترلگر هوشمند </a:t>
            </a:r>
            <a:r>
              <a:rPr lang="en-US" dirty="0" smtClean="0"/>
              <a:t>RAN</a:t>
            </a:r>
            <a:r>
              <a:rPr lang="fa-IR" dirty="0" smtClean="0"/>
              <a:t> </a:t>
            </a:r>
            <a:r>
              <a:rPr lang="en-US" dirty="0" smtClean="0"/>
              <a:t>(RIC)</a:t>
            </a:r>
            <a:r>
              <a:rPr lang="fa-IR" dirty="0" smtClean="0"/>
              <a:t> ،غیر زمان واقعی (بالاتر از یک ثانیه)</a:t>
            </a:r>
          </a:p>
          <a:p>
            <a:pPr lvl="2"/>
            <a:r>
              <a:rPr lang="fa-IR" dirty="0" smtClean="0"/>
              <a:t>مدیریت سیاست</a:t>
            </a:r>
          </a:p>
          <a:p>
            <a:pPr lvl="2"/>
            <a:r>
              <a:rPr lang="fa-IR" dirty="0" smtClean="0"/>
              <a:t>آنالیز </a:t>
            </a:r>
            <a:r>
              <a:rPr lang="en-US" dirty="0" smtClean="0"/>
              <a:t>RAN</a:t>
            </a:r>
          </a:p>
          <a:p>
            <a:pPr lvl="2"/>
            <a:r>
              <a:rPr lang="fa-IR" dirty="0" smtClean="0"/>
              <a:t>مدیریت توابعی که از هوش مصنوعی استفاده می گردد</a:t>
            </a:r>
          </a:p>
          <a:p>
            <a:pPr lvl="1"/>
            <a:r>
              <a:rPr lang="fa-IR" dirty="0" smtClean="0"/>
              <a:t>کنترلگر هوشمند </a:t>
            </a:r>
            <a:r>
              <a:rPr lang="en-US" dirty="0"/>
              <a:t>(RIC)</a:t>
            </a:r>
            <a:r>
              <a:rPr lang="fa-IR" dirty="0"/>
              <a:t> ، </a:t>
            </a:r>
            <a:r>
              <a:rPr lang="fa-IR" dirty="0" smtClean="0"/>
              <a:t>نزدیک به زمان واقعی(کمتر از یک ثانیه )</a:t>
            </a:r>
          </a:p>
          <a:p>
            <a:pPr lvl="2"/>
            <a:r>
              <a:rPr lang="en-US" dirty="0" smtClean="0"/>
              <a:t>RRM </a:t>
            </a:r>
            <a:r>
              <a:rPr lang="fa-IR" dirty="0" smtClean="0"/>
              <a:t> -مدیریت تعادل بار، </a:t>
            </a:r>
            <a:r>
              <a:rPr lang="en-US" dirty="0" smtClean="0"/>
              <a:t>RB</a:t>
            </a:r>
            <a:r>
              <a:rPr lang="fa-IR" dirty="0" smtClean="0"/>
              <a:t> </a:t>
            </a:r>
            <a:endParaRPr lang="en-US" dirty="0" smtClean="0"/>
          </a:p>
          <a:p>
            <a:pPr lvl="2"/>
            <a:r>
              <a:rPr lang="en-US" dirty="0" err="1" smtClean="0"/>
              <a:t>QoS</a:t>
            </a:r>
            <a:endParaRPr lang="fa-IR" dirty="0" smtClean="0"/>
          </a:p>
          <a:p>
            <a:pPr lvl="1"/>
            <a:r>
              <a:rPr lang="fa-IR" dirty="0" smtClean="0"/>
              <a:t>پشته پروتکل </a:t>
            </a:r>
            <a:r>
              <a:rPr lang="en-US" dirty="0" smtClean="0"/>
              <a:t>CU</a:t>
            </a:r>
          </a:p>
          <a:p>
            <a:pPr lvl="2"/>
            <a:r>
              <a:rPr lang="fa-IR" dirty="0" smtClean="0"/>
              <a:t>پشتیبانی از مجازی سازی</a:t>
            </a:r>
          </a:p>
          <a:p>
            <a:pPr lvl="2"/>
            <a:r>
              <a:rPr lang="fa-IR" dirty="0" smtClean="0"/>
              <a:t>اجرای دستورات توابع </a:t>
            </a:r>
            <a:r>
              <a:rPr lang="en-US" dirty="0" smtClean="0"/>
              <a:t>RIC</a:t>
            </a:r>
            <a:r>
              <a:rPr lang="fa-IR" dirty="0" smtClean="0"/>
              <a:t> غیر زمان واقعی</a:t>
            </a:r>
          </a:p>
          <a:p>
            <a:pPr lvl="1"/>
            <a:r>
              <a:rPr lang="en-US" dirty="0" smtClean="0"/>
              <a:t>O-DU</a:t>
            </a:r>
            <a:r>
              <a:rPr lang="fa-IR" dirty="0" smtClean="0"/>
              <a:t> و </a:t>
            </a:r>
            <a:r>
              <a:rPr lang="en-US" dirty="0" smtClean="0"/>
              <a:t>O_RU</a:t>
            </a:r>
          </a:p>
          <a:p>
            <a:pPr marL="457200" lvl="1"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39876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lide Number Placeholder 2"/>
          <p:cNvSpPr>
            <a:spLocks noGrp="1"/>
          </p:cNvSpPr>
          <p:nvPr>
            <p:ph type="sldNum" sz="quarter" idx="12"/>
          </p:nvPr>
        </p:nvSpPr>
        <p:spPr/>
        <p:txBody>
          <a:bodyPr/>
          <a:lstStyle/>
          <a:p>
            <a:fld id="{D57F1E4F-1CFF-5643-939E-217C01CDF565}" type="slidenum">
              <a:rPr lang="en-US" smtClean="0"/>
              <a:pPr/>
              <a:t>2</a:t>
            </a:fld>
            <a:r>
              <a:rPr lang="en-US" dirty="0"/>
              <a:t>/50</a:t>
            </a:r>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92500" lnSpcReduction="10000"/>
          </a:bodyPr>
          <a:lstStyle/>
          <a:p>
            <a:r>
              <a:rPr lang="ar-IQ" dirty="0"/>
              <a:t>جداسازی المانهای نرم افزاری و سخت افزاری شبکه </a:t>
            </a:r>
            <a:r>
              <a:rPr lang="ar-IQ" dirty="0" smtClean="0"/>
              <a:t>صورت</a:t>
            </a:r>
            <a:r>
              <a:rPr lang="en-US" dirty="0" smtClean="0"/>
              <a:t> </a:t>
            </a:r>
            <a:r>
              <a:rPr lang="ar-IQ" dirty="0" smtClean="0"/>
              <a:t>گرفته </a:t>
            </a:r>
            <a:r>
              <a:rPr lang="ar-IQ" dirty="0"/>
              <a:t>است و به عنوان مجازی سازی توابع </a:t>
            </a:r>
            <a:r>
              <a:rPr lang="ar-IQ" dirty="0" smtClean="0"/>
              <a:t>شبکه</a:t>
            </a:r>
            <a:r>
              <a:rPr lang="en-US" dirty="0" smtClean="0"/>
              <a:t> (NFV)</a:t>
            </a:r>
            <a:r>
              <a:rPr lang="ar-IQ" dirty="0" smtClean="0"/>
              <a:t>معرفی </a:t>
            </a:r>
            <a:r>
              <a:rPr lang="ar-IQ" dirty="0"/>
              <a:t>شده است </a:t>
            </a:r>
            <a:endParaRPr lang="en-US" dirty="0" smtClean="0"/>
          </a:p>
          <a:p>
            <a:r>
              <a:rPr lang="ar-IQ" dirty="0"/>
              <a:t>توابع شبکه ی </a:t>
            </a:r>
            <a:r>
              <a:rPr lang="ar-IQ" dirty="0" smtClean="0"/>
              <a:t>مجازی</a:t>
            </a:r>
            <a:r>
              <a:rPr lang="en-US" dirty="0"/>
              <a:t> </a:t>
            </a:r>
            <a:r>
              <a:rPr lang="en-US" dirty="0" smtClean="0"/>
              <a:t>VNF</a:t>
            </a:r>
            <a:r>
              <a:rPr lang="ar-IQ" dirty="0"/>
              <a:t>بلوکهای توابع سیستم هستند </a:t>
            </a:r>
            <a:endParaRPr lang="en-US" dirty="0" smtClean="0"/>
          </a:p>
          <a:p>
            <a:r>
              <a:rPr lang="ar-IQ" dirty="0"/>
              <a:t>ایده اصلی </a:t>
            </a:r>
            <a:r>
              <a:rPr lang="en-US" dirty="0"/>
              <a:t>NFV</a:t>
            </a:r>
            <a:r>
              <a:rPr lang="ar-IQ" dirty="0"/>
              <a:t>جداسازی تجهیزات شبکه فیزیکی از توابع اجرا </a:t>
            </a:r>
            <a:r>
              <a:rPr lang="ar-IQ" dirty="0" smtClean="0"/>
              <a:t>شده</a:t>
            </a:r>
            <a:r>
              <a:rPr lang="fa-IR" dirty="0" smtClean="0"/>
              <a:t> </a:t>
            </a:r>
            <a:r>
              <a:rPr lang="ar-IQ" dirty="0" smtClean="0"/>
              <a:t>بر </a:t>
            </a:r>
            <a:r>
              <a:rPr lang="ar-IQ" dirty="0"/>
              <a:t>روی آنها است </a:t>
            </a:r>
            <a:endParaRPr lang="fa-IR" dirty="0" smtClean="0"/>
          </a:p>
          <a:p>
            <a:r>
              <a:rPr lang="fa-IR" dirty="0" smtClean="0"/>
              <a:t>ویژگی های </a:t>
            </a:r>
            <a:r>
              <a:rPr lang="en-US" dirty="0" smtClean="0"/>
              <a:t>NFV</a:t>
            </a:r>
          </a:p>
          <a:p>
            <a:pPr lvl="1"/>
            <a:r>
              <a:rPr lang="ar-IQ" dirty="0"/>
              <a:t>جدا سازی بخش نرم افزار از سخت </a:t>
            </a:r>
            <a:r>
              <a:rPr lang="ar-IQ" dirty="0" smtClean="0"/>
              <a:t>افزار</a:t>
            </a:r>
            <a:endParaRPr lang="en-US" dirty="0" smtClean="0"/>
          </a:p>
          <a:p>
            <a:pPr lvl="1"/>
            <a:r>
              <a:rPr lang="ar-IQ" dirty="0"/>
              <a:t>استقرار عملکرد شبکه انعطاف پذیر </a:t>
            </a:r>
            <a:endParaRPr lang="en-US" dirty="0" smtClean="0"/>
          </a:p>
          <a:p>
            <a:pPr lvl="1"/>
            <a:r>
              <a:rPr lang="ar-IQ" dirty="0"/>
              <a:t>استقرار عملکرد شبکه انعطاف پذیر </a:t>
            </a:r>
            <a:br>
              <a:rPr lang="ar-IQ" dirty="0"/>
            </a:br>
            <a:r>
              <a:rPr lang="ar-IQ" dirty="0"/>
              <a:t/>
            </a:r>
            <a:br>
              <a:rPr lang="ar-IQ" dirty="0"/>
            </a:br>
            <a:r>
              <a:rPr lang="ar-IQ" dirty="0"/>
              <a:t> </a:t>
            </a:r>
            <a:br>
              <a:rPr lang="ar-IQ" dirty="0"/>
            </a:br>
            <a:r>
              <a:rPr lang="ar-IQ" dirty="0"/>
              <a:t/>
            </a:r>
            <a:br>
              <a:rPr lang="ar-IQ" dirty="0"/>
            </a:br>
            <a:r>
              <a:rPr lang="ar-IQ" dirty="0"/>
              <a:t/>
            </a:r>
            <a:br>
              <a:rPr lang="ar-IQ" dirty="0"/>
            </a:b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9167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smtClean="0"/>
              <a:t>سه مولفه اصلی </a:t>
            </a:r>
            <a:r>
              <a:rPr lang="en-US" dirty="0" smtClean="0"/>
              <a:t>NFV</a:t>
            </a:r>
          </a:p>
          <a:p>
            <a:pPr lvl="1"/>
            <a:r>
              <a:rPr lang="fa-IR" dirty="0" smtClean="0"/>
              <a:t>خدمات</a:t>
            </a:r>
            <a:endParaRPr lang="en-US" dirty="0" smtClean="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smtClean="0"/>
          </a:p>
          <a:p>
            <a:pPr lvl="1"/>
            <a:r>
              <a:rPr lang="en-US" dirty="0" smtClean="0"/>
              <a:t>NFVI</a:t>
            </a:r>
          </a:p>
          <a:p>
            <a:pPr lvl="2"/>
            <a:r>
              <a:rPr lang="en-US" dirty="0"/>
              <a:t>I</a:t>
            </a:r>
            <a:r>
              <a:rPr lang="ar-IQ" dirty="0"/>
              <a:t>شامل اتصال شبکه بین مکانها، به عنوان مثال، بین مراکز </a:t>
            </a:r>
            <a:r>
              <a:rPr lang="ar-IQ" dirty="0" smtClean="0"/>
              <a:t>داده</a:t>
            </a:r>
            <a:endParaRPr lang="en-US" dirty="0" smtClean="0"/>
          </a:p>
          <a:p>
            <a:pPr marL="914400" lvl="2" indent="0">
              <a:buNone/>
            </a:pPr>
            <a:r>
              <a:rPr lang="ar-IQ" dirty="0" smtClean="0"/>
              <a:t> </a:t>
            </a:r>
            <a:r>
              <a:rPr lang="ar-IQ" dirty="0"/>
              <a:t>و ابرهای ترکیبی </a:t>
            </a:r>
            <a:r>
              <a:rPr lang="ar-IQ" dirty="0" smtClean="0"/>
              <a:t>عمومی</a:t>
            </a:r>
            <a:r>
              <a:rPr lang="en-US" dirty="0" smtClean="0"/>
              <a:t> </a:t>
            </a:r>
            <a:r>
              <a:rPr lang="ar-IQ" dirty="0" smtClean="0"/>
              <a:t>یا</a:t>
            </a:r>
            <a:r>
              <a:rPr lang="en-US" dirty="0"/>
              <a:t> </a:t>
            </a:r>
            <a:r>
              <a:rPr lang="ar-IQ" dirty="0" smtClean="0"/>
              <a:t>خصوصی </a:t>
            </a:r>
            <a:r>
              <a:rPr lang="ar-IQ" dirty="0"/>
              <a:t>است </a:t>
            </a:r>
            <a:br>
              <a:rPr lang="ar-IQ" dirty="0"/>
            </a:br>
            <a:endParaRPr lang="en-US" dirty="0" smtClean="0"/>
          </a:p>
          <a:p>
            <a:pPr lvl="1"/>
            <a:r>
              <a:rPr lang="en-US" dirty="0" smtClean="0"/>
              <a:t>MANO</a:t>
            </a:r>
          </a:p>
          <a:p>
            <a:pPr lvl="2"/>
            <a:r>
              <a:rPr lang="fa-IR" dirty="0" smtClean="0"/>
              <a:t>شامل هماهنگ ساز، مدیران </a:t>
            </a:r>
            <a:r>
              <a:rPr lang="en-US" dirty="0" smtClean="0"/>
              <a:t>VNF</a:t>
            </a:r>
            <a:r>
              <a:rPr lang="fa-IR" dirty="0" smtClean="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Tree>
    <p:extLst>
      <p:ext uri="{BB962C8B-B14F-4D97-AF65-F5344CB8AC3E}">
        <p14:creationId xmlns:p14="http://schemas.microsoft.com/office/powerpoint/2010/main" val="126477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a:t>
            </a:r>
            <a:r>
              <a:rPr lang="ar-IQ" dirty="0" smtClean="0"/>
              <a:t>افزار</a:t>
            </a:r>
            <a:r>
              <a:rPr lang="en-US" dirty="0" smtClean="0"/>
              <a:t>SDN	</a:t>
            </a:r>
          </a:p>
          <a:p>
            <a:pPr lvl="1"/>
            <a:r>
              <a:rPr lang="fa-IR" dirty="0" smtClean="0"/>
              <a:t>ج</a:t>
            </a:r>
            <a:r>
              <a:rPr lang="ar-IQ" dirty="0" smtClean="0"/>
              <a:t>دا </a:t>
            </a:r>
            <a:r>
              <a:rPr lang="ar-IQ" dirty="0"/>
              <a:t>شدن صفحه ی کنترل و داده </a:t>
            </a:r>
            <a:endParaRPr lang="fa-IR" dirty="0" smtClean="0"/>
          </a:p>
          <a:p>
            <a:pPr lvl="1"/>
            <a:r>
              <a:rPr lang="ar-IQ" dirty="0" smtClean="0"/>
              <a:t> </a:t>
            </a:r>
            <a:r>
              <a:rPr lang="ar-IQ" dirty="0"/>
              <a:t>قابلیت برنامه ریزی در صفحه کنترل </a:t>
            </a:r>
            <a:br>
              <a:rPr lang="ar-IQ" dirty="0"/>
            </a:br>
            <a:endParaRPr lang="fa-IR" dirty="0" smtClean="0"/>
          </a:p>
          <a:p>
            <a:r>
              <a:rPr lang="en-US" dirty="0" smtClean="0"/>
              <a:t>SDRAN</a:t>
            </a:r>
            <a:r>
              <a:rPr lang="fa-IR" dirty="0" smtClean="0"/>
              <a:t> </a:t>
            </a:r>
            <a:r>
              <a:rPr lang="ar-IQ" dirty="0" smtClean="0"/>
              <a:t>یک </a:t>
            </a:r>
            <a:r>
              <a:rPr lang="ar-IQ" dirty="0"/>
              <a:t>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smtClean="0"/>
              <a:t> به </a:t>
            </a:r>
            <a:r>
              <a:rPr lang="ar-IQ" dirty="0" smtClean="0"/>
              <a:t>مفهوم</a:t>
            </a:r>
            <a:r>
              <a:rPr lang="en-US" dirty="0" err="1" smtClean="0"/>
              <a:t>vRAN</a:t>
            </a:r>
            <a:r>
              <a:rPr lang="en-US" dirty="0" smtClean="0"/>
              <a:t> </a:t>
            </a:r>
            <a:r>
              <a:rPr lang="fa-IR" dirty="0" smtClean="0"/>
              <a:t> </a:t>
            </a:r>
            <a:r>
              <a:rPr lang="ar-IQ" dirty="0" smtClean="0"/>
              <a:t>بسیار </a:t>
            </a:r>
            <a:r>
              <a:rPr lang="ar-IQ" dirty="0"/>
              <a:t>نزدیک </a:t>
            </a:r>
            <a:r>
              <a:rPr lang="ar-IQ" dirty="0" smtClean="0"/>
              <a:t>است.</a:t>
            </a:r>
            <a:endParaRPr lang="fa-IR" dirty="0" smtClean="0"/>
          </a:p>
          <a:p>
            <a:r>
              <a:rPr lang="en-US" dirty="0"/>
              <a:t>SDRAN</a:t>
            </a:r>
            <a:r>
              <a:rPr lang="fa-IR" dirty="0" smtClean="0"/>
              <a:t> </a:t>
            </a:r>
            <a:r>
              <a:rPr lang="ar-IQ" dirty="0" smtClean="0"/>
              <a:t>صفحه </a:t>
            </a:r>
            <a:r>
              <a:rPr lang="ar-IQ" dirty="0"/>
              <a:t>کنترل و صفحه داده را </a:t>
            </a:r>
            <a:r>
              <a:rPr lang="ar-IQ" dirty="0" smtClean="0"/>
              <a:t>در</a:t>
            </a:r>
            <a:r>
              <a:rPr lang="en-US" dirty="0" smtClean="0"/>
              <a:t>RAN </a:t>
            </a:r>
            <a:r>
              <a:rPr lang="fa-IR" dirty="0" smtClean="0"/>
              <a:t> </a:t>
            </a:r>
            <a:r>
              <a:rPr lang="ar-IQ" dirty="0" smtClean="0"/>
              <a:t>جدا </a:t>
            </a:r>
            <a:r>
              <a:rPr lang="ar-IQ" dirty="0"/>
              <a:t>می‌کند و تصمیمات کنترل را به صفحه کنترل متمرکز می‌کند.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02805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smtClean="0"/>
              <a:t>end-to-end</a:t>
            </a:r>
            <a:r>
              <a:rPr lang="fa-IR" dirty="0" smtClean="0"/>
              <a:t> </a:t>
            </a:r>
            <a:r>
              <a:rPr lang="ar-IQ" dirty="0" smtClean="0"/>
              <a:t>است </a:t>
            </a:r>
            <a:r>
              <a:rPr lang="ar-IQ" dirty="0"/>
              <a:t>که خدمات با نیازهای خاص را ارائه می دهد. </a:t>
            </a:r>
            <a:endParaRPr lang="fa-IR" dirty="0" smtClean="0"/>
          </a:p>
          <a:p>
            <a:r>
              <a:rPr lang="ar-IQ" dirty="0" smtClean="0"/>
              <a:t> برش</a:t>
            </a:r>
            <a:r>
              <a:rPr lang="fa-IR" dirty="0" smtClean="0"/>
              <a:t> </a:t>
            </a:r>
            <a:r>
              <a:rPr lang="ar-IQ" dirty="0" smtClean="0"/>
              <a:t>شبکه </a:t>
            </a:r>
            <a:r>
              <a:rPr lang="ar-IQ" dirty="0"/>
              <a:t>با هدف تقسیم منطقی مجموعه توابع و منابع شبکه در </a:t>
            </a:r>
            <a:r>
              <a:rPr lang="ar-IQ" dirty="0" smtClean="0"/>
              <a:t>یک</a:t>
            </a:r>
            <a:r>
              <a:rPr lang="fa-IR" dirty="0" smtClean="0"/>
              <a:t> </a:t>
            </a:r>
            <a:r>
              <a:rPr lang="ar-IQ" dirty="0" smtClean="0"/>
              <a:t>نهاد</a:t>
            </a:r>
            <a:r>
              <a:rPr lang="fa-IR" dirty="0" smtClean="0"/>
              <a:t> </a:t>
            </a:r>
            <a:r>
              <a:rPr lang="ar-IQ" dirty="0" smtClean="0"/>
              <a:t>شبکه </a:t>
            </a:r>
            <a:r>
              <a:rPr lang="ar-IQ" dirty="0"/>
              <a:t>در نظر گرفته شده است </a:t>
            </a:r>
            <a:endParaRPr lang="fa-IR" dirty="0" smtClean="0"/>
          </a:p>
          <a:p>
            <a:r>
              <a:rPr lang="ar-IQ" dirty="0" smtClean="0"/>
              <a:t>با </a:t>
            </a:r>
            <a:r>
              <a:rPr lang="ar-IQ" dirty="0"/>
              <a:t>خرد کردن یک </a:t>
            </a:r>
            <a:r>
              <a:rPr lang="ar-IQ" dirty="0" smtClean="0"/>
              <a:t>شبکه</a:t>
            </a:r>
            <a:r>
              <a:rPr lang="fa-IR" dirty="0" smtClean="0"/>
              <a:t> </a:t>
            </a:r>
            <a:r>
              <a:rPr lang="ar-IQ" dirty="0" smtClean="0"/>
              <a:t>فیزیکی </a:t>
            </a:r>
            <a:r>
              <a:rPr lang="ar-IQ" dirty="0"/>
              <a:t>به چندین شبکه منطقی، برششبکه میتواند ازخدمات </a:t>
            </a:r>
            <a:r>
              <a:rPr lang="ar-IQ" dirty="0" smtClean="0"/>
              <a:t>متناسب</a:t>
            </a:r>
            <a:r>
              <a:rPr lang="fa-IR" dirty="0" smtClean="0"/>
              <a:t> </a:t>
            </a:r>
            <a:r>
              <a:rPr lang="ar-IQ" dirty="0" smtClean="0"/>
              <a:t>با </a:t>
            </a:r>
            <a:r>
              <a:rPr lang="ar-IQ" dirty="0"/>
              <a:t>تقاضا برای سناریوهای برنامه </a:t>
            </a:r>
            <a:r>
              <a:rPr lang="ar-IQ" dirty="0" smtClean="0"/>
              <a:t>مشخص</a:t>
            </a:r>
            <a:r>
              <a:rPr lang="fa-IR" dirty="0" smtClean="0"/>
              <a:t> </a:t>
            </a:r>
            <a:r>
              <a:rPr lang="ar-IQ" dirty="0" smtClean="0"/>
              <a:t>در </a:t>
            </a:r>
            <a:r>
              <a:rPr lang="ar-IQ" dirty="0"/>
              <a:t>همان زمان با استفاده از همان شبکه </a:t>
            </a:r>
            <a:r>
              <a:rPr lang="ar-IQ" dirty="0" smtClean="0"/>
              <a:t>فیزیکی</a:t>
            </a:r>
            <a:r>
              <a:rPr lang="fa-IR" dirty="0" smtClean="0"/>
              <a:t> </a:t>
            </a:r>
            <a:r>
              <a:rPr lang="ar-IQ" dirty="0" smtClean="0"/>
              <a:t>پشتیبانی </a:t>
            </a:r>
            <a:r>
              <a:rPr lang="ar-IQ" dirty="0"/>
              <a:t>کند </a:t>
            </a:r>
            <a:endParaRPr lang="fa-IR" dirty="0" smtClean="0"/>
          </a:p>
          <a:p>
            <a:r>
              <a:rPr lang="ar-IQ" dirty="0"/>
              <a:t>منابع شبکه میتوانند </a:t>
            </a:r>
            <a:r>
              <a:rPr lang="ar-IQ" dirty="0" smtClean="0"/>
              <a:t>به</a:t>
            </a:r>
            <a:r>
              <a:rPr lang="fa-IR" dirty="0" smtClean="0"/>
              <a:t> </a:t>
            </a:r>
            <a:r>
              <a:rPr lang="ar-IQ" dirty="0" smtClean="0"/>
              <a:t>صورت </a:t>
            </a:r>
            <a:r>
              <a:rPr lang="ar-IQ" dirty="0"/>
              <a:t>پویا و کارآمد به برشهای شبکه منطقی با توجه به خواسته های </a:t>
            </a:r>
            <a:r>
              <a:rPr lang="en-US" dirty="0" err="1"/>
              <a:t>QoS</a:t>
            </a:r>
            <a:r>
              <a:rPr lang="ar-IQ" dirty="0"/>
              <a:t>مربوطه اختصاص داده شوند </a:t>
            </a:r>
            <a:br>
              <a:rPr lang="ar-IQ" dirty="0"/>
            </a:br>
            <a:r>
              <a:rPr lang="ar-IQ" dirty="0"/>
              <a:t/>
            </a:r>
            <a:br>
              <a:rPr lang="ar-IQ" dirty="0"/>
            </a:br>
            <a:r>
              <a:rPr lang="ar-IQ" dirty="0"/>
              <a:t/>
            </a:r>
            <a:br>
              <a:rPr lang="ar-IQ" dirty="0"/>
            </a:b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001953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smtClean="0"/>
              <a:t>سه نوع برش شبکه</a:t>
            </a:r>
          </a:p>
          <a:p>
            <a:pPr lvl="1"/>
            <a:r>
              <a:rPr lang="ar-IQ" b="1" dirty="0"/>
              <a:t>برش هسته</a:t>
            </a:r>
            <a:r>
              <a:rPr lang="ar-IQ" dirty="0"/>
              <a:t> </a:t>
            </a:r>
            <a:br>
              <a:rPr lang="ar-IQ" dirty="0"/>
            </a:br>
            <a:endParaRPr lang="fa-IR" dirty="0" smtClean="0"/>
          </a:p>
          <a:p>
            <a:pPr lvl="1"/>
            <a:r>
              <a:rPr lang="fa-IR" dirty="0" smtClean="0"/>
              <a:t>برش </a:t>
            </a:r>
            <a:r>
              <a:rPr lang="en-US" dirty="0" smtClean="0"/>
              <a:t>RAN</a:t>
            </a:r>
          </a:p>
          <a:p>
            <a:pPr lvl="1"/>
            <a:endParaRPr lang="en-US" dirty="0"/>
          </a:p>
          <a:p>
            <a:pPr lvl="1"/>
            <a:r>
              <a:rPr lang="fa-IR" dirty="0" smtClean="0"/>
              <a:t>برش </a:t>
            </a:r>
            <a:r>
              <a:rPr lang="en-US" dirty="0" smtClean="0"/>
              <a:t>RAN</a:t>
            </a:r>
            <a:r>
              <a:rPr lang="fa-IR" dirty="0" smtClean="0"/>
              <a:t> و هسته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Tree>
    <p:extLst>
      <p:ext uri="{BB962C8B-B14F-4D97-AF65-F5344CB8AC3E}">
        <p14:creationId xmlns:p14="http://schemas.microsoft.com/office/powerpoint/2010/main" val="247819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smtClean="0"/>
              <a:t>NP-Hard</a:t>
            </a:r>
            <a:r>
              <a:rPr lang="fa-IR" dirty="0" smtClean="0"/>
              <a:t> است</a:t>
            </a:r>
          </a:p>
          <a:p>
            <a:r>
              <a:rPr lang="ar-IQ" dirty="0"/>
              <a:t>می خواهیم تعدادی شی با </a:t>
            </a:r>
            <a:r>
              <a:rPr lang="ar-IQ" dirty="0" smtClean="0"/>
              <a:t>وزنهای</a:t>
            </a:r>
            <a:r>
              <a:rPr lang="fa-IR" dirty="0" smtClean="0"/>
              <a:t> </a:t>
            </a:r>
            <a:r>
              <a:rPr lang="ar-IQ" dirty="0" smtClean="0"/>
              <a:t>مختلف </a:t>
            </a:r>
            <a:r>
              <a:rPr lang="ar-IQ" dirty="0"/>
              <a:t>را در تعدادی جایگاه با ظرفیت مشخص قرار دهیم. هدف در این مسئله قرارگیری بیشترین تعداد اشیاء </a:t>
            </a:r>
            <a:r>
              <a:rPr lang="ar-IQ" dirty="0" smtClean="0"/>
              <a:t>در</a:t>
            </a:r>
            <a:r>
              <a:rPr lang="fa-IR" dirty="0" smtClean="0"/>
              <a:t> </a:t>
            </a:r>
            <a:r>
              <a:rPr lang="ar-IQ" dirty="0" smtClean="0"/>
              <a:t>این </a:t>
            </a:r>
            <a:r>
              <a:rPr lang="ar-IQ" dirty="0"/>
              <a:t>جایگاه ها می باشد </a:t>
            </a:r>
            <a:br>
              <a:rPr lang="ar-IQ" dirty="0"/>
            </a:br>
            <a:endParaRPr lang="fa-IR"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Tree>
    <p:extLst>
      <p:ext uri="{BB962C8B-B14F-4D97-AF65-F5344CB8AC3E}">
        <p14:creationId xmlns:p14="http://schemas.microsoft.com/office/powerpoint/2010/main" val="261654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smtClean="0"/>
              <a:t>NP-Hard</a:t>
            </a:r>
            <a:r>
              <a:rPr lang="fa-IR" dirty="0" smtClean="0"/>
              <a:t> است</a:t>
            </a:r>
          </a:p>
          <a:p>
            <a:r>
              <a:rPr lang="ar-IQ" dirty="0"/>
              <a:t>هدف قرار دادن تعدادی شیء در تعدادی جعبه با ظرفیت مشخص می باشد </a:t>
            </a:r>
            <a:endParaRPr lang="fa-IR" dirty="0" smtClean="0"/>
          </a:p>
          <a:p>
            <a:r>
              <a:rPr lang="ar-IQ" dirty="0"/>
              <a:t>هدف کمینه کردن تعداد جعبه های ورودی با فرض اینکه همه ی اشیا در آن جا شوند </a:t>
            </a:r>
            <a:br>
              <a:rPr lang="ar-IQ" dirty="0"/>
            </a:br>
            <a:r>
              <a:rPr lang="ar-IQ" dirty="0"/>
              <a:t/>
            </a:r>
            <a:br>
              <a:rPr lang="ar-IQ" dirty="0"/>
            </a:br>
            <a:r>
              <a:rPr lang="ar-IQ" dirty="0"/>
              <a:t/>
            </a:r>
            <a:br>
              <a:rPr lang="ar-IQ" dirty="0"/>
            </a:br>
            <a:endParaRPr lang="fa-IR"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Tree>
    <p:extLst>
      <p:ext uri="{BB962C8B-B14F-4D97-AF65-F5344CB8AC3E}">
        <p14:creationId xmlns:p14="http://schemas.microsoft.com/office/powerpoint/2010/main" val="72708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1639650"/>
            <a:ext cx="8915399" cy="1468800"/>
          </a:xfrm>
        </p:spPr>
        <p:txBody>
          <a:bodyPr>
            <a:normAutofit/>
          </a:bodyPr>
          <a:lstStyle/>
          <a:p>
            <a:pPr algn="ctr" rtl="1"/>
            <a:r>
              <a:rPr lang="fa-IR" sz="6600" b="1" dirty="0">
                <a:cs typeface="B Nazanin" panose="00000400000000000000" pitchFamily="2" charset="-78"/>
              </a:rPr>
              <a:t>ادبیات و پیشینه ی تحقیق</a:t>
            </a:r>
            <a:endParaRPr lang="en-US" sz="6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r>
              <a:rPr lang="en-US" dirty="0"/>
              <a:t>/50</a:t>
            </a:r>
          </a:p>
        </p:txBody>
      </p:sp>
    </p:spTree>
    <p:extLst>
      <p:ext uri="{BB962C8B-B14F-4D97-AF65-F5344CB8AC3E}">
        <p14:creationId xmlns:p14="http://schemas.microsoft.com/office/powerpoint/2010/main" val="185709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smtClean="0"/>
              <a:t>بررسی برش شبکه به صورت دینامیکی در شبکه </a:t>
            </a:r>
            <a:r>
              <a:rPr lang="en-US" dirty="0" smtClean="0"/>
              <a:t>HCRAN</a:t>
            </a:r>
            <a:endParaRPr lang="en-US" dirty="0"/>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smtClean="0"/>
          </a:p>
          <a:p>
            <a:r>
              <a:rPr lang="ar-IQ" dirty="0" smtClean="0"/>
              <a:t>برش</a:t>
            </a:r>
            <a:r>
              <a:rPr lang="en-US" dirty="0" smtClean="0"/>
              <a:t> </a:t>
            </a:r>
            <a:r>
              <a:rPr lang="ar-IQ" dirty="0" smtClean="0"/>
              <a:t>شبکه </a:t>
            </a:r>
            <a:r>
              <a:rPr lang="fa-IR" dirty="0" smtClean="0"/>
              <a:t>: </a:t>
            </a:r>
            <a:r>
              <a:rPr lang="ar-IQ" dirty="0" smtClean="0"/>
              <a:t>فرآیند </a:t>
            </a:r>
            <a:r>
              <a:rPr lang="ar-IQ" dirty="0"/>
              <a:t>تخصیص منابع شبکه به کاربران </a:t>
            </a:r>
            <a:endParaRPr lang="en-US" dirty="0" smtClean="0"/>
          </a:p>
          <a:p>
            <a:pPr lvl="1"/>
            <a:r>
              <a:rPr lang="ar-IQ" dirty="0" smtClean="0"/>
              <a:t>یک سطح</a:t>
            </a:r>
            <a:r>
              <a:rPr lang="fa-IR" dirty="0" smtClean="0"/>
              <a:t> </a:t>
            </a:r>
            <a:r>
              <a:rPr lang="ar-IQ" dirty="0" smtClean="0"/>
              <a:t>بالاتر</a:t>
            </a:r>
            <a:r>
              <a:rPr lang="ar-IQ" dirty="0"/>
              <a:t>، که مدیریت کنترل پذیرش کاربران، ارتباط کاربر که شامل تخصیص واحد رادیویی </a:t>
            </a:r>
            <a:r>
              <a:rPr lang="en-US" dirty="0" smtClean="0"/>
              <a:t>RRH</a:t>
            </a:r>
            <a:r>
              <a:rPr lang="fa-IR" dirty="0" smtClean="0"/>
              <a:t> </a:t>
            </a:r>
            <a:r>
              <a:rPr lang="ar-IQ" dirty="0" smtClean="0"/>
              <a:t>برای بیشینه</a:t>
            </a:r>
            <a:r>
              <a:rPr lang="fa-IR" dirty="0" smtClean="0"/>
              <a:t> </a:t>
            </a:r>
            <a:r>
              <a:rPr lang="ar-IQ" dirty="0" smtClean="0"/>
              <a:t>سازی </a:t>
            </a:r>
            <a:r>
              <a:rPr lang="ar-IQ" dirty="0"/>
              <a:t>نرخ کاربران و تخصیص ظرفیت منابع باند پایه </a:t>
            </a:r>
            <a:r>
              <a:rPr lang="en-US" dirty="0" smtClean="0"/>
              <a:t>BBU</a:t>
            </a:r>
            <a:endParaRPr lang="fa-IR" dirty="0"/>
          </a:p>
          <a:p>
            <a:pPr lvl="1"/>
            <a:r>
              <a:rPr lang="ar-IQ" dirty="0" smtClean="0"/>
              <a:t> </a:t>
            </a:r>
            <a:r>
              <a:rPr lang="ar-IQ" dirty="0"/>
              <a:t>یک سطح پایین تر، که تخصیص توان و </a:t>
            </a:r>
            <a:r>
              <a:rPr lang="ar-IQ" dirty="0" smtClean="0"/>
              <a:t>بلوک</a:t>
            </a:r>
            <a:r>
              <a:rPr lang="fa-IR" dirty="0" smtClean="0"/>
              <a:t> </a:t>
            </a:r>
            <a:r>
              <a:rPr lang="ar-IQ" dirty="0" smtClean="0"/>
              <a:t>منابع </a:t>
            </a:r>
            <a:r>
              <a:rPr lang="ar-IQ" dirty="0"/>
              <a:t>فیزیکی </a:t>
            </a:r>
            <a:r>
              <a:rPr lang="en-US" dirty="0" smtClean="0"/>
              <a:t>PRB</a:t>
            </a:r>
            <a:r>
              <a:rPr lang="fa-IR" dirty="0" smtClean="0"/>
              <a:t> </a:t>
            </a:r>
            <a:r>
              <a:rPr lang="ar-IQ" dirty="0" smtClean="0"/>
              <a:t>در </a:t>
            </a:r>
            <a:r>
              <a:rPr lang="ar-IQ" dirty="0"/>
              <a:t>میان کاربران می باشد. </a:t>
            </a:r>
            <a:br>
              <a:rPr lang="ar-IQ" dirty="0"/>
            </a:b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Tree>
    <p:extLst>
      <p:ext uri="{BB962C8B-B14F-4D97-AF65-F5344CB8AC3E}">
        <p14:creationId xmlns:p14="http://schemas.microsoft.com/office/powerpoint/2010/main" val="2413237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a:t>
            </a:r>
            <a:endParaRPr lang="en-US" dirty="0"/>
          </a:p>
        </p:txBody>
      </p:sp>
      <p:sp>
        <p:nvSpPr>
          <p:cNvPr id="3" name="Content Placeholder 2"/>
          <p:cNvSpPr>
            <a:spLocks noGrp="1"/>
          </p:cNvSpPr>
          <p:nvPr>
            <p:ph idx="1"/>
          </p:nvPr>
        </p:nvSpPr>
        <p:spPr/>
        <p:txBody>
          <a:bodyPr/>
          <a:lstStyle/>
          <a:p>
            <a:r>
              <a:rPr lang="fa-IR" dirty="0" smtClean="0"/>
              <a:t>ساختار </a:t>
            </a:r>
            <a:r>
              <a:rPr lang="en-US" dirty="0" smtClean="0"/>
              <a:t>ORAN</a:t>
            </a:r>
            <a:endParaRPr lang="fa-IR" dirty="0" smtClean="0"/>
          </a:p>
          <a:p>
            <a:pPr lvl="1"/>
            <a:r>
              <a:rPr lang="fa-IR" dirty="0" smtClean="0"/>
              <a:t>جداسازی توابع زمان حقیقی از توابع زمان غیر حقیقی</a:t>
            </a:r>
          </a:p>
          <a:p>
            <a:pPr lvl="1"/>
            <a:r>
              <a:rPr lang="fa-IR" dirty="0" smtClean="0"/>
              <a:t>قرار گیری مدل یادگیری در توابع نزدیک به زمان حقیقی</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Tree>
    <p:extLst>
      <p:ext uri="{BB962C8B-B14F-4D97-AF65-F5344CB8AC3E}">
        <p14:creationId xmlns:p14="http://schemas.microsoft.com/office/powerpoint/2010/main" val="31301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r>
              <a:rPr lang="fa-IR"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قرار دادن </a:t>
            </a:r>
            <a:r>
              <a:rPr lang="en-US" dirty="0" smtClean="0"/>
              <a:t>VNF</a:t>
            </a:r>
            <a:r>
              <a:rPr lang="fa-IR" dirty="0" smtClean="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smtClean="0"/>
              <a:t>NFV</a:t>
            </a:r>
            <a:r>
              <a:rPr lang="fa-IR" dirty="0" smtClean="0"/>
              <a:t> </a:t>
            </a:r>
            <a:r>
              <a:rPr lang="ar-IQ" dirty="0" smtClean="0"/>
              <a:t>الگویي </a:t>
            </a:r>
            <a:r>
              <a:rPr lang="ar-IQ" dirty="0"/>
              <a:t>است که عملکردهای شبکه سنتی را مجازی می کند و آنها را در سخت افزارهای عمومی و ابرها </a:t>
            </a:r>
            <a:r>
              <a:rPr lang="ar-IQ" dirty="0" smtClean="0"/>
              <a:t>در</a:t>
            </a:r>
            <a:r>
              <a:rPr lang="fa-IR" dirty="0" smtClean="0"/>
              <a:t> </a:t>
            </a:r>
            <a:r>
              <a:rPr lang="ar-IQ" dirty="0" smtClean="0"/>
              <a:t>مقابل </a:t>
            </a:r>
            <a:r>
              <a:rPr lang="ar-IQ" dirty="0"/>
              <a:t>سخت افزارهای تعیین شده، قرار می دهد </a:t>
            </a:r>
            <a:endParaRPr lang="en-US" dirty="0" smtClean="0"/>
          </a:p>
          <a:p>
            <a:r>
              <a:rPr lang="ar-IQ" dirty="0"/>
              <a:t>در واقع </a:t>
            </a:r>
            <a:r>
              <a:rPr lang="en-US" dirty="0" smtClean="0"/>
              <a:t>NFV</a:t>
            </a:r>
            <a:r>
              <a:rPr lang="ar-IQ" dirty="0" smtClean="0"/>
              <a:t>بخش </a:t>
            </a:r>
            <a:r>
              <a:rPr lang="ar-IQ" dirty="0"/>
              <a:t>نرم افزار را از سخت افزار جدا می نماید. </a:t>
            </a:r>
            <a:endParaRPr lang="en-US" dirty="0" smtClean="0"/>
          </a:p>
          <a:p>
            <a:r>
              <a:rPr lang="en-US" dirty="0" smtClean="0"/>
              <a:t>VNF</a:t>
            </a:r>
            <a:r>
              <a:rPr lang="ar-IQ" dirty="0" smtClean="0"/>
              <a:t>ها </a:t>
            </a:r>
            <a:r>
              <a:rPr lang="ar-IQ" dirty="0"/>
              <a:t>معمولاً بر روی نمونه های ماشین مجازی در زیرساخت های ابری در حال اجرا هستند </a:t>
            </a:r>
            <a:endParaRPr lang="en-US" dirty="0" smtClean="0"/>
          </a:p>
          <a:p>
            <a:r>
              <a:rPr lang="fa-IR" dirty="0" smtClean="0"/>
              <a:t>یکی از مسائل مورد توجه، </a:t>
            </a:r>
            <a:r>
              <a:rPr lang="ar-IQ" dirty="0"/>
              <a:t>یافتن تعداد بهینه ی </a:t>
            </a:r>
            <a:r>
              <a:rPr lang="en-US" dirty="0"/>
              <a:t>VNF</a:t>
            </a:r>
            <a:r>
              <a:rPr lang="ar-IQ" dirty="0"/>
              <a:t>ها در یک زنجیره ی سرویس و قرار گیری </a:t>
            </a:r>
            <a:r>
              <a:rPr lang="en-US" dirty="0" smtClean="0"/>
              <a:t>VNF</a:t>
            </a:r>
            <a:r>
              <a:rPr lang="ar-IQ" dirty="0" smtClean="0"/>
              <a:t>های </a:t>
            </a:r>
            <a:r>
              <a:rPr lang="ar-IQ" dirty="0"/>
              <a:t>مورد نظر بر روی سرور در هر بازه ی زمانی می باشد </a:t>
            </a:r>
            <a:endParaRPr lang="fa-IR" dirty="0" smtClean="0"/>
          </a:p>
          <a:p>
            <a:pPr lvl="1"/>
            <a:r>
              <a:rPr lang="fa-IR" dirty="0" smtClean="0"/>
              <a:t>کاهش هزینه ها</a:t>
            </a:r>
          </a:p>
          <a:p>
            <a:pPr lvl="1"/>
            <a:r>
              <a:rPr lang="ar-IQ" dirty="0"/>
              <a:t>کمینه کردن انرژی های مصرفی در هر بازه ی زمانی </a:t>
            </a:r>
            <a:endParaRPr lang="fa-IR" dirty="0"/>
          </a:p>
          <a:p>
            <a:pPr lvl="2"/>
            <a:r>
              <a:rPr lang="ar-IQ" dirty="0"/>
              <a:t>هزینه ی انرژی </a:t>
            </a:r>
            <a:r>
              <a:rPr lang="ar-IQ" dirty="0" smtClean="0"/>
              <a:t>مصرفی</a:t>
            </a:r>
            <a:r>
              <a:rPr lang="fa-IR" dirty="0" smtClean="0"/>
              <a:t> </a:t>
            </a:r>
            <a:r>
              <a:rPr lang="ar-IQ" dirty="0" smtClean="0"/>
              <a:t>هر </a:t>
            </a:r>
            <a:r>
              <a:rPr lang="en-US" dirty="0"/>
              <a:t>VNF</a:t>
            </a:r>
            <a:r>
              <a:rPr lang="ar-IQ" dirty="0"/>
              <a:t>مستقر بر روی سرور در حال کار </a:t>
            </a:r>
            <a:endParaRPr lang="fa-IR" dirty="0"/>
          </a:p>
          <a:p>
            <a:pPr lvl="2"/>
            <a:r>
              <a:rPr lang="ar-IQ" dirty="0" smtClean="0"/>
              <a:t>هزینه </a:t>
            </a:r>
            <a:r>
              <a:rPr lang="ar-IQ" dirty="0"/>
              <a:t>ی استقرار </a:t>
            </a:r>
            <a:r>
              <a:rPr lang="en-US" dirty="0"/>
              <a:t>VNF</a:t>
            </a:r>
            <a:r>
              <a:rPr lang="ar-IQ" dirty="0"/>
              <a:t>های جدید در هر لحظه ی زمانی </a:t>
            </a:r>
            <a:br>
              <a:rPr lang="ar-IQ" dirty="0"/>
            </a:br>
            <a:r>
              <a:rPr lang="ar-IQ" dirty="0"/>
              <a:t/>
            </a:r>
            <a:br>
              <a:rPr lang="ar-IQ" dirty="0"/>
            </a:br>
            <a:r>
              <a:rPr lang="ar-IQ" dirty="0"/>
              <a:t/>
            </a:r>
            <a:br>
              <a:rPr lang="ar-IQ" dirty="0"/>
            </a:b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01568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smtClean="0"/>
              <a:t>یادگیری </a:t>
            </a:r>
            <a:r>
              <a:rPr lang="ar-IQ" dirty="0"/>
              <a:t>تقویتی </a:t>
            </a:r>
            <a:r>
              <a:rPr lang="fa-IR" dirty="0" smtClean="0"/>
              <a:t>در حل مسئله</a:t>
            </a:r>
            <a:r>
              <a:rPr lang="ar-IQ" dirty="0"/>
              <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31</a:t>
            </a:fld>
            <a:r>
              <a:rPr lang="en-US" smtClean="0"/>
              <a:t>/50</a:t>
            </a:r>
            <a:endParaRPr lang="en-US" dirty="0"/>
          </a:p>
        </p:txBody>
      </p:sp>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99039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r>
              <a:rPr lang="en-US" smtClean="0"/>
              <a:t>/50</a:t>
            </a: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44358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407" y="385154"/>
            <a:ext cx="8911687" cy="1280890"/>
          </a:xfrm>
        </p:spPr>
        <p:txBody>
          <a:bodyPr/>
          <a:lstStyle/>
          <a:p>
            <a:r>
              <a:rPr lang="ar-IQ" dirty="0"/>
              <a:t>تخصیص منابع در شبکه های دسترسی رادیویی باز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r>
              <a:rPr lang="en-US" smtClean="0"/>
              <a:t>/50</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299748834"/>
              </p:ext>
            </p:extLst>
          </p:nvPr>
        </p:nvGraphicFramePr>
        <p:xfrm>
          <a:off x="3644899" y="1244880"/>
          <a:ext cx="5710705" cy="5431377"/>
        </p:xfrm>
        <a:graphic>
          <a:graphicData uri="http://schemas.openxmlformats.org/presentationml/2006/ole">
            <mc:AlternateContent xmlns:mc="http://schemas.openxmlformats.org/markup-compatibility/2006">
              <mc:Choice xmlns:v="urn:schemas-microsoft-com:vml" Requires="v">
                <p:oleObj spid="_x0000_s1030"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3644899" y="1244880"/>
                        <a:ext cx="5710705" cy="5431377"/>
                      </a:xfrm>
                      <a:prstGeom prst="rect">
                        <a:avLst/>
                      </a:prstGeom>
                    </p:spPr>
                  </p:pic>
                </p:oleObj>
              </mc:Fallback>
            </mc:AlternateContent>
          </a:graphicData>
        </a:graphic>
      </p:graphicFrame>
    </p:spTree>
    <p:extLst>
      <p:ext uri="{BB962C8B-B14F-4D97-AF65-F5344CB8AC3E}">
        <p14:creationId xmlns:p14="http://schemas.microsoft.com/office/powerpoint/2010/main" val="1915444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068" y="385100"/>
            <a:ext cx="8911687" cy="1001941"/>
          </a:xfrm>
        </p:spPr>
        <p:txBody>
          <a:bodyPr/>
          <a:lstStyle/>
          <a:p>
            <a:pPr algn="ctr"/>
            <a:r>
              <a:rPr lang="fa-IR" dirty="0"/>
              <a:t>سیستم مدل لینک فروسو</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12805" y="1658706"/>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smtClean="0"/>
                  <a:t>برش</a:t>
                </a:r>
                <a:endParaRPr lang="en-US" sz="5100" b="0" i="1" dirty="0" smtClean="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a:t>
                </a:r>
                <a:r>
                  <a:rPr lang="fa-IR" sz="4000" dirty="0" smtClean="0"/>
                  <a:t>آنتنه</a:t>
                </a:r>
                <a:endParaRPr lang="en-US" sz="4000" dirty="0" smtClean="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smtClean="0"/>
                  <a:t> بلوک فیزیکی</a:t>
                </a:r>
                <a:endParaRPr lang="en-US" sz="4000" dirty="0" smtClean="0"/>
              </a:p>
              <a:p>
                <a:pPr lvl="1"/>
                <a:r>
                  <a:rPr lang="en-US" sz="4000" dirty="0" smtClean="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smtClean="0"/>
                  <a:t>تا </a:t>
                </a:r>
                <a:r>
                  <a:rPr lang="en-US" sz="3800" dirty="0" smtClean="0"/>
                  <a:t>VNF</a:t>
                </a:r>
              </a:p>
              <a:p>
                <a:pPr lvl="1"/>
                <a:r>
                  <a:rPr lang="en-US" sz="4000" dirty="0" smtClean="0"/>
                  <a:t>CU</a:t>
                </a:r>
              </a:p>
              <a:p>
                <a:pPr lvl="2"/>
                <a14:m>
                  <m:oMath xmlns:m="http://schemas.openxmlformats.org/officeDocument/2006/math">
                    <m:r>
                      <a:rPr lang="fa-IR" sz="4400" i="1">
                        <a:latin typeface="Cambria Math" panose="02040503050406030204" pitchFamily="18" charset="0"/>
                      </a:rPr>
                      <m:t> </m:t>
                    </m:r>
                    <m:sSub>
                      <m:sSubPr>
                        <m:ctrlPr>
                          <a:rPr lang="en-US" sz="4400" i="1">
                            <a:latin typeface="Cambria Math" panose="02040503050406030204" pitchFamily="18" charset="0"/>
                          </a:rPr>
                        </m:ctrlPr>
                      </m:sSubPr>
                      <m:e>
                        <m:r>
                          <a:rPr lang="en-US" sz="4400" i="1">
                            <a:latin typeface="Cambria Math" panose="02040503050406030204" pitchFamily="18" charset="0"/>
                          </a:rPr>
                          <m:t>𝑀</m:t>
                        </m:r>
                      </m:e>
                      <m:sub>
                        <m:r>
                          <a:rPr lang="en-US" sz="4400" i="1">
                            <a:latin typeface="Cambria Math" panose="02040503050406030204" pitchFamily="18" charset="0"/>
                          </a:rPr>
                          <m:t>𝑠</m:t>
                        </m:r>
                        <m:r>
                          <a:rPr lang="en-US" sz="4400" i="1">
                            <a:latin typeface="Cambria Math" panose="02040503050406030204" pitchFamily="18" charset="0"/>
                          </a:rPr>
                          <m:t>,</m:t>
                        </m:r>
                        <m:r>
                          <a:rPr lang="en-US" sz="4400" i="1">
                            <a:latin typeface="Cambria Math" panose="02040503050406030204" pitchFamily="18" charset="0"/>
                          </a:rPr>
                          <m:t>1</m:t>
                        </m:r>
                      </m:sub>
                    </m:sSub>
                  </m:oMath>
                </a14:m>
                <a:r>
                  <a:rPr lang="fa-IR" sz="4400" dirty="0"/>
                  <a:t>تا </a:t>
                </a:r>
                <a:r>
                  <a:rPr lang="en-US" sz="4400" dirty="0"/>
                  <a:t>VNF</a:t>
                </a:r>
                <a:endParaRPr lang="fa-IR" sz="4200" dirty="0"/>
              </a:p>
              <a:p>
                <a:r>
                  <a:rPr lang="en-US" sz="3800" dirty="0" smtClean="0"/>
                  <a:t>v</a:t>
                </a:r>
                <a:r>
                  <a:rPr lang="fa-IR" sz="3800" dirty="0" smtClean="0"/>
                  <a:t> </a:t>
                </a:r>
                <a:r>
                  <a:rPr lang="fa-IR" sz="4200" dirty="0" smtClean="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a:t>
                </a:r>
                <a:r>
                  <a:rPr lang="fa-IR" sz="3600" dirty="0" smtClean="0"/>
                  <a:t>آنتنه</a:t>
                </a:r>
                <a:endParaRPr lang="fa-IR" sz="3400" dirty="0"/>
              </a:p>
              <a:p>
                <a:endParaRPr lang="fa-IR" sz="2800" dirty="0"/>
              </a:p>
              <a:p>
                <a:endParaRPr lang="fa-IR" sz="2800" dirty="0"/>
              </a:p>
              <a:p>
                <a:endParaRPr lang="en-US" dirty="0"/>
              </a:p>
              <a:p>
                <a:pPr marL="0" indent="0">
                  <a:buNone/>
                </a:pPr>
                <a:r>
                  <a:rPr lang="fa-IR" dirty="0"/>
                  <a:t/>
                </a:r>
                <a:br>
                  <a:rPr lang="fa-IR" dirty="0"/>
                </a:br>
                <a:r>
                  <a:rPr lang="fa-IR" dirty="0"/>
                  <a:t/>
                </a:r>
                <a:br>
                  <a:rPr lang="fa-IR"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2805" y="1658706"/>
                <a:ext cx="9488950" cy="4694939"/>
              </a:xfrm>
              <a:blipFill>
                <a:blip r:embed="rId2"/>
                <a:stretch>
                  <a:fillRect t="-1818" r="-5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34</a:t>
            </a:fld>
            <a:r>
              <a:rPr lang="en-US" dirty="0"/>
              <a:t>/50</a:t>
            </a:r>
          </a:p>
        </p:txBody>
      </p:sp>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846105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9466"/>
            <a:ext cx="8911687" cy="779617"/>
          </a:xfrm>
        </p:spPr>
        <p:txBody>
          <a:bodyPr>
            <a:normAutofit/>
          </a:bodyPr>
          <a:lstStyle/>
          <a:p>
            <a:pPr algn="ctr"/>
            <a:r>
              <a:rPr lang="fa-IR" dirty="0"/>
              <a:t>نرخ قابل دسترس</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8422" y="1531411"/>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endParaRPr lang="en-US" dirty="0"/>
              </a:p>
              <a:p>
                <a:r>
                  <a:rPr lang="fa-IR" dirty="0"/>
                  <a:t>نسبت سیگنال به نویز</a:t>
                </a:r>
              </a:p>
              <a:p>
                <a:endParaRPr lang="fa-IR" dirty="0"/>
              </a:p>
              <a:p>
                <a:r>
                  <a:rPr lang="fa-IR" dirty="0"/>
                  <a:t>تداخل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8422" y="1531411"/>
                <a:ext cx="8915400" cy="3777622"/>
              </a:xfrm>
              <a:blipFill rotWithShape="0">
                <a:blip r:embed="rId2"/>
                <a:stretch>
                  <a:fillRect t="-1613" r="-9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35</a:t>
            </a:fld>
            <a:r>
              <a:rPr lang="en-US" dirty="0"/>
              <a:t>/50</a:t>
            </a:r>
          </a:p>
        </p:txBody>
      </p:sp>
      <p:pic>
        <p:nvPicPr>
          <p:cNvPr id="5" name="Picture 4"/>
          <p:cNvPicPr>
            <a:picLocks noChangeAspect="1"/>
          </p:cNvPicPr>
          <p:nvPr/>
        </p:nvPicPr>
        <p:blipFill>
          <a:blip r:embed="rId3"/>
          <a:stretch>
            <a:fillRect/>
          </a:stretch>
        </p:blipFill>
        <p:spPr>
          <a:xfrm>
            <a:off x="2167810" y="1503066"/>
            <a:ext cx="2771775" cy="600075"/>
          </a:xfrm>
          <a:prstGeom prst="rect">
            <a:avLst/>
          </a:prstGeom>
        </p:spPr>
      </p:pic>
      <p:pic>
        <p:nvPicPr>
          <p:cNvPr id="6" name="Picture 5"/>
          <p:cNvPicPr>
            <a:picLocks noChangeAspect="1"/>
          </p:cNvPicPr>
          <p:nvPr/>
        </p:nvPicPr>
        <p:blipFill>
          <a:blip r:embed="rId4"/>
          <a:stretch>
            <a:fillRect/>
          </a:stretch>
        </p:blipFill>
        <p:spPr>
          <a:xfrm>
            <a:off x="2167810" y="2109166"/>
            <a:ext cx="3267075" cy="819150"/>
          </a:xfrm>
          <a:prstGeom prst="rect">
            <a:avLst/>
          </a:prstGeom>
        </p:spPr>
      </p:pic>
      <p:pic>
        <p:nvPicPr>
          <p:cNvPr id="7" name="Picture 6"/>
          <p:cNvPicPr>
            <a:picLocks noChangeAspect="1"/>
          </p:cNvPicPr>
          <p:nvPr/>
        </p:nvPicPr>
        <p:blipFill>
          <a:blip r:embed="rId5"/>
          <a:stretch>
            <a:fillRect/>
          </a:stretch>
        </p:blipFill>
        <p:spPr>
          <a:xfrm>
            <a:off x="2167810" y="2928316"/>
            <a:ext cx="3674301" cy="368305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لینک فروسو</a:t>
            </a:r>
            <a:endParaRPr lang="en-US" sz="1500" b="1" dirty="0">
              <a:solidFill>
                <a:schemeClr val="bg1"/>
              </a:solidFill>
              <a:cs typeface="B Nazanin" panose="00000400000000000000" pitchFamily="2" charset="-78"/>
            </a:endParaRPr>
          </a:p>
        </p:txBody>
      </p:sp>
      <p:sp>
        <p:nvSpPr>
          <p:cNvPr id="12" name="Rectangle 11"/>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لینک فراسو</a:t>
            </a:r>
            <a:endParaRPr lang="en-US" sz="1500"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به صورت تقسیم زمانی</a:t>
            </a:r>
            <a:endParaRPr lang="en-US" sz="1500" dirty="0">
              <a:solidFill>
                <a:schemeClr val="tx1"/>
              </a:solidFill>
              <a:cs typeface="B Nazanin" panose="00000400000000000000" pitchFamily="2" charset="-78"/>
            </a:endParaRPr>
          </a:p>
        </p:txBody>
      </p:sp>
      <p:pic>
        <p:nvPicPr>
          <p:cNvPr id="14" name="Picture 13"/>
          <p:cNvPicPr>
            <a:picLocks noChangeAspect="1"/>
          </p:cNvPicPr>
          <p:nvPr/>
        </p:nvPicPr>
        <p:blipFill>
          <a:blip r:embed="rId6"/>
          <a:stretch>
            <a:fillRect/>
          </a:stretch>
        </p:blipFill>
        <p:spPr>
          <a:xfrm>
            <a:off x="6450592" y="3762921"/>
            <a:ext cx="3629025" cy="1485900"/>
          </a:xfrm>
          <a:prstGeom prst="rect">
            <a:avLst/>
          </a:prstGeom>
        </p:spPr>
      </p:pic>
    </p:spTree>
    <p:extLst>
      <p:ext uri="{BB962C8B-B14F-4D97-AF65-F5344CB8AC3E}">
        <p14:creationId xmlns:p14="http://schemas.microsoft.com/office/powerpoint/2010/main" val="3718455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566049"/>
            <a:ext cx="8911687" cy="1280890"/>
          </a:xfrm>
        </p:spPr>
        <p:txBody>
          <a:bodyPr/>
          <a:lstStyle/>
          <a:p>
            <a:pPr algn="ctr"/>
            <a:r>
              <a:rPr lang="fa-IR" b="1" dirty="0"/>
              <a:t>شرح مسئله</a:t>
            </a:r>
            <a:r>
              <a:rPr lang="fa-IR"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0428" y="1672087"/>
                <a:ext cx="8915400" cy="3777622"/>
              </a:xfrm>
            </p:spPr>
            <p:txBody>
              <a:bodyPr/>
              <a:lstStyle/>
              <a:p>
                <a:r>
                  <a:rPr lang="fa-IR" dirty="0"/>
                  <a:t>توان سیگنال ارسالی و ظرفیت لینک </a:t>
                </a:r>
                <a:r>
                  <a:rPr lang="en-US" sz="2000" dirty="0"/>
                  <a:t>fronthaul</a:t>
                </a:r>
                <a:r>
                  <a:rPr lang="fa-IR" sz="2000" dirty="0"/>
                  <a:t> </a:t>
                </a:r>
                <a14:m>
                  <m:oMath xmlns:m="http://schemas.openxmlformats.org/officeDocument/2006/math">
                    <m:r>
                      <a:rPr lang="en-US" sz="2000" i="1" dirty="0">
                        <a:latin typeface="Cambria Math" panose="02040503050406030204" pitchFamily="18" charset="0"/>
                      </a:rPr>
                      <m:t>𝑖</m:t>
                    </m:r>
                  </m:oMath>
                </a14:m>
                <a:r>
                  <a:rPr lang="fa-IR" dirty="0"/>
                  <a:t>امین واحد رادیویی در </a:t>
                </a:r>
                <a14:m>
                  <m:oMath xmlns:m="http://schemas.openxmlformats.org/officeDocument/2006/math">
                    <m:r>
                      <a:rPr lang="en-US" sz="2000" i="1" dirty="0">
                        <a:latin typeface="Cambria Math" panose="02040503050406030204" pitchFamily="18" charset="0"/>
                      </a:rPr>
                      <m:t>𝑠</m:t>
                    </m:r>
                  </m:oMath>
                </a14:m>
                <a:r>
                  <a:rPr lang="fa-IR" dirty="0"/>
                  <a:t>امین خوشه </a:t>
                </a:r>
                <a:endParaRPr lang="en-US" dirty="0"/>
              </a:p>
              <a:p>
                <a:endParaRPr lang="fa-IR" dirty="0"/>
              </a:p>
              <a:p>
                <a:endParaRPr lang="fa-IR" dirty="0"/>
              </a:p>
              <a:p>
                <a:endParaRPr lang="fa-IR" dirty="0"/>
              </a:p>
              <a:p>
                <a:r>
                  <a:rPr lang="fa-IR" dirty="0"/>
                  <a:t>هدف </a:t>
                </a:r>
              </a:p>
              <a:p>
                <a:pPr marL="0" indent="0">
                  <a:buNone/>
                </a:pPr>
                <a:r>
                  <a:rPr lang="fa-IR" dirty="0"/>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0428" y="1672087"/>
                <a:ext cx="8915400" cy="3777622"/>
              </a:xfrm>
              <a:blipFill rotWithShape="0">
                <a:blip r:embed="rId2"/>
                <a:stretch>
                  <a:fillRect t="-1613"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36</a:t>
            </a:fld>
            <a:r>
              <a:rPr lang="en-US" dirty="0"/>
              <a:t>/50</a:t>
            </a:r>
          </a:p>
        </p:txBody>
      </p:sp>
      <p:pic>
        <p:nvPicPr>
          <p:cNvPr id="5" name="Picture 4"/>
          <p:cNvPicPr>
            <a:picLocks noChangeAspect="1"/>
          </p:cNvPicPr>
          <p:nvPr/>
        </p:nvPicPr>
        <p:blipFill>
          <a:blip r:embed="rId3"/>
          <a:stretch>
            <a:fillRect/>
          </a:stretch>
        </p:blipFill>
        <p:spPr>
          <a:xfrm>
            <a:off x="2090178" y="2236830"/>
            <a:ext cx="3790950" cy="552450"/>
          </a:xfrm>
          <a:prstGeom prst="rect">
            <a:avLst/>
          </a:prstGeom>
        </p:spPr>
      </p:pic>
      <p:pic>
        <p:nvPicPr>
          <p:cNvPr id="6" name="Picture 5"/>
          <p:cNvPicPr>
            <a:picLocks noChangeAspect="1"/>
          </p:cNvPicPr>
          <p:nvPr/>
        </p:nvPicPr>
        <p:blipFill>
          <a:blip r:embed="rId4"/>
          <a:stretch>
            <a:fillRect/>
          </a:stretch>
        </p:blipFill>
        <p:spPr>
          <a:xfrm>
            <a:off x="2169553" y="2906780"/>
            <a:ext cx="3838575" cy="828675"/>
          </a:xfrm>
          <a:prstGeom prst="rect">
            <a:avLst/>
          </a:prstGeom>
        </p:spPr>
      </p:pic>
      <p:pic>
        <p:nvPicPr>
          <p:cNvPr id="7" name="Picture 6"/>
          <p:cNvPicPr>
            <a:picLocks noChangeAspect="1"/>
          </p:cNvPicPr>
          <p:nvPr/>
        </p:nvPicPr>
        <p:blipFill>
          <a:blip r:embed="rId5"/>
          <a:stretch>
            <a:fillRect/>
          </a:stretch>
        </p:blipFill>
        <p:spPr>
          <a:xfrm>
            <a:off x="2169553" y="3907317"/>
            <a:ext cx="4181475" cy="255270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لینک فروسو</a:t>
            </a:r>
            <a:endParaRPr lang="en-US" sz="1500" b="1" dirty="0">
              <a:solidFill>
                <a:schemeClr val="bg1"/>
              </a:solidFill>
              <a:cs typeface="B Nazanin" panose="00000400000000000000" pitchFamily="2" charset="-78"/>
            </a:endParaRPr>
          </a:p>
        </p:txBody>
      </p:sp>
      <p:sp>
        <p:nvSpPr>
          <p:cNvPr id="12" name="Rectangle 11"/>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لینک فراسو</a:t>
            </a:r>
            <a:endParaRPr lang="en-US" sz="1500"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به صورت تقسیم زمانی</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546833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107" y="629457"/>
            <a:ext cx="8911687" cy="1280890"/>
          </a:xfrm>
        </p:spPr>
        <p:txBody>
          <a:bodyPr/>
          <a:lstStyle/>
          <a:p>
            <a:r>
              <a:rPr lang="fa-IR" dirty="0"/>
              <a:t>الگوریتم مورد استفاده</a:t>
            </a:r>
            <a:endParaRPr lang="en-US" dirty="0"/>
          </a:p>
        </p:txBody>
      </p:sp>
      <p:sp>
        <p:nvSpPr>
          <p:cNvPr id="3" name="Content Placeholder 2"/>
          <p:cNvSpPr>
            <a:spLocks noGrp="1"/>
          </p:cNvSpPr>
          <p:nvPr>
            <p:ph idx="1"/>
          </p:nvPr>
        </p:nvSpPr>
        <p:spPr>
          <a:xfrm>
            <a:off x="1679327" y="2128229"/>
            <a:ext cx="8915400" cy="3777622"/>
          </a:xfrm>
        </p:spPr>
        <p:txBody>
          <a:bodyPr>
            <a:normAutofit lnSpcReduction="10000"/>
          </a:bodyPr>
          <a:lstStyle/>
          <a:p>
            <a:r>
              <a:rPr lang="fa-IR" dirty="0"/>
              <a:t>قضیه</a:t>
            </a:r>
          </a:p>
          <a:p>
            <a:endParaRPr lang="fa-IR" dirty="0"/>
          </a:p>
          <a:p>
            <a:r>
              <a:rPr lang="fa-IR" dirty="0"/>
              <a:t>با استفاده از قضیه ی بیان شده و روش لاگرانژ</a:t>
            </a:r>
          </a:p>
          <a:p>
            <a:endParaRPr lang="fa-IR" dirty="0"/>
          </a:p>
          <a:p>
            <a:endParaRPr lang="fa-IR" dirty="0"/>
          </a:p>
          <a:p>
            <a:endParaRPr lang="fa-IR" dirty="0"/>
          </a:p>
          <a:p>
            <a:endParaRPr lang="fa-IR" dirty="0"/>
          </a:p>
          <a:p>
            <a:r>
              <a:rPr lang="fa-IR" dirty="0"/>
              <a:t>توان بهینه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r>
              <a:rPr lang="en-US" dirty="0"/>
              <a:t>/50</a:t>
            </a:r>
          </a:p>
        </p:txBody>
      </p:sp>
      <p:pic>
        <p:nvPicPr>
          <p:cNvPr id="5" name="Picture 4"/>
          <p:cNvPicPr>
            <a:picLocks noChangeAspect="1"/>
          </p:cNvPicPr>
          <p:nvPr/>
        </p:nvPicPr>
        <p:blipFill>
          <a:blip r:embed="rId2"/>
          <a:stretch>
            <a:fillRect/>
          </a:stretch>
        </p:blipFill>
        <p:spPr>
          <a:xfrm>
            <a:off x="1396720" y="2458749"/>
            <a:ext cx="4305300" cy="3028950"/>
          </a:xfrm>
          <a:prstGeom prst="rect">
            <a:avLst/>
          </a:prstGeom>
        </p:spPr>
      </p:pic>
      <p:pic>
        <p:nvPicPr>
          <p:cNvPr id="6" name="Picture 5"/>
          <p:cNvPicPr>
            <a:picLocks noChangeAspect="1"/>
          </p:cNvPicPr>
          <p:nvPr/>
        </p:nvPicPr>
        <p:blipFill>
          <a:blip r:embed="rId3"/>
          <a:stretch>
            <a:fillRect/>
          </a:stretch>
        </p:blipFill>
        <p:spPr>
          <a:xfrm>
            <a:off x="1396720" y="5464995"/>
            <a:ext cx="4400550" cy="752475"/>
          </a:xfrm>
          <a:prstGeom prst="rect">
            <a:avLst/>
          </a:prstGeom>
        </p:spPr>
      </p:pic>
      <p:sp>
        <p:nvSpPr>
          <p:cNvPr id="13" name="Rounded Rectangle 12"/>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5" name="Rectangle 14"/>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6" name="Rectangle 15"/>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لینک فروسو</a:t>
            </a:r>
            <a:endParaRPr lang="en-US" sz="1500" b="1" dirty="0">
              <a:solidFill>
                <a:schemeClr val="bg1"/>
              </a:solidFill>
              <a:cs typeface="B Nazanin" panose="00000400000000000000" pitchFamily="2" charset="-78"/>
            </a:endParaRPr>
          </a:p>
        </p:txBody>
      </p:sp>
      <p:sp>
        <p:nvSpPr>
          <p:cNvPr id="17" name="Rectangle 16"/>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لینک فراسو</a:t>
            </a:r>
            <a:endParaRPr lang="en-US" sz="1500" dirty="0">
              <a:solidFill>
                <a:schemeClr val="tx1"/>
              </a:solidFill>
              <a:cs typeface="B Nazanin" panose="00000400000000000000" pitchFamily="2" charset="-78"/>
            </a:endParaRPr>
          </a:p>
        </p:txBody>
      </p:sp>
      <p:sp>
        <p:nvSpPr>
          <p:cNvPr id="18" name="Rectangle 17"/>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به صورت تقسیم زمانی</a:t>
            </a:r>
            <a:endParaRPr lang="en-US" sz="1500" dirty="0">
              <a:solidFill>
                <a:schemeClr val="tx1"/>
              </a:solidFill>
              <a:cs typeface="B Nazanin" panose="00000400000000000000" pitchFamily="2" charset="-78"/>
            </a:endParaRPr>
          </a:p>
        </p:txBody>
      </p:sp>
      <p:pic>
        <p:nvPicPr>
          <p:cNvPr id="19" name="Picture 18"/>
          <p:cNvPicPr>
            <a:picLocks noChangeAspect="1"/>
          </p:cNvPicPr>
          <p:nvPr/>
        </p:nvPicPr>
        <p:blipFill>
          <a:blip r:embed="rId4"/>
          <a:stretch>
            <a:fillRect/>
          </a:stretch>
        </p:blipFill>
        <p:spPr>
          <a:xfrm>
            <a:off x="6223498" y="1734095"/>
            <a:ext cx="2943225" cy="1047750"/>
          </a:xfrm>
          <a:prstGeom prst="rect">
            <a:avLst/>
          </a:prstGeom>
        </p:spPr>
      </p:pic>
    </p:spTree>
    <p:extLst>
      <p:ext uri="{BB962C8B-B14F-4D97-AF65-F5344CB8AC3E}">
        <p14:creationId xmlns:p14="http://schemas.microsoft.com/office/powerpoint/2010/main" val="2672014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577" y="629457"/>
            <a:ext cx="8911687" cy="1280890"/>
          </a:xfrm>
        </p:spPr>
        <p:txBody>
          <a:bodyPr/>
          <a:lstStyle/>
          <a:p>
            <a:r>
              <a:rPr lang="fa-IR" dirty="0"/>
              <a:t>الگوریتم مورد استفاده</a:t>
            </a:r>
            <a:endParaRPr lang="en-US" dirty="0"/>
          </a:p>
        </p:txBody>
      </p:sp>
      <p:pic>
        <p:nvPicPr>
          <p:cNvPr id="5" name="Content Placeholder 4"/>
          <p:cNvPicPr>
            <a:picLocks noGrp="1" noChangeAspect="1"/>
          </p:cNvPicPr>
          <p:nvPr>
            <p:ph idx="1"/>
          </p:nvPr>
        </p:nvPicPr>
        <p:blipFill>
          <a:blip r:embed="rId2"/>
          <a:stretch>
            <a:fillRect/>
          </a:stretch>
        </p:blipFill>
        <p:spPr>
          <a:xfrm>
            <a:off x="1900843" y="1910347"/>
            <a:ext cx="7208295" cy="377666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38</a:t>
            </a:fld>
            <a:r>
              <a:rPr lang="en-US" dirty="0"/>
              <a:t>/50</a:t>
            </a:r>
          </a:p>
        </p:txBody>
      </p:sp>
      <p:sp>
        <p:nvSpPr>
          <p:cNvPr id="6" name="Rounded Rectangle 5"/>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Nazanin" panose="00000400000000000000" pitchFamily="2" charset="-78"/>
            </a:endParaRPr>
          </a:p>
        </p:txBody>
      </p:sp>
      <p:sp>
        <p:nvSpPr>
          <p:cNvPr id="7" name="Rectangle 6"/>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9" name="Rectangle 8"/>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فروسو</a:t>
            </a:r>
            <a:endParaRPr lang="en-US" sz="1400" b="1" dirty="0">
              <a:solidFill>
                <a:schemeClr val="bg1"/>
              </a:solidFill>
              <a:cs typeface="B Nazanin" panose="00000400000000000000" pitchFamily="2" charset="-78"/>
            </a:endParaRPr>
          </a:p>
        </p:txBody>
      </p:sp>
      <p:sp>
        <p:nvSpPr>
          <p:cNvPr id="10" name="Rectangle 9"/>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1" name="Rectangle 10"/>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0097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642" y="91916"/>
            <a:ext cx="8911687" cy="1280890"/>
          </a:xfrm>
        </p:spPr>
        <p:txBody>
          <a:bodyPr/>
          <a:lstStyle/>
          <a:p>
            <a:r>
              <a:rPr lang="fa-IR" dirty="0"/>
              <a:t>نتایج عددی</a:t>
            </a:r>
            <a:endParaRPr lang="en-US" dirty="0"/>
          </a:p>
        </p:txBody>
      </p:sp>
      <p:sp>
        <p:nvSpPr>
          <p:cNvPr id="4" name="Slide Number Placeholder 3"/>
          <p:cNvSpPr>
            <a:spLocks noGrp="1"/>
          </p:cNvSpPr>
          <p:nvPr>
            <p:ph type="sldNum" sz="quarter" idx="12"/>
          </p:nvPr>
        </p:nvSpPr>
        <p:spPr>
          <a:xfrm>
            <a:off x="271313" y="1399404"/>
            <a:ext cx="779767" cy="365125"/>
          </a:xfrm>
        </p:spPr>
        <p:txBody>
          <a:bodyPr/>
          <a:lstStyle/>
          <a:p>
            <a:fld id="{D57F1E4F-1CFF-5643-939E-217C01CDF565}" type="slidenum">
              <a:rPr lang="en-US" smtClean="0"/>
              <a:pPr/>
              <a:t>39</a:t>
            </a:fld>
            <a:r>
              <a:rPr lang="en-US" dirty="0"/>
              <a:t>/50</a:t>
            </a:r>
          </a:p>
        </p:txBody>
      </p:sp>
      <p:pic>
        <p:nvPicPr>
          <p:cNvPr id="5" name="Picture 4"/>
          <p:cNvPicPr>
            <a:picLocks noChangeAspect="1"/>
          </p:cNvPicPr>
          <p:nvPr/>
        </p:nvPicPr>
        <p:blipFill>
          <a:blip r:embed="rId2"/>
          <a:stretch>
            <a:fillRect/>
          </a:stretch>
        </p:blipFill>
        <p:spPr>
          <a:xfrm>
            <a:off x="1993900" y="617382"/>
            <a:ext cx="3872337" cy="3363196"/>
          </a:xfrm>
          <a:prstGeom prst="rect">
            <a:avLst/>
          </a:prstGeom>
        </p:spPr>
      </p:pic>
      <p:pic>
        <p:nvPicPr>
          <p:cNvPr id="6" name="Picture 5"/>
          <p:cNvPicPr>
            <a:picLocks noChangeAspect="1"/>
          </p:cNvPicPr>
          <p:nvPr/>
        </p:nvPicPr>
        <p:blipFill>
          <a:blip r:embed="rId3"/>
          <a:stretch>
            <a:fillRect/>
          </a:stretch>
        </p:blipFill>
        <p:spPr>
          <a:xfrm>
            <a:off x="6136838" y="744290"/>
            <a:ext cx="4227234" cy="3164566"/>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فروسو</a:t>
            </a:r>
            <a:endParaRPr lang="en-US" sz="1400" b="1" dirty="0">
              <a:solidFill>
                <a:schemeClr val="bg1"/>
              </a:solidFill>
              <a:cs typeface="B Nazanin" panose="00000400000000000000" pitchFamily="2" charset="-78"/>
            </a:endParaRPr>
          </a:p>
        </p:txBody>
      </p:sp>
      <p:sp>
        <p:nvSpPr>
          <p:cNvPr id="11" name="Rectangle 10"/>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3" name="Picture 12"/>
          <p:cNvPicPr>
            <a:picLocks noChangeAspect="1"/>
          </p:cNvPicPr>
          <p:nvPr/>
        </p:nvPicPr>
        <p:blipFill>
          <a:blip r:embed="rId4"/>
          <a:stretch>
            <a:fillRect/>
          </a:stretch>
        </p:blipFill>
        <p:spPr>
          <a:xfrm>
            <a:off x="6272138" y="3914376"/>
            <a:ext cx="3956633" cy="3023465"/>
          </a:xfrm>
          <a:prstGeom prst="rect">
            <a:avLst/>
          </a:prstGeom>
        </p:spPr>
      </p:pic>
      <p:pic>
        <p:nvPicPr>
          <p:cNvPr id="14" name="Content Placeholder 4"/>
          <p:cNvPicPr>
            <a:picLocks noChangeAspect="1"/>
          </p:cNvPicPr>
          <p:nvPr/>
        </p:nvPicPr>
        <p:blipFill>
          <a:blip r:embed="rId5"/>
          <a:stretch>
            <a:fillRect/>
          </a:stretch>
        </p:blipFill>
        <p:spPr>
          <a:xfrm>
            <a:off x="2155736" y="4084738"/>
            <a:ext cx="3548663" cy="2805921"/>
          </a:xfrm>
          <a:prstGeom prst="rect">
            <a:avLst/>
          </a:prstGeom>
        </p:spPr>
      </p:pic>
    </p:spTree>
    <p:extLst>
      <p:ext uri="{BB962C8B-B14F-4D97-AF65-F5344CB8AC3E}">
        <p14:creationId xmlns:p14="http://schemas.microsoft.com/office/powerpoint/2010/main" val="76772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r>
              <a:rPr lang="en-US" dirty="0"/>
              <a:t>/50</a:t>
            </a:r>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613" y="167344"/>
            <a:ext cx="8915399" cy="1468800"/>
          </a:xfrm>
        </p:spPr>
        <p:txBody>
          <a:bodyPr>
            <a:normAutofit/>
          </a:bodyPr>
          <a:lstStyle/>
          <a:p>
            <a:pPr algn="r" rtl="1"/>
            <a:r>
              <a:rPr lang="fa-IR" sz="6600" b="1" dirty="0">
                <a:solidFill>
                  <a:schemeClr val="tx1"/>
                </a:solidFill>
                <a:cs typeface="B Nazanin" panose="00000400000000000000" pitchFamily="2" charset="-78"/>
              </a:rPr>
              <a:t>تخصیص منابع در لینک فراسو</a:t>
            </a:r>
            <a:endParaRPr lang="en-US" sz="6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r>
              <a:rPr lang="en-US" dirty="0"/>
              <a:t>/50</a:t>
            </a:r>
          </a:p>
        </p:txBody>
      </p:sp>
      <p:pic>
        <p:nvPicPr>
          <p:cNvPr id="5" name="Picture 4"/>
          <p:cNvPicPr>
            <a:picLocks noChangeAspect="1"/>
          </p:cNvPicPr>
          <p:nvPr/>
        </p:nvPicPr>
        <p:blipFill>
          <a:blip r:embed="rId2"/>
          <a:stretch>
            <a:fillRect/>
          </a:stretch>
        </p:blipFill>
        <p:spPr>
          <a:xfrm>
            <a:off x="4517308" y="2066115"/>
            <a:ext cx="4291842" cy="4456560"/>
          </a:xfrm>
          <a:prstGeom prst="rect">
            <a:avLst/>
          </a:prstGeom>
        </p:spPr>
      </p:pic>
    </p:spTree>
    <p:extLst>
      <p:ext uri="{BB962C8B-B14F-4D97-AF65-F5344CB8AC3E}">
        <p14:creationId xmlns:p14="http://schemas.microsoft.com/office/powerpoint/2010/main" val="2781390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595588"/>
            <a:ext cx="8911687" cy="1280890"/>
          </a:xfrm>
        </p:spPr>
        <p:txBody>
          <a:bodyPr/>
          <a:lstStyle/>
          <a:p>
            <a:r>
              <a:rPr lang="fa-IR" b="1" dirty="0"/>
              <a:t>آنالیز نرخ قابل دسترس</a:t>
            </a:r>
            <a:r>
              <a:rPr lang="fa-IR"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21183" y="2128229"/>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endParaRPr lang="en-US" dirty="0"/>
              </a:p>
              <a:p>
                <a:r>
                  <a:rPr lang="fa-IR" dirty="0"/>
                  <a:t>نسبت سیگنال به نویز </a:t>
                </a:r>
              </a:p>
              <a:p>
                <a:endParaRPr lang="en-US" dirty="0"/>
              </a:p>
              <a:p>
                <a:r>
                  <a:rPr lang="fa-IR" dirty="0"/>
                  <a:t>پیام دریافتی توسط واحد رادیویی </a:t>
                </a:r>
                <a:r>
                  <a:rPr lang="en-US" sz="2000" i="1" dirty="0"/>
                  <a:t>n</a:t>
                </a:r>
                <a:r>
                  <a:rPr lang="fa-IR" dirty="0"/>
                  <a:t>ام در دسته ي </a:t>
                </a:r>
                <a:r>
                  <a:rPr lang="en-US" sz="2000" i="1" dirty="0"/>
                  <a:t>s</a:t>
                </a:r>
                <a:r>
                  <a:rPr lang="fa-IR" dirty="0"/>
                  <a:t>ام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21183" y="2128229"/>
                <a:ext cx="8915400" cy="3777622"/>
              </a:xfrm>
              <a:blipFill rotWithShape="0">
                <a:blip r:embed="rId2"/>
                <a:stretch>
                  <a:fillRect t="-1774"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41</a:t>
            </a:fld>
            <a:r>
              <a:rPr lang="en-US" dirty="0"/>
              <a:t>/50</a:t>
            </a:r>
          </a:p>
        </p:txBody>
      </p:sp>
      <p:pic>
        <p:nvPicPr>
          <p:cNvPr id="5" name="Picture 4"/>
          <p:cNvPicPr>
            <a:picLocks noChangeAspect="1"/>
          </p:cNvPicPr>
          <p:nvPr/>
        </p:nvPicPr>
        <p:blipFill>
          <a:blip r:embed="rId3"/>
          <a:stretch>
            <a:fillRect/>
          </a:stretch>
        </p:blipFill>
        <p:spPr>
          <a:xfrm>
            <a:off x="3466187" y="2108333"/>
            <a:ext cx="2533650" cy="552450"/>
          </a:xfrm>
          <a:prstGeom prst="rect">
            <a:avLst/>
          </a:prstGeom>
        </p:spPr>
      </p:pic>
      <p:pic>
        <p:nvPicPr>
          <p:cNvPr id="6" name="Picture 5"/>
          <p:cNvPicPr>
            <a:picLocks noChangeAspect="1"/>
          </p:cNvPicPr>
          <p:nvPr/>
        </p:nvPicPr>
        <p:blipFill>
          <a:blip r:embed="rId4"/>
          <a:stretch>
            <a:fillRect/>
          </a:stretch>
        </p:blipFill>
        <p:spPr>
          <a:xfrm>
            <a:off x="3466187" y="2660783"/>
            <a:ext cx="3209925" cy="695325"/>
          </a:xfrm>
          <a:prstGeom prst="rect">
            <a:avLst/>
          </a:prstGeom>
        </p:spPr>
      </p:pic>
      <p:pic>
        <p:nvPicPr>
          <p:cNvPr id="7" name="Picture 6"/>
          <p:cNvPicPr>
            <a:picLocks noChangeAspect="1"/>
          </p:cNvPicPr>
          <p:nvPr/>
        </p:nvPicPr>
        <p:blipFill>
          <a:blip r:embed="rId5"/>
          <a:stretch>
            <a:fillRect/>
          </a:stretch>
        </p:blipFill>
        <p:spPr>
          <a:xfrm>
            <a:off x="2705300" y="4392165"/>
            <a:ext cx="7038975" cy="752475"/>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182688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278" y="337284"/>
            <a:ext cx="8911687" cy="1280890"/>
          </a:xfrm>
        </p:spPr>
        <p:txBody>
          <a:bodyPr/>
          <a:lstStyle/>
          <a:p>
            <a:r>
              <a:rPr lang="fa-IR" b="1" dirty="0"/>
              <a:t>آنالیز نرخ قابل دسترس</a:t>
            </a:r>
            <a:endParaRPr lang="en-US" dirty="0"/>
          </a:p>
        </p:txBody>
      </p:sp>
      <p:sp>
        <p:nvSpPr>
          <p:cNvPr id="3" name="Content Placeholder 2"/>
          <p:cNvSpPr>
            <a:spLocks noGrp="1"/>
          </p:cNvSpPr>
          <p:nvPr>
            <p:ph idx="1"/>
          </p:nvPr>
        </p:nvSpPr>
        <p:spPr>
          <a:xfrm>
            <a:off x="1749983" y="2133598"/>
            <a:ext cx="8915400" cy="3777622"/>
          </a:xfrm>
        </p:spPr>
        <p:txBody>
          <a:bodyPr/>
          <a:lstStyle/>
          <a:p>
            <a:r>
              <a:rPr lang="fa-IR" dirty="0"/>
              <a:t>پیام دریافتی توسط واحد رادیویی</a:t>
            </a:r>
            <a:r>
              <a:rPr lang="en-US" dirty="0"/>
              <a:t> </a:t>
            </a:r>
            <a:r>
              <a:rPr lang="en-US" sz="2000" dirty="0"/>
              <a:t>n</a:t>
            </a:r>
            <a:r>
              <a:rPr lang="fa-IR" dirty="0"/>
              <a:t>ام در </a:t>
            </a:r>
            <a:r>
              <a:rPr lang="en-US" sz="2000" dirty="0"/>
              <a:t>s</a:t>
            </a:r>
            <a:r>
              <a:rPr lang="fa-IR" dirty="0"/>
              <a:t> امین خوشه، بعد از فشرده سازي</a:t>
            </a:r>
          </a:p>
          <a:p>
            <a:r>
              <a:rPr lang="fa-IR" dirty="0"/>
              <a:t>پیام هر کاربر در واحد کنترل با اعمال پرتو دهی بدست می آید</a:t>
            </a:r>
          </a:p>
          <a:p>
            <a:r>
              <a:rPr lang="fa-IR" dirty="0"/>
              <a:t>تداخل و نویز بدست آمده</a:t>
            </a:r>
            <a:br>
              <a:rPr lang="fa-IR" dirty="0"/>
            </a:br>
            <a:r>
              <a:rPr lang="fa-IR" dirty="0"/>
              <a:t>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r>
              <a:rPr lang="en-US" dirty="0"/>
              <a:t>/50</a:t>
            </a:r>
          </a:p>
        </p:txBody>
      </p:sp>
      <p:pic>
        <p:nvPicPr>
          <p:cNvPr id="5" name="Picture 4"/>
          <p:cNvPicPr>
            <a:picLocks noChangeAspect="1"/>
          </p:cNvPicPr>
          <p:nvPr/>
        </p:nvPicPr>
        <p:blipFill>
          <a:blip r:embed="rId2"/>
          <a:stretch>
            <a:fillRect/>
          </a:stretch>
        </p:blipFill>
        <p:spPr>
          <a:xfrm>
            <a:off x="2174852" y="2642682"/>
            <a:ext cx="2124075" cy="419100"/>
          </a:xfrm>
          <a:prstGeom prst="rect">
            <a:avLst/>
          </a:prstGeom>
        </p:spPr>
      </p:pic>
      <p:pic>
        <p:nvPicPr>
          <p:cNvPr id="6" name="Picture 5"/>
          <p:cNvPicPr>
            <a:picLocks noChangeAspect="1"/>
          </p:cNvPicPr>
          <p:nvPr/>
        </p:nvPicPr>
        <p:blipFill>
          <a:blip r:embed="rId3"/>
          <a:stretch>
            <a:fillRect/>
          </a:stretch>
        </p:blipFill>
        <p:spPr>
          <a:xfrm>
            <a:off x="2174852" y="4182615"/>
            <a:ext cx="7524750" cy="1171575"/>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2" name="Rectangle 11"/>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3" name="Picture 12"/>
          <p:cNvPicPr>
            <a:picLocks noChangeAspect="1"/>
          </p:cNvPicPr>
          <p:nvPr/>
        </p:nvPicPr>
        <p:blipFill>
          <a:blip r:embed="rId4"/>
          <a:stretch>
            <a:fillRect/>
          </a:stretch>
        </p:blipFill>
        <p:spPr>
          <a:xfrm>
            <a:off x="2152137" y="5339241"/>
            <a:ext cx="3762375" cy="857250"/>
          </a:xfrm>
          <a:prstGeom prst="rect">
            <a:avLst/>
          </a:prstGeom>
        </p:spPr>
      </p:pic>
    </p:spTree>
    <p:extLst>
      <p:ext uri="{BB962C8B-B14F-4D97-AF65-F5344CB8AC3E}">
        <p14:creationId xmlns:p14="http://schemas.microsoft.com/office/powerpoint/2010/main" val="352951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306335"/>
            <a:ext cx="8911687" cy="1280890"/>
          </a:xfrm>
        </p:spPr>
        <p:txBody>
          <a:bodyPr/>
          <a:lstStyle/>
          <a:p>
            <a:r>
              <a:rPr lang="fa-IR" b="1" dirty="0"/>
              <a:t>شرح مسئله</a:t>
            </a:r>
            <a:endParaRPr lang="en-US" dirty="0"/>
          </a:p>
        </p:txBody>
      </p:sp>
      <p:sp>
        <p:nvSpPr>
          <p:cNvPr id="3" name="Content Placeholder 2"/>
          <p:cNvSpPr>
            <a:spLocks noGrp="1"/>
          </p:cNvSpPr>
          <p:nvPr>
            <p:ph idx="1"/>
          </p:nvPr>
        </p:nvSpPr>
        <p:spPr>
          <a:xfrm>
            <a:off x="1609919" y="1216339"/>
            <a:ext cx="8915400" cy="3777622"/>
          </a:xfrm>
        </p:spPr>
        <p:txBody>
          <a:bodyPr/>
          <a:lstStyle/>
          <a:p>
            <a:r>
              <a:rPr lang="fa-IR" dirty="0"/>
              <a:t>نرخ قابل دسترس بر روي لینک </a:t>
            </a:r>
            <a:r>
              <a:rPr lang="en-US" sz="2000" dirty="0"/>
              <a:t>fronthaul</a:t>
            </a:r>
            <a:r>
              <a:rPr lang="fa-IR" dirty="0"/>
              <a:t> بین </a:t>
            </a:r>
            <a:r>
              <a:rPr lang="en-US" sz="2000" i="1" dirty="0"/>
              <a:t>n</a:t>
            </a:r>
            <a:r>
              <a:rPr lang="fa-IR" dirty="0"/>
              <a:t>امین واحد رادیویی در </a:t>
            </a:r>
            <a:r>
              <a:rPr lang="en-US" sz="2000" i="1" dirty="0"/>
              <a:t>s</a:t>
            </a:r>
            <a:r>
              <a:rPr lang="fa-IR" dirty="0"/>
              <a:t>امین خوشه و</a:t>
            </a:r>
            <a:br>
              <a:rPr lang="fa-IR" dirty="0"/>
            </a:br>
            <a:r>
              <a:rPr lang="fa-IR" dirty="0"/>
              <a:t>واحد کنترل </a:t>
            </a:r>
          </a:p>
          <a:p>
            <a:endParaRPr lang="fa-IR" dirty="0"/>
          </a:p>
          <a:p>
            <a:endParaRPr lang="fa-IR" dirty="0"/>
          </a:p>
          <a:p>
            <a:r>
              <a:rPr lang="fa-IR" dirty="0"/>
              <a:t>رابطه ی بازدهی انرژی</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r>
              <a:rPr lang="en-US" dirty="0"/>
              <a:t>/50</a:t>
            </a:r>
          </a:p>
        </p:txBody>
      </p:sp>
      <p:pic>
        <p:nvPicPr>
          <p:cNvPr id="5" name="Picture 4"/>
          <p:cNvPicPr>
            <a:picLocks noChangeAspect="1"/>
          </p:cNvPicPr>
          <p:nvPr/>
        </p:nvPicPr>
        <p:blipFill>
          <a:blip r:embed="rId2"/>
          <a:stretch>
            <a:fillRect/>
          </a:stretch>
        </p:blipFill>
        <p:spPr>
          <a:xfrm>
            <a:off x="2093201" y="2200821"/>
            <a:ext cx="7505700" cy="647700"/>
          </a:xfrm>
          <a:prstGeom prst="rect">
            <a:avLst/>
          </a:prstGeom>
        </p:spPr>
      </p:pic>
      <p:pic>
        <p:nvPicPr>
          <p:cNvPr id="6" name="Picture 5"/>
          <p:cNvPicPr>
            <a:picLocks noChangeAspect="1"/>
          </p:cNvPicPr>
          <p:nvPr/>
        </p:nvPicPr>
        <p:blipFill>
          <a:blip r:embed="rId3"/>
          <a:stretch>
            <a:fillRect/>
          </a:stretch>
        </p:blipFill>
        <p:spPr>
          <a:xfrm>
            <a:off x="3743257" y="3727134"/>
            <a:ext cx="3248025" cy="1333500"/>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7687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7687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dirty="0">
                <a:solidFill>
                  <a:schemeClr val="tx1"/>
                </a:solidFill>
                <a:cs typeface="B Nazanin" panose="00000400000000000000" pitchFamily="2" charset="-78"/>
              </a:rPr>
              <a:t>تخصیص منابع در لینک فروسو</a:t>
            </a:r>
            <a:endParaRPr lang="en-US" sz="1600" dirty="0">
              <a:solidFill>
                <a:schemeClr val="tx1"/>
              </a:solidFill>
              <a:cs typeface="B Nazanin" panose="00000400000000000000" pitchFamily="2" charset="-78"/>
            </a:endParaRPr>
          </a:p>
        </p:txBody>
      </p:sp>
      <p:sp>
        <p:nvSpPr>
          <p:cNvPr id="11" name="Rectangle 10"/>
          <p:cNvSpPr/>
          <p:nvPr/>
        </p:nvSpPr>
        <p:spPr>
          <a:xfrm>
            <a:off x="10894160" y="4039600"/>
            <a:ext cx="914400" cy="7687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2" name="Rectangle 11"/>
          <p:cNvSpPr/>
          <p:nvPr/>
        </p:nvSpPr>
        <p:spPr>
          <a:xfrm>
            <a:off x="10894160" y="5085016"/>
            <a:ext cx="914400" cy="8763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0968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288713"/>
            <a:ext cx="8911687" cy="1280890"/>
          </a:xfrm>
        </p:spPr>
        <p:txBody>
          <a:bodyPr/>
          <a:lstStyle/>
          <a:p>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735449" y="2260350"/>
            <a:ext cx="8915400" cy="3777622"/>
          </a:xfrm>
        </p:spPr>
        <p:txBody>
          <a:bodyPr/>
          <a:lstStyle/>
          <a:p>
            <a:r>
              <a:rPr lang="fa-IR" dirty="0"/>
              <a:t>هدف</a:t>
            </a:r>
          </a:p>
          <a:p>
            <a:endParaRPr lang="fa-IR" dirty="0"/>
          </a:p>
          <a:p>
            <a:r>
              <a:rPr lang="fa-IR" dirty="0"/>
              <a:t>قضیه </a:t>
            </a:r>
          </a:p>
          <a:p>
            <a:endParaRPr lang="fa-IR" dirty="0"/>
          </a:p>
          <a:p>
            <a:r>
              <a:rPr lang="fa-IR" dirty="0"/>
              <a:t> تابع لاگرانژ بدست آمده</a:t>
            </a:r>
          </a:p>
          <a:p>
            <a:endParaRPr lang="fa-IR" dirty="0"/>
          </a:p>
          <a:p>
            <a:r>
              <a:rPr lang="fa-IR" dirty="0"/>
              <a:t>توان بهینه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r>
              <a:rPr lang="en-US" dirty="0"/>
              <a:t>/50</a:t>
            </a:r>
          </a:p>
        </p:txBody>
      </p:sp>
      <p:pic>
        <p:nvPicPr>
          <p:cNvPr id="5" name="Picture 4"/>
          <p:cNvPicPr>
            <a:picLocks noChangeAspect="1"/>
          </p:cNvPicPr>
          <p:nvPr/>
        </p:nvPicPr>
        <p:blipFill>
          <a:blip r:embed="rId2"/>
          <a:stretch>
            <a:fillRect/>
          </a:stretch>
        </p:blipFill>
        <p:spPr>
          <a:xfrm>
            <a:off x="4262620" y="1081539"/>
            <a:ext cx="4038600" cy="1666875"/>
          </a:xfrm>
          <a:prstGeom prst="rect">
            <a:avLst/>
          </a:prstGeom>
        </p:spPr>
      </p:pic>
      <p:pic>
        <p:nvPicPr>
          <p:cNvPr id="6" name="Picture 5"/>
          <p:cNvPicPr>
            <a:picLocks noChangeAspect="1"/>
          </p:cNvPicPr>
          <p:nvPr/>
        </p:nvPicPr>
        <p:blipFill>
          <a:blip r:embed="rId3"/>
          <a:stretch>
            <a:fillRect/>
          </a:stretch>
        </p:blipFill>
        <p:spPr>
          <a:xfrm>
            <a:off x="1735449" y="3080659"/>
            <a:ext cx="4343400" cy="3105150"/>
          </a:xfrm>
          <a:prstGeom prst="rect">
            <a:avLst/>
          </a:prstGeom>
        </p:spPr>
      </p:pic>
      <p:pic>
        <p:nvPicPr>
          <p:cNvPr id="7" name="Picture 6"/>
          <p:cNvPicPr>
            <a:picLocks noChangeAspect="1"/>
          </p:cNvPicPr>
          <p:nvPr/>
        </p:nvPicPr>
        <p:blipFill>
          <a:blip r:embed="rId4"/>
          <a:stretch>
            <a:fillRect/>
          </a:stretch>
        </p:blipFill>
        <p:spPr>
          <a:xfrm>
            <a:off x="6625245" y="5903713"/>
            <a:ext cx="3676650" cy="733425"/>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4" name="Picture 13"/>
          <p:cNvPicPr>
            <a:picLocks noChangeAspect="1"/>
          </p:cNvPicPr>
          <p:nvPr/>
        </p:nvPicPr>
        <p:blipFill>
          <a:blip r:embed="rId5"/>
          <a:stretch>
            <a:fillRect/>
          </a:stretch>
        </p:blipFill>
        <p:spPr>
          <a:xfrm>
            <a:off x="6463924" y="2968164"/>
            <a:ext cx="2990850" cy="952500"/>
          </a:xfrm>
          <a:prstGeom prst="rect">
            <a:avLst/>
          </a:prstGeom>
        </p:spPr>
      </p:pic>
    </p:spTree>
    <p:extLst>
      <p:ext uri="{BB962C8B-B14F-4D97-AF65-F5344CB8AC3E}">
        <p14:creationId xmlns:p14="http://schemas.microsoft.com/office/powerpoint/2010/main" val="3769074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397" y="617382"/>
            <a:ext cx="8911687" cy="1280890"/>
          </a:xfrm>
        </p:spPr>
        <p:txBody>
          <a:bodyPr/>
          <a:lstStyle/>
          <a:p>
            <a:r>
              <a:rPr lang="fa-IR" dirty="0"/>
              <a:t>الگوریتم مورد استفاده</a:t>
            </a:r>
            <a:endParaRPr lang="en-US" dirty="0"/>
          </a:p>
        </p:txBody>
      </p:sp>
      <p:sp>
        <p:nvSpPr>
          <p:cNvPr id="3" name="Content Placeholder 2"/>
          <p:cNvSpPr>
            <a:spLocks noGrp="1"/>
          </p:cNvSpPr>
          <p:nvPr>
            <p:ph idx="1"/>
          </p:nvPr>
        </p:nvSpPr>
        <p:spPr>
          <a:xfrm>
            <a:off x="1669667" y="2128229"/>
            <a:ext cx="8915400" cy="3777622"/>
          </a:xfr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r>
              <a:rPr lang="en-US" dirty="0"/>
              <a:t>/50</a:t>
            </a:r>
          </a:p>
        </p:txBody>
      </p:sp>
      <p:pic>
        <p:nvPicPr>
          <p:cNvPr id="5" name="Picture 4"/>
          <p:cNvPicPr>
            <a:picLocks noChangeAspect="1"/>
          </p:cNvPicPr>
          <p:nvPr/>
        </p:nvPicPr>
        <p:blipFill>
          <a:blip r:embed="rId2"/>
          <a:stretch>
            <a:fillRect/>
          </a:stretch>
        </p:blipFill>
        <p:spPr>
          <a:xfrm>
            <a:off x="2666530" y="1768259"/>
            <a:ext cx="7477125" cy="4019550"/>
          </a:xfrm>
          <a:prstGeom prst="rect">
            <a:avLst/>
          </a:prstGeom>
        </p:spPr>
      </p:pic>
      <p:sp>
        <p:nvSpPr>
          <p:cNvPr id="12" name="Rounded Rectangle 11"/>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4" name="Rectangle 13"/>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5" name="Rectangle 14"/>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6" name="Rectangle 15"/>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7" name="Rectangle 16"/>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9714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411" y="148415"/>
            <a:ext cx="8911687" cy="1280890"/>
          </a:xfrm>
        </p:spPr>
        <p:txBody>
          <a:bodyPr/>
          <a:lstStyle/>
          <a:p>
            <a:r>
              <a:rPr lang="fa-IR" dirty="0"/>
              <a:t>نتایج عددی</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r>
              <a:rPr lang="en-US" dirty="0"/>
              <a:t>/50</a:t>
            </a:r>
          </a:p>
        </p:txBody>
      </p:sp>
      <p:pic>
        <p:nvPicPr>
          <p:cNvPr id="5" name="Picture 4"/>
          <p:cNvPicPr>
            <a:picLocks noChangeAspect="1"/>
          </p:cNvPicPr>
          <p:nvPr/>
        </p:nvPicPr>
        <p:blipFill>
          <a:blip r:embed="rId2"/>
          <a:stretch>
            <a:fillRect/>
          </a:stretch>
        </p:blipFill>
        <p:spPr>
          <a:xfrm>
            <a:off x="6511332" y="799979"/>
            <a:ext cx="3715798" cy="3149103"/>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2" name="Rectangle 11"/>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3" name="Content Placeholder 5"/>
          <p:cNvPicPr>
            <a:picLocks noChangeAspect="1"/>
          </p:cNvPicPr>
          <p:nvPr/>
        </p:nvPicPr>
        <p:blipFill>
          <a:blip r:embed="rId3"/>
          <a:stretch>
            <a:fillRect/>
          </a:stretch>
        </p:blipFill>
        <p:spPr>
          <a:xfrm>
            <a:off x="1959531" y="799980"/>
            <a:ext cx="3704669" cy="3154262"/>
          </a:xfrm>
          <a:prstGeom prst="rect">
            <a:avLst/>
          </a:prstGeom>
        </p:spPr>
      </p:pic>
      <p:pic>
        <p:nvPicPr>
          <p:cNvPr id="14" name="Picture 13"/>
          <p:cNvPicPr>
            <a:picLocks noChangeAspect="1"/>
          </p:cNvPicPr>
          <p:nvPr/>
        </p:nvPicPr>
        <p:blipFill>
          <a:blip r:embed="rId4"/>
          <a:stretch>
            <a:fillRect/>
          </a:stretch>
        </p:blipFill>
        <p:spPr>
          <a:xfrm>
            <a:off x="4517851" y="3893938"/>
            <a:ext cx="3214633" cy="2834203"/>
          </a:xfrm>
          <a:prstGeom prst="rect">
            <a:avLst/>
          </a:prstGeom>
        </p:spPr>
      </p:pic>
    </p:spTree>
    <p:extLst>
      <p:ext uri="{BB962C8B-B14F-4D97-AF65-F5344CB8AC3E}">
        <p14:creationId xmlns:p14="http://schemas.microsoft.com/office/powerpoint/2010/main" val="496368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927100"/>
            <a:ext cx="9982199" cy="2489200"/>
          </a:xfrm>
        </p:spPr>
        <p:txBody>
          <a:bodyPr>
            <a:normAutofit fontScale="90000"/>
          </a:bodyPr>
          <a:lstStyle/>
          <a:p>
            <a:pPr algn="ctr" rtl="1"/>
            <a:r>
              <a:rPr lang="en-US" sz="6600" b="1" dirty="0">
                <a:solidFill>
                  <a:schemeClr val="tx1"/>
                </a:solidFill>
              </a:rPr>
              <a:t/>
            </a:r>
            <a:br>
              <a:rPr lang="en-US" sz="6600" b="1" dirty="0">
                <a:solidFill>
                  <a:schemeClr val="tx1"/>
                </a:solidFill>
              </a:rPr>
            </a:br>
            <a:r>
              <a:rPr lang="en-US" sz="6600" b="1" dirty="0">
                <a:solidFill>
                  <a:schemeClr val="tx1"/>
                </a:solidFill>
              </a:rPr>
              <a:t/>
            </a:r>
            <a:br>
              <a:rPr lang="en-US" sz="6600" b="1" dirty="0">
                <a:solidFill>
                  <a:schemeClr val="tx1"/>
                </a:solidFill>
              </a:rPr>
            </a:br>
            <a:r>
              <a:rPr lang="en-US" sz="6600" b="1" dirty="0">
                <a:solidFill>
                  <a:schemeClr val="tx1"/>
                </a:solidFill>
              </a:rPr>
              <a:t/>
            </a:r>
            <a:br>
              <a:rPr lang="en-US" sz="6600" b="1" dirty="0">
                <a:solidFill>
                  <a:schemeClr val="tx1"/>
                </a:solidFill>
              </a:rPr>
            </a:br>
            <a:r>
              <a:rPr lang="fa-IR" sz="7300" b="1" dirty="0">
                <a:solidFill>
                  <a:schemeClr val="tx1"/>
                </a:solidFill>
                <a:cs typeface="B Nazanin" panose="00000400000000000000" pitchFamily="2" charset="-78"/>
              </a:rPr>
              <a:t>تخصیص منابع به صورت تقسیم زمانی</a:t>
            </a:r>
            <a:endParaRPr lang="en-US" sz="7300" b="1"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r>
              <a:rPr lang="en-US" dirty="0"/>
              <a:t>/50</a:t>
            </a:r>
          </a:p>
        </p:txBody>
      </p:sp>
    </p:spTree>
    <p:extLst>
      <p:ext uri="{BB962C8B-B14F-4D97-AF65-F5344CB8AC3E}">
        <p14:creationId xmlns:p14="http://schemas.microsoft.com/office/powerpoint/2010/main" val="114490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440958"/>
            <a:ext cx="8911687" cy="946083"/>
          </a:xfrm>
        </p:spPr>
        <p:txBody>
          <a:bodyPr/>
          <a:lstStyle/>
          <a:p>
            <a:r>
              <a:rPr lang="fa-IR" dirty="0"/>
              <a:t>سیستم مدل</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8422" y="1416910"/>
                <a:ext cx="8915400" cy="3777622"/>
              </a:xfrm>
            </p:spPr>
            <p:txBody>
              <a:bodyPr>
                <a:normAutofit/>
              </a:bodyPr>
              <a:lstStyle/>
              <a:p>
                <a:r>
                  <a:rPr lang="fa-IR" dirty="0">
                    <a:solidFill>
                      <a:schemeClr val="tx1"/>
                    </a:solidFill>
                  </a:rPr>
                  <a:t>فرض بر این است که این سیستم شامل </a:t>
                </a:r>
                <a14:m>
                  <m:oMath xmlns:m="http://schemas.openxmlformats.org/officeDocument/2006/math">
                    <m:r>
                      <a:rPr lang="en-US" sz="2000" i="1" dirty="0" smtClean="0">
                        <a:solidFill>
                          <a:schemeClr val="tx1"/>
                        </a:solidFill>
                        <a:latin typeface="Cambria Math" panose="02040503050406030204" pitchFamily="18" charset="0"/>
                      </a:rPr>
                      <m:t>𝑆</m:t>
                    </m:r>
                  </m:oMath>
                </a14:m>
                <a:r>
                  <a:rPr lang="fa-IR" i="1" dirty="0">
                    <a:solidFill>
                      <a:schemeClr val="tx1"/>
                    </a:solidFill>
                  </a:rPr>
                  <a:t> </a:t>
                </a:r>
                <a:r>
                  <a:rPr lang="fa-IR" dirty="0">
                    <a:solidFill>
                      <a:schemeClr val="tx1"/>
                    </a:solidFill>
                  </a:rPr>
                  <a:t>خوشه می باشد که</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1</m:t>
                        </m:r>
                      </m:sub>
                    </m:sSub>
                  </m:oMath>
                </a14:m>
                <a:r>
                  <a:rPr lang="fa-IR" dirty="0">
                    <a:solidFill>
                      <a:schemeClr val="tx1"/>
                    </a:solidFill>
                  </a:rPr>
                  <a:t> خوشه در لینک فروسو و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2</m:t>
                        </m:r>
                      </m:sub>
                    </m:sSub>
                  </m:oMath>
                </a14:m>
                <a:r>
                  <a:rPr lang="fa-IR" dirty="0">
                    <a:solidFill>
                      <a:schemeClr val="tx1"/>
                    </a:solidFill>
                  </a:rPr>
                  <a:t>خوشه در لینک فراسو عمل می کنند که</a:t>
                </a:r>
                <a14:m>
                  <m:oMath xmlns:m="http://schemas.openxmlformats.org/officeDocument/2006/math">
                    <m:r>
                      <a:rPr lang="en-US" sz="2000" b="0" i="1" smtClean="0">
                        <a:solidFill>
                          <a:schemeClr val="tx1"/>
                        </a:solidFill>
                        <a:latin typeface="Cambria Math" panose="02040503050406030204" pitchFamily="18" charset="0"/>
                      </a:rPr>
                      <m:t>𝑆</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2</m:t>
                        </m:r>
                      </m:sub>
                    </m:sSub>
                  </m:oMath>
                </a14:m>
                <a:r>
                  <a:rPr lang="fa-IR" dirty="0">
                    <a:solidFill>
                      <a:schemeClr val="tx1"/>
                    </a:solidFill>
                  </a:rPr>
                  <a:t> است. </a:t>
                </a:r>
                <a:endParaRPr lang="en-US" dirty="0">
                  <a:solidFill>
                    <a:schemeClr val="tx1"/>
                  </a:solidFill>
                </a:endParaRPr>
              </a:p>
              <a:p>
                <a:r>
                  <a:rPr lang="fa-IR" dirty="0"/>
                  <a:t>سیستم مدل در حالت تقسیم زمانی عمل می کند.</a:t>
                </a:r>
                <a:endParaRPr lang="en-US" dirty="0">
                  <a:solidFill>
                    <a:schemeClr val="tx1"/>
                  </a:solidFill>
                </a:endParaRPr>
              </a:p>
              <a:p>
                <a:r>
                  <a:rPr lang="fa-IR" dirty="0">
                    <a:solidFill>
                      <a:schemeClr val="tx1"/>
                    </a:solidFill>
                  </a:rPr>
                  <a:t>ظرفیت لینک </a:t>
                </a:r>
                <a:r>
                  <a:rPr lang="en-US" sz="2000" dirty="0">
                    <a:solidFill>
                      <a:schemeClr val="tx1"/>
                    </a:solidFill>
                  </a:rPr>
                  <a:t>fronthaul</a:t>
                </a:r>
                <a:r>
                  <a:rPr lang="fa-IR" dirty="0">
                    <a:solidFill>
                      <a:schemeClr val="tx1"/>
                    </a:solidFill>
                  </a:rPr>
                  <a:t> محدود می باشد.</a:t>
                </a:r>
              </a:p>
              <a:p>
                <a:pPr lvl="1"/>
                <a:r>
                  <a:rPr lang="fa-IR" dirty="0">
                    <a:solidFill>
                      <a:schemeClr val="tx1"/>
                    </a:solidFill>
                  </a:rPr>
                  <a:t>فشرده سازی اعمال می شود.</a:t>
                </a:r>
              </a:p>
              <a:p>
                <a:r>
                  <a:rPr lang="fa-IR" dirty="0">
                    <a:solidFill>
                      <a:schemeClr val="tx1"/>
                    </a:solidFill>
                  </a:rPr>
                  <a:t>هر خوشه ي</a:t>
                </a:r>
                <a14:m>
                  <m:oMath xmlns:m="http://schemas.openxmlformats.org/officeDocument/2006/math">
                    <m:r>
                      <a:rPr lang="en-US" sz="2000" i="1" dirty="0">
                        <a:solidFill>
                          <a:schemeClr val="tx1"/>
                        </a:solidFill>
                        <a:latin typeface="Cambria Math" panose="02040503050406030204" pitchFamily="18" charset="0"/>
                      </a:rPr>
                      <m:t>𝑣</m:t>
                    </m:r>
                    <m:r>
                      <a:rPr lang="en-US" sz="2000" i="1" dirty="0">
                        <a:solidFill>
                          <a:schemeClr val="tx1"/>
                        </a:solidFill>
                        <a:latin typeface="Cambria Math" panose="02040503050406030204" pitchFamily="18" charset="0"/>
                      </a:rPr>
                      <m:t> </m:t>
                    </m:r>
                  </m:oMath>
                </a14:m>
                <a:r>
                  <a:rPr lang="fa-IR" dirty="0">
                    <a:solidFill>
                      <a:schemeClr val="tx1"/>
                    </a:solidFill>
                  </a:rPr>
                  <a:t> داراي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𝑣</m:t>
                        </m:r>
                      </m:sub>
                    </m:sSub>
                  </m:oMath>
                </a14:m>
                <a:r>
                  <a:rPr lang="fa-IR" dirty="0">
                    <a:solidFill>
                      <a:schemeClr val="tx1"/>
                    </a:solidFill>
                  </a:rPr>
                  <a:t> واحد رادیویی و</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𝐷</m:t>
                        </m:r>
                      </m:e>
                      <m:sub>
                        <m:r>
                          <a:rPr lang="en-US" sz="2000" b="0" i="1" smtClean="0">
                            <a:solidFill>
                              <a:schemeClr val="tx1"/>
                            </a:solidFill>
                            <a:latin typeface="Cambria Math" panose="02040503050406030204" pitchFamily="18" charset="0"/>
                          </a:rPr>
                          <m:t>𝑣</m:t>
                        </m:r>
                      </m:sub>
                    </m:sSub>
                  </m:oMath>
                </a14:m>
                <a:r>
                  <a:rPr lang="fa-IR" dirty="0">
                    <a:solidFill>
                      <a:schemeClr val="tx1"/>
                    </a:solidFill>
                  </a:rPr>
                  <a:t> کاربر می باشد </a:t>
                </a:r>
                <a:r>
                  <a:rPr lang="fa-IR" dirty="0"/>
                  <a:t/>
                </a:r>
                <a:br>
                  <a:rPr lang="fa-IR" dirty="0"/>
                </a:br>
                <a:r>
                  <a:rPr lang="fa-IR" dirty="0"/>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8422" y="1416910"/>
                <a:ext cx="8915400" cy="3777622"/>
              </a:xfrm>
              <a:blipFill rotWithShape="0">
                <a:blip r:embed="rId3"/>
                <a:stretch>
                  <a:fillRect l="-137" t="-2097" r="-9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180846" y="1387041"/>
            <a:ext cx="1003300" cy="365125"/>
          </a:xfrm>
        </p:spPr>
        <p:txBody>
          <a:bodyPr/>
          <a:lstStyle/>
          <a:p>
            <a:fld id="{D57F1E4F-1CFF-5643-939E-217C01CDF565}" type="slidenum">
              <a:rPr lang="en-US" smtClean="0"/>
              <a:pPr/>
              <a:t>48</a:t>
            </a:fld>
            <a:r>
              <a:rPr lang="en-US" dirty="0"/>
              <a:t>/50</a:t>
            </a:r>
          </a:p>
        </p:txBody>
      </p:sp>
      <p:pic>
        <p:nvPicPr>
          <p:cNvPr id="5" name="Picture 4"/>
          <p:cNvPicPr>
            <a:picLocks noChangeAspect="1"/>
          </p:cNvPicPr>
          <p:nvPr/>
        </p:nvPicPr>
        <p:blipFill>
          <a:blip r:embed="rId4"/>
          <a:stretch>
            <a:fillRect/>
          </a:stretch>
        </p:blipFill>
        <p:spPr>
          <a:xfrm>
            <a:off x="2676231" y="4305941"/>
            <a:ext cx="3705225" cy="1266825"/>
          </a:xfrm>
          <a:prstGeom prst="rect">
            <a:avLst/>
          </a:prstGeom>
        </p:spPr>
      </p:pic>
      <p:sp>
        <p:nvSpPr>
          <p:cNvPr id="6" name="Rounded Rectangle 5"/>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Nazanin" panose="00000400000000000000" pitchFamily="2" charset="-78"/>
            </a:endParaRPr>
          </a:p>
        </p:txBody>
      </p:sp>
      <p:sp>
        <p:nvSpPr>
          <p:cNvPr id="7" name="Rectangle 6"/>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9" name="Rectangle 8"/>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0" name="Rectangle 9"/>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1" name="Rectangle 10"/>
          <p:cNvSpPr/>
          <p:nvPr/>
        </p:nvSpPr>
        <p:spPr>
          <a:xfrm>
            <a:off x="10874841" y="49520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774804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411" y="617382"/>
            <a:ext cx="8911687" cy="1280890"/>
          </a:xfrm>
        </p:spPr>
        <p:txBody>
          <a:bodyPr/>
          <a:lstStyle/>
          <a:p>
            <a:r>
              <a:rPr lang="fa-IR" dirty="0"/>
              <a:t>آنالیز نرخ قابل دسترس در خوشه هاي فروسو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00301" y="2128229"/>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r>
                  <a:rPr lang="fa-IR" dirty="0"/>
                  <a:t>داریم</a:t>
                </a:r>
              </a:p>
              <a:p>
                <a:r>
                  <a:rPr lang="fa-IR" dirty="0"/>
                  <a:t>که در اینجا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00301" y="2128229"/>
                <a:ext cx="8915400" cy="3777622"/>
              </a:xfrm>
              <a:blipFill rotWithShape="0">
                <a:blip r:embed="rId2"/>
                <a:stretch>
                  <a:fillRect t="-1774"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49</a:t>
            </a:fld>
            <a:r>
              <a:rPr lang="en-US" dirty="0"/>
              <a:t>/50</a:t>
            </a:r>
          </a:p>
        </p:txBody>
      </p:sp>
      <p:pic>
        <p:nvPicPr>
          <p:cNvPr id="5" name="Picture 4"/>
          <p:cNvPicPr>
            <a:picLocks noChangeAspect="1"/>
          </p:cNvPicPr>
          <p:nvPr/>
        </p:nvPicPr>
        <p:blipFill>
          <a:blip r:embed="rId3"/>
          <a:stretch>
            <a:fillRect/>
          </a:stretch>
        </p:blipFill>
        <p:spPr>
          <a:xfrm>
            <a:off x="3746229" y="2084091"/>
            <a:ext cx="2486025" cy="352425"/>
          </a:xfrm>
          <a:prstGeom prst="rect">
            <a:avLst/>
          </a:prstGeom>
        </p:spPr>
      </p:pic>
      <p:pic>
        <p:nvPicPr>
          <p:cNvPr id="6" name="Picture 5"/>
          <p:cNvPicPr>
            <a:picLocks noChangeAspect="1"/>
          </p:cNvPicPr>
          <p:nvPr/>
        </p:nvPicPr>
        <p:blipFill>
          <a:blip r:embed="rId4"/>
          <a:stretch>
            <a:fillRect/>
          </a:stretch>
        </p:blipFill>
        <p:spPr>
          <a:xfrm>
            <a:off x="3422650" y="2948883"/>
            <a:ext cx="3219450" cy="83820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4" name="Picture 13"/>
          <p:cNvPicPr>
            <a:picLocks noChangeAspect="1"/>
          </p:cNvPicPr>
          <p:nvPr/>
        </p:nvPicPr>
        <p:blipFill>
          <a:blip r:embed="rId5"/>
          <a:stretch>
            <a:fillRect/>
          </a:stretch>
        </p:blipFill>
        <p:spPr>
          <a:xfrm>
            <a:off x="3346450" y="4017040"/>
            <a:ext cx="6591300" cy="2457450"/>
          </a:xfrm>
          <a:prstGeom prst="rect">
            <a:avLst/>
          </a:prstGeom>
        </p:spPr>
      </p:pic>
    </p:spTree>
    <p:extLst>
      <p:ext uri="{BB962C8B-B14F-4D97-AF65-F5344CB8AC3E}">
        <p14:creationId xmlns:p14="http://schemas.microsoft.com/office/powerpoint/2010/main" val="301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1" y="0"/>
            <a:ext cx="8915399" cy="1168400"/>
          </a:xfrm>
        </p:spPr>
        <p:txBody>
          <a:bodyPr>
            <a:normAutofit/>
          </a:bodyPr>
          <a:lstStyle/>
          <a:p>
            <a:pPr algn="ctr" rtl="1"/>
            <a:r>
              <a:rPr lang="fa-IR" sz="3600" b="1" dirty="0">
                <a:cs typeface="B Nazanin" panose="00000400000000000000" pitchFamily="2" charset="-78"/>
              </a:rPr>
              <a:t>مقدمه ای بر ساختار </a:t>
            </a:r>
            <a:r>
              <a:rPr lang="en-US" sz="3600" b="1" dirty="0">
                <a:latin typeface="Times New Roman" panose="02020603050405020304" pitchFamily="18" charset="0"/>
                <a:cs typeface="Times New Roman" panose="02020603050405020304" pitchFamily="18" charset="0"/>
              </a:rPr>
              <a:t>ORAN</a:t>
            </a:r>
            <a:endParaRPr lang="en-US" b="1"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r>
              <a:rPr lang="en-US" dirty="0"/>
              <a:t>/50</a:t>
            </a:r>
          </a:p>
        </p:txBody>
      </p:sp>
      <p:pic>
        <p:nvPicPr>
          <p:cNvPr id="3" name="Picture 2"/>
          <p:cNvPicPr>
            <a:picLocks noChangeAspect="1"/>
          </p:cNvPicPr>
          <p:nvPr/>
        </p:nvPicPr>
        <p:blipFill>
          <a:blip r:embed="rId2"/>
          <a:stretch>
            <a:fillRect/>
          </a:stretch>
        </p:blipFill>
        <p:spPr>
          <a:xfrm>
            <a:off x="2267766" y="1480426"/>
            <a:ext cx="7943850" cy="4257675"/>
          </a:xfrm>
          <a:prstGeom prst="rect">
            <a:avLst/>
          </a:prstGeom>
        </p:spPr>
      </p:pic>
      <p:sp>
        <p:nvSpPr>
          <p:cNvPr id="5" name="Rounded Rectangle 10">
            <a:extLst>
              <a:ext uri="{FF2B5EF4-FFF2-40B4-BE49-F238E27FC236}">
                <a16:creationId xmlns:a16="http://schemas.microsoft.com/office/drawing/2014/main" id="{4C2E1028-1530-4AB8-9B8B-4E354F2B0B93}"/>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021848C3-5B66-4B2B-B1DF-4F6086DC1DD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38C58F33-BA3D-4D0D-9C45-E65540EE9FC1}"/>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8D2E35B5-1802-4036-BF13-6B707AA6ACAD}"/>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2B50E62-0834-4D7B-B7C6-6028BCB6270D}"/>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6CDC47C0-26CE-4A2B-A50A-FD9A7869697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9843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066" y="617382"/>
            <a:ext cx="8911687" cy="1280890"/>
          </a:xfrm>
        </p:spPr>
        <p:txBody>
          <a:bodyPr/>
          <a:lstStyle/>
          <a:p>
            <a:r>
              <a:rPr lang="fa-IR" dirty="0"/>
              <a:t>آنالیز نرخ قابل دسترس در خوشه هاي فروسو</a:t>
            </a:r>
            <a:endParaRPr lang="en-US" dirty="0"/>
          </a:p>
        </p:txBody>
      </p:sp>
      <p:sp>
        <p:nvSpPr>
          <p:cNvPr id="3" name="Content Placeholder 2"/>
          <p:cNvSpPr>
            <a:spLocks noGrp="1"/>
          </p:cNvSpPr>
          <p:nvPr>
            <p:ph idx="1"/>
          </p:nvPr>
        </p:nvSpPr>
        <p:spPr>
          <a:xfrm>
            <a:off x="1687086" y="2102471"/>
            <a:ext cx="8915400" cy="3777622"/>
          </a:xfrm>
        </p:spPr>
        <p:txBody>
          <a:bodyPr/>
          <a:lstStyle/>
          <a:p>
            <a:r>
              <a:rPr lang="fa-IR" dirty="0"/>
              <a:t>توان سیگنال ارسالی به این صورت بدست می آید </a:t>
            </a:r>
            <a:br>
              <a:rPr lang="fa-IR" dirty="0"/>
            </a:br>
            <a:endParaRPr lang="fa-IR" dirty="0"/>
          </a:p>
          <a:p>
            <a:endParaRPr lang="fa-IR" dirty="0"/>
          </a:p>
          <a:p>
            <a:endParaRPr lang="fa-IR" dirty="0"/>
          </a:p>
          <a:p>
            <a:r>
              <a:rPr lang="fa-IR" dirty="0"/>
              <a:t>نرخ قابل دسترس بر روي لینک </a:t>
            </a:r>
            <a:r>
              <a:rPr lang="en-US" sz="2000" dirty="0" err="1"/>
              <a:t>fronthaul</a:t>
            </a:r>
            <a:r>
              <a:rPr lang="fa-IR" dirty="0"/>
              <a:t> بین </a:t>
            </a:r>
            <a:r>
              <a:rPr lang="en-US" sz="2000" i="1" dirty="0" err="1"/>
              <a:t>i</a:t>
            </a:r>
            <a:r>
              <a:rPr lang="fa-IR" dirty="0"/>
              <a:t>امین واحد رادیویی در </a:t>
            </a:r>
            <a:r>
              <a:rPr lang="en-US" sz="2000" i="1" dirty="0"/>
              <a:t>t</a:t>
            </a:r>
            <a:r>
              <a:rPr lang="fa-IR" dirty="0"/>
              <a:t>امین خوشه و</a:t>
            </a:r>
            <a:br>
              <a:rPr lang="fa-IR" dirty="0"/>
            </a:br>
            <a:r>
              <a:rPr lang="fa-IR" dirty="0"/>
              <a:t>واحد کنترل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r>
              <a:rPr lang="en-US" dirty="0"/>
              <a:t>/50</a:t>
            </a:r>
          </a:p>
        </p:txBody>
      </p:sp>
      <p:pic>
        <p:nvPicPr>
          <p:cNvPr id="5" name="Picture 4"/>
          <p:cNvPicPr>
            <a:picLocks noChangeAspect="1"/>
          </p:cNvPicPr>
          <p:nvPr/>
        </p:nvPicPr>
        <p:blipFill>
          <a:blip r:embed="rId2"/>
          <a:stretch>
            <a:fillRect/>
          </a:stretch>
        </p:blipFill>
        <p:spPr>
          <a:xfrm>
            <a:off x="3240445" y="2812315"/>
            <a:ext cx="3933825" cy="771525"/>
          </a:xfrm>
          <a:prstGeom prst="rect">
            <a:avLst/>
          </a:prstGeom>
        </p:spPr>
      </p:pic>
      <p:pic>
        <p:nvPicPr>
          <p:cNvPr id="7" name="Picture 6"/>
          <p:cNvPicPr>
            <a:picLocks noChangeAspect="1"/>
          </p:cNvPicPr>
          <p:nvPr/>
        </p:nvPicPr>
        <p:blipFill>
          <a:blip r:embed="rId3"/>
          <a:stretch>
            <a:fillRect/>
          </a:stretch>
        </p:blipFill>
        <p:spPr>
          <a:xfrm>
            <a:off x="4154510" y="4758073"/>
            <a:ext cx="4114800" cy="81915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Nazanin" panose="00000400000000000000" pitchFamily="2" charset="-78"/>
            </a:endParaRPr>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4" name="Picture 13"/>
          <p:cNvPicPr>
            <a:picLocks noChangeAspect="1"/>
          </p:cNvPicPr>
          <p:nvPr/>
        </p:nvPicPr>
        <p:blipFill>
          <a:blip r:embed="rId4"/>
          <a:stretch>
            <a:fillRect/>
          </a:stretch>
        </p:blipFill>
        <p:spPr>
          <a:xfrm>
            <a:off x="7174270" y="2643880"/>
            <a:ext cx="2971800" cy="857250"/>
          </a:xfrm>
          <a:prstGeom prst="rect">
            <a:avLst/>
          </a:prstGeom>
        </p:spPr>
      </p:pic>
    </p:spTree>
    <p:extLst>
      <p:ext uri="{BB962C8B-B14F-4D97-AF65-F5344CB8AC3E}">
        <p14:creationId xmlns:p14="http://schemas.microsoft.com/office/powerpoint/2010/main" val="2856079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592434"/>
            <a:ext cx="8911687" cy="1280890"/>
          </a:xfrm>
        </p:spPr>
        <p:txBody>
          <a:bodyPr/>
          <a:lstStyle/>
          <a:p>
            <a:r>
              <a:rPr lang="fa-IR" dirty="0"/>
              <a:t>آنالیز نرخ قابل دسترس در خوشه هاي فراسو</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69667" y="2067699"/>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r>
                  <a:rPr lang="fa-IR" dirty="0"/>
                  <a:t>داریم</a:t>
                </a:r>
              </a:p>
              <a:p>
                <a:r>
                  <a:rPr lang="fa-IR" dirty="0"/>
                  <a:t>که در اینجا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69667" y="2067699"/>
                <a:ext cx="8915400" cy="3777622"/>
              </a:xfrm>
              <a:blipFill rotWithShape="0">
                <a:blip r:embed="rId2"/>
                <a:stretch>
                  <a:fillRect t="-1774" r="-10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51</a:t>
            </a:fld>
            <a:r>
              <a:rPr lang="en-US" dirty="0"/>
              <a:t>/50</a:t>
            </a:r>
          </a:p>
        </p:txBody>
      </p:sp>
      <p:pic>
        <p:nvPicPr>
          <p:cNvPr id="5" name="Picture 4"/>
          <p:cNvPicPr>
            <a:picLocks noChangeAspect="1"/>
          </p:cNvPicPr>
          <p:nvPr/>
        </p:nvPicPr>
        <p:blipFill>
          <a:blip r:embed="rId3"/>
          <a:stretch>
            <a:fillRect/>
          </a:stretch>
        </p:blipFill>
        <p:spPr>
          <a:xfrm>
            <a:off x="2735394" y="2293292"/>
            <a:ext cx="2638425" cy="685800"/>
          </a:xfrm>
          <a:prstGeom prst="rect">
            <a:avLst/>
          </a:prstGeom>
        </p:spPr>
      </p:pic>
      <p:pic>
        <p:nvPicPr>
          <p:cNvPr id="6" name="Picture 5"/>
          <p:cNvPicPr>
            <a:picLocks noChangeAspect="1"/>
          </p:cNvPicPr>
          <p:nvPr/>
        </p:nvPicPr>
        <p:blipFill>
          <a:blip r:embed="rId4"/>
          <a:stretch>
            <a:fillRect/>
          </a:stretch>
        </p:blipFill>
        <p:spPr>
          <a:xfrm>
            <a:off x="2735394" y="2917512"/>
            <a:ext cx="3257550" cy="895350"/>
          </a:xfrm>
          <a:prstGeom prst="rect">
            <a:avLst/>
          </a:prstGeom>
        </p:spPr>
      </p:pic>
      <p:pic>
        <p:nvPicPr>
          <p:cNvPr id="8" name="Picture 7"/>
          <p:cNvPicPr>
            <a:picLocks noChangeAspect="1"/>
          </p:cNvPicPr>
          <p:nvPr/>
        </p:nvPicPr>
        <p:blipFill>
          <a:blip r:embed="rId5"/>
          <a:stretch>
            <a:fillRect/>
          </a:stretch>
        </p:blipFill>
        <p:spPr>
          <a:xfrm>
            <a:off x="2735394" y="4952233"/>
            <a:ext cx="4086225" cy="771525"/>
          </a:xfrm>
          <a:prstGeom prst="rect">
            <a:avLst/>
          </a:prstGeom>
        </p:spPr>
      </p:pic>
      <p:sp>
        <p:nvSpPr>
          <p:cNvPr id="9" name="Rounded Rectangle 8"/>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2" name="Rectangle 11"/>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3" name="Rectangle 12"/>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4" name="Rectangle 13"/>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5" name="Picture 14"/>
          <p:cNvPicPr>
            <a:picLocks noChangeAspect="1"/>
          </p:cNvPicPr>
          <p:nvPr/>
        </p:nvPicPr>
        <p:blipFill>
          <a:blip r:embed="rId6"/>
          <a:stretch>
            <a:fillRect/>
          </a:stretch>
        </p:blipFill>
        <p:spPr>
          <a:xfrm>
            <a:off x="2726942" y="3805879"/>
            <a:ext cx="7858125" cy="1133475"/>
          </a:xfrm>
          <a:prstGeom prst="rect">
            <a:avLst/>
          </a:prstGeom>
        </p:spPr>
      </p:pic>
    </p:spTree>
    <p:extLst>
      <p:ext uri="{BB962C8B-B14F-4D97-AF65-F5344CB8AC3E}">
        <p14:creationId xmlns:p14="http://schemas.microsoft.com/office/powerpoint/2010/main" val="159846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631637"/>
            <a:ext cx="8911687" cy="1280890"/>
          </a:xfrm>
        </p:spPr>
        <p:txBody>
          <a:bodyPr/>
          <a:lstStyle/>
          <a:p>
            <a:r>
              <a:rPr lang="fa-IR" dirty="0"/>
              <a:t>آنالیز نرخ قابل دسترس در خوشه هاي فراسو</a:t>
            </a:r>
            <a:endParaRPr lang="en-US" dirty="0"/>
          </a:p>
        </p:txBody>
      </p:sp>
      <p:sp>
        <p:nvSpPr>
          <p:cNvPr id="3" name="Content Placeholder 2"/>
          <p:cNvSpPr>
            <a:spLocks noGrp="1"/>
          </p:cNvSpPr>
          <p:nvPr>
            <p:ph idx="1"/>
          </p:nvPr>
        </p:nvSpPr>
        <p:spPr>
          <a:xfrm>
            <a:off x="1721183" y="2128229"/>
            <a:ext cx="8915400" cy="3777622"/>
          </a:xfrm>
        </p:spPr>
        <p:txBody>
          <a:bodyPr/>
          <a:lstStyle/>
          <a:p>
            <a:r>
              <a:rPr lang="fa-IR" dirty="0"/>
              <a:t>کل توان لینک فراسو </a:t>
            </a:r>
          </a:p>
          <a:p>
            <a:endParaRPr lang="fa-IR" dirty="0"/>
          </a:p>
          <a:p>
            <a:r>
              <a:rPr lang="fa-IR" dirty="0"/>
              <a:t>نرخ قابل دسترس بر روي لینک </a:t>
            </a:r>
            <a:r>
              <a:rPr lang="en-US" sz="2000" dirty="0" err="1"/>
              <a:t>fronthaul</a:t>
            </a:r>
            <a:r>
              <a:rPr lang="fa-IR" dirty="0"/>
              <a:t> بین </a:t>
            </a:r>
            <a:r>
              <a:rPr lang="en-US" sz="2000" i="1" dirty="0"/>
              <a:t>n</a:t>
            </a:r>
            <a:r>
              <a:rPr lang="fa-IR" dirty="0"/>
              <a:t>امین واحد رادیویی در </a:t>
            </a:r>
            <a:r>
              <a:rPr lang="en-US" sz="2000" i="1" dirty="0"/>
              <a:t>s</a:t>
            </a:r>
            <a:r>
              <a:rPr lang="fa-IR" dirty="0"/>
              <a:t>امین خوشه و</a:t>
            </a:r>
            <a:br>
              <a:rPr lang="fa-IR" dirty="0"/>
            </a:br>
            <a:r>
              <a:rPr lang="fa-IR" dirty="0"/>
              <a:t>واحد کنترل </a:t>
            </a:r>
          </a:p>
          <a:p>
            <a:pPr marL="0" indent="0">
              <a:buNone/>
            </a:pPr>
            <a:r>
              <a:rPr lang="fa-IR" dirty="0"/>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r>
              <a:rPr lang="en-US" dirty="0"/>
              <a:t>/50</a:t>
            </a:r>
          </a:p>
        </p:txBody>
      </p:sp>
      <p:pic>
        <p:nvPicPr>
          <p:cNvPr id="7" name="Picture 6"/>
          <p:cNvPicPr>
            <a:picLocks noChangeAspect="1"/>
          </p:cNvPicPr>
          <p:nvPr/>
        </p:nvPicPr>
        <p:blipFill>
          <a:blip r:embed="rId2"/>
          <a:stretch>
            <a:fillRect/>
          </a:stretch>
        </p:blipFill>
        <p:spPr>
          <a:xfrm>
            <a:off x="2555652" y="4017040"/>
            <a:ext cx="4362450" cy="80010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5" name="Picture 4"/>
          <p:cNvPicPr>
            <a:picLocks noChangeAspect="1"/>
          </p:cNvPicPr>
          <p:nvPr/>
        </p:nvPicPr>
        <p:blipFill>
          <a:blip r:embed="rId3"/>
          <a:stretch>
            <a:fillRect/>
          </a:stretch>
        </p:blipFill>
        <p:spPr>
          <a:xfrm>
            <a:off x="2555652" y="1666579"/>
            <a:ext cx="3000375" cy="1038225"/>
          </a:xfrm>
          <a:prstGeom prst="rect">
            <a:avLst/>
          </a:prstGeom>
        </p:spPr>
      </p:pic>
    </p:spTree>
    <p:extLst>
      <p:ext uri="{BB962C8B-B14F-4D97-AF65-F5344CB8AC3E}">
        <p14:creationId xmlns:p14="http://schemas.microsoft.com/office/powerpoint/2010/main" val="4029400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86" y="595588"/>
            <a:ext cx="8911687" cy="1280890"/>
          </a:xfrm>
        </p:spPr>
        <p:txBody>
          <a:bodyPr/>
          <a:lstStyle/>
          <a:p>
            <a:r>
              <a:rPr lang="fa-IR" dirty="0"/>
              <a:t>شرح مسئله </a:t>
            </a:r>
            <a:br>
              <a:rPr lang="fa-IR" dirty="0"/>
            </a:br>
            <a:endParaRPr lang="en-US" dirty="0"/>
          </a:p>
        </p:txBody>
      </p:sp>
      <p:sp>
        <p:nvSpPr>
          <p:cNvPr id="3" name="Content Placeholder 2"/>
          <p:cNvSpPr>
            <a:spLocks noGrp="1"/>
          </p:cNvSpPr>
          <p:nvPr>
            <p:ph idx="1"/>
          </p:nvPr>
        </p:nvSpPr>
        <p:spPr>
          <a:xfrm>
            <a:off x="1754073" y="2128229"/>
            <a:ext cx="8915400" cy="3777622"/>
          </a:xfrm>
        </p:spPr>
        <p:txBody>
          <a:bodyPr/>
          <a:lstStyle/>
          <a:p>
            <a:r>
              <a:rPr lang="fa-IR" dirty="0"/>
              <a:t>هدف:</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r>
              <a:rPr lang="en-US" dirty="0"/>
              <a:t>/50</a:t>
            </a:r>
          </a:p>
        </p:txBody>
      </p:sp>
      <p:pic>
        <p:nvPicPr>
          <p:cNvPr id="6" name="Picture 5"/>
          <p:cNvPicPr>
            <a:picLocks noChangeAspect="1"/>
          </p:cNvPicPr>
          <p:nvPr/>
        </p:nvPicPr>
        <p:blipFill>
          <a:blip r:embed="rId2"/>
          <a:stretch>
            <a:fillRect/>
          </a:stretch>
        </p:blipFill>
        <p:spPr>
          <a:xfrm>
            <a:off x="1941511" y="2128229"/>
            <a:ext cx="5934075" cy="2771775"/>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860312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86" y="582817"/>
            <a:ext cx="8911687" cy="1280890"/>
          </a:xfrm>
        </p:spPr>
        <p:txBody>
          <a:bodyPr/>
          <a:lstStyle/>
          <a:p>
            <a:r>
              <a:rPr lang="fa-IR" dirty="0"/>
              <a:t>حل مسئله</a:t>
            </a:r>
            <a:endParaRPr lang="en-US" dirty="0"/>
          </a:p>
        </p:txBody>
      </p:sp>
      <p:sp>
        <p:nvSpPr>
          <p:cNvPr id="3" name="Content Placeholder 2"/>
          <p:cNvSpPr>
            <a:spLocks noGrp="1"/>
          </p:cNvSpPr>
          <p:nvPr>
            <p:ph idx="1"/>
          </p:nvPr>
        </p:nvSpPr>
        <p:spPr>
          <a:xfrm>
            <a:off x="1592394" y="2141108"/>
            <a:ext cx="8915400" cy="3777622"/>
          </a:xfrm>
        </p:spPr>
        <p:txBody>
          <a:bodyPr>
            <a:normAutofit lnSpcReduction="10000"/>
          </a:bodyPr>
          <a:lstStyle/>
          <a:p>
            <a:r>
              <a:rPr lang="fa-IR" dirty="0"/>
              <a:t>مقدار ماکسیمم </a:t>
            </a:r>
            <a:r>
              <a:rPr lang="fa-IR" i="1" dirty="0"/>
              <a:t>∗</a:t>
            </a:r>
            <a:r>
              <a:rPr lang="el-GR" i="1" dirty="0"/>
              <a:t>τ</a:t>
            </a:r>
            <a:r>
              <a:rPr lang="fa-IR" dirty="0"/>
              <a:t>تنها زمانی بدست می آید که </a:t>
            </a:r>
          </a:p>
          <a:p>
            <a:endParaRPr lang="fa-IR" dirty="0"/>
          </a:p>
          <a:p>
            <a:endParaRPr lang="fa-IR" dirty="0"/>
          </a:p>
          <a:p>
            <a:endParaRPr lang="fa-IR" dirty="0"/>
          </a:p>
          <a:p>
            <a:endParaRPr lang="fa-IR" dirty="0"/>
          </a:p>
          <a:p>
            <a:r>
              <a:rPr lang="fa-IR" dirty="0"/>
              <a:t>این مسئله براي حل، به دو بخش مجزاي بیشینه سازي براي لینک فروسو و فراسو تقسیم می گردد </a:t>
            </a:r>
            <a:br>
              <a:rPr lang="fa-IR" dirty="0"/>
            </a:br>
            <a:r>
              <a:rPr lang="fa-IR" dirty="0"/>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r>
              <a:rPr lang="en-US" dirty="0"/>
              <a:t>/50</a:t>
            </a:r>
          </a:p>
        </p:txBody>
      </p:sp>
      <p:pic>
        <p:nvPicPr>
          <p:cNvPr id="8" name="Picture 7"/>
          <p:cNvPicPr>
            <a:picLocks noChangeAspect="1"/>
          </p:cNvPicPr>
          <p:nvPr/>
        </p:nvPicPr>
        <p:blipFill>
          <a:blip r:embed="rId2"/>
          <a:stretch>
            <a:fillRect/>
          </a:stretch>
        </p:blipFill>
        <p:spPr>
          <a:xfrm>
            <a:off x="2307665" y="2792972"/>
            <a:ext cx="5438775" cy="1581150"/>
          </a:xfrm>
          <a:prstGeom prst="rect">
            <a:avLst/>
          </a:prstGeom>
        </p:spPr>
      </p:pic>
      <p:sp>
        <p:nvSpPr>
          <p:cNvPr id="6" name="Rounded Rectangle 5"/>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490194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86" y="617382"/>
            <a:ext cx="8911687" cy="1280890"/>
          </a:xfrm>
        </p:spPr>
        <p:txBody>
          <a:bodyPr/>
          <a:lstStyle/>
          <a:p>
            <a:r>
              <a:rPr lang="fa-IR" dirty="0"/>
              <a:t>حل مسئله برای لینک فروسو</a:t>
            </a:r>
            <a:endParaRPr lang="en-US" dirty="0"/>
          </a:p>
        </p:txBody>
      </p:sp>
      <p:sp>
        <p:nvSpPr>
          <p:cNvPr id="3" name="Content Placeholder 2"/>
          <p:cNvSpPr>
            <a:spLocks noGrp="1"/>
          </p:cNvSpPr>
          <p:nvPr>
            <p:ph idx="1"/>
          </p:nvPr>
        </p:nvSpPr>
        <p:spPr>
          <a:xfrm>
            <a:off x="1754073" y="2096812"/>
            <a:ext cx="8915400" cy="3777622"/>
          </a:xfrm>
        </p:spPr>
        <p:txBody>
          <a:bodyPr/>
          <a:lstStyle/>
          <a:p>
            <a:r>
              <a:rPr lang="fa-IR" dirty="0"/>
              <a:t>تابع لاگرانژ</a:t>
            </a:r>
          </a:p>
          <a:p>
            <a:endParaRPr lang="fa-IR" dirty="0"/>
          </a:p>
          <a:p>
            <a:endParaRPr lang="fa-IR" dirty="0"/>
          </a:p>
          <a:p>
            <a:endParaRPr lang="fa-IR" dirty="0"/>
          </a:p>
          <a:p>
            <a:endParaRPr lang="fa-IR" dirty="0"/>
          </a:p>
          <a:p>
            <a:endParaRPr lang="fa-IR" dirty="0"/>
          </a:p>
          <a:p>
            <a:r>
              <a:rPr lang="fa-IR" dirty="0"/>
              <a:t>توان بهینه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r>
              <a:rPr lang="en-US" dirty="0"/>
              <a:t>/50</a:t>
            </a:r>
          </a:p>
        </p:txBody>
      </p:sp>
      <p:pic>
        <p:nvPicPr>
          <p:cNvPr id="5" name="Picture 4"/>
          <p:cNvPicPr>
            <a:picLocks noChangeAspect="1"/>
          </p:cNvPicPr>
          <p:nvPr/>
        </p:nvPicPr>
        <p:blipFill>
          <a:blip r:embed="rId2"/>
          <a:stretch>
            <a:fillRect/>
          </a:stretch>
        </p:blipFill>
        <p:spPr>
          <a:xfrm>
            <a:off x="2531636" y="2098034"/>
            <a:ext cx="5562600" cy="3181350"/>
          </a:xfrm>
          <a:prstGeom prst="rect">
            <a:avLst/>
          </a:prstGeom>
        </p:spPr>
      </p:pic>
      <p:pic>
        <p:nvPicPr>
          <p:cNvPr id="7" name="Picture 6"/>
          <p:cNvPicPr>
            <a:picLocks noChangeAspect="1"/>
          </p:cNvPicPr>
          <p:nvPr/>
        </p:nvPicPr>
        <p:blipFill>
          <a:blip r:embed="rId3"/>
          <a:stretch>
            <a:fillRect/>
          </a:stretch>
        </p:blipFill>
        <p:spPr>
          <a:xfrm>
            <a:off x="2531636" y="5326183"/>
            <a:ext cx="4495800" cy="809625"/>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492502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595886"/>
            <a:ext cx="8911687" cy="1280890"/>
          </a:xfrm>
        </p:spPr>
        <p:txBody>
          <a:bodyPr/>
          <a:lstStyle/>
          <a:p>
            <a:r>
              <a:rPr lang="fa-IR" dirty="0"/>
              <a:t>حل مسئله برای لینک فراسو</a:t>
            </a:r>
            <a:endParaRPr lang="en-US" dirty="0"/>
          </a:p>
        </p:txBody>
      </p:sp>
      <p:sp>
        <p:nvSpPr>
          <p:cNvPr id="3" name="Content Placeholder 2"/>
          <p:cNvSpPr>
            <a:spLocks noGrp="1"/>
          </p:cNvSpPr>
          <p:nvPr>
            <p:ph idx="1"/>
          </p:nvPr>
        </p:nvSpPr>
        <p:spPr>
          <a:xfrm>
            <a:off x="1679327" y="2131444"/>
            <a:ext cx="8915400" cy="3777622"/>
          </a:xfrm>
        </p:spPr>
        <p:txBody>
          <a:bodyPr/>
          <a:lstStyle/>
          <a:p>
            <a:r>
              <a:rPr lang="fa-IR" dirty="0"/>
              <a:t>تابع لاگرانژ</a:t>
            </a:r>
          </a:p>
          <a:p>
            <a:endParaRPr lang="fa-IR" dirty="0"/>
          </a:p>
          <a:p>
            <a:endParaRPr lang="fa-IR" dirty="0"/>
          </a:p>
          <a:p>
            <a:endParaRPr lang="fa-IR" dirty="0"/>
          </a:p>
          <a:p>
            <a:endParaRPr lang="fa-IR" dirty="0"/>
          </a:p>
          <a:p>
            <a:endParaRPr lang="fa-IR" dirty="0"/>
          </a:p>
          <a:p>
            <a:r>
              <a:rPr lang="fa-IR" dirty="0"/>
              <a:t>توان بهینه </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r>
              <a:rPr lang="en-US" dirty="0"/>
              <a:t>/50</a:t>
            </a:r>
          </a:p>
        </p:txBody>
      </p:sp>
      <p:pic>
        <p:nvPicPr>
          <p:cNvPr id="5" name="Picture 4"/>
          <p:cNvPicPr>
            <a:picLocks noChangeAspect="1"/>
          </p:cNvPicPr>
          <p:nvPr/>
        </p:nvPicPr>
        <p:blipFill>
          <a:blip r:embed="rId2"/>
          <a:stretch>
            <a:fillRect/>
          </a:stretch>
        </p:blipFill>
        <p:spPr>
          <a:xfrm>
            <a:off x="2544448" y="2128229"/>
            <a:ext cx="5686425" cy="3019425"/>
          </a:xfrm>
          <a:prstGeom prst="rect">
            <a:avLst/>
          </a:prstGeom>
        </p:spPr>
      </p:pic>
      <p:pic>
        <p:nvPicPr>
          <p:cNvPr id="6" name="Picture 5"/>
          <p:cNvPicPr>
            <a:picLocks noChangeAspect="1"/>
          </p:cNvPicPr>
          <p:nvPr/>
        </p:nvPicPr>
        <p:blipFill>
          <a:blip r:embed="rId3"/>
          <a:stretch>
            <a:fillRect/>
          </a:stretch>
        </p:blipFill>
        <p:spPr>
          <a:xfrm>
            <a:off x="2544448" y="5147654"/>
            <a:ext cx="3876675" cy="1009650"/>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2310116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611" y="156863"/>
            <a:ext cx="8911687" cy="1280890"/>
          </a:xfrm>
        </p:spPr>
        <p:txBody>
          <a:bodyPr/>
          <a:lstStyle/>
          <a:p>
            <a:r>
              <a:rPr lang="fa-IR" dirty="0"/>
              <a:t>نتایج عددی</a:t>
            </a:r>
            <a:endParaRPr lang="en-US" dirty="0"/>
          </a:p>
        </p:txBody>
      </p:sp>
      <p:pic>
        <p:nvPicPr>
          <p:cNvPr id="5" name="Content Placeholder 4"/>
          <p:cNvPicPr>
            <a:picLocks noGrp="1" noChangeAspect="1"/>
          </p:cNvPicPr>
          <p:nvPr>
            <p:ph idx="1"/>
          </p:nvPr>
        </p:nvPicPr>
        <p:blipFill>
          <a:blip r:embed="rId2"/>
          <a:stretch>
            <a:fillRect/>
          </a:stretch>
        </p:blipFill>
        <p:spPr>
          <a:xfrm>
            <a:off x="2389135" y="784312"/>
            <a:ext cx="3950661" cy="3241186"/>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57</a:t>
            </a:fld>
            <a:r>
              <a:rPr lang="en-US" dirty="0"/>
              <a:t>/50</a:t>
            </a:r>
          </a:p>
        </p:txBody>
      </p:sp>
      <p:pic>
        <p:nvPicPr>
          <p:cNvPr id="6" name="Picture 5"/>
          <p:cNvPicPr>
            <a:picLocks noChangeAspect="1"/>
          </p:cNvPicPr>
          <p:nvPr/>
        </p:nvPicPr>
        <p:blipFill>
          <a:blip r:embed="rId3"/>
          <a:stretch>
            <a:fillRect/>
          </a:stretch>
        </p:blipFill>
        <p:spPr>
          <a:xfrm>
            <a:off x="6718047" y="819322"/>
            <a:ext cx="3756037" cy="3256680"/>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3" name="Picture 12"/>
          <p:cNvPicPr>
            <a:picLocks noChangeAspect="1"/>
          </p:cNvPicPr>
          <p:nvPr/>
        </p:nvPicPr>
        <p:blipFill>
          <a:blip r:embed="rId4"/>
          <a:stretch>
            <a:fillRect/>
          </a:stretch>
        </p:blipFill>
        <p:spPr>
          <a:xfrm>
            <a:off x="4416737" y="4035370"/>
            <a:ext cx="3846117" cy="2904658"/>
          </a:xfrm>
          <a:prstGeom prst="rect">
            <a:avLst/>
          </a:prstGeom>
        </p:spPr>
      </p:pic>
    </p:spTree>
    <p:extLst>
      <p:ext uri="{BB962C8B-B14F-4D97-AF65-F5344CB8AC3E}">
        <p14:creationId xmlns:p14="http://schemas.microsoft.com/office/powerpoint/2010/main" val="766870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113654"/>
            <a:ext cx="8911687" cy="1280890"/>
          </a:xfrm>
        </p:spPr>
        <p:txBody>
          <a:bodyPr/>
          <a:lstStyle/>
          <a:p>
            <a:r>
              <a:rPr lang="fa-IR" dirty="0"/>
              <a:t>نتیجه گیری</a:t>
            </a:r>
            <a:endParaRPr lang="en-US" dirty="0"/>
          </a:p>
        </p:txBody>
      </p:sp>
      <p:sp>
        <p:nvSpPr>
          <p:cNvPr id="3" name="Content Placeholder 2"/>
          <p:cNvSpPr>
            <a:spLocks noGrp="1"/>
          </p:cNvSpPr>
          <p:nvPr>
            <p:ph idx="1"/>
          </p:nvPr>
        </p:nvSpPr>
        <p:spPr>
          <a:xfrm>
            <a:off x="1941510" y="1387042"/>
            <a:ext cx="9437690" cy="4518810"/>
          </a:xfrm>
        </p:spPr>
        <p:txBody>
          <a:bodyPr>
            <a:normAutofit fontScale="92500" lnSpcReduction="20000"/>
          </a:bodyPr>
          <a:lstStyle/>
          <a:p>
            <a:pPr>
              <a:buFont typeface="Wingdings" panose="05000000000000000000" pitchFamily="2" charset="2"/>
              <a:buChar char="Ø"/>
            </a:pPr>
            <a:r>
              <a:rPr lang="fa-IR" sz="2600" dirty="0"/>
              <a:t>با افزایش تعداد واحدهاي</a:t>
            </a:r>
            <a:r>
              <a:rPr lang="en-US" sz="2600" dirty="0"/>
              <a:t> </a:t>
            </a:r>
            <a:r>
              <a:rPr lang="fa-IR" sz="2600" dirty="0"/>
              <a:t>رادیویی، بازدهی انرژي بهبود می یابد.</a:t>
            </a:r>
          </a:p>
          <a:p>
            <a:pPr marL="0" indent="0">
              <a:buNone/>
            </a:pPr>
            <a:endParaRPr lang="en-US" sz="2600" dirty="0"/>
          </a:p>
          <a:p>
            <a:pPr>
              <a:buFont typeface="Wingdings" panose="05000000000000000000" pitchFamily="2" charset="2"/>
              <a:buChar char="Ø"/>
            </a:pPr>
            <a:r>
              <a:rPr lang="fa-IR" sz="2600" dirty="0"/>
              <a:t>پیش کدگذاري </a:t>
            </a:r>
            <a:r>
              <a:rPr lang="en-US" sz="2600" dirty="0"/>
              <a:t> </a:t>
            </a:r>
            <a:r>
              <a:rPr lang="en-US" sz="2200" dirty="0"/>
              <a:t>MMSE</a:t>
            </a:r>
            <a:r>
              <a:rPr lang="fa-IR" sz="2600" dirty="0"/>
              <a:t>بازدهی انرژي بیشتري نسبت به </a:t>
            </a:r>
            <a:r>
              <a:rPr lang="en-US" sz="2600" dirty="0"/>
              <a:t> </a:t>
            </a:r>
            <a:r>
              <a:rPr lang="en-US" sz="2200" dirty="0"/>
              <a:t>MRT</a:t>
            </a:r>
            <a:r>
              <a:rPr lang="fa-IR" sz="2600" dirty="0"/>
              <a:t>دارند.</a:t>
            </a:r>
          </a:p>
          <a:p>
            <a:pPr marL="0" indent="0">
              <a:buNone/>
            </a:pPr>
            <a:r>
              <a:rPr lang="fa-IR" sz="2600" dirty="0"/>
              <a:t> </a:t>
            </a:r>
            <a:endParaRPr lang="en-US" sz="2600" dirty="0"/>
          </a:p>
          <a:p>
            <a:pPr>
              <a:buFont typeface="Wingdings" panose="05000000000000000000" pitchFamily="2" charset="2"/>
              <a:buChar char="Ø"/>
            </a:pPr>
            <a:r>
              <a:rPr lang="fa-IR" sz="2600" dirty="0"/>
              <a:t>علاوه بر این با افزایش تعداد کاربران، ابتدا بازدهی انرژي</a:t>
            </a:r>
            <a:r>
              <a:rPr lang="en-US" sz="2600" dirty="0"/>
              <a:t> </a:t>
            </a:r>
            <a:r>
              <a:rPr lang="fa-IR" sz="2600" dirty="0"/>
              <a:t>بیشتر شده و سپس به دلیل افزایش تداخل و محسوس شدن آن، بازدهی انرژي کاهش می یابد</a:t>
            </a:r>
          </a:p>
          <a:p>
            <a:pPr>
              <a:buFont typeface="Wingdings" panose="05000000000000000000" pitchFamily="2" charset="2"/>
              <a:buChar char="Ø"/>
            </a:pPr>
            <a:endParaRPr lang="en-US" sz="2600" dirty="0"/>
          </a:p>
          <a:p>
            <a:pPr>
              <a:buFont typeface="Wingdings" panose="05000000000000000000" pitchFamily="2" charset="2"/>
              <a:buChar char="Ø"/>
            </a:pPr>
            <a:r>
              <a:rPr lang="fa-IR" sz="2600" dirty="0"/>
              <a:t>با افزایش بیشینه ي ظرفیت لینک </a:t>
            </a:r>
            <a:r>
              <a:rPr lang="en-US" sz="2200" dirty="0" err="1"/>
              <a:t>fronthaul</a:t>
            </a:r>
            <a:r>
              <a:rPr lang="fa-IR" sz="2600" dirty="0"/>
              <a:t> بازدهی انرژي افزایش پیدا می</a:t>
            </a:r>
            <a:r>
              <a:rPr lang="en-US" sz="2600" dirty="0"/>
              <a:t> </a:t>
            </a:r>
            <a:r>
              <a:rPr lang="fa-IR" sz="2600" dirty="0"/>
              <a:t>کند. </a:t>
            </a:r>
          </a:p>
          <a:p>
            <a:pPr marL="0" indent="0">
              <a:buNone/>
            </a:pPr>
            <a:endParaRPr lang="en-US" sz="2600" dirty="0"/>
          </a:p>
          <a:p>
            <a:pPr>
              <a:buFont typeface="Wingdings" panose="05000000000000000000" pitchFamily="2" charset="2"/>
              <a:buChar char="Ø"/>
            </a:pPr>
            <a:r>
              <a:rPr lang="fa-IR" sz="2600" dirty="0"/>
              <a:t>هر چه قدر نویز کوانتیزاسیون کمتر باشد، بازدهی انرژي بهتر می شود</a:t>
            </a:r>
            <a:r>
              <a:rPr lang="fa-IR" dirty="0"/>
              <a:t>.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r>
              <a:rPr lang="en-US" dirty="0"/>
              <a:t>/50</a:t>
            </a:r>
          </a:p>
        </p:txBody>
      </p:sp>
    </p:spTree>
    <p:extLst>
      <p:ext uri="{BB962C8B-B14F-4D97-AF65-F5344CB8AC3E}">
        <p14:creationId xmlns:p14="http://schemas.microsoft.com/office/powerpoint/2010/main" val="2526096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پیشنهادات</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fa-IR" dirty="0"/>
              <a:t>بهبود الگوریتم تکرار شونده</a:t>
            </a:r>
          </a:p>
          <a:p>
            <a:pPr>
              <a:buFont typeface="Wingdings" panose="05000000000000000000" pitchFamily="2" charset="2"/>
              <a:buChar char="ü"/>
            </a:pPr>
            <a:r>
              <a:rPr lang="fa-IR" dirty="0"/>
              <a:t>استفاده از روش های یادگیری ماشین در خوشه سازی</a:t>
            </a:r>
          </a:p>
          <a:p>
            <a:pPr>
              <a:buFont typeface="Wingdings" panose="05000000000000000000" pitchFamily="2" charset="2"/>
              <a:buChar char="ü"/>
            </a:pPr>
            <a:r>
              <a:rPr lang="fa-IR" dirty="0"/>
              <a:t>استفاده از سیستم مدل </a:t>
            </a:r>
            <a:r>
              <a:rPr lang="en-US" sz="2000" dirty="0"/>
              <a:t>D2D</a:t>
            </a:r>
            <a:r>
              <a:rPr lang="fa-IR" dirty="0"/>
              <a:t> برای ارتباط دو کاربر در یک خوشه</a:t>
            </a:r>
          </a:p>
          <a:p>
            <a:pPr>
              <a:buFont typeface="Wingdings" panose="05000000000000000000" pitchFamily="2" charset="2"/>
              <a:buChar char="ü"/>
            </a:pPr>
            <a:r>
              <a:rPr lang="fa-IR" dirty="0"/>
              <a:t>فشرده سازی با روش </a:t>
            </a:r>
            <a:r>
              <a:rPr lang="en-US" sz="2000" dirty="0"/>
              <a:t>ECF</a:t>
            </a:r>
          </a:p>
          <a:p>
            <a:pPr>
              <a:buFont typeface="Wingdings" panose="05000000000000000000" pitchFamily="2" charset="2"/>
              <a:buChar char="ü"/>
            </a:pPr>
            <a:r>
              <a:rPr lang="fa-IR" dirty="0"/>
              <a:t>بدست آوردن اینکه به ازاي هر کاربر چند واحد رادیویی نیاز است که بازدهی انرژي به بیشینه مقدار خود برسد </a:t>
            </a:r>
            <a:br>
              <a:rPr lang="fa-IR"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r>
              <a:rPr lang="en-US" dirty="0"/>
              <a:t>/50</a:t>
            </a:r>
          </a:p>
        </p:txBody>
      </p:sp>
    </p:spTree>
    <p:extLst>
      <p:ext uri="{BB962C8B-B14F-4D97-AF65-F5344CB8AC3E}">
        <p14:creationId xmlns:p14="http://schemas.microsoft.com/office/powerpoint/2010/main" val="83438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r>
              <a:rPr lang="en-US" dirty="0"/>
              <a:t>/50</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3912" y="1967751"/>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764568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3" y="2169575"/>
            <a:ext cx="8911687" cy="1280890"/>
          </a:xfrm>
        </p:spPr>
        <p:txBody>
          <a:bodyPr>
            <a:normAutofit/>
          </a:bodyPr>
          <a:lstStyle/>
          <a:p>
            <a:pPr algn="ctr" rtl="1"/>
            <a:r>
              <a:rPr lang="fa-IR" sz="7200" dirty="0">
                <a:cs typeface="B Nazanin" panose="00000400000000000000" pitchFamily="2" charset="-78"/>
              </a:rPr>
              <a:t>با تشکر</a:t>
            </a:r>
            <a:endParaRPr lang="en-US" sz="7200"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60</a:t>
            </a:fld>
            <a:r>
              <a:rPr lang="en-US"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73415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342900"/>
            <a:ext cx="10131425" cy="1456267"/>
          </a:xfrm>
        </p:spPr>
        <p:txBody>
          <a:bodyPr/>
          <a:lstStyle/>
          <a:p>
            <a:pPr algn="ctr" rtl="1"/>
            <a:r>
              <a:rPr lang="fa-IR" dirty="0"/>
              <a:t>ایستگاه پایه با </a:t>
            </a:r>
            <a:r>
              <a:rPr lang="en-US" sz="3200" dirty="0"/>
              <a:t>RRH</a:t>
            </a:r>
          </a:p>
        </p:txBody>
      </p:sp>
      <p:sp>
        <p:nvSpPr>
          <p:cNvPr id="3" name="Content Placeholder 2"/>
          <p:cNvSpPr>
            <a:spLocks noGrp="1"/>
          </p:cNvSpPr>
          <p:nvPr>
            <p:ph idx="1"/>
          </p:nvPr>
        </p:nvSpPr>
        <p:spPr>
          <a:xfrm>
            <a:off x="9660" y="1769263"/>
            <a:ext cx="10379343" cy="4434208"/>
          </a:xfrm>
        </p:spPr>
        <p:txBody>
          <a:bodyPr anchor="t">
            <a:normAutofit/>
          </a:bodyPr>
          <a:lstStyle/>
          <a:p>
            <a:pPr algn="r" rtl="1">
              <a:buFont typeface="Wingdings" panose="05000000000000000000" pitchFamily="2" charset="2"/>
              <a:buChar char="Ø"/>
            </a:pPr>
            <a:r>
              <a:rPr lang="fa-IR" dirty="0"/>
              <a:t>ایستگاه پایه به یک قسمت پردازشی و یک قسمت رادیویی تقسیم میشود</a:t>
            </a:r>
          </a:p>
          <a:p>
            <a:pPr algn="r" rtl="1">
              <a:buFont typeface="Wingdings" panose="05000000000000000000" pitchFamily="2" charset="2"/>
              <a:buChar char="Ø"/>
            </a:pPr>
            <a:r>
              <a:rPr lang="fa-IR" dirty="0"/>
              <a:t>قسمت رادیویی </a:t>
            </a:r>
            <a:r>
              <a:rPr lang="en-US" sz="1800" dirty="0"/>
              <a:t>RRH</a:t>
            </a:r>
            <a:r>
              <a:rPr lang="fa-IR" dirty="0"/>
              <a:t> یا واحد ارتباط راه دور</a:t>
            </a:r>
            <a:r>
              <a:rPr lang="en-US" dirty="0"/>
              <a:t>(</a:t>
            </a:r>
            <a:r>
              <a:rPr lang="en-US" sz="1800" dirty="0"/>
              <a:t>RRU</a:t>
            </a:r>
            <a:r>
              <a:rPr lang="en-US" dirty="0"/>
              <a:t>) </a:t>
            </a:r>
            <a:r>
              <a:rPr lang="fa-IR" dirty="0"/>
              <a:t> نامیده میشود</a:t>
            </a:r>
          </a:p>
          <a:p>
            <a:pPr lvl="1"/>
            <a:r>
              <a:rPr lang="fa-IR" dirty="0"/>
              <a:t>در واحد </a:t>
            </a:r>
            <a:r>
              <a:rPr lang="en-US" sz="1400" dirty="0"/>
              <a:t>RRH</a:t>
            </a:r>
            <a:r>
              <a:rPr lang="fa-IR" dirty="0"/>
              <a:t> پردازش دیجیتال،تبدیل دیجیتال به آنالوگ، تبدیل آنالوگ به دیجیتال،تقویت توان و فیلترینگ انجام میشود</a:t>
            </a:r>
          </a:p>
          <a:p>
            <a:pPr algn="r" rtl="1">
              <a:buFont typeface="Wingdings" panose="05000000000000000000" pitchFamily="2" charset="2"/>
              <a:buChar char="Ø"/>
            </a:pPr>
            <a:r>
              <a:rPr lang="fa-IR" dirty="0"/>
              <a:t>پردازش سیگنال باند پایه با عنوان </a:t>
            </a:r>
            <a:r>
              <a:rPr lang="en-US" sz="1800" dirty="0"/>
              <a:t>BBU</a:t>
            </a:r>
            <a:r>
              <a:rPr lang="fa-IR" dirty="0"/>
              <a:t> یا واحد داده شناخته میشود (</a:t>
            </a:r>
            <a:r>
              <a:rPr lang="en-US" sz="1800" dirty="0"/>
              <a:t>Data Unit</a:t>
            </a:r>
            <a:r>
              <a:rPr lang="fa-IR" dirty="0"/>
              <a:t>)</a:t>
            </a:r>
          </a:p>
          <a:p>
            <a:pPr algn="r" rt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r>
              <a:rPr lang="en-US" dirty="0"/>
              <a:t>/50</a:t>
            </a:r>
          </a:p>
        </p:txBody>
      </p:sp>
      <p:pic>
        <p:nvPicPr>
          <p:cNvPr id="5" name="Content Placeholder 4"/>
          <p:cNvPicPr>
            <a:picLocks noChangeAspect="1"/>
          </p:cNvPicPr>
          <p:nvPr/>
        </p:nvPicPr>
        <p:blipFill>
          <a:blip r:embed="rId2"/>
          <a:stretch>
            <a:fillRect/>
          </a:stretch>
        </p:blipFill>
        <p:spPr>
          <a:xfrm>
            <a:off x="3016888" y="4384276"/>
            <a:ext cx="5260326" cy="2328246"/>
          </a:xfrm>
          <a:prstGeom prst="rect">
            <a:avLst/>
          </a:prstGeom>
        </p:spPr>
      </p:pic>
      <p:sp>
        <p:nvSpPr>
          <p:cNvPr id="13" name="Rounded Rectangle 10">
            <a:extLst>
              <a:ext uri="{FF2B5EF4-FFF2-40B4-BE49-F238E27FC236}">
                <a16:creationId xmlns:a16="http://schemas.microsoft.com/office/drawing/2014/main" id="{0A564911-A37E-4691-BD5A-22D172A8A686}"/>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85C826E-6562-4E72-BC98-30AE8B5A45BF}"/>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A58DA27-6D99-44A5-997A-827539BBFFCB}"/>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86FA04CE-DE33-450A-8BD0-F9A741D84ADC}"/>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3B70BE9-CBE8-4641-904C-D6AC7610EAF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DE4BD5B-A816-4161-B468-F4F482141F0E}"/>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606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478422" y="1672087"/>
            <a:ext cx="8915400" cy="3777622"/>
          </a:xfrm>
        </p:spPr>
        <p:txBody>
          <a:bodyPr>
            <a:normAutofit/>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r>
              <a:rPr lang="en-US" dirty="0"/>
              <a:t>/50</a:t>
            </a:r>
          </a:p>
        </p:txBody>
      </p:sp>
      <p:pic>
        <p:nvPicPr>
          <p:cNvPr id="5" name="Picture 4"/>
          <p:cNvPicPr>
            <a:picLocks noChangeAspect="1"/>
          </p:cNvPicPr>
          <p:nvPr/>
        </p:nvPicPr>
        <p:blipFill>
          <a:blip r:embed="rId2"/>
          <a:stretch>
            <a:fillRect/>
          </a:stretch>
        </p:blipFill>
        <p:spPr>
          <a:xfrm>
            <a:off x="1789111" y="3906761"/>
            <a:ext cx="5260148" cy="212928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10705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766" y="306888"/>
            <a:ext cx="10131425" cy="946150"/>
          </a:xfrm>
        </p:spPr>
        <p:txBody>
          <a:bodyPr/>
          <a:lstStyle/>
          <a:p>
            <a:r>
              <a:rPr lang="fa-IR" dirty="0"/>
              <a:t>شبکه ی دسترسی رادیویی ابری- </a:t>
            </a:r>
            <a:r>
              <a:rPr lang="en-US" sz="3200" dirty="0"/>
              <a:t>C-RAN</a:t>
            </a:r>
            <a:endParaRPr lang="en-US" dirty="0"/>
          </a:p>
        </p:txBody>
      </p:sp>
      <p:sp>
        <p:nvSpPr>
          <p:cNvPr id="3" name="Content Placeholder 2"/>
          <p:cNvSpPr>
            <a:spLocks noGrp="1"/>
          </p:cNvSpPr>
          <p:nvPr>
            <p:ph idx="1"/>
          </p:nvPr>
        </p:nvSpPr>
        <p:spPr>
          <a:xfrm>
            <a:off x="762735" y="1681129"/>
            <a:ext cx="10131425" cy="4057650"/>
          </a:xfrm>
        </p:spPr>
        <p:txBody>
          <a:bodyPr anchor="t"/>
          <a:lstStyle/>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2">
              <a:buFont typeface="Wingdings" panose="05000000000000000000" pitchFamily="2" charset="2"/>
              <a:buChar char="Ø"/>
            </a:pPr>
            <a:r>
              <a:rPr lang="en-US" dirty="0"/>
              <a:t>RRH</a:t>
            </a:r>
            <a:r>
              <a:rPr lang="en-US" b="1" dirty="0"/>
              <a:t>	</a:t>
            </a:r>
            <a:endParaRPr lang="en-US" dirty="0"/>
          </a:p>
          <a:p>
            <a:pPr lvl="3">
              <a:buFont typeface="Wingdings" panose="05000000000000000000" pitchFamily="2" charset="2"/>
              <a:buChar char="Ø"/>
            </a:pPr>
            <a:r>
              <a:rPr lang="fa-IR" sz="1800" dirty="0"/>
              <a:t>عملکرد بعنوان واحدهای رادیویی </a:t>
            </a:r>
            <a:r>
              <a:rPr lang="en-US" dirty="0"/>
              <a:t>(RU)</a:t>
            </a:r>
            <a:r>
              <a:rPr lang="fa-IR" dirty="0"/>
              <a:t> </a:t>
            </a:r>
            <a:r>
              <a:rPr lang="fa-IR" sz="1800" dirty="0"/>
              <a:t>یا</a:t>
            </a:r>
            <a:r>
              <a:rPr lang="en-US" dirty="0"/>
              <a:t>(RRH)</a:t>
            </a:r>
            <a:endParaRPr lang="fa-IR" dirty="0"/>
          </a:p>
          <a:p>
            <a:pPr>
              <a:buFont typeface="Wingdings" panose="05000000000000000000" pitchFamily="2" charset="2"/>
              <a:buChar char="Ø"/>
            </a:pPr>
            <a:endParaRPr lang="en-US" dirty="0"/>
          </a:p>
          <a:p>
            <a:pPr lvl="1">
              <a:buFont typeface="Wingdings" panose="05000000000000000000" pitchFamily="2" charset="2"/>
              <a:buChar char="Ø"/>
            </a:pPr>
            <a:r>
              <a:rPr lang="en-US" b="1" dirty="0"/>
              <a:t>Backhaul</a:t>
            </a:r>
            <a:endParaRPr lang="fa-IR" b="1" dirty="0"/>
          </a:p>
          <a:p>
            <a:pPr lvl="1">
              <a:buFont typeface="Wingdings" panose="05000000000000000000" pitchFamily="2" charset="2"/>
              <a:buChar char="Ø"/>
            </a:pPr>
            <a:r>
              <a:rPr lang="fa-IR" dirty="0"/>
              <a:t>اتصال </a:t>
            </a:r>
            <a:r>
              <a:rPr lang="en-US" sz="1800" dirty="0"/>
              <a:t>BBU Pool</a:t>
            </a:r>
            <a:r>
              <a:rPr lang="en-US" dirty="0"/>
              <a:t> </a:t>
            </a:r>
            <a:r>
              <a:rPr lang="fa-IR" dirty="0"/>
              <a:t> به هسته ی شبکه ی سیار</a:t>
            </a:r>
          </a:p>
          <a:p>
            <a:pPr lvl="2">
              <a:buFont typeface="Wingdings" panose="05000000000000000000" pitchFamily="2" charset="2"/>
              <a:buChar char="Ø"/>
            </a:pPr>
            <a:endParaRPr lang="fa-IR" dirty="0"/>
          </a:p>
          <a:p>
            <a:pPr lvl="3">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r>
              <a:rPr lang="en-US" dirty="0"/>
              <a:t>/50</a:t>
            </a:r>
          </a:p>
        </p:txBody>
      </p:sp>
      <p:pic>
        <p:nvPicPr>
          <p:cNvPr id="6" name="Content Placeholder 4"/>
          <p:cNvPicPr>
            <a:picLocks noChangeAspect="1"/>
          </p:cNvPicPr>
          <p:nvPr/>
        </p:nvPicPr>
        <p:blipFill>
          <a:blip r:embed="rId2"/>
          <a:stretch>
            <a:fillRect/>
          </a:stretch>
        </p:blipFill>
        <p:spPr>
          <a:xfrm>
            <a:off x="582431" y="3240611"/>
            <a:ext cx="5228314" cy="2730514"/>
          </a:xfrm>
          <a:prstGeom prst="rect">
            <a:avLst/>
          </a:prstGeom>
        </p:spPr>
      </p:pic>
      <p:sp>
        <p:nvSpPr>
          <p:cNvPr id="13"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77543633"/>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3354</TotalTime>
  <Words>2872</Words>
  <Application>Microsoft Office PowerPoint</Application>
  <PresentationFormat>Widescreen</PresentationFormat>
  <Paragraphs>626</Paragraphs>
  <Slides>60</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Arial</vt:lpstr>
      <vt:lpstr>B Nazanin</vt:lpstr>
      <vt:lpstr>Calibri</vt:lpstr>
      <vt:lpstr>Cambria Math</vt:lpstr>
      <vt:lpstr>Century Gothic</vt:lpstr>
      <vt:lpstr>Tahoma</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مقدمه ای بر ساختار ORAN</vt:lpstr>
      <vt:lpstr>تکامل ساختار ایستگاه های پایه( (BSها</vt:lpstr>
      <vt:lpstr>ایستگاه پایه با RRH</vt:lpstr>
      <vt:lpstr>شبکه ی دسترسی رادیویی ابری- C-RAN</vt:lpstr>
      <vt:lpstr>شبکه ی دسترسی رادیویی ابری- C-RAN</vt:lpstr>
      <vt:lpstr>شبکه ی دسترسی رادیویی ابری متجانس- HCRAN</vt:lpstr>
      <vt:lpstr>شبکه ی دسترسی رادیویی ابری متجانس- HCRAN</vt:lpstr>
      <vt:lpstr>شبکه های دسترسی رادیویی مهی FRAN</vt:lpstr>
      <vt:lpstr>شبکه های دسترسی رادیویی مهی FRAN</vt:lpstr>
      <vt:lpstr>XRAN</vt:lpstr>
      <vt:lpstr>VRAN</vt:lpstr>
      <vt:lpstr>ORAN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کوله پشتی</vt:lpstr>
      <vt:lpstr>ادبیات و پیشینه ی تحقیق</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تخصیص منابع در شبکه های دسترسی رادیویی باز  </vt:lpstr>
      <vt:lpstr>سیستم مدل لینک فروسو</vt:lpstr>
      <vt:lpstr>نرخ قابل دسترس</vt:lpstr>
      <vt:lpstr>شرح مسئله  </vt:lpstr>
      <vt:lpstr>الگوریتم مورد استفاده</vt:lpstr>
      <vt:lpstr>الگوریتم مورد استفاده</vt:lpstr>
      <vt:lpstr>نتایج عددی</vt:lpstr>
      <vt:lpstr>تخصیص منابع در لینک فراسو</vt:lpstr>
      <vt:lpstr>آنالیز نرخ قابل دسترس  </vt:lpstr>
      <vt:lpstr>آنالیز نرخ قابل دسترس</vt:lpstr>
      <vt:lpstr>شرح مسئله</vt:lpstr>
      <vt:lpstr>شرح مسئله  </vt:lpstr>
      <vt:lpstr>الگوریتم مورد استفاده</vt:lpstr>
      <vt:lpstr>نتایج عددی</vt:lpstr>
      <vt:lpstr>   تخصیص منابع به صورت تقسیم زمانی</vt:lpstr>
      <vt:lpstr>سیستم مدل</vt:lpstr>
      <vt:lpstr>آنالیز نرخ قابل دسترس در خوشه هاي فروسو  </vt:lpstr>
      <vt:lpstr>آنالیز نرخ قابل دسترس در خوشه هاي فروسو</vt:lpstr>
      <vt:lpstr>آنالیز نرخ قابل دسترس در خوشه هاي فراسو</vt:lpstr>
      <vt:lpstr>آنالیز نرخ قابل دسترس در خوشه هاي فراسو</vt:lpstr>
      <vt:lpstr>شرح مسئله  </vt:lpstr>
      <vt:lpstr>حل مسئله</vt:lpstr>
      <vt:lpstr>حل مسئله برای لینک فروسو</vt:lpstr>
      <vt:lpstr>حل مسئله برای لینک فراسو</vt:lpstr>
      <vt:lpstr>نتایج عددی</vt:lpstr>
      <vt:lpstr>نتیجه گیری</vt:lpstr>
      <vt:lpstr>پیشنهادات</vt:lpstr>
      <vt:lpstr>با تشکر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157</cp:revision>
  <dcterms:created xsi:type="dcterms:W3CDTF">2017-09-21T07:09:31Z</dcterms:created>
  <dcterms:modified xsi:type="dcterms:W3CDTF">2020-10-25T13:34:22Z</dcterms:modified>
</cp:coreProperties>
</file>