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4"/>
  </p:notesMasterIdLst>
  <p:sldIdLst>
    <p:sldId id="256" r:id="rId2"/>
    <p:sldId id="259" r:id="rId3"/>
    <p:sldId id="319" r:id="rId4"/>
    <p:sldId id="257" r:id="rId5"/>
    <p:sldId id="265" r:id="rId6"/>
    <p:sldId id="268" r:id="rId7"/>
    <p:sldId id="325" r:id="rId8"/>
    <p:sldId id="326" r:id="rId9"/>
    <p:sldId id="329" r:id="rId10"/>
    <p:sldId id="327" r:id="rId11"/>
    <p:sldId id="330" r:id="rId12"/>
    <p:sldId id="331" r:id="rId13"/>
    <p:sldId id="332" r:id="rId14"/>
    <p:sldId id="334" r:id="rId15"/>
    <p:sldId id="335" r:id="rId16"/>
    <p:sldId id="337" r:id="rId17"/>
    <p:sldId id="338" r:id="rId18"/>
    <p:sldId id="336" r:id="rId19"/>
    <p:sldId id="341" r:id="rId20"/>
    <p:sldId id="285" r:id="rId21"/>
    <p:sldId id="344" r:id="rId22"/>
    <p:sldId id="347" r:id="rId23"/>
    <p:sldId id="345" r:id="rId24"/>
    <p:sldId id="346" r:id="rId25"/>
    <p:sldId id="289" r:id="rId26"/>
    <p:sldId id="348" r:id="rId27"/>
    <p:sldId id="349" r:id="rId28"/>
    <p:sldId id="351" r:id="rId29"/>
    <p:sldId id="350" r:id="rId30"/>
    <p:sldId id="352" r:id="rId31"/>
    <p:sldId id="314" r:id="rId32"/>
    <p:sldId id="353" r:id="rId33"/>
    <p:sldId id="355" r:id="rId34"/>
    <p:sldId id="356" r:id="rId35"/>
    <p:sldId id="357" r:id="rId36"/>
    <p:sldId id="358" r:id="rId37"/>
    <p:sldId id="359" r:id="rId38"/>
    <p:sldId id="361" r:id="rId39"/>
    <p:sldId id="363" r:id="rId40"/>
    <p:sldId id="364" r:id="rId41"/>
    <p:sldId id="365" r:id="rId42"/>
    <p:sldId id="366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72" d="100"/>
          <a:sy n="72" d="100"/>
        </p:scale>
        <p:origin x="5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78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335B88-4C89-4578-A075-4D3E83B0A887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56444-D154-4956-9572-4337882A0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730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556444-D154-4956-9572-4337882A0F5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7835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160CD-9E5C-44FE-9F0C-D612028CC18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456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>
                <a:latin typeface="Times New Roman" panose="02020603050405020304" pitchFamily="18" charset="0"/>
                <a:cs typeface="B Nazanin" panose="00000400000000000000" pitchFamily="2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B Nazanin" panose="00000400000000000000" pitchFamily="2" charset="-7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897DE-854B-410F-BF8C-859E4B45340C}" type="datetime1">
              <a:rPr lang="en-US" smtClean="0"/>
              <a:t>11/10/2020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06400" y="4529540"/>
            <a:ext cx="905179" cy="36512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r>
              <a:rPr lang="en-US" dirty="0"/>
              <a:t>/42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63" y="0"/>
            <a:ext cx="1868641" cy="143995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3681" y="0"/>
            <a:ext cx="1388319" cy="138831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706A8-49B5-4DDE-B3A0-3BDFA5DCCB12}" type="datetime1">
              <a:rPr lang="en-US" smtClean="0"/>
              <a:t>11/10/2020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69A3A-2315-4E26-B197-EFD38E979538}" type="datetime1">
              <a:rPr lang="en-US" smtClean="0"/>
              <a:t>11/10/2020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2EB09-7D3D-4D2F-B6E1-ADAB75B0E5C4}" type="datetime1">
              <a:rPr lang="en-US" smtClean="0"/>
              <a:t>11/10/2020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A0390-966D-4150-8FD3-F9A7232F0DF5}" type="datetime1">
              <a:rPr lang="en-US" smtClean="0"/>
              <a:t>11/10/2020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CD2E4-C4C3-44D0-81AE-6E21BF64510C}" type="datetime1">
              <a:rPr lang="en-US" smtClean="0"/>
              <a:t>11/10/2020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B3C33-7FB1-413B-89C0-DD47491A3B0B}" type="datetime1">
              <a:rPr lang="en-US" smtClean="0"/>
              <a:t>11/10/2020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332B6-D513-4D54-988C-6B22B275E6A9}" type="datetime1">
              <a:rPr lang="en-US" smtClean="0"/>
              <a:t>11/10/2020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1" y="617382"/>
            <a:ext cx="8911687" cy="1280890"/>
          </a:xfrm>
        </p:spPr>
        <p:txBody>
          <a:bodyPr/>
          <a:lstStyle>
            <a:lvl1pPr algn="ctr" rtl="1">
              <a:defRPr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B Nazanin" panose="00000400000000000000" pitchFamily="2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41511" y="2128229"/>
            <a:ext cx="8915400" cy="3777622"/>
          </a:xfrm>
        </p:spPr>
        <p:txBody>
          <a:bodyPr>
            <a:normAutofit/>
          </a:bodyPr>
          <a:lstStyle>
            <a:lvl1pPr marL="342900" indent="-342900" algn="r" rtl="1">
              <a:buFont typeface="Wingdings" panose="05000000000000000000" pitchFamily="2" charset="2"/>
              <a:buChar char="Ø"/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B Nazanin" panose="00000400000000000000" pitchFamily="2" charset="-78"/>
              </a:defRPr>
            </a:lvl1pPr>
            <a:lvl2pPr marL="742950" indent="-285750" algn="r" rtl="1">
              <a:buFont typeface="Wingdings" panose="05000000000000000000" pitchFamily="2" charset="2"/>
              <a:buChar char="Ø"/>
              <a:defRPr sz="2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B Nazanin" panose="00000400000000000000" pitchFamily="2" charset="-78"/>
              </a:defRPr>
            </a:lvl2pPr>
            <a:lvl3pPr marL="1143000" indent="-228600" algn="r" rtl="1">
              <a:buFont typeface="Wingdings" panose="05000000000000000000" pitchFamily="2" charset="2"/>
              <a:buChar char="Ø"/>
              <a:defRPr sz="18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B Nazanin" panose="00000400000000000000" pitchFamily="2" charset="-78"/>
              </a:defRPr>
            </a:lvl3pPr>
            <a:lvl4pPr marL="1600200" indent="-228600" algn="r" rtl="1">
              <a:buFont typeface="Wingdings" panose="05000000000000000000" pitchFamily="2" charset="2"/>
              <a:buChar char="Ø"/>
              <a:defRPr sz="16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B Nazanin" panose="00000400000000000000" pitchFamily="2" charset="-78"/>
              </a:defRPr>
            </a:lvl4pPr>
            <a:lvl5pPr marL="2057400" indent="-228600" algn="r" rtl="1">
              <a:buFont typeface="Wingdings" panose="05000000000000000000" pitchFamily="2" charset="2"/>
              <a:buChar char="Ø"/>
              <a:defRPr sz="16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B Nazanin" panose="00000400000000000000" pitchFamily="2" charset="-78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r>
              <a:rPr lang="fa-IR" dirty="0"/>
              <a:t>لیییسزی</a:t>
            </a:r>
            <a:endParaRPr lang="en-US" dirty="0"/>
          </a:p>
          <a:p>
            <a:pPr lvl="1"/>
            <a:r>
              <a:rPr lang="en-US" dirty="0"/>
              <a:t>Second level</a:t>
            </a:r>
            <a:r>
              <a:rPr lang="fa-IR" dirty="0"/>
              <a:t>رزط</a:t>
            </a:r>
            <a:endParaRPr lang="en-US" dirty="0"/>
          </a:p>
          <a:p>
            <a:pPr lvl="2"/>
            <a:r>
              <a:rPr lang="en-US" dirty="0"/>
              <a:t>Third level</a:t>
            </a:r>
            <a:r>
              <a:rPr lang="fa-IR" dirty="0"/>
              <a:t>رزط</a:t>
            </a:r>
            <a:endParaRPr lang="en-US" dirty="0"/>
          </a:p>
          <a:p>
            <a:pPr lvl="3"/>
            <a:r>
              <a:rPr lang="en-US" dirty="0"/>
              <a:t>Fourth level</a:t>
            </a:r>
            <a:r>
              <a:rPr lang="fa-IR" dirty="0"/>
              <a:t>رزط</a:t>
            </a:r>
            <a:endParaRPr lang="en-US" dirty="0"/>
          </a:p>
          <a:p>
            <a:pPr lvl="4"/>
            <a:r>
              <a:rPr lang="en-US" dirty="0"/>
              <a:t>Fifth level</a:t>
            </a:r>
            <a:r>
              <a:rPr lang="fa-IR" dirty="0"/>
              <a:t>زطظ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19135" y="6225360"/>
            <a:ext cx="1146283" cy="370396"/>
          </a:xfrm>
        </p:spPr>
        <p:txBody>
          <a:bodyPr/>
          <a:lstStyle/>
          <a:p>
            <a:fld id="{F1BF1586-5C1F-44F6-97E8-D424F170F214}" type="datetime1">
              <a:rPr lang="en-US" smtClean="0"/>
              <a:t>11/10/2020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0" y="1998536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0464" y="2069621"/>
            <a:ext cx="1003300" cy="36512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r>
              <a:rPr lang="en-US" dirty="0"/>
              <a:t>/42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64" y="1"/>
            <a:ext cx="1649700" cy="127124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3681" y="0"/>
            <a:ext cx="1225655" cy="122565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D65B3-D939-4256-A2E2-BDA4F2324312}" type="datetime1">
              <a:rPr lang="en-US" smtClean="0"/>
              <a:t>11/10/2020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8600" y="3244139"/>
            <a:ext cx="1082979" cy="36512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r>
              <a:rPr lang="en-US" dirty="0"/>
              <a:t>/42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"/>
            <a:ext cx="1616071" cy="124532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6674" y="1"/>
            <a:ext cx="1245326" cy="124532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0C301-217F-4148-8032-94620978EEF4}" type="datetime1">
              <a:rPr lang="en-US" smtClean="0"/>
              <a:t>11/10/2020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0" y="2133600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99993" y="2204685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80" y="1"/>
            <a:ext cx="1558656" cy="120108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469" y="0"/>
            <a:ext cx="1149531" cy="114953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D3112-4069-4802-8481-67D783BCB1BB}" type="datetime1">
              <a:rPr lang="en-US" smtClean="0"/>
              <a:t>11/10/2020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60286-8CE1-4373-9F20-7F2E058BA2F0}" type="datetime1">
              <a:rPr lang="en-US" smtClean="0"/>
              <a:t>11/10/2020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0" y="2362870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61356" y="2433955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81" y="1"/>
            <a:ext cx="1558655" cy="120108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406" y="1"/>
            <a:ext cx="1162593" cy="116259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D0DFB-E310-43A1-8AF6-2B9F04DE0353}" type="datetime1">
              <a:rPr lang="en-US" smtClean="0"/>
              <a:t>11/10/2020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A7376-6471-4B0C-956E-6AC3A79C79A7}" type="datetime1">
              <a:rPr lang="en-US" smtClean="0"/>
              <a:t>11/10/2020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013CC-1684-4A51-9CDE-BB5B8393310A}" type="datetime1">
              <a:rPr lang="en-US" smtClean="0"/>
              <a:t>11/10/2020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48575-D7C2-4A40-A84E-E551FDE7B662}" type="datetime1">
              <a:rPr lang="en-US" smtClean="0"/>
              <a:t>11/10/2020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29.png"/><Relationship Id="rId7" Type="http://schemas.openxmlformats.org/officeDocument/2006/relationships/image" Target="../media/image3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32858" y="478681"/>
            <a:ext cx="9302796" cy="3583867"/>
          </a:xfrm>
        </p:spPr>
        <p:txBody>
          <a:bodyPr>
            <a:normAutofit fontScale="90000"/>
          </a:bodyPr>
          <a:lstStyle/>
          <a:p>
            <a:pPr algn="ctr" rtl="1"/>
            <a:r>
              <a:rPr lang="fa-IR" sz="2200" b="1" dirty="0"/>
              <a:t>دانشگاه تهران</a:t>
            </a:r>
            <a:br>
              <a:rPr lang="fa-IR" sz="2200" b="1" dirty="0"/>
            </a:br>
            <a:r>
              <a:rPr lang="fa-IR" sz="2200" b="1" dirty="0"/>
              <a:t>دانشکده برق و کامپیوتر</a:t>
            </a:r>
            <a:br>
              <a:rPr lang="fa-IR" sz="2200" b="1" dirty="0"/>
            </a:br>
            <a:r>
              <a:rPr lang="fa-IR" sz="2200" b="1" dirty="0"/>
              <a:t>پروپزال دکتری</a:t>
            </a:r>
            <a:br>
              <a:rPr lang="fa-IR" sz="2200" b="1" dirty="0"/>
            </a:br>
            <a:br>
              <a:rPr lang="en-US" dirty="0"/>
            </a:br>
            <a:r>
              <a:rPr lang="ar-IQ" sz="4900" dirty="0"/>
              <a:t>تخصیص منابع در شبکه های دسترسی رادیویی</a:t>
            </a:r>
            <a:br>
              <a:rPr lang="ar-IQ" sz="4900" dirty="0"/>
            </a:br>
            <a:r>
              <a:rPr lang="ar-IQ" sz="4900" dirty="0"/>
              <a:t>باز با برش دهی شبکه</a:t>
            </a:r>
            <a:r>
              <a:rPr lang="ar-IQ" sz="2700" dirty="0"/>
              <a:t> </a:t>
            </a:r>
            <a:br>
              <a:rPr lang="ar-IQ" sz="2700" dirty="0"/>
            </a:br>
            <a:endParaRPr lang="en-US" sz="27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0255" y="4062548"/>
            <a:ext cx="8915399" cy="1726452"/>
          </a:xfrm>
        </p:spPr>
        <p:txBody>
          <a:bodyPr>
            <a:normAutofit/>
          </a:bodyPr>
          <a:lstStyle/>
          <a:p>
            <a:pPr algn="ctr" rtl="1"/>
            <a:r>
              <a:rPr lang="fa-IR" sz="2000" b="1" dirty="0">
                <a:solidFill>
                  <a:schemeClr val="tx1"/>
                </a:solidFill>
              </a:rPr>
              <a:t>استاد راهنما : جناب آقای دکتر شاه منصوری</a:t>
            </a:r>
          </a:p>
          <a:p>
            <a:pPr algn="ctr" rtl="1"/>
            <a:r>
              <a:rPr lang="fa-IR" b="1" dirty="0">
                <a:solidFill>
                  <a:schemeClr val="tx1"/>
                </a:solidFill>
              </a:rPr>
              <a:t>مژده کربلایی مطلب 810196074</a:t>
            </a:r>
            <a:endParaRPr lang="en-US" b="1" dirty="0">
              <a:solidFill>
                <a:schemeClr val="tx1"/>
              </a:solidFill>
            </a:endParaRPr>
          </a:p>
          <a:p>
            <a:pPr algn="ctr" rtl="1"/>
            <a:r>
              <a:rPr lang="fa-IR" b="1" dirty="0">
                <a:solidFill>
                  <a:schemeClr val="tx1"/>
                </a:solidFill>
              </a:rPr>
              <a:t>آبان ۱۳۹۹</a:t>
            </a:r>
            <a:endParaRPr lang="en-US" b="1" dirty="0">
              <a:solidFill>
                <a:schemeClr val="tx1"/>
              </a:solidFill>
            </a:endParaRPr>
          </a:p>
          <a:p>
            <a:pPr algn="r" rtl="1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F0014-23EB-4602-A786-7CAED4260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r>
              <a:rPr lang="en-US"/>
              <a:t>/42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494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/>
              <a:t>از ترکیب </a:t>
            </a:r>
            <a:r>
              <a:rPr lang="en-US" dirty="0"/>
              <a:t>C-RAN</a:t>
            </a:r>
            <a:r>
              <a:rPr lang="fa-IR" dirty="0"/>
              <a:t> و </a:t>
            </a:r>
            <a:r>
              <a:rPr lang="en-US" dirty="0"/>
              <a:t>VRAN </a:t>
            </a:r>
            <a:r>
              <a:rPr lang="fa-IR" dirty="0"/>
              <a:t> - </a:t>
            </a:r>
            <a:r>
              <a:rPr lang="en-US" dirty="0"/>
              <a:t>C-RAN</a:t>
            </a:r>
            <a:r>
              <a:rPr lang="fa-IR" dirty="0"/>
              <a:t> و </a:t>
            </a:r>
            <a:r>
              <a:rPr lang="en-US" dirty="0"/>
              <a:t>XRAN</a:t>
            </a:r>
          </a:p>
          <a:p>
            <a:r>
              <a:rPr lang="fa-IR" dirty="0"/>
              <a:t>ويژگی</a:t>
            </a:r>
            <a:r>
              <a:rPr lang="en-US" dirty="0"/>
              <a:t> </a:t>
            </a:r>
            <a:r>
              <a:rPr lang="fa-IR" dirty="0"/>
              <a:t>های </a:t>
            </a:r>
            <a:r>
              <a:rPr lang="en-US" dirty="0"/>
              <a:t>ORAN</a:t>
            </a:r>
          </a:p>
          <a:p>
            <a:pPr lvl="1"/>
            <a:r>
              <a:rPr lang="fa-IR" dirty="0"/>
              <a:t>باز بودن</a:t>
            </a:r>
          </a:p>
          <a:p>
            <a:pPr lvl="1"/>
            <a:r>
              <a:rPr lang="fa-IR" dirty="0"/>
              <a:t>هوشمندی</a:t>
            </a:r>
          </a:p>
          <a:p>
            <a:pPr lvl="1"/>
            <a:r>
              <a:rPr lang="fa-IR" dirty="0"/>
              <a:t>مجازی سازی بخش </a:t>
            </a:r>
            <a:r>
              <a:rPr lang="en-US" dirty="0"/>
              <a:t>RAN</a:t>
            </a:r>
          </a:p>
          <a:p>
            <a:pPr lvl="1"/>
            <a:r>
              <a:rPr lang="fa-IR" dirty="0"/>
              <a:t>نرم افزار منبع باز</a:t>
            </a:r>
          </a:p>
          <a:p>
            <a:pPr lvl="1"/>
            <a:r>
              <a:rPr lang="fa-IR" dirty="0"/>
              <a:t>سخت افزار سفید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764" y="2560320"/>
            <a:ext cx="4691237" cy="4206240"/>
          </a:xfrm>
          <a:prstGeom prst="rect">
            <a:avLst/>
          </a:prstGeom>
        </p:spPr>
      </p:pic>
      <p:sp>
        <p:nvSpPr>
          <p:cNvPr id="6" name="Rounded Rectangle 10">
            <a:extLst>
              <a:ext uri="{FF2B5EF4-FFF2-40B4-BE49-F238E27FC236}">
                <a16:creationId xmlns:a16="http://schemas.microsoft.com/office/drawing/2014/main" id="{5CA220EA-4AFC-4AC8-8966-6013F09A17D7}"/>
              </a:ext>
            </a:extLst>
          </p:cNvPr>
          <p:cNvSpPr/>
          <p:nvPr/>
        </p:nvSpPr>
        <p:spPr>
          <a:xfrm>
            <a:off x="10782746" y="1203235"/>
            <a:ext cx="1300766" cy="558608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cs typeface="B Nazanin" panose="00000400000000000000" pitchFamily="2" charset="-7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8CB366-97C1-436E-B473-11C0B8A2B94B}"/>
              </a:ext>
            </a:extLst>
          </p:cNvPr>
          <p:cNvSpPr/>
          <p:nvPr/>
        </p:nvSpPr>
        <p:spPr>
          <a:xfrm>
            <a:off x="10975929" y="1382087"/>
            <a:ext cx="927279" cy="8721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b="1" dirty="0">
                <a:solidFill>
                  <a:schemeClr val="bg1"/>
                </a:solidFill>
                <a:cs typeface="B Nazanin" panose="00000400000000000000" pitchFamily="2" charset="-78"/>
              </a:rPr>
              <a:t>مقدمه</a:t>
            </a:r>
            <a:endParaRPr lang="en-US" b="1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D395B4-C568-4FE4-8C83-4C5CAA018C54}"/>
              </a:ext>
            </a:extLst>
          </p:cNvPr>
          <p:cNvSpPr/>
          <p:nvPr/>
        </p:nvSpPr>
        <p:spPr>
          <a:xfrm>
            <a:off x="10975929" y="2415082"/>
            <a:ext cx="9144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پیشینه ی تحقیق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967F121-CEC3-4B97-8062-058D15C8F6D9}"/>
              </a:ext>
            </a:extLst>
          </p:cNvPr>
          <p:cNvSpPr/>
          <p:nvPr/>
        </p:nvSpPr>
        <p:spPr>
          <a:xfrm>
            <a:off x="10975929" y="3409406"/>
            <a:ext cx="914400" cy="117374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تخصیص منابع در شبکه دسترسی رادیویی باز 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B5EB91-6867-4210-98DE-9C6E48E31DF3}"/>
              </a:ext>
            </a:extLst>
          </p:cNvPr>
          <p:cNvSpPr/>
          <p:nvPr/>
        </p:nvSpPr>
        <p:spPr>
          <a:xfrm>
            <a:off x="10948455" y="4708310"/>
            <a:ext cx="9144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500" dirty="0">
                <a:solidFill>
                  <a:schemeClr val="tx1"/>
                </a:solidFill>
                <a:cs typeface="B Nazanin" pitchFamily="2" charset="-78"/>
              </a:rPr>
              <a:t>تخصیص برش شبکه به صورت دینامیکی</a:t>
            </a:r>
            <a:endParaRPr lang="en-US" sz="1500" dirty="0">
              <a:solidFill>
                <a:schemeClr val="tx1"/>
              </a:solidFill>
              <a:cs typeface="B Nazanin" pitchFamily="2" charset="-78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3FCFD6-E24B-444D-B891-C4D66ED6A729}"/>
              </a:ext>
            </a:extLst>
          </p:cNvPr>
          <p:cNvSpPr/>
          <p:nvPr/>
        </p:nvSpPr>
        <p:spPr>
          <a:xfrm>
            <a:off x="10975929" y="5747865"/>
            <a:ext cx="914400" cy="100533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نتیجه گیری و پیشنهادات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DF07C4-91A7-4E42-9A76-746954171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r>
              <a:rPr lang="en-US"/>
              <a:t>/42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122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1829" y="1366448"/>
            <a:ext cx="9890260" cy="4951840"/>
          </a:xfrm>
        </p:spPr>
        <p:txBody>
          <a:bodyPr>
            <a:normAutofit lnSpcReduction="10000"/>
          </a:bodyPr>
          <a:lstStyle/>
          <a:p>
            <a:r>
              <a:rPr lang="fa-IR" dirty="0"/>
              <a:t>ساختار </a:t>
            </a:r>
            <a:r>
              <a:rPr lang="en-US" dirty="0"/>
              <a:t>ORAN</a:t>
            </a:r>
            <a:endParaRPr lang="fa-IR" dirty="0"/>
          </a:p>
          <a:p>
            <a:pPr lvl="1"/>
            <a:r>
              <a:rPr lang="fa-IR" dirty="0"/>
              <a:t>کنترلگر هوشمند </a:t>
            </a:r>
            <a:r>
              <a:rPr lang="en-US" dirty="0"/>
              <a:t>RAN</a:t>
            </a:r>
            <a:r>
              <a:rPr lang="fa-IR" dirty="0"/>
              <a:t> </a:t>
            </a:r>
            <a:r>
              <a:rPr lang="en-US" dirty="0"/>
              <a:t>(RIC)</a:t>
            </a:r>
            <a:r>
              <a:rPr lang="fa-IR" dirty="0"/>
              <a:t> ،غیر زمان واقعی (بالاتر از یک ثانیه)</a:t>
            </a:r>
          </a:p>
          <a:p>
            <a:pPr lvl="2"/>
            <a:r>
              <a:rPr lang="fa-IR" dirty="0"/>
              <a:t>مدیریت سیاست</a:t>
            </a:r>
          </a:p>
          <a:p>
            <a:pPr lvl="2"/>
            <a:r>
              <a:rPr lang="fa-IR" dirty="0"/>
              <a:t>آنالیز </a:t>
            </a:r>
            <a:r>
              <a:rPr lang="en-US" dirty="0"/>
              <a:t>RAN</a:t>
            </a:r>
          </a:p>
          <a:p>
            <a:pPr lvl="2"/>
            <a:r>
              <a:rPr lang="fa-IR" dirty="0"/>
              <a:t>مدیریت توابعی که از هوش مصنوعی استفاده می گردد</a:t>
            </a:r>
          </a:p>
          <a:p>
            <a:pPr lvl="1"/>
            <a:r>
              <a:rPr lang="fa-IR" dirty="0"/>
              <a:t>کنترلگر هوشمند </a:t>
            </a:r>
            <a:r>
              <a:rPr lang="en-US" dirty="0"/>
              <a:t>(RIC)</a:t>
            </a:r>
            <a:r>
              <a:rPr lang="fa-IR" dirty="0"/>
              <a:t> ، نزدیک به زمان واقعی(کمتر از یک ثانیه )</a:t>
            </a:r>
          </a:p>
          <a:p>
            <a:pPr lvl="2"/>
            <a:r>
              <a:rPr lang="en-US" dirty="0"/>
              <a:t>RRM </a:t>
            </a:r>
            <a:r>
              <a:rPr lang="fa-IR" dirty="0"/>
              <a:t> -مدیریت تعادل بار، </a:t>
            </a:r>
            <a:r>
              <a:rPr lang="en-US" dirty="0"/>
              <a:t>RB</a:t>
            </a:r>
            <a:r>
              <a:rPr lang="fa-IR" dirty="0"/>
              <a:t> </a:t>
            </a:r>
            <a:endParaRPr lang="en-US" dirty="0"/>
          </a:p>
          <a:p>
            <a:pPr lvl="2"/>
            <a:r>
              <a:rPr lang="en-US" dirty="0" err="1"/>
              <a:t>QoS</a:t>
            </a:r>
            <a:endParaRPr lang="fa-IR" dirty="0"/>
          </a:p>
          <a:p>
            <a:pPr lvl="1"/>
            <a:r>
              <a:rPr lang="fa-IR" dirty="0"/>
              <a:t>پشته پروتکل </a:t>
            </a:r>
            <a:r>
              <a:rPr lang="en-US" dirty="0"/>
              <a:t>CU</a:t>
            </a:r>
          </a:p>
          <a:p>
            <a:pPr lvl="2"/>
            <a:r>
              <a:rPr lang="fa-IR" dirty="0"/>
              <a:t>پشتیبانی از مجازی سازی</a:t>
            </a:r>
          </a:p>
          <a:p>
            <a:pPr lvl="2"/>
            <a:r>
              <a:rPr lang="fa-IR" dirty="0"/>
              <a:t>اجرای دستورات توابع </a:t>
            </a:r>
            <a:r>
              <a:rPr lang="en-US" dirty="0"/>
              <a:t>RIC</a:t>
            </a:r>
            <a:r>
              <a:rPr lang="fa-IR" dirty="0"/>
              <a:t> نزدیک زمان واقعی</a:t>
            </a:r>
          </a:p>
          <a:p>
            <a:pPr lvl="1"/>
            <a:r>
              <a:rPr lang="en-US" dirty="0"/>
              <a:t>O-DU</a:t>
            </a:r>
            <a:r>
              <a:rPr lang="fa-IR" dirty="0"/>
              <a:t> و </a:t>
            </a:r>
            <a:r>
              <a:rPr lang="en-US" dirty="0"/>
              <a:t>O_RU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Rounded Rectangle 10">
            <a:extLst>
              <a:ext uri="{FF2B5EF4-FFF2-40B4-BE49-F238E27FC236}">
                <a16:creationId xmlns:a16="http://schemas.microsoft.com/office/drawing/2014/main" id="{5CA220EA-4AFC-4AC8-8966-6013F09A17D7}"/>
              </a:ext>
            </a:extLst>
          </p:cNvPr>
          <p:cNvSpPr/>
          <p:nvPr/>
        </p:nvSpPr>
        <p:spPr>
          <a:xfrm>
            <a:off x="10782746" y="1203235"/>
            <a:ext cx="1300766" cy="558608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cs typeface="B Nazanin" panose="00000400000000000000" pitchFamily="2" charset="-7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8CB366-97C1-436E-B473-11C0B8A2B94B}"/>
              </a:ext>
            </a:extLst>
          </p:cNvPr>
          <p:cNvSpPr/>
          <p:nvPr/>
        </p:nvSpPr>
        <p:spPr>
          <a:xfrm>
            <a:off x="10975929" y="1382087"/>
            <a:ext cx="927279" cy="8721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b="1" dirty="0">
                <a:solidFill>
                  <a:schemeClr val="bg1"/>
                </a:solidFill>
                <a:cs typeface="B Nazanin" panose="00000400000000000000" pitchFamily="2" charset="-78"/>
              </a:rPr>
              <a:t>مقدمه</a:t>
            </a:r>
            <a:endParaRPr lang="en-US" b="1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D395B4-C568-4FE4-8C83-4C5CAA018C54}"/>
              </a:ext>
            </a:extLst>
          </p:cNvPr>
          <p:cNvSpPr/>
          <p:nvPr/>
        </p:nvSpPr>
        <p:spPr>
          <a:xfrm>
            <a:off x="10975929" y="2415082"/>
            <a:ext cx="9144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پیشینه ی تحقیق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67F121-CEC3-4B97-8062-058D15C8F6D9}"/>
              </a:ext>
            </a:extLst>
          </p:cNvPr>
          <p:cNvSpPr/>
          <p:nvPr/>
        </p:nvSpPr>
        <p:spPr>
          <a:xfrm>
            <a:off x="10975929" y="3409406"/>
            <a:ext cx="914400" cy="117374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تخصیص منابع در شبکه دسترسی رادیویی باز 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B5EB91-6867-4210-98DE-9C6E48E31DF3}"/>
              </a:ext>
            </a:extLst>
          </p:cNvPr>
          <p:cNvSpPr/>
          <p:nvPr/>
        </p:nvSpPr>
        <p:spPr>
          <a:xfrm>
            <a:off x="10948455" y="4708310"/>
            <a:ext cx="9144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500" dirty="0">
                <a:solidFill>
                  <a:schemeClr val="tx1"/>
                </a:solidFill>
                <a:cs typeface="B Nazanin" pitchFamily="2" charset="-78"/>
              </a:rPr>
              <a:t>تخصیص برش شبکه به صورت دینامیکی</a:t>
            </a:r>
            <a:endParaRPr lang="en-US" sz="1500" dirty="0">
              <a:solidFill>
                <a:schemeClr val="tx1"/>
              </a:solidFill>
              <a:cs typeface="B Nazanin" pitchFamily="2" charset="-7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3FCFD6-E24B-444D-B891-C4D66ED6A729}"/>
              </a:ext>
            </a:extLst>
          </p:cNvPr>
          <p:cNvSpPr/>
          <p:nvPr/>
        </p:nvSpPr>
        <p:spPr>
          <a:xfrm>
            <a:off x="10975929" y="5747865"/>
            <a:ext cx="914400" cy="100533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نتیجه گیری و پیشنهادات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E570AA-3BB6-4333-9E66-C541CAEBD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r>
              <a:rPr lang="en-US"/>
              <a:t>/42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767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0755" y="238559"/>
            <a:ext cx="8911687" cy="1280890"/>
          </a:xfrm>
        </p:spPr>
        <p:txBody>
          <a:bodyPr/>
          <a:lstStyle/>
          <a:p>
            <a:r>
              <a:rPr lang="ar-IQ" dirty="0"/>
              <a:t>مجازی سازی توابع شبکه </a:t>
            </a:r>
            <a:br>
              <a:rPr lang="ar-IQ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0755" y="1382086"/>
            <a:ext cx="9162444" cy="4501879"/>
          </a:xfrm>
        </p:spPr>
        <p:txBody>
          <a:bodyPr>
            <a:normAutofit fontScale="77500" lnSpcReduction="20000"/>
          </a:bodyPr>
          <a:lstStyle/>
          <a:p>
            <a:r>
              <a:rPr lang="ar-IQ" sz="3100" dirty="0"/>
              <a:t>جداسازی المانهای نرم افزاری و سخت افزاری شبکه صورت</a:t>
            </a:r>
            <a:r>
              <a:rPr lang="en-US" sz="3100" dirty="0"/>
              <a:t> </a:t>
            </a:r>
            <a:r>
              <a:rPr lang="ar-IQ" sz="3100" dirty="0"/>
              <a:t>گرفته است و به عنوان مجازی سازی توابع شبکه</a:t>
            </a:r>
            <a:r>
              <a:rPr lang="en-US" sz="3100" dirty="0"/>
              <a:t> (</a:t>
            </a:r>
            <a:r>
              <a:rPr lang="en-US" sz="2600" dirty="0"/>
              <a:t>NFV</a:t>
            </a:r>
            <a:r>
              <a:rPr lang="en-US" sz="3100" dirty="0"/>
              <a:t>)</a:t>
            </a:r>
            <a:r>
              <a:rPr lang="ar-IQ" sz="3100" dirty="0"/>
              <a:t>معرفی شده است </a:t>
            </a:r>
            <a:endParaRPr lang="en-US" sz="3100" dirty="0"/>
          </a:p>
          <a:p>
            <a:r>
              <a:rPr lang="ar-IQ" sz="3100" dirty="0"/>
              <a:t>توابع شبکه ی مجازی</a:t>
            </a:r>
            <a:r>
              <a:rPr lang="en-US" sz="3100" dirty="0"/>
              <a:t> </a:t>
            </a:r>
            <a:r>
              <a:rPr lang="en-US" sz="2600" dirty="0"/>
              <a:t>VNF</a:t>
            </a:r>
            <a:r>
              <a:rPr lang="ar-IQ" sz="3100" dirty="0"/>
              <a:t>بلوکهای توابع سیستم هستند </a:t>
            </a:r>
            <a:endParaRPr lang="en-US" sz="3100" dirty="0"/>
          </a:p>
          <a:p>
            <a:r>
              <a:rPr lang="ar-IQ" sz="3100" dirty="0"/>
              <a:t>ایده اصلی</a:t>
            </a:r>
            <a:r>
              <a:rPr lang="en-US" sz="2600" dirty="0"/>
              <a:t>NFV</a:t>
            </a:r>
            <a:r>
              <a:rPr lang="fa-IR" sz="3100" dirty="0"/>
              <a:t> </a:t>
            </a:r>
            <a:r>
              <a:rPr lang="ar-IQ" sz="3100" dirty="0"/>
              <a:t>جداسازی تجهیزات شبکه فیزیکی از توابع اجرا شده</a:t>
            </a:r>
            <a:r>
              <a:rPr lang="fa-IR" sz="3100" dirty="0"/>
              <a:t> </a:t>
            </a:r>
            <a:r>
              <a:rPr lang="ar-IQ" sz="3100" dirty="0"/>
              <a:t>بر روی آنها است </a:t>
            </a:r>
            <a:endParaRPr lang="fa-IR" sz="3100" dirty="0"/>
          </a:p>
          <a:p>
            <a:r>
              <a:rPr lang="fa-IR" sz="3100" dirty="0"/>
              <a:t>ویژگی های </a:t>
            </a:r>
            <a:r>
              <a:rPr lang="en-US" sz="2600" dirty="0"/>
              <a:t>NFV</a:t>
            </a:r>
          </a:p>
          <a:p>
            <a:pPr lvl="1"/>
            <a:r>
              <a:rPr lang="ar-IQ" sz="2300" dirty="0"/>
              <a:t>جدا سازی بخش نرم افزار از سخت افزار</a:t>
            </a:r>
            <a:endParaRPr lang="en-US" sz="2300" dirty="0"/>
          </a:p>
          <a:p>
            <a:pPr lvl="1"/>
            <a:r>
              <a:rPr lang="ar-IQ" sz="2300" dirty="0"/>
              <a:t>استقرار عملکرد شبکه انعطاف پذیر </a:t>
            </a:r>
            <a:endParaRPr lang="en-US" sz="2300" dirty="0"/>
          </a:p>
          <a:p>
            <a:pPr lvl="1"/>
            <a:r>
              <a:rPr lang="fa-IR" sz="2300" dirty="0"/>
              <a:t>مقیاس گذاری پویا</a:t>
            </a:r>
            <a:endParaRPr lang="en-US" sz="2300" dirty="0"/>
          </a:p>
          <a:p>
            <a:pPr marL="457200" lvl="1" indent="0">
              <a:buNone/>
            </a:pPr>
            <a:br>
              <a:rPr lang="ar-IQ" dirty="0"/>
            </a:br>
            <a:br>
              <a:rPr lang="ar-IQ" dirty="0"/>
            </a:br>
            <a:r>
              <a:rPr lang="ar-IQ" dirty="0"/>
              <a:t> </a:t>
            </a:r>
            <a:br>
              <a:rPr lang="ar-IQ" dirty="0"/>
            </a:br>
            <a:br>
              <a:rPr lang="ar-IQ" dirty="0"/>
            </a:br>
            <a:br>
              <a:rPr lang="ar-IQ" dirty="0"/>
            </a:br>
            <a:br>
              <a:rPr lang="ar-IQ" dirty="0"/>
            </a:br>
            <a:endParaRPr lang="en-US" dirty="0"/>
          </a:p>
        </p:txBody>
      </p:sp>
      <p:sp>
        <p:nvSpPr>
          <p:cNvPr id="5" name="Rounded Rectangle 10">
            <a:extLst>
              <a:ext uri="{FF2B5EF4-FFF2-40B4-BE49-F238E27FC236}">
                <a16:creationId xmlns:a16="http://schemas.microsoft.com/office/drawing/2014/main" id="{5CA220EA-4AFC-4AC8-8966-6013F09A17D7}"/>
              </a:ext>
            </a:extLst>
          </p:cNvPr>
          <p:cNvSpPr/>
          <p:nvPr/>
        </p:nvSpPr>
        <p:spPr>
          <a:xfrm>
            <a:off x="10782746" y="1203235"/>
            <a:ext cx="1300766" cy="558608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cs typeface="B Nazanin" panose="00000400000000000000" pitchFamily="2" charset="-7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8CB366-97C1-436E-B473-11C0B8A2B94B}"/>
              </a:ext>
            </a:extLst>
          </p:cNvPr>
          <p:cNvSpPr/>
          <p:nvPr/>
        </p:nvSpPr>
        <p:spPr>
          <a:xfrm>
            <a:off x="10975929" y="1382087"/>
            <a:ext cx="927279" cy="8721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b="1" dirty="0">
                <a:solidFill>
                  <a:schemeClr val="bg1"/>
                </a:solidFill>
                <a:cs typeface="B Nazanin" panose="00000400000000000000" pitchFamily="2" charset="-78"/>
              </a:rPr>
              <a:t>مقدمه</a:t>
            </a:r>
            <a:endParaRPr lang="en-US" b="1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D395B4-C568-4FE4-8C83-4C5CAA018C54}"/>
              </a:ext>
            </a:extLst>
          </p:cNvPr>
          <p:cNvSpPr/>
          <p:nvPr/>
        </p:nvSpPr>
        <p:spPr>
          <a:xfrm>
            <a:off x="10975929" y="2415082"/>
            <a:ext cx="9144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پیشینه ی تحقیق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67F121-CEC3-4B97-8062-058D15C8F6D9}"/>
              </a:ext>
            </a:extLst>
          </p:cNvPr>
          <p:cNvSpPr/>
          <p:nvPr/>
        </p:nvSpPr>
        <p:spPr>
          <a:xfrm>
            <a:off x="10975929" y="3409406"/>
            <a:ext cx="914400" cy="117374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تخصیص منابع در شبکه دسترسی رادیویی باز 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B5EB91-6867-4210-98DE-9C6E48E31DF3}"/>
              </a:ext>
            </a:extLst>
          </p:cNvPr>
          <p:cNvSpPr/>
          <p:nvPr/>
        </p:nvSpPr>
        <p:spPr>
          <a:xfrm>
            <a:off x="10948455" y="4708310"/>
            <a:ext cx="9144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500" dirty="0">
                <a:solidFill>
                  <a:schemeClr val="tx1"/>
                </a:solidFill>
                <a:cs typeface="B Nazanin" pitchFamily="2" charset="-78"/>
              </a:rPr>
              <a:t>تخصیص برش شبکه به صورت دینامیکی</a:t>
            </a:r>
            <a:endParaRPr lang="en-US" sz="1500" dirty="0">
              <a:solidFill>
                <a:schemeClr val="tx1"/>
              </a:solidFill>
              <a:cs typeface="B Nazanin" pitchFamily="2" charset="-7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3FCFD6-E24B-444D-B891-C4D66ED6A729}"/>
              </a:ext>
            </a:extLst>
          </p:cNvPr>
          <p:cNvSpPr/>
          <p:nvPr/>
        </p:nvSpPr>
        <p:spPr>
          <a:xfrm>
            <a:off x="10975929" y="5747865"/>
            <a:ext cx="914400" cy="100533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نتیجه گیری و پیشنهادات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621A42-030F-4DC7-9BAB-CB662217D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r>
              <a:rPr lang="en-US"/>
              <a:t>/42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167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IQ" dirty="0"/>
              <a:t>مجازی سازی توابع شبکه</a:t>
            </a:r>
            <a:endParaRPr lang="en-US" dirty="0"/>
          </a:p>
        </p:txBody>
      </p:sp>
      <p:sp>
        <p:nvSpPr>
          <p:cNvPr id="5" name="Rounded Rectangle 10">
            <a:extLst>
              <a:ext uri="{FF2B5EF4-FFF2-40B4-BE49-F238E27FC236}">
                <a16:creationId xmlns:a16="http://schemas.microsoft.com/office/drawing/2014/main" id="{5CA220EA-4AFC-4AC8-8966-6013F09A17D7}"/>
              </a:ext>
            </a:extLst>
          </p:cNvPr>
          <p:cNvSpPr/>
          <p:nvPr/>
        </p:nvSpPr>
        <p:spPr>
          <a:xfrm>
            <a:off x="10782746" y="1203235"/>
            <a:ext cx="1300766" cy="558608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cs typeface="B Nazanin" panose="00000400000000000000" pitchFamily="2" charset="-7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8CB366-97C1-436E-B473-11C0B8A2B94B}"/>
              </a:ext>
            </a:extLst>
          </p:cNvPr>
          <p:cNvSpPr/>
          <p:nvPr/>
        </p:nvSpPr>
        <p:spPr>
          <a:xfrm>
            <a:off x="10975929" y="1382087"/>
            <a:ext cx="927279" cy="8721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b="1" dirty="0">
                <a:solidFill>
                  <a:schemeClr val="bg1"/>
                </a:solidFill>
                <a:cs typeface="B Nazanin" panose="00000400000000000000" pitchFamily="2" charset="-78"/>
              </a:rPr>
              <a:t>مقدمه</a:t>
            </a:r>
            <a:endParaRPr lang="en-US" b="1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D395B4-C568-4FE4-8C83-4C5CAA018C54}"/>
              </a:ext>
            </a:extLst>
          </p:cNvPr>
          <p:cNvSpPr/>
          <p:nvPr/>
        </p:nvSpPr>
        <p:spPr>
          <a:xfrm>
            <a:off x="10975929" y="2415082"/>
            <a:ext cx="9144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پیشینه ی تحقیق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67F121-CEC3-4B97-8062-058D15C8F6D9}"/>
              </a:ext>
            </a:extLst>
          </p:cNvPr>
          <p:cNvSpPr/>
          <p:nvPr/>
        </p:nvSpPr>
        <p:spPr>
          <a:xfrm>
            <a:off x="10975929" y="3409406"/>
            <a:ext cx="914400" cy="117374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تخصیص منابع در شبکه دسترسی رادیویی باز 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B5EB91-6867-4210-98DE-9C6E48E31DF3}"/>
              </a:ext>
            </a:extLst>
          </p:cNvPr>
          <p:cNvSpPr/>
          <p:nvPr/>
        </p:nvSpPr>
        <p:spPr>
          <a:xfrm>
            <a:off x="10948455" y="4708310"/>
            <a:ext cx="9144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500" dirty="0">
                <a:solidFill>
                  <a:schemeClr val="tx1"/>
                </a:solidFill>
                <a:cs typeface="B Nazanin" pitchFamily="2" charset="-78"/>
              </a:rPr>
              <a:t>تخصیص برش شبکه به صورت دینامیکی</a:t>
            </a:r>
            <a:endParaRPr lang="en-US" sz="1500" dirty="0">
              <a:solidFill>
                <a:schemeClr val="tx1"/>
              </a:solidFill>
              <a:cs typeface="B Nazanin" pitchFamily="2" charset="-7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3FCFD6-E24B-444D-B891-C4D66ED6A729}"/>
              </a:ext>
            </a:extLst>
          </p:cNvPr>
          <p:cNvSpPr/>
          <p:nvPr/>
        </p:nvSpPr>
        <p:spPr>
          <a:xfrm>
            <a:off x="10975929" y="5747865"/>
            <a:ext cx="914400" cy="100533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نتیجه گیری و پیشنهادات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1266495" y="1440671"/>
            <a:ext cx="9643931" cy="4555180"/>
          </a:xfrm>
        </p:spPr>
        <p:txBody>
          <a:bodyPr>
            <a:normAutofit/>
          </a:bodyPr>
          <a:lstStyle/>
          <a:p>
            <a:r>
              <a:rPr lang="fa-IR" dirty="0"/>
              <a:t>سه مولفه اصلی </a:t>
            </a:r>
            <a:r>
              <a:rPr lang="en-US" dirty="0"/>
              <a:t>NFV</a:t>
            </a:r>
          </a:p>
          <a:p>
            <a:pPr lvl="1"/>
            <a:r>
              <a:rPr lang="fa-IR" dirty="0"/>
              <a:t>خدمات</a:t>
            </a:r>
            <a:endParaRPr lang="en-US" dirty="0"/>
          </a:p>
          <a:p>
            <a:pPr lvl="2"/>
            <a:r>
              <a:rPr lang="ar-IQ" dirty="0"/>
              <a:t>یک سرویس مجموعه ای از </a:t>
            </a:r>
            <a:r>
              <a:rPr lang="en-US" dirty="0"/>
              <a:t>VNF</a:t>
            </a:r>
            <a:r>
              <a:rPr lang="fa-IR" dirty="0"/>
              <a:t>ها </a:t>
            </a:r>
            <a:r>
              <a:rPr lang="ar-IQ" dirty="0"/>
              <a:t>است که میتوانند در یک یا چند ماشین مجازی پیاده سازی</a:t>
            </a:r>
            <a:br>
              <a:rPr lang="ar-IQ" dirty="0"/>
            </a:br>
            <a:r>
              <a:rPr lang="ar-IQ" dirty="0"/>
              <a:t>شوند </a:t>
            </a:r>
            <a:endParaRPr lang="fa-IR" dirty="0"/>
          </a:p>
          <a:p>
            <a:pPr lvl="1"/>
            <a:r>
              <a:rPr lang="en-US" dirty="0"/>
              <a:t>NFVI</a:t>
            </a:r>
          </a:p>
          <a:p>
            <a:pPr lvl="2"/>
            <a:r>
              <a:rPr lang="ar-IQ" dirty="0"/>
              <a:t>شامل اتصال شبکه بین مکانها، به عنوان مثال، بین مراکز داده</a:t>
            </a:r>
            <a:endParaRPr lang="en-US" dirty="0"/>
          </a:p>
          <a:p>
            <a:pPr marL="914400" lvl="2" indent="0">
              <a:buNone/>
            </a:pPr>
            <a:r>
              <a:rPr lang="ar-IQ" dirty="0"/>
              <a:t> و ابرهای ترکیبی عمومی</a:t>
            </a:r>
            <a:r>
              <a:rPr lang="en-US" dirty="0"/>
              <a:t> </a:t>
            </a:r>
            <a:r>
              <a:rPr lang="ar-IQ" dirty="0"/>
              <a:t>یا</a:t>
            </a:r>
            <a:r>
              <a:rPr lang="en-US" dirty="0"/>
              <a:t> </a:t>
            </a:r>
            <a:r>
              <a:rPr lang="ar-IQ" dirty="0"/>
              <a:t>خصوصی است </a:t>
            </a:r>
            <a:br>
              <a:rPr lang="ar-IQ" dirty="0"/>
            </a:br>
            <a:endParaRPr lang="en-US" dirty="0"/>
          </a:p>
          <a:p>
            <a:pPr lvl="1"/>
            <a:r>
              <a:rPr lang="en-US" dirty="0"/>
              <a:t>MANO</a:t>
            </a:r>
          </a:p>
          <a:p>
            <a:pPr lvl="2"/>
            <a:r>
              <a:rPr lang="fa-IR" dirty="0"/>
              <a:t>شامل هماهنگ ساز، مدیران </a:t>
            </a:r>
            <a:r>
              <a:rPr lang="en-US" dirty="0"/>
              <a:t>VNF</a:t>
            </a:r>
            <a:r>
              <a:rPr lang="fa-IR" dirty="0"/>
              <a:t> و مدیران زیرساخت مجازی اند.</a:t>
            </a:r>
            <a:endParaRPr lang="en-US" dirty="0"/>
          </a:p>
        </p:txBody>
      </p:sp>
      <p:pic>
        <p:nvPicPr>
          <p:cNvPr id="13" name="Content Placeholder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57" y="2766497"/>
            <a:ext cx="4768228" cy="388362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DEFD76-FBB1-4213-87AD-54539365B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r>
              <a:rPr lang="en-US"/>
              <a:t>/42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779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IQ" dirty="0"/>
              <a:t>برش شبکه </a:t>
            </a:r>
            <a:br>
              <a:rPr lang="ar-IQ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6947" y="1528354"/>
            <a:ext cx="9384434" cy="4754879"/>
          </a:xfrm>
        </p:spPr>
        <p:txBody>
          <a:bodyPr>
            <a:normAutofit lnSpcReduction="10000"/>
          </a:bodyPr>
          <a:lstStyle/>
          <a:p>
            <a:r>
              <a:rPr lang="ar-IQ" dirty="0"/>
              <a:t>یک برش شبکه، یک شبکه منطقی </a:t>
            </a:r>
            <a:r>
              <a:rPr lang="en-US" dirty="0"/>
              <a:t>end-to-end</a:t>
            </a:r>
            <a:r>
              <a:rPr lang="fa-IR" dirty="0"/>
              <a:t> </a:t>
            </a:r>
            <a:r>
              <a:rPr lang="ar-IQ" dirty="0"/>
              <a:t>است که خدمات با نیازهای خاص را ارائه می دهد. </a:t>
            </a:r>
            <a:endParaRPr lang="fa-IR" dirty="0"/>
          </a:p>
          <a:p>
            <a:r>
              <a:rPr lang="ar-IQ" dirty="0"/>
              <a:t> برش</a:t>
            </a:r>
            <a:r>
              <a:rPr lang="fa-IR" dirty="0"/>
              <a:t> </a:t>
            </a:r>
            <a:r>
              <a:rPr lang="ar-IQ" dirty="0"/>
              <a:t>شبکه با هدف تقسیم منطقی مجموعه توابع و منابع شبکه در یک</a:t>
            </a:r>
            <a:r>
              <a:rPr lang="fa-IR" dirty="0"/>
              <a:t> </a:t>
            </a:r>
            <a:r>
              <a:rPr lang="ar-IQ" dirty="0"/>
              <a:t>نهاد</a:t>
            </a:r>
            <a:r>
              <a:rPr lang="fa-IR" dirty="0"/>
              <a:t> </a:t>
            </a:r>
            <a:r>
              <a:rPr lang="ar-IQ" dirty="0"/>
              <a:t>شبکه در نظر گرفته شده است </a:t>
            </a:r>
            <a:endParaRPr lang="fa-IR" dirty="0"/>
          </a:p>
          <a:p>
            <a:r>
              <a:rPr lang="ar-IQ" dirty="0"/>
              <a:t>با خرد کردن یک شبکه</a:t>
            </a:r>
            <a:r>
              <a:rPr lang="fa-IR" dirty="0"/>
              <a:t> </a:t>
            </a:r>
            <a:r>
              <a:rPr lang="ar-IQ" dirty="0"/>
              <a:t>فیزیکی به چندین شبکه منطقی، برش</a:t>
            </a:r>
            <a:r>
              <a:rPr lang="fa-IR" dirty="0"/>
              <a:t> </a:t>
            </a:r>
            <a:r>
              <a:rPr lang="ar-IQ" dirty="0"/>
              <a:t>شبکه میتواند ازخدمات متناسب</a:t>
            </a:r>
            <a:r>
              <a:rPr lang="fa-IR" dirty="0"/>
              <a:t> </a:t>
            </a:r>
            <a:r>
              <a:rPr lang="ar-IQ" dirty="0"/>
              <a:t>با تقاضا برای سناریوهای برنامه مشخص</a:t>
            </a:r>
            <a:r>
              <a:rPr lang="fa-IR" dirty="0"/>
              <a:t> </a:t>
            </a:r>
            <a:r>
              <a:rPr lang="ar-IQ" dirty="0"/>
              <a:t>در همان زمان با استفاده از همان شبکه فیزیکی</a:t>
            </a:r>
            <a:r>
              <a:rPr lang="fa-IR" dirty="0"/>
              <a:t> </a:t>
            </a:r>
            <a:r>
              <a:rPr lang="ar-IQ" dirty="0"/>
              <a:t>پشتیبانی کند </a:t>
            </a:r>
            <a:endParaRPr lang="fa-IR" dirty="0"/>
          </a:p>
          <a:p>
            <a:r>
              <a:rPr lang="ar-IQ" dirty="0"/>
              <a:t>منابع شبکه میتوانند به</a:t>
            </a:r>
            <a:r>
              <a:rPr lang="fa-IR" dirty="0"/>
              <a:t> </a:t>
            </a:r>
            <a:r>
              <a:rPr lang="ar-IQ" dirty="0"/>
              <a:t>صورت پویا و کارآمد به برشهای شبکه منطقی با توجه به خواسته های </a:t>
            </a:r>
            <a:r>
              <a:rPr lang="en-US" dirty="0"/>
              <a:t>QoS</a:t>
            </a:r>
            <a:r>
              <a:rPr lang="fa-IR" dirty="0"/>
              <a:t> </a:t>
            </a:r>
            <a:r>
              <a:rPr lang="ar-IQ" dirty="0"/>
              <a:t>مربوطه اختصاص داده شوند </a:t>
            </a:r>
            <a:br>
              <a:rPr lang="ar-IQ" dirty="0"/>
            </a:br>
            <a:br>
              <a:rPr lang="ar-IQ" dirty="0"/>
            </a:br>
            <a:br>
              <a:rPr lang="ar-IQ" dirty="0"/>
            </a:br>
            <a:br>
              <a:rPr lang="ar-IQ" dirty="0"/>
            </a:br>
            <a:endParaRPr lang="en-US" dirty="0"/>
          </a:p>
        </p:txBody>
      </p:sp>
      <p:sp>
        <p:nvSpPr>
          <p:cNvPr id="5" name="Rounded Rectangle 10">
            <a:extLst>
              <a:ext uri="{FF2B5EF4-FFF2-40B4-BE49-F238E27FC236}">
                <a16:creationId xmlns:a16="http://schemas.microsoft.com/office/drawing/2014/main" id="{5CA220EA-4AFC-4AC8-8966-6013F09A17D7}"/>
              </a:ext>
            </a:extLst>
          </p:cNvPr>
          <p:cNvSpPr/>
          <p:nvPr/>
        </p:nvSpPr>
        <p:spPr>
          <a:xfrm>
            <a:off x="10782746" y="1203235"/>
            <a:ext cx="1300766" cy="558608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cs typeface="B Nazanin" panose="00000400000000000000" pitchFamily="2" charset="-7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8CB366-97C1-436E-B473-11C0B8A2B94B}"/>
              </a:ext>
            </a:extLst>
          </p:cNvPr>
          <p:cNvSpPr/>
          <p:nvPr/>
        </p:nvSpPr>
        <p:spPr>
          <a:xfrm>
            <a:off x="10975929" y="1382087"/>
            <a:ext cx="927279" cy="8721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b="1" dirty="0">
                <a:solidFill>
                  <a:schemeClr val="bg1"/>
                </a:solidFill>
                <a:cs typeface="B Nazanin" panose="00000400000000000000" pitchFamily="2" charset="-78"/>
              </a:rPr>
              <a:t>مقدمه</a:t>
            </a:r>
            <a:endParaRPr lang="en-US" b="1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D395B4-C568-4FE4-8C83-4C5CAA018C54}"/>
              </a:ext>
            </a:extLst>
          </p:cNvPr>
          <p:cNvSpPr/>
          <p:nvPr/>
        </p:nvSpPr>
        <p:spPr>
          <a:xfrm>
            <a:off x="10975929" y="2415082"/>
            <a:ext cx="9144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پیشینه ی تحقیق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67F121-CEC3-4B97-8062-058D15C8F6D9}"/>
              </a:ext>
            </a:extLst>
          </p:cNvPr>
          <p:cNvSpPr/>
          <p:nvPr/>
        </p:nvSpPr>
        <p:spPr>
          <a:xfrm>
            <a:off x="10975929" y="3409406"/>
            <a:ext cx="914400" cy="117374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تخصیص منابع در شبکه دسترسی رادیویی باز 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B5EB91-6867-4210-98DE-9C6E48E31DF3}"/>
              </a:ext>
            </a:extLst>
          </p:cNvPr>
          <p:cNvSpPr/>
          <p:nvPr/>
        </p:nvSpPr>
        <p:spPr>
          <a:xfrm>
            <a:off x="10948455" y="4708310"/>
            <a:ext cx="9144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500" dirty="0">
                <a:solidFill>
                  <a:schemeClr val="tx1"/>
                </a:solidFill>
                <a:cs typeface="B Nazanin" pitchFamily="2" charset="-78"/>
              </a:rPr>
              <a:t>تخصیص برش شبکه به صورت دینامیکی</a:t>
            </a:r>
            <a:endParaRPr lang="en-US" sz="1500" dirty="0">
              <a:solidFill>
                <a:schemeClr val="tx1"/>
              </a:solidFill>
              <a:cs typeface="B Nazanin" pitchFamily="2" charset="-7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3FCFD6-E24B-444D-B891-C4D66ED6A729}"/>
              </a:ext>
            </a:extLst>
          </p:cNvPr>
          <p:cNvSpPr/>
          <p:nvPr/>
        </p:nvSpPr>
        <p:spPr>
          <a:xfrm>
            <a:off x="10975929" y="5747865"/>
            <a:ext cx="914400" cy="100533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نتیجه گیری و پیشنهادات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30DC8B-9C48-45C3-8760-23FCFC9EF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r>
              <a:rPr lang="en-US"/>
              <a:t>/42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9532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IQ" dirty="0"/>
              <a:t>برش شبکه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0854" y="1671029"/>
            <a:ext cx="8915400" cy="3777622"/>
          </a:xfrm>
        </p:spPr>
        <p:txBody>
          <a:bodyPr/>
          <a:lstStyle/>
          <a:p>
            <a:r>
              <a:rPr lang="fa-IR" dirty="0"/>
              <a:t>سه نوع برش شبکه</a:t>
            </a:r>
          </a:p>
          <a:p>
            <a:pPr lvl="1"/>
            <a:r>
              <a:rPr lang="ar-IQ" b="1" dirty="0"/>
              <a:t>برش هسته</a:t>
            </a:r>
            <a:r>
              <a:rPr lang="ar-IQ" dirty="0"/>
              <a:t> </a:t>
            </a:r>
            <a:br>
              <a:rPr lang="ar-IQ" dirty="0"/>
            </a:br>
            <a:endParaRPr lang="fa-IR" dirty="0"/>
          </a:p>
          <a:p>
            <a:pPr lvl="1"/>
            <a:r>
              <a:rPr lang="fa-IR" dirty="0"/>
              <a:t>برش </a:t>
            </a:r>
            <a:r>
              <a:rPr lang="en-US" dirty="0"/>
              <a:t>RAN</a:t>
            </a:r>
          </a:p>
          <a:p>
            <a:pPr lvl="1"/>
            <a:endParaRPr lang="en-US" dirty="0"/>
          </a:p>
          <a:p>
            <a:pPr lvl="1"/>
            <a:r>
              <a:rPr lang="fa-IR" dirty="0"/>
              <a:t>برش </a:t>
            </a:r>
            <a:r>
              <a:rPr lang="en-US" dirty="0"/>
              <a:t>RAN</a:t>
            </a:r>
            <a:r>
              <a:rPr lang="fa-IR" dirty="0"/>
              <a:t> و هسته</a:t>
            </a:r>
            <a:endParaRPr lang="en-US" dirty="0"/>
          </a:p>
        </p:txBody>
      </p:sp>
      <p:sp>
        <p:nvSpPr>
          <p:cNvPr id="5" name="Rounded Rectangle 10">
            <a:extLst>
              <a:ext uri="{FF2B5EF4-FFF2-40B4-BE49-F238E27FC236}">
                <a16:creationId xmlns:a16="http://schemas.microsoft.com/office/drawing/2014/main" id="{5CA220EA-4AFC-4AC8-8966-6013F09A17D7}"/>
              </a:ext>
            </a:extLst>
          </p:cNvPr>
          <p:cNvSpPr/>
          <p:nvPr/>
        </p:nvSpPr>
        <p:spPr>
          <a:xfrm>
            <a:off x="10782746" y="1203235"/>
            <a:ext cx="1300766" cy="558608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cs typeface="B Nazanin" panose="00000400000000000000" pitchFamily="2" charset="-7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8CB366-97C1-436E-B473-11C0B8A2B94B}"/>
              </a:ext>
            </a:extLst>
          </p:cNvPr>
          <p:cNvSpPr/>
          <p:nvPr/>
        </p:nvSpPr>
        <p:spPr>
          <a:xfrm>
            <a:off x="10975929" y="1382087"/>
            <a:ext cx="927279" cy="8721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b="1" dirty="0">
                <a:solidFill>
                  <a:schemeClr val="bg1"/>
                </a:solidFill>
                <a:cs typeface="B Nazanin" panose="00000400000000000000" pitchFamily="2" charset="-78"/>
              </a:rPr>
              <a:t>مقدمه</a:t>
            </a:r>
            <a:endParaRPr lang="en-US" b="1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D395B4-C568-4FE4-8C83-4C5CAA018C54}"/>
              </a:ext>
            </a:extLst>
          </p:cNvPr>
          <p:cNvSpPr/>
          <p:nvPr/>
        </p:nvSpPr>
        <p:spPr>
          <a:xfrm>
            <a:off x="10975929" y="2415082"/>
            <a:ext cx="9144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پیشینه ی تحقیق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67F121-CEC3-4B97-8062-058D15C8F6D9}"/>
              </a:ext>
            </a:extLst>
          </p:cNvPr>
          <p:cNvSpPr/>
          <p:nvPr/>
        </p:nvSpPr>
        <p:spPr>
          <a:xfrm>
            <a:off x="10975929" y="3409406"/>
            <a:ext cx="914400" cy="117374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تخصیص منابع در شبکه دسترسی رادیویی باز 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B5EB91-6867-4210-98DE-9C6E48E31DF3}"/>
              </a:ext>
            </a:extLst>
          </p:cNvPr>
          <p:cNvSpPr/>
          <p:nvPr/>
        </p:nvSpPr>
        <p:spPr>
          <a:xfrm>
            <a:off x="10948455" y="4708310"/>
            <a:ext cx="9144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500" dirty="0">
                <a:solidFill>
                  <a:schemeClr val="tx1"/>
                </a:solidFill>
                <a:cs typeface="B Nazanin" pitchFamily="2" charset="-78"/>
              </a:rPr>
              <a:t>تخصیص برش شبکه به صورت دینامیکی</a:t>
            </a:r>
            <a:endParaRPr lang="en-US" sz="1500" dirty="0">
              <a:solidFill>
                <a:schemeClr val="tx1"/>
              </a:solidFill>
              <a:cs typeface="B Nazanin" pitchFamily="2" charset="-7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3FCFD6-E24B-444D-B891-C4D66ED6A729}"/>
              </a:ext>
            </a:extLst>
          </p:cNvPr>
          <p:cNvSpPr/>
          <p:nvPr/>
        </p:nvSpPr>
        <p:spPr>
          <a:xfrm>
            <a:off x="10975929" y="5747865"/>
            <a:ext cx="914400" cy="100533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نتیجه گیری و پیشنهادات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780" y="1382087"/>
            <a:ext cx="5401429" cy="467742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852083-F610-4602-A74C-49EDBB203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r>
              <a:rPr lang="en-US"/>
              <a:t>/42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1936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مسئله کوله پشتی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1690" y="2252183"/>
            <a:ext cx="8915400" cy="3777622"/>
          </a:xfrm>
        </p:spPr>
        <p:txBody>
          <a:bodyPr/>
          <a:lstStyle/>
          <a:p>
            <a:r>
              <a:rPr lang="en-US" dirty="0"/>
              <a:t>NP-Hard</a:t>
            </a:r>
            <a:r>
              <a:rPr lang="fa-IR" dirty="0"/>
              <a:t> است</a:t>
            </a:r>
          </a:p>
          <a:p>
            <a:r>
              <a:rPr lang="ar-IQ" dirty="0"/>
              <a:t>می خواهیم تعدادی شی با وزنهای</a:t>
            </a:r>
            <a:r>
              <a:rPr lang="fa-IR" dirty="0"/>
              <a:t> </a:t>
            </a:r>
            <a:r>
              <a:rPr lang="ar-IQ" dirty="0"/>
              <a:t>مختلف را در تعدادی جایگاه با ظرفیت مشخص قرار دهیم. هدف در این مسئله قرارگیری بیشترین تعداد اشیاء در</a:t>
            </a:r>
            <a:r>
              <a:rPr lang="fa-IR" dirty="0"/>
              <a:t> </a:t>
            </a:r>
            <a:r>
              <a:rPr lang="ar-IQ" dirty="0"/>
              <a:t>این جایگاه ها می باشد </a:t>
            </a:r>
            <a:br>
              <a:rPr lang="ar-IQ" dirty="0"/>
            </a:br>
            <a:endParaRPr lang="fa-IR" dirty="0"/>
          </a:p>
          <a:p>
            <a:endParaRPr lang="en-US" dirty="0"/>
          </a:p>
        </p:txBody>
      </p:sp>
      <p:sp>
        <p:nvSpPr>
          <p:cNvPr id="5" name="Rounded Rectangle 10">
            <a:extLst>
              <a:ext uri="{FF2B5EF4-FFF2-40B4-BE49-F238E27FC236}">
                <a16:creationId xmlns:a16="http://schemas.microsoft.com/office/drawing/2014/main" id="{5CA220EA-4AFC-4AC8-8966-6013F09A17D7}"/>
              </a:ext>
            </a:extLst>
          </p:cNvPr>
          <p:cNvSpPr/>
          <p:nvPr/>
        </p:nvSpPr>
        <p:spPr>
          <a:xfrm>
            <a:off x="10782746" y="1203235"/>
            <a:ext cx="1300766" cy="558608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cs typeface="B Nazanin" panose="00000400000000000000" pitchFamily="2" charset="-7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8CB366-97C1-436E-B473-11C0B8A2B94B}"/>
              </a:ext>
            </a:extLst>
          </p:cNvPr>
          <p:cNvSpPr/>
          <p:nvPr/>
        </p:nvSpPr>
        <p:spPr>
          <a:xfrm>
            <a:off x="10975929" y="1382087"/>
            <a:ext cx="927279" cy="8721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b="1" dirty="0">
                <a:solidFill>
                  <a:schemeClr val="bg1"/>
                </a:solidFill>
                <a:cs typeface="B Nazanin" panose="00000400000000000000" pitchFamily="2" charset="-78"/>
              </a:rPr>
              <a:t>مقدمه</a:t>
            </a:r>
            <a:endParaRPr lang="en-US" b="1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D395B4-C568-4FE4-8C83-4C5CAA018C54}"/>
              </a:ext>
            </a:extLst>
          </p:cNvPr>
          <p:cNvSpPr/>
          <p:nvPr/>
        </p:nvSpPr>
        <p:spPr>
          <a:xfrm>
            <a:off x="10975929" y="2415082"/>
            <a:ext cx="9144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پیشینه ی تحقیق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67F121-CEC3-4B97-8062-058D15C8F6D9}"/>
              </a:ext>
            </a:extLst>
          </p:cNvPr>
          <p:cNvSpPr/>
          <p:nvPr/>
        </p:nvSpPr>
        <p:spPr>
          <a:xfrm>
            <a:off x="10975929" y="3409406"/>
            <a:ext cx="914400" cy="117374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تخصیص منابع در شبکه دسترسی رادیویی باز 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B5EB91-6867-4210-98DE-9C6E48E31DF3}"/>
              </a:ext>
            </a:extLst>
          </p:cNvPr>
          <p:cNvSpPr/>
          <p:nvPr/>
        </p:nvSpPr>
        <p:spPr>
          <a:xfrm>
            <a:off x="10948455" y="4708310"/>
            <a:ext cx="9144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500" dirty="0">
                <a:solidFill>
                  <a:schemeClr val="tx1"/>
                </a:solidFill>
                <a:cs typeface="B Nazanin" pitchFamily="2" charset="-78"/>
              </a:rPr>
              <a:t>تخصیص برش شبکه به صورت دینامیکی</a:t>
            </a:r>
            <a:endParaRPr lang="en-US" sz="1500" dirty="0">
              <a:solidFill>
                <a:schemeClr val="tx1"/>
              </a:solidFill>
              <a:cs typeface="B Nazanin" pitchFamily="2" charset="-7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3FCFD6-E24B-444D-B891-C4D66ED6A729}"/>
              </a:ext>
            </a:extLst>
          </p:cNvPr>
          <p:cNvSpPr/>
          <p:nvPr/>
        </p:nvSpPr>
        <p:spPr>
          <a:xfrm>
            <a:off x="10975929" y="5747865"/>
            <a:ext cx="914400" cy="100533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نتیجه گیری و پیشنهادات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7685" y="3754445"/>
            <a:ext cx="4469870" cy="227536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45A708-18A2-4C6C-A2C8-B6A0AA6B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r>
              <a:rPr lang="en-US"/>
              <a:t>/42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5485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مسئله بسته بندی جعبه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1690" y="2252183"/>
            <a:ext cx="8915400" cy="3777622"/>
          </a:xfrm>
        </p:spPr>
        <p:txBody>
          <a:bodyPr/>
          <a:lstStyle/>
          <a:p>
            <a:r>
              <a:rPr lang="en-US" dirty="0"/>
              <a:t>NP-Hard</a:t>
            </a:r>
            <a:r>
              <a:rPr lang="fa-IR" dirty="0"/>
              <a:t> است</a:t>
            </a:r>
          </a:p>
          <a:p>
            <a:r>
              <a:rPr lang="ar-IQ" dirty="0"/>
              <a:t>هدف قرار دادن تعدادی شیء در تعدادی جعبه با ظرفیت مشخص می باشد </a:t>
            </a:r>
            <a:endParaRPr lang="fa-IR" dirty="0"/>
          </a:p>
          <a:p>
            <a:r>
              <a:rPr lang="ar-IQ" dirty="0"/>
              <a:t>هدف کمینه کردن تعداد جعبه های ورودی با فرض اینکه همه ی اشیا در آن جا شوند </a:t>
            </a:r>
            <a:br>
              <a:rPr lang="ar-IQ" dirty="0"/>
            </a:br>
            <a:br>
              <a:rPr lang="ar-IQ" dirty="0"/>
            </a:br>
            <a:br>
              <a:rPr lang="ar-IQ" dirty="0"/>
            </a:br>
            <a:endParaRPr lang="fa-IR" dirty="0"/>
          </a:p>
          <a:p>
            <a:endParaRPr lang="en-US" dirty="0"/>
          </a:p>
        </p:txBody>
      </p:sp>
      <p:sp>
        <p:nvSpPr>
          <p:cNvPr id="5" name="Rounded Rectangle 10">
            <a:extLst>
              <a:ext uri="{FF2B5EF4-FFF2-40B4-BE49-F238E27FC236}">
                <a16:creationId xmlns:a16="http://schemas.microsoft.com/office/drawing/2014/main" id="{5CA220EA-4AFC-4AC8-8966-6013F09A17D7}"/>
              </a:ext>
            </a:extLst>
          </p:cNvPr>
          <p:cNvSpPr/>
          <p:nvPr/>
        </p:nvSpPr>
        <p:spPr>
          <a:xfrm>
            <a:off x="10782746" y="1203235"/>
            <a:ext cx="1300766" cy="558608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cs typeface="B Nazanin" panose="00000400000000000000" pitchFamily="2" charset="-7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8CB366-97C1-436E-B473-11C0B8A2B94B}"/>
              </a:ext>
            </a:extLst>
          </p:cNvPr>
          <p:cNvSpPr/>
          <p:nvPr/>
        </p:nvSpPr>
        <p:spPr>
          <a:xfrm>
            <a:off x="10975929" y="1382087"/>
            <a:ext cx="927279" cy="8721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b="1" dirty="0">
                <a:solidFill>
                  <a:schemeClr val="bg1"/>
                </a:solidFill>
                <a:cs typeface="B Nazanin" panose="00000400000000000000" pitchFamily="2" charset="-78"/>
              </a:rPr>
              <a:t>مقدمه</a:t>
            </a:r>
            <a:endParaRPr lang="en-US" b="1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D395B4-C568-4FE4-8C83-4C5CAA018C54}"/>
              </a:ext>
            </a:extLst>
          </p:cNvPr>
          <p:cNvSpPr/>
          <p:nvPr/>
        </p:nvSpPr>
        <p:spPr>
          <a:xfrm>
            <a:off x="10975929" y="2415082"/>
            <a:ext cx="9144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پیشینه ی تحقیق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67F121-CEC3-4B97-8062-058D15C8F6D9}"/>
              </a:ext>
            </a:extLst>
          </p:cNvPr>
          <p:cNvSpPr/>
          <p:nvPr/>
        </p:nvSpPr>
        <p:spPr>
          <a:xfrm>
            <a:off x="10975929" y="3409406"/>
            <a:ext cx="914400" cy="117374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تخصیص منابع در شبکه دسترسی رادیویی باز 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B5EB91-6867-4210-98DE-9C6E48E31DF3}"/>
              </a:ext>
            </a:extLst>
          </p:cNvPr>
          <p:cNvSpPr/>
          <p:nvPr/>
        </p:nvSpPr>
        <p:spPr>
          <a:xfrm>
            <a:off x="10948455" y="4708310"/>
            <a:ext cx="9144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500" dirty="0">
                <a:solidFill>
                  <a:schemeClr val="tx1"/>
                </a:solidFill>
                <a:cs typeface="B Nazanin" pitchFamily="2" charset="-78"/>
              </a:rPr>
              <a:t>تخصیص برش شبکه به صورت دینامیکی</a:t>
            </a:r>
            <a:endParaRPr lang="en-US" sz="1500" dirty="0">
              <a:solidFill>
                <a:schemeClr val="tx1"/>
              </a:solidFill>
              <a:cs typeface="B Nazanin" pitchFamily="2" charset="-7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3FCFD6-E24B-444D-B891-C4D66ED6A729}"/>
              </a:ext>
            </a:extLst>
          </p:cNvPr>
          <p:cNvSpPr/>
          <p:nvPr/>
        </p:nvSpPr>
        <p:spPr>
          <a:xfrm>
            <a:off x="10975929" y="5747865"/>
            <a:ext cx="914400" cy="100533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نتیجه گیری و پیشنهادات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AAD121-C239-4D9A-961B-3047D8F4AA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9141" y="3860232"/>
            <a:ext cx="3810000" cy="18192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7885875-EA1E-47A7-8660-1BAF119F41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9026" y="4174556"/>
            <a:ext cx="2990850" cy="1190625"/>
          </a:xfrm>
          <a:prstGeom prst="rect">
            <a:avLst/>
          </a:prstGeo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FF21EE-C87B-4005-912B-4F3B07F03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r>
              <a:rPr lang="en-US"/>
              <a:t>/42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0835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0201" y="166977"/>
            <a:ext cx="8911687" cy="1280890"/>
          </a:xfrm>
        </p:spPr>
        <p:txBody>
          <a:bodyPr/>
          <a:lstStyle/>
          <a:p>
            <a:r>
              <a:rPr lang="fa-IR" dirty="0"/>
              <a:t>بررسی برش شبکه به صورت دینامیکی در شبکه </a:t>
            </a:r>
            <a:r>
              <a:rPr lang="en-US" dirty="0"/>
              <a:t>HCRAN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6464" y="1387888"/>
            <a:ext cx="8915400" cy="3777622"/>
          </a:xfrm>
        </p:spPr>
        <p:txBody>
          <a:bodyPr>
            <a:normAutofit/>
          </a:bodyPr>
          <a:lstStyle/>
          <a:p>
            <a:r>
              <a:rPr lang="ar-IQ" dirty="0"/>
              <a:t>برش شبکه به صورت دینامیکی در بخش رادیویی مورد بررسی قرار گرفته شده است </a:t>
            </a:r>
            <a:endParaRPr lang="en-US" dirty="0"/>
          </a:p>
          <a:p>
            <a:r>
              <a:rPr lang="ar-IQ" dirty="0"/>
              <a:t>برش</a:t>
            </a:r>
            <a:r>
              <a:rPr lang="en-US" dirty="0"/>
              <a:t> </a:t>
            </a:r>
            <a:r>
              <a:rPr lang="ar-IQ" dirty="0"/>
              <a:t>شبکه </a:t>
            </a:r>
            <a:r>
              <a:rPr lang="fa-IR" dirty="0"/>
              <a:t>: </a:t>
            </a:r>
            <a:r>
              <a:rPr lang="ar-IQ" dirty="0"/>
              <a:t>فرآیند تخصیص منابع شبکه به کاربران </a:t>
            </a:r>
            <a:endParaRPr lang="en-US" dirty="0"/>
          </a:p>
          <a:p>
            <a:pPr lvl="1"/>
            <a:r>
              <a:rPr lang="ar-IQ" dirty="0"/>
              <a:t>یک سطح</a:t>
            </a:r>
            <a:r>
              <a:rPr lang="fa-IR" dirty="0"/>
              <a:t> </a:t>
            </a:r>
            <a:r>
              <a:rPr lang="ar-IQ" dirty="0"/>
              <a:t>بالاتر، که مدیریت کنترل پذیرش کاربران، ارتباط کاربر که شامل تخصیص واحد رادیویی </a:t>
            </a:r>
            <a:r>
              <a:rPr lang="en-US" dirty="0"/>
              <a:t>RRH</a:t>
            </a:r>
            <a:r>
              <a:rPr lang="fa-IR" dirty="0"/>
              <a:t> </a:t>
            </a:r>
            <a:r>
              <a:rPr lang="ar-IQ" dirty="0"/>
              <a:t>برای بیشینه</a:t>
            </a:r>
            <a:r>
              <a:rPr lang="fa-IR" dirty="0"/>
              <a:t> </a:t>
            </a:r>
            <a:r>
              <a:rPr lang="ar-IQ" dirty="0"/>
              <a:t>سازی نرخ کاربران و تخصیص ظرفیت منابع باند پایه </a:t>
            </a:r>
            <a:r>
              <a:rPr lang="en-US" dirty="0"/>
              <a:t>BBU</a:t>
            </a:r>
            <a:endParaRPr lang="fa-IR" dirty="0"/>
          </a:p>
          <a:p>
            <a:pPr lvl="1"/>
            <a:r>
              <a:rPr lang="ar-IQ" dirty="0"/>
              <a:t> یک سطح پایین تر، که تخصیص توان و بلوک</a:t>
            </a:r>
            <a:r>
              <a:rPr lang="fa-IR" dirty="0"/>
              <a:t> </a:t>
            </a:r>
            <a:r>
              <a:rPr lang="ar-IQ" dirty="0"/>
              <a:t>منابع فیزیکی </a:t>
            </a:r>
            <a:r>
              <a:rPr lang="en-US" dirty="0"/>
              <a:t>PRB</a:t>
            </a:r>
            <a:r>
              <a:rPr lang="fa-IR" dirty="0"/>
              <a:t> </a:t>
            </a:r>
            <a:r>
              <a:rPr lang="ar-IQ" dirty="0"/>
              <a:t>در میان کاربران می باشد. </a:t>
            </a:r>
            <a:br>
              <a:rPr lang="ar-IQ" dirty="0"/>
            </a:br>
            <a:br>
              <a:rPr lang="ar-IQ" dirty="0"/>
            </a:br>
            <a:endParaRPr lang="en-US" dirty="0"/>
          </a:p>
        </p:txBody>
      </p:sp>
      <p:sp>
        <p:nvSpPr>
          <p:cNvPr id="5" name="Rounded Rectangle 10">
            <a:extLst>
              <a:ext uri="{FF2B5EF4-FFF2-40B4-BE49-F238E27FC236}">
                <a16:creationId xmlns:a16="http://schemas.microsoft.com/office/drawing/2014/main" id="{5CA220EA-4AFC-4AC8-8966-6013F09A17D7}"/>
              </a:ext>
            </a:extLst>
          </p:cNvPr>
          <p:cNvSpPr/>
          <p:nvPr/>
        </p:nvSpPr>
        <p:spPr>
          <a:xfrm>
            <a:off x="10782746" y="1177835"/>
            <a:ext cx="1300766" cy="558608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cs typeface="B Nazanin" panose="00000400000000000000" pitchFamily="2" charset="-7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8CB366-97C1-436E-B473-11C0B8A2B94B}"/>
              </a:ext>
            </a:extLst>
          </p:cNvPr>
          <p:cNvSpPr/>
          <p:nvPr/>
        </p:nvSpPr>
        <p:spPr>
          <a:xfrm>
            <a:off x="10975929" y="1382087"/>
            <a:ext cx="927279" cy="8721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مقدمه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D395B4-C568-4FE4-8C83-4C5CAA018C54}"/>
              </a:ext>
            </a:extLst>
          </p:cNvPr>
          <p:cNvSpPr/>
          <p:nvPr/>
        </p:nvSpPr>
        <p:spPr>
          <a:xfrm>
            <a:off x="10975929" y="2415082"/>
            <a:ext cx="914400" cy="914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b="1" dirty="0">
                <a:solidFill>
                  <a:schemeClr val="bg1"/>
                </a:solidFill>
                <a:cs typeface="B Nazanin" panose="00000400000000000000" pitchFamily="2" charset="-78"/>
              </a:rPr>
              <a:t>پیشینه ی تحقیق</a:t>
            </a:r>
            <a:endParaRPr lang="en-US" sz="1500" b="1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67F121-CEC3-4B97-8062-058D15C8F6D9}"/>
              </a:ext>
            </a:extLst>
          </p:cNvPr>
          <p:cNvSpPr/>
          <p:nvPr/>
        </p:nvSpPr>
        <p:spPr>
          <a:xfrm>
            <a:off x="10975929" y="3409406"/>
            <a:ext cx="914400" cy="117374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تخصیص منابع در شبکه دسترسی رادیویی باز 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B5EB91-6867-4210-98DE-9C6E48E31DF3}"/>
              </a:ext>
            </a:extLst>
          </p:cNvPr>
          <p:cNvSpPr/>
          <p:nvPr/>
        </p:nvSpPr>
        <p:spPr>
          <a:xfrm>
            <a:off x="10948455" y="4708310"/>
            <a:ext cx="9144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500" dirty="0">
                <a:solidFill>
                  <a:schemeClr val="tx1"/>
                </a:solidFill>
                <a:cs typeface="B Nazanin" pitchFamily="2" charset="-78"/>
              </a:rPr>
              <a:t>تخصیص برش شبکه به صورت دینامیکی</a:t>
            </a:r>
            <a:endParaRPr lang="en-US" sz="1500" dirty="0">
              <a:solidFill>
                <a:schemeClr val="tx1"/>
              </a:solidFill>
              <a:cs typeface="B Nazanin" pitchFamily="2" charset="-7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3FCFD6-E24B-444D-B891-C4D66ED6A729}"/>
              </a:ext>
            </a:extLst>
          </p:cNvPr>
          <p:cNvSpPr/>
          <p:nvPr/>
        </p:nvSpPr>
        <p:spPr>
          <a:xfrm>
            <a:off x="10975929" y="5747865"/>
            <a:ext cx="914400" cy="100533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نتیجه گیری و پیشنهادات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pic>
        <p:nvPicPr>
          <p:cNvPr id="12" name="Content Placeholder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706" y="3703332"/>
            <a:ext cx="5000772" cy="272507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325974-16FB-41CC-B7AC-4AF57B5BD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r>
              <a:rPr lang="en-US"/>
              <a:t>/42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2372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IQ" dirty="0"/>
              <a:t>یادگیری تقویتی </a:t>
            </a:r>
            <a:r>
              <a:rPr lang="fa-IR" dirty="0"/>
              <a:t>در حل مسئله</a:t>
            </a:r>
            <a:br>
              <a:rPr lang="ar-IQ" dirty="0"/>
            </a:b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1205" y="1612421"/>
            <a:ext cx="8301993" cy="27521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3787" y="4364526"/>
            <a:ext cx="5895975" cy="2171700"/>
          </a:xfrm>
          <a:prstGeom prst="rect">
            <a:avLst/>
          </a:prstGeom>
        </p:spPr>
      </p:pic>
      <p:sp>
        <p:nvSpPr>
          <p:cNvPr id="8" name="Rounded Rectangle 10">
            <a:extLst>
              <a:ext uri="{FF2B5EF4-FFF2-40B4-BE49-F238E27FC236}">
                <a16:creationId xmlns:a16="http://schemas.microsoft.com/office/drawing/2014/main" id="{5CA220EA-4AFC-4AC8-8966-6013F09A17D7}"/>
              </a:ext>
            </a:extLst>
          </p:cNvPr>
          <p:cNvSpPr/>
          <p:nvPr/>
        </p:nvSpPr>
        <p:spPr>
          <a:xfrm>
            <a:off x="10782746" y="1177835"/>
            <a:ext cx="1300766" cy="558608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cs typeface="B Nazanin" panose="00000400000000000000" pitchFamily="2" charset="-78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68CB366-97C1-436E-B473-11C0B8A2B94B}"/>
              </a:ext>
            </a:extLst>
          </p:cNvPr>
          <p:cNvSpPr/>
          <p:nvPr/>
        </p:nvSpPr>
        <p:spPr>
          <a:xfrm>
            <a:off x="10975929" y="1382087"/>
            <a:ext cx="927279" cy="8721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مقدمه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D395B4-C568-4FE4-8C83-4C5CAA018C54}"/>
              </a:ext>
            </a:extLst>
          </p:cNvPr>
          <p:cNvSpPr/>
          <p:nvPr/>
        </p:nvSpPr>
        <p:spPr>
          <a:xfrm>
            <a:off x="10975929" y="2415082"/>
            <a:ext cx="914400" cy="914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b="1" dirty="0">
                <a:solidFill>
                  <a:schemeClr val="bg1"/>
                </a:solidFill>
                <a:cs typeface="B Nazanin" panose="00000400000000000000" pitchFamily="2" charset="-78"/>
              </a:rPr>
              <a:t>پیشینه ی تحقیق</a:t>
            </a:r>
            <a:endParaRPr lang="en-US" sz="1500" b="1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67F121-CEC3-4B97-8062-058D15C8F6D9}"/>
              </a:ext>
            </a:extLst>
          </p:cNvPr>
          <p:cNvSpPr/>
          <p:nvPr/>
        </p:nvSpPr>
        <p:spPr>
          <a:xfrm>
            <a:off x="10975929" y="3409406"/>
            <a:ext cx="914400" cy="117374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تخصیص منابع در شبکه دسترسی رادیویی باز 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B5EB91-6867-4210-98DE-9C6E48E31DF3}"/>
              </a:ext>
            </a:extLst>
          </p:cNvPr>
          <p:cNvSpPr/>
          <p:nvPr/>
        </p:nvSpPr>
        <p:spPr>
          <a:xfrm>
            <a:off x="10948455" y="4708310"/>
            <a:ext cx="9144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500" dirty="0">
                <a:solidFill>
                  <a:schemeClr val="tx1"/>
                </a:solidFill>
                <a:cs typeface="B Nazanin" pitchFamily="2" charset="-78"/>
              </a:rPr>
              <a:t>تخصیص برش شبکه به صورت دینامیکی</a:t>
            </a:r>
            <a:endParaRPr lang="en-US" sz="1500" dirty="0">
              <a:solidFill>
                <a:schemeClr val="tx1"/>
              </a:solidFill>
              <a:cs typeface="B Nazanin" pitchFamily="2" charset="-78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3FCFD6-E24B-444D-B891-C4D66ED6A729}"/>
              </a:ext>
            </a:extLst>
          </p:cNvPr>
          <p:cNvSpPr/>
          <p:nvPr/>
        </p:nvSpPr>
        <p:spPr>
          <a:xfrm>
            <a:off x="10975929" y="5747865"/>
            <a:ext cx="914400" cy="100533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نتیجه گیری و پیشنهادات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977E46-8B57-4629-8518-ED4E08022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r>
              <a:rPr lang="en-US"/>
              <a:t>/42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399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god.jpg"/>
          <p:cNvPicPr>
            <a:picLocks noGrp="1"/>
          </p:cNvPicPr>
          <p:nvPr>
            <p:ph idx="1"/>
          </p:nvPr>
        </p:nvPicPr>
        <p:blipFill>
          <a:blip r:embed="rId2" cstate="print">
            <a:biLevel thresh="25000"/>
          </a:blip>
          <a:stretch>
            <a:fillRect/>
          </a:stretch>
        </p:blipFill>
        <p:spPr>
          <a:xfrm>
            <a:off x="2962142" y="876300"/>
            <a:ext cx="8023358" cy="45974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67CDF5">
                  <a:lumMod val="80000"/>
                  <a:lumOff val="20000"/>
                </a:srgbClr>
              </a:gs>
              <a:gs pos="0">
                <a:srgbClr val="00B0F0"/>
              </a:gs>
              <a:gs pos="100000">
                <a:schemeClr val="bg2">
                  <a:shade val="98000"/>
                  <a:satMod val="120000"/>
                  <a:lumMod val="98000"/>
                </a:schemeClr>
              </a:gs>
            </a:gsLst>
            <a:lin ang="5400000" scaled="0"/>
            <a:tileRect/>
          </a:gradFill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7BBF06-30CA-42EE-90E3-3A2AC9017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r>
              <a:rPr lang="en-US"/>
              <a:t>/42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3452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059" y="326965"/>
            <a:ext cx="8911687" cy="1001941"/>
          </a:xfrm>
        </p:spPr>
        <p:txBody>
          <a:bodyPr/>
          <a:lstStyle/>
          <a:p>
            <a:pPr algn="ctr"/>
            <a:r>
              <a:rPr lang="fa-IR" dirty="0"/>
              <a:t>مدل سیستم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00612" y="1635448"/>
                <a:ext cx="9488950" cy="4694939"/>
              </a:xfrm>
            </p:spPr>
            <p:txBody>
              <a:bodyPr>
                <a:normAutofit fontScale="475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sz="38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fa-IR" sz="3800" dirty="0"/>
                  <a:t> </a:t>
                </a:r>
                <a:r>
                  <a:rPr lang="fa-IR" sz="5100" dirty="0"/>
                  <a:t>برش</a:t>
                </a:r>
                <a:endParaRPr lang="en-US" sz="5100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fa-IR" sz="3200" dirty="0"/>
                  <a:t> </a:t>
                </a:r>
                <a:r>
                  <a:rPr lang="fa-IR" sz="4000" dirty="0"/>
                  <a:t>واحد رادیویی تک آنتنه</a:t>
                </a:r>
                <a:endParaRPr lang="en-US" sz="40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fa-IR" sz="4000" dirty="0"/>
                  <a:t> بلوک فیزیکی</a:t>
                </a:r>
                <a:endParaRPr lang="en-US" sz="4000" dirty="0"/>
              </a:p>
              <a:p>
                <a:pPr lvl="1"/>
                <a:r>
                  <a:rPr lang="en-US" sz="4000" dirty="0"/>
                  <a:t>DU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a-IR" sz="38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3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fa-IR" sz="3800" dirty="0"/>
                  <a:t>تا </a:t>
                </a:r>
                <a:r>
                  <a:rPr lang="en-US" sz="3800" dirty="0"/>
                  <a:t>VNF</a:t>
                </a:r>
              </a:p>
              <a:p>
                <a:pPr lvl="1"/>
                <a:r>
                  <a:rPr lang="en-US" sz="4000" dirty="0"/>
                  <a:t>CU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fa-IR" sz="38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3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8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38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3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fa-IR" sz="3800" dirty="0"/>
                  <a:t>تا </a:t>
                </a:r>
                <a:r>
                  <a:rPr lang="en-US" sz="3800" dirty="0"/>
                  <a:t>VNF</a:t>
                </a:r>
                <a:endParaRPr lang="fa-IR" sz="3400" dirty="0"/>
              </a:p>
              <a:p>
                <a:r>
                  <a:rPr lang="en-US" sz="3800" dirty="0"/>
                  <a:t>v</a:t>
                </a:r>
                <a:r>
                  <a:rPr lang="fa-IR" sz="3800" dirty="0"/>
                  <a:t> </a:t>
                </a:r>
                <a:r>
                  <a:rPr lang="fa-IR" sz="4200" dirty="0"/>
                  <a:t>سرویس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fa-IR" sz="2800" dirty="0"/>
                  <a:t> </a:t>
                </a:r>
                <a:r>
                  <a:rPr lang="fa-IR" sz="3600" dirty="0"/>
                  <a:t>کاربر تک آنتنه</a:t>
                </a:r>
                <a:endParaRPr lang="fa-IR" sz="3400" dirty="0"/>
              </a:p>
              <a:p>
                <a:endParaRPr lang="fa-IR" sz="2800" dirty="0"/>
              </a:p>
              <a:p>
                <a:endParaRPr lang="fa-IR" sz="2800" dirty="0"/>
              </a:p>
              <a:p>
                <a:endParaRPr lang="en-US" dirty="0"/>
              </a:p>
              <a:p>
                <a:pPr marL="0" indent="0">
                  <a:buNone/>
                </a:pPr>
                <a:br>
                  <a:rPr lang="fa-IR" dirty="0"/>
                </a:br>
                <a:br>
                  <a:rPr lang="fa-IR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0612" y="1635448"/>
                <a:ext cx="9488950" cy="4694939"/>
              </a:xfrm>
              <a:blipFill>
                <a:blip r:embed="rId3"/>
                <a:stretch>
                  <a:fillRect t="-1818" r="-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5CA220EA-4AFC-4AC8-8966-6013F09A17D7}"/>
              </a:ext>
            </a:extLst>
          </p:cNvPr>
          <p:cNvSpPr/>
          <p:nvPr/>
        </p:nvSpPr>
        <p:spPr>
          <a:xfrm>
            <a:off x="10782746" y="1177835"/>
            <a:ext cx="1300766" cy="558608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cs typeface="B Nazanin" panose="00000400000000000000" pitchFamily="2" charset="-78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68CB366-97C1-436E-B473-11C0B8A2B94B}"/>
              </a:ext>
            </a:extLst>
          </p:cNvPr>
          <p:cNvSpPr/>
          <p:nvPr/>
        </p:nvSpPr>
        <p:spPr>
          <a:xfrm>
            <a:off x="10975929" y="1382087"/>
            <a:ext cx="927279" cy="8721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مقدمه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BD395B4-C568-4FE4-8C83-4C5CAA018C54}"/>
              </a:ext>
            </a:extLst>
          </p:cNvPr>
          <p:cNvSpPr/>
          <p:nvPr/>
        </p:nvSpPr>
        <p:spPr>
          <a:xfrm>
            <a:off x="10975929" y="2361423"/>
            <a:ext cx="914400" cy="914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پیشینه ی تحقیق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67F121-CEC3-4B97-8062-058D15C8F6D9}"/>
              </a:ext>
            </a:extLst>
          </p:cNvPr>
          <p:cNvSpPr/>
          <p:nvPr/>
        </p:nvSpPr>
        <p:spPr>
          <a:xfrm>
            <a:off x="10982668" y="3311326"/>
            <a:ext cx="907660" cy="134318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b="1" dirty="0">
                <a:solidFill>
                  <a:schemeClr val="bg1"/>
                </a:solidFill>
                <a:cs typeface="B Nazanin" panose="00000400000000000000" pitchFamily="2" charset="-78"/>
              </a:rPr>
              <a:t>تخصیص منابع در شبکه دسترسی رادیویی باز </a:t>
            </a:r>
            <a:endParaRPr lang="en-US" sz="1500" b="1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2B5EB91-6867-4210-98DE-9C6E48E31DF3}"/>
              </a:ext>
            </a:extLst>
          </p:cNvPr>
          <p:cNvSpPr/>
          <p:nvPr/>
        </p:nvSpPr>
        <p:spPr>
          <a:xfrm>
            <a:off x="10988808" y="4701317"/>
            <a:ext cx="9144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500" dirty="0">
                <a:solidFill>
                  <a:schemeClr val="tx1"/>
                </a:solidFill>
                <a:cs typeface="B Nazanin" pitchFamily="2" charset="-78"/>
              </a:rPr>
              <a:t>تخصیص برش شبکه به صورت دینامیکی</a:t>
            </a:r>
            <a:endParaRPr lang="en-US" sz="1500" dirty="0">
              <a:solidFill>
                <a:schemeClr val="tx1"/>
              </a:solidFill>
              <a:cs typeface="B Nazanin" pitchFamily="2" charset="-78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43FCFD6-E24B-444D-B891-C4D66ED6A729}"/>
              </a:ext>
            </a:extLst>
          </p:cNvPr>
          <p:cNvSpPr/>
          <p:nvPr/>
        </p:nvSpPr>
        <p:spPr>
          <a:xfrm>
            <a:off x="10975929" y="5747865"/>
            <a:ext cx="914400" cy="100533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نتیجه گیری و پیشنهادات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15BEBC57-F591-479C-9354-3C3DE016E7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4122390"/>
              </p:ext>
            </p:extLst>
          </p:nvPr>
        </p:nvGraphicFramePr>
        <p:xfrm>
          <a:off x="1602438" y="1177835"/>
          <a:ext cx="5710705" cy="54313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" name="PDF" r:id="rId4" imgW="0" imgH="360" progId="FoxitReader.Document">
                  <p:embed/>
                </p:oleObj>
              </mc:Choice>
              <mc:Fallback>
                <p:oleObj name="PDF" r:id="rId4" imgW="0" imgH="360" progId="FoxitReader.Document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02438" y="1177835"/>
                        <a:ext cx="5710705" cy="54313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D8094D-A628-4865-B9C1-23F2A458C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r>
              <a:rPr lang="en-US"/>
              <a:t>/42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1050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1011B-9B40-41EA-B632-156DBDF20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نرخ قابل دسترس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CA199-8234-4922-ACD7-16E73F9A3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1511" y="1404071"/>
            <a:ext cx="8915400" cy="3777622"/>
          </a:xfrm>
        </p:spPr>
        <p:txBody>
          <a:bodyPr/>
          <a:lstStyle/>
          <a:p>
            <a:r>
              <a:rPr lang="fa-IR" dirty="0"/>
              <a:t>نرخ قابل دسترس</a:t>
            </a:r>
          </a:p>
          <a:p>
            <a:r>
              <a:rPr lang="fa-IR" dirty="0"/>
              <a:t>نسبت سیگنال به نویز</a:t>
            </a:r>
          </a:p>
          <a:p>
            <a:endParaRPr lang="fa-IR" dirty="0"/>
          </a:p>
          <a:p>
            <a:r>
              <a:rPr lang="fa-IR" dirty="0"/>
              <a:t>میزان تداخل کاربران</a:t>
            </a:r>
          </a:p>
          <a:p>
            <a:endParaRPr lang="fa-IR" dirty="0"/>
          </a:p>
          <a:p>
            <a:endParaRPr lang="fa-IR" dirty="0"/>
          </a:p>
          <a:p>
            <a:endParaRPr lang="fa-IR" dirty="0"/>
          </a:p>
          <a:p>
            <a:endParaRPr lang="en-US" dirty="0"/>
          </a:p>
        </p:txBody>
      </p:sp>
      <p:sp>
        <p:nvSpPr>
          <p:cNvPr id="5" name="Rounded Rectangle 15">
            <a:extLst>
              <a:ext uri="{FF2B5EF4-FFF2-40B4-BE49-F238E27FC236}">
                <a16:creationId xmlns:a16="http://schemas.microsoft.com/office/drawing/2014/main" id="{EE09FE82-3C14-490C-BD74-D0079E022B13}"/>
              </a:ext>
            </a:extLst>
          </p:cNvPr>
          <p:cNvSpPr/>
          <p:nvPr/>
        </p:nvSpPr>
        <p:spPr>
          <a:xfrm>
            <a:off x="10782746" y="1177835"/>
            <a:ext cx="1300766" cy="558608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cs typeface="B Nazanin" panose="00000400000000000000" pitchFamily="2" charset="-7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C466D6-D7BC-430B-8E45-5F9731F46960}"/>
              </a:ext>
            </a:extLst>
          </p:cNvPr>
          <p:cNvSpPr/>
          <p:nvPr/>
        </p:nvSpPr>
        <p:spPr>
          <a:xfrm>
            <a:off x="10975929" y="1382087"/>
            <a:ext cx="927279" cy="8721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مقدمه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19FEE3-EE78-413F-B811-89F6CA7DC62F}"/>
              </a:ext>
            </a:extLst>
          </p:cNvPr>
          <p:cNvSpPr/>
          <p:nvPr/>
        </p:nvSpPr>
        <p:spPr>
          <a:xfrm>
            <a:off x="10975929" y="2361423"/>
            <a:ext cx="914400" cy="914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پیشینه ی تحقیق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9991092-24C4-48FF-8484-BB95CDEA0422}"/>
              </a:ext>
            </a:extLst>
          </p:cNvPr>
          <p:cNvSpPr/>
          <p:nvPr/>
        </p:nvSpPr>
        <p:spPr>
          <a:xfrm>
            <a:off x="10982668" y="3311326"/>
            <a:ext cx="907660" cy="134318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b="1" dirty="0">
                <a:solidFill>
                  <a:schemeClr val="bg1"/>
                </a:solidFill>
                <a:cs typeface="B Nazanin" panose="00000400000000000000" pitchFamily="2" charset="-78"/>
              </a:rPr>
              <a:t>تخصیص منابع در شبکه دسترسی رادیویی باز </a:t>
            </a:r>
            <a:endParaRPr lang="en-US" sz="1500" b="1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1FA9AE-A6C0-4D24-A569-2BC749237093}"/>
              </a:ext>
            </a:extLst>
          </p:cNvPr>
          <p:cNvSpPr/>
          <p:nvPr/>
        </p:nvSpPr>
        <p:spPr>
          <a:xfrm>
            <a:off x="10988808" y="4701317"/>
            <a:ext cx="9144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500" dirty="0">
                <a:solidFill>
                  <a:schemeClr val="tx1"/>
                </a:solidFill>
                <a:cs typeface="B Nazanin" pitchFamily="2" charset="-78"/>
              </a:rPr>
              <a:t>تخصیص برش شبکه به صورت دینامیکی</a:t>
            </a:r>
            <a:endParaRPr lang="en-US" sz="1500" dirty="0">
              <a:solidFill>
                <a:schemeClr val="tx1"/>
              </a:solidFill>
              <a:cs typeface="B Nazanin" pitchFamily="2" charset="-7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D58AFD-993B-4D97-A9F1-00520828A334}"/>
              </a:ext>
            </a:extLst>
          </p:cNvPr>
          <p:cNvSpPr/>
          <p:nvPr/>
        </p:nvSpPr>
        <p:spPr>
          <a:xfrm>
            <a:off x="10975929" y="5747865"/>
            <a:ext cx="914400" cy="100533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نتیجه گیری و پیشنهادات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0F152CF-7EE1-4483-AB0C-CEC717A34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953" y="1430508"/>
            <a:ext cx="3104736" cy="694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64A67BD-B1CA-4B2D-8034-74002372E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2322" y="2150945"/>
            <a:ext cx="3981450" cy="8572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4C908C5-D1D3-42DF-9261-A6152896C3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2953" y="6149307"/>
            <a:ext cx="4991100" cy="4667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538C848-0A47-41BB-AABD-CEC3A4B690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2953" y="3034632"/>
            <a:ext cx="3790950" cy="311467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FC134B-44C1-4545-8D32-F01AAF068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r>
              <a:rPr lang="en-US"/>
              <a:t>/42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4413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4327F-9A10-443D-B3C4-A6D5420F7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توان و ظرفیت لینک </a:t>
            </a:r>
            <a:r>
              <a:rPr lang="en-US" dirty="0"/>
              <a:t>fronthaul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CD4255-4F2E-4711-8B09-2FAD62E988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a-IR" b="0" i="0" dirty="0">
                    <a:solidFill>
                      <a:srgbClr val="000000"/>
                    </a:solidFill>
                    <a:effectLst/>
                  </a:rPr>
                  <a:t>توان سیگنال ارسالی از </a:t>
                </a:r>
                <a:r>
                  <a:rPr lang="en-US" b="0" i="1" dirty="0">
                    <a:solidFill>
                      <a:srgbClr val="000000"/>
                    </a:solidFill>
                    <a:effectLst/>
                  </a:rPr>
                  <a:t>j</a:t>
                </a:r>
                <a:r>
                  <a:rPr lang="fa-IR" b="0" i="1" dirty="0">
                    <a:solidFill>
                      <a:srgbClr val="000000"/>
                    </a:solidFill>
                    <a:effectLst/>
                  </a:rPr>
                  <a:t> </a:t>
                </a:r>
                <a:r>
                  <a:rPr lang="fa-IR" b="0" i="0" dirty="0">
                    <a:solidFill>
                      <a:srgbClr val="000000"/>
                    </a:solidFill>
                    <a:effectLst/>
                  </a:rPr>
                  <a:t>امین واحد رادیویی در </a:t>
                </a:r>
                <a:r>
                  <a:rPr lang="en-US" b="0" i="0" dirty="0">
                    <a:solidFill>
                      <a:srgbClr val="000000"/>
                    </a:solidFill>
                    <a:effectLst/>
                  </a:rPr>
                  <a:t> </a:t>
                </a:r>
                <a:r>
                  <a:rPr lang="en-US" b="0" i="1" dirty="0">
                    <a:solidFill>
                      <a:srgbClr val="000000"/>
                    </a:solidFill>
                    <a:effectLst/>
                  </a:rPr>
                  <a:t>s</a:t>
                </a:r>
                <a:r>
                  <a:rPr lang="fa-IR" b="0" i="0" dirty="0">
                    <a:solidFill>
                      <a:srgbClr val="000000"/>
                    </a:solidFill>
                    <a:effectLst/>
                  </a:rPr>
                  <a:t>امین برش </a:t>
                </a:r>
                <a:endParaRPr lang="en-US" b="0" i="0" dirty="0">
                  <a:solidFill>
                    <a:srgbClr val="000000"/>
                  </a:solidFill>
                  <a:effectLst/>
                </a:endParaRPr>
              </a:p>
              <a:p>
                <a:endParaRPr lang="en-US" dirty="0">
                  <a:solidFill>
                    <a:srgbClr val="000000"/>
                  </a:solidFill>
                </a:endParaRPr>
              </a:p>
              <a:p>
                <a:endParaRPr lang="en-US" dirty="0">
                  <a:solidFill>
                    <a:srgbClr val="000000"/>
                  </a:solidFill>
                </a:endParaRPr>
              </a:p>
              <a:p>
                <a:r>
                  <a:rPr lang="fa-IR" dirty="0">
                    <a:solidFill>
                      <a:srgbClr val="000000"/>
                    </a:solidFill>
                  </a:rPr>
                  <a:t>نرخ کاربران در لینک </a:t>
                </a:r>
                <a:r>
                  <a:rPr lang="en-US" dirty="0">
                    <a:solidFill>
                      <a:srgbClr val="000000"/>
                    </a:solidFill>
                  </a:rPr>
                  <a:t>fronthaul</a:t>
                </a:r>
                <a:r>
                  <a:rPr lang="fa-IR" dirty="0">
                    <a:solidFill>
                      <a:srgbClr val="000000"/>
                    </a:solidFill>
                  </a:rPr>
                  <a:t>بین </a:t>
                </a:r>
                <a:r>
                  <a:rPr lang="en-US" dirty="0">
                    <a:solidFill>
                      <a:srgbClr val="000000"/>
                    </a:solidFill>
                  </a:rPr>
                  <a:t>j</a:t>
                </a:r>
                <a:r>
                  <a:rPr lang="fa-IR" dirty="0">
                    <a:solidFill>
                      <a:srgbClr val="000000"/>
                    </a:solidFill>
                  </a:rPr>
                  <a:t>امین واحد رادیویی در برش </a:t>
                </a:r>
                <a:r>
                  <a:rPr lang="en-US" dirty="0">
                    <a:solidFill>
                      <a:srgbClr val="000000"/>
                    </a:solidFill>
                  </a:rPr>
                  <a:t>s</a:t>
                </a:r>
                <a:r>
                  <a:rPr lang="fa-IR" dirty="0">
                    <a:solidFill>
                      <a:srgbClr val="000000"/>
                    </a:solidFill>
                  </a:rPr>
                  <a:t>ام با واحد توزیع شده </a:t>
                </a:r>
                <a:br>
                  <a:rPr lang="fa-IR" dirty="0"/>
                </a:br>
                <a:br>
                  <a:rPr lang="fa-IR" dirty="0"/>
                </a:br>
                <a:endParaRPr lang="en-US" dirty="0"/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fa-IR" dirty="0"/>
                  <a:t>متغیرباینری است که نشان دهنده ی این است که برش </a:t>
                </a:r>
                <a:r>
                  <a:rPr lang="en-US" dirty="0"/>
                  <a:t>s</a:t>
                </a:r>
                <a:r>
                  <a:rPr lang="fa-IR" dirty="0"/>
                  <a:t>ام</a:t>
                </a:r>
                <a:r>
                  <a:rPr lang="en-US" dirty="0"/>
                  <a:t> </a:t>
                </a:r>
                <a:r>
                  <a:rPr lang="fa-IR" dirty="0"/>
                  <a:t>به سرویس </a:t>
                </a:r>
                <a:r>
                  <a:rPr lang="en-US" dirty="0"/>
                  <a:t>v</a:t>
                </a:r>
                <a:r>
                  <a:rPr lang="fa-IR" dirty="0"/>
                  <a:t>خدمات رسانی می کند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CD4255-4F2E-4711-8B09-2FAD62E988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258" r="-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ounded Rectangle 15">
            <a:extLst>
              <a:ext uri="{FF2B5EF4-FFF2-40B4-BE49-F238E27FC236}">
                <a16:creationId xmlns:a16="http://schemas.microsoft.com/office/drawing/2014/main" id="{88F7932F-7764-4E07-870F-2C4EFDA64B6E}"/>
              </a:ext>
            </a:extLst>
          </p:cNvPr>
          <p:cNvSpPr/>
          <p:nvPr/>
        </p:nvSpPr>
        <p:spPr>
          <a:xfrm>
            <a:off x="10782746" y="1177835"/>
            <a:ext cx="1300766" cy="558608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cs typeface="B Nazanin" panose="00000400000000000000" pitchFamily="2" charset="-78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D23A37-95B1-4A50-AD5F-620B1F0BA3D4}"/>
              </a:ext>
            </a:extLst>
          </p:cNvPr>
          <p:cNvSpPr/>
          <p:nvPr/>
        </p:nvSpPr>
        <p:spPr>
          <a:xfrm>
            <a:off x="10975929" y="1382087"/>
            <a:ext cx="927279" cy="8721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مقدمه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A5BD18-DFBF-4378-938A-850AA56796A7}"/>
              </a:ext>
            </a:extLst>
          </p:cNvPr>
          <p:cNvSpPr/>
          <p:nvPr/>
        </p:nvSpPr>
        <p:spPr>
          <a:xfrm>
            <a:off x="10975929" y="2361423"/>
            <a:ext cx="914400" cy="914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پیشینه ی تحقیق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F208A0F-0A2A-41F0-B9BB-6EB23A1C95D9}"/>
              </a:ext>
            </a:extLst>
          </p:cNvPr>
          <p:cNvSpPr/>
          <p:nvPr/>
        </p:nvSpPr>
        <p:spPr>
          <a:xfrm>
            <a:off x="10982668" y="3311326"/>
            <a:ext cx="907660" cy="134318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b="1" dirty="0">
                <a:solidFill>
                  <a:schemeClr val="bg1"/>
                </a:solidFill>
                <a:cs typeface="B Nazanin" panose="00000400000000000000" pitchFamily="2" charset="-78"/>
              </a:rPr>
              <a:t>تخصیص منابع در شبکه دسترسی رادیویی باز </a:t>
            </a:r>
            <a:endParaRPr lang="en-US" sz="1500" b="1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13FD10-18DD-4BDC-A11B-C3BC9A9DE998}"/>
              </a:ext>
            </a:extLst>
          </p:cNvPr>
          <p:cNvSpPr/>
          <p:nvPr/>
        </p:nvSpPr>
        <p:spPr>
          <a:xfrm>
            <a:off x="10988808" y="4701317"/>
            <a:ext cx="9144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500" dirty="0">
                <a:solidFill>
                  <a:schemeClr val="tx1"/>
                </a:solidFill>
                <a:cs typeface="B Nazanin" pitchFamily="2" charset="-78"/>
              </a:rPr>
              <a:t>تخصیص برش شبکه به صورت دینامیکی</a:t>
            </a:r>
            <a:endParaRPr lang="en-US" sz="1500" dirty="0">
              <a:solidFill>
                <a:schemeClr val="tx1"/>
              </a:solidFill>
              <a:cs typeface="B Nazanin" pitchFamily="2" charset="-78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3129224-7D13-46F4-86E4-F4D9E5FF4E48}"/>
              </a:ext>
            </a:extLst>
          </p:cNvPr>
          <p:cNvSpPr/>
          <p:nvPr/>
        </p:nvSpPr>
        <p:spPr>
          <a:xfrm>
            <a:off x="10975929" y="5747865"/>
            <a:ext cx="914400" cy="100533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نتیجه گیری و پیشنهادات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D7BF43-E8C2-4570-A943-2E163819B0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7258" y="2882178"/>
            <a:ext cx="4286250" cy="5619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A8151D5-0308-4628-B96F-80C3AB14AD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7259" y="4027634"/>
            <a:ext cx="4647578" cy="78105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8558A8-785F-4FC5-A40B-45816CAD5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r>
              <a:rPr lang="en-US"/>
              <a:t>/42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3122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D1551-EC75-4039-B99F-213EF85B8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میانگین تاخیر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F7B27-FF6A-43AE-97C7-85ABD4F32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5965" y="1953563"/>
            <a:ext cx="9120189" cy="3836230"/>
          </a:xfrm>
        </p:spPr>
        <p:txBody>
          <a:bodyPr/>
          <a:lstStyle/>
          <a:p>
            <a:r>
              <a:rPr lang="fa-IR" dirty="0"/>
              <a:t>پردازش باند پایه هر</a:t>
            </a:r>
            <a:r>
              <a:rPr lang="en-US" dirty="0"/>
              <a:t>VNF</a:t>
            </a:r>
            <a:r>
              <a:rPr lang="fa-IR" dirty="0"/>
              <a:t> بوسیله ی پردازش صف </a:t>
            </a:r>
            <a:r>
              <a:rPr lang="en-US" dirty="0"/>
              <a:t> M/M/1</a:t>
            </a:r>
            <a:r>
              <a:rPr lang="fa-IR" dirty="0"/>
              <a:t>نشان</a:t>
            </a:r>
            <a:br>
              <a:rPr lang="fa-IR" dirty="0"/>
            </a:br>
            <a:r>
              <a:rPr lang="fa-IR" dirty="0"/>
              <a:t>داده می شود </a:t>
            </a:r>
            <a:endParaRPr lang="en-US" dirty="0"/>
          </a:p>
          <a:p>
            <a:r>
              <a:rPr lang="fa-IR" dirty="0"/>
              <a:t>تاخیر پردازشی در </a:t>
            </a:r>
            <a:r>
              <a:rPr lang="en-US" dirty="0"/>
              <a:t>CU</a:t>
            </a:r>
            <a:r>
              <a:rPr lang="fa-IR" dirty="0"/>
              <a:t> و </a:t>
            </a:r>
            <a:r>
              <a:rPr lang="en-US" dirty="0"/>
              <a:t> DU</a:t>
            </a:r>
          </a:p>
          <a:p>
            <a:endParaRPr lang="fa-IR" dirty="0"/>
          </a:p>
          <a:p>
            <a:r>
              <a:rPr lang="fa-IR" dirty="0"/>
              <a:t>تاخیر در ارسال</a:t>
            </a:r>
          </a:p>
          <a:p>
            <a:endParaRPr lang="en-US" dirty="0"/>
          </a:p>
          <a:p>
            <a:r>
              <a:rPr lang="fa-IR" dirty="0"/>
              <a:t>تاخیر کل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2BA16F-4BD4-4F27-A2A7-6F12EB947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7702" y="2654675"/>
            <a:ext cx="2057400" cy="1181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8B6A53E-43EC-4862-8135-3D9C361FB0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9797" y="3831302"/>
            <a:ext cx="1790700" cy="7524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7BE4BB-9E56-465F-8F53-781B04CAE4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9797" y="4839122"/>
            <a:ext cx="2314575" cy="6953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EAFBB7A-E8C7-48BC-BC6A-AD4FE8651B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0409" y="2442906"/>
            <a:ext cx="2514600" cy="4667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8339E3C-89EB-4929-A0C8-260DE2F921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56441" y="3170639"/>
            <a:ext cx="1285875" cy="3714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4CBBD03-C9DB-4CCF-AA37-A5E29878BF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25904" y="4056608"/>
            <a:ext cx="2705100" cy="447675"/>
          </a:xfrm>
          <a:prstGeom prst="rect">
            <a:avLst/>
          </a:prstGeom>
        </p:spPr>
      </p:pic>
      <p:sp>
        <p:nvSpPr>
          <p:cNvPr id="11" name="Rounded Rectangle 15">
            <a:extLst>
              <a:ext uri="{FF2B5EF4-FFF2-40B4-BE49-F238E27FC236}">
                <a16:creationId xmlns:a16="http://schemas.microsoft.com/office/drawing/2014/main" id="{94439A44-2F4A-441F-8534-CAC243015524}"/>
              </a:ext>
            </a:extLst>
          </p:cNvPr>
          <p:cNvSpPr/>
          <p:nvPr/>
        </p:nvSpPr>
        <p:spPr>
          <a:xfrm>
            <a:off x="10782746" y="1177835"/>
            <a:ext cx="1300766" cy="558608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cs typeface="B Nazanin" panose="00000400000000000000" pitchFamily="2" charset="-78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E39617-AD74-4E3A-9FB0-4B980E953AFE}"/>
              </a:ext>
            </a:extLst>
          </p:cNvPr>
          <p:cNvSpPr/>
          <p:nvPr/>
        </p:nvSpPr>
        <p:spPr>
          <a:xfrm>
            <a:off x="10975929" y="1382087"/>
            <a:ext cx="927279" cy="8721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مقدمه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DB2656A-74DC-4EA9-BA1E-6FD966F14294}"/>
              </a:ext>
            </a:extLst>
          </p:cNvPr>
          <p:cNvSpPr/>
          <p:nvPr/>
        </p:nvSpPr>
        <p:spPr>
          <a:xfrm>
            <a:off x="10975929" y="2361423"/>
            <a:ext cx="914400" cy="914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پیشینه ی تحقیق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68CCCE-2B1F-42D8-8A2C-F2D399D8A809}"/>
              </a:ext>
            </a:extLst>
          </p:cNvPr>
          <p:cNvSpPr/>
          <p:nvPr/>
        </p:nvSpPr>
        <p:spPr>
          <a:xfrm>
            <a:off x="10982668" y="3311326"/>
            <a:ext cx="907660" cy="134318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b="1" dirty="0">
                <a:solidFill>
                  <a:schemeClr val="bg1"/>
                </a:solidFill>
                <a:cs typeface="B Nazanin" panose="00000400000000000000" pitchFamily="2" charset="-78"/>
              </a:rPr>
              <a:t>تخصیص منابع در شبکه دسترسی رادیویی باز </a:t>
            </a:r>
            <a:endParaRPr lang="en-US" sz="1500" b="1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D335C43-FE8B-4E4D-84DD-691E3158127B}"/>
              </a:ext>
            </a:extLst>
          </p:cNvPr>
          <p:cNvSpPr/>
          <p:nvPr/>
        </p:nvSpPr>
        <p:spPr>
          <a:xfrm>
            <a:off x="10988808" y="4701317"/>
            <a:ext cx="9144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500" dirty="0">
                <a:solidFill>
                  <a:schemeClr val="tx1"/>
                </a:solidFill>
                <a:cs typeface="B Nazanin" pitchFamily="2" charset="-78"/>
              </a:rPr>
              <a:t>تخصیص برش شبکه به صورت دینامیکی</a:t>
            </a:r>
            <a:endParaRPr lang="en-US" sz="1500" dirty="0">
              <a:solidFill>
                <a:schemeClr val="tx1"/>
              </a:solidFill>
              <a:cs typeface="B Nazanin" pitchFamily="2" charset="-78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D6A1D3-C924-4ABF-9D4C-85752AD6105C}"/>
              </a:ext>
            </a:extLst>
          </p:cNvPr>
          <p:cNvSpPr/>
          <p:nvPr/>
        </p:nvSpPr>
        <p:spPr>
          <a:xfrm>
            <a:off x="10975929" y="5747865"/>
            <a:ext cx="914400" cy="100533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نتیجه گیری و پیشنهادات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6C5A48F-3159-4274-B127-CA495F10A71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0949" y="4729758"/>
            <a:ext cx="6334772" cy="176114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CCAAA6-A724-43A1-BF29-486E72F19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r>
              <a:rPr lang="en-US"/>
              <a:t>/42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9581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29738-A9E5-4349-9117-218313287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مرکز داده ی فیزیکی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ABDC48-D418-4420-A8A8-A84BD20798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05974" y="1898272"/>
                <a:ext cx="9196390" cy="4445351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fa-IR" b="0" i="0" dirty="0">
                    <a:solidFill>
                      <a:srgbClr val="000000"/>
                    </a:solidFill>
                    <a:effectLst/>
                  </a:rPr>
                  <a:t>هر</a:t>
                </a:r>
                <a:r>
                  <a:rPr lang="en-US" sz="2000" b="0" i="0" dirty="0">
                    <a:solidFill>
                      <a:srgbClr val="000000"/>
                    </a:solidFill>
                    <a:effectLst/>
                  </a:rPr>
                  <a:t>VNF </a:t>
                </a:r>
                <a:r>
                  <a:rPr lang="fa-IR" sz="2000" b="0" i="0" dirty="0">
                    <a:solidFill>
                      <a:srgbClr val="000000"/>
                    </a:solidFill>
                    <a:effectLst/>
                  </a:rPr>
                  <a:t> </a:t>
                </a:r>
                <a:r>
                  <a:rPr lang="fa-IR" b="0" i="0" dirty="0">
                    <a:solidFill>
                      <a:srgbClr val="000000"/>
                    </a:solidFill>
                    <a:effectLst/>
                  </a:rPr>
                  <a:t>نیازمند منابع فیزیکی است که شامل حافظه، نگهدارنده و پردازشگر می باشد</a:t>
                </a:r>
                <a:r>
                  <a:rPr lang="fa-IR" dirty="0"/>
                  <a:t> </a:t>
                </a:r>
              </a:p>
              <a:p>
                <a:r>
                  <a:rPr lang="fa-IR" dirty="0">
                    <a:solidFill>
                      <a:srgbClr val="000000"/>
                    </a:solidFill>
                  </a:rPr>
                  <a:t>فرض کنید منابع مورد نیاز برای </a:t>
                </a:r>
                <a:r>
                  <a:rPr lang="en-US" sz="2000" dirty="0">
                    <a:solidFill>
                      <a:srgbClr val="000000"/>
                    </a:solidFill>
                  </a:rPr>
                  <a:t>f</a:t>
                </a:r>
                <a:r>
                  <a:rPr lang="fa-IR" dirty="0">
                    <a:solidFill>
                      <a:srgbClr val="000000"/>
                    </a:solidFill>
                  </a:rPr>
                  <a:t>امین </a:t>
                </a:r>
                <a:r>
                  <a:rPr lang="en-US" sz="2000" dirty="0">
                    <a:solidFill>
                      <a:srgbClr val="000000"/>
                    </a:solidFill>
                  </a:rPr>
                  <a:t>VNF</a:t>
                </a:r>
                <a:r>
                  <a:rPr lang="fa-IR" dirty="0">
                    <a:solidFill>
                      <a:srgbClr val="000000"/>
                    </a:solidFill>
                  </a:rPr>
                  <a:t>در برش </a:t>
                </a:r>
                <a:r>
                  <a:rPr lang="en-US" sz="2000" dirty="0">
                    <a:solidFill>
                      <a:srgbClr val="000000"/>
                    </a:solidFill>
                  </a:rPr>
                  <a:t>s</a:t>
                </a:r>
                <a:r>
                  <a:rPr lang="fa-IR" dirty="0">
                    <a:solidFill>
                      <a:srgbClr val="000000"/>
                    </a:solidFill>
                  </a:rPr>
                  <a:t>ام </a:t>
                </a:r>
              </a:p>
              <a:p>
                <a:pPr lvl="1"/>
                <a:r>
                  <a:rPr lang="fa-IR" sz="1800" b="0" i="0" dirty="0">
                    <a:solidFill>
                      <a:srgbClr val="000000"/>
                    </a:solidFill>
                    <a:effectLst/>
                    <a:latin typeface="IRLotus"/>
                  </a:rPr>
                  <a:t>مقدار حافظه، نگهدارنده و پردازشگر</a:t>
                </a:r>
                <a:r>
                  <a:rPr lang="fa-IR" sz="2800" dirty="0"/>
                  <a:t> </a:t>
                </a:r>
              </a:p>
              <a:p>
                <a:r>
                  <a:rPr lang="fa-IR" dirty="0">
                    <a:solidFill>
                      <a:srgbClr val="000000"/>
                    </a:solidFill>
                  </a:rPr>
                  <a:t>مقدار کل حافظه، نگهدارنده و پردازشگر برای همه </a:t>
                </a:r>
                <a:r>
                  <a:rPr lang="en-US" sz="2000" dirty="0">
                    <a:solidFill>
                      <a:srgbClr val="000000"/>
                    </a:solidFill>
                  </a:rPr>
                  <a:t>VNF</a:t>
                </a:r>
                <a:r>
                  <a:rPr lang="fa-IR" dirty="0">
                    <a:solidFill>
                      <a:srgbClr val="000000"/>
                    </a:solidFill>
                  </a:rPr>
                  <a:t>ها در یک برش </a:t>
                </a:r>
              </a:p>
              <a:p>
                <a:r>
                  <a:rPr lang="en-US" sz="2000" dirty="0">
                    <a:solidFill>
                      <a:srgbClr val="000000"/>
                    </a:solidFill>
                  </a:rPr>
                  <a:t>Dc</a:t>
                </a:r>
                <a:r>
                  <a:rPr lang="fa-IR" sz="2000" dirty="0">
                    <a:solidFill>
                      <a:srgbClr val="000000"/>
                    </a:solidFill>
                  </a:rPr>
                  <a:t> </a:t>
                </a:r>
                <a:r>
                  <a:rPr lang="fa-IR" dirty="0">
                    <a:solidFill>
                      <a:srgbClr val="000000"/>
                    </a:solidFill>
                  </a:rPr>
                  <a:t>مرکزداده برای سرویس دهی به </a:t>
                </a:r>
                <a:r>
                  <a:rPr lang="en-US" sz="2000" dirty="0">
                    <a:solidFill>
                      <a:srgbClr val="000000"/>
                    </a:solidFill>
                  </a:rPr>
                  <a:t>VNF</a:t>
                </a:r>
                <a:r>
                  <a:rPr lang="fa-IR" dirty="0">
                    <a:solidFill>
                      <a:srgbClr val="000000"/>
                    </a:solidFill>
                  </a:rPr>
                  <a:t>ها می باشد</a:t>
                </a:r>
              </a:p>
              <a:p>
                <a:r>
                  <a:rPr lang="fa-IR" b="0" i="0" dirty="0">
                    <a:solidFill>
                      <a:srgbClr val="000000"/>
                    </a:solidFill>
                    <a:effectLst/>
                    <a:latin typeface="IRLotus"/>
                  </a:rPr>
                  <a:t>مقدار حافظه، نگهدارنده و پردازشگر</a:t>
                </a:r>
                <a:r>
                  <a:rPr lang="fa-IR" dirty="0"/>
                  <a:t> مرکز داده</a:t>
                </a:r>
              </a:p>
              <a:p>
                <a:r>
                  <a:rPr lang="en-US" sz="1800" b="0" i="0" dirty="0">
                    <a:solidFill>
                      <a:srgbClr val="000000"/>
                    </a:solidFill>
                    <a:effectLst/>
                    <a:latin typeface="IRLotu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fa-IR" b="0" i="0" dirty="0">
                    <a:solidFill>
                      <a:srgbClr val="000000"/>
                    </a:solidFill>
                    <a:effectLst/>
                    <a:latin typeface="IRLotus"/>
                  </a:rPr>
                  <a:t>متغیرصفرو یکی است که در صورت یک بودن نشان می دهد مرکزداده ی </a:t>
                </a:r>
                <a:r>
                  <a:rPr lang="en-US" b="0" i="1" dirty="0">
                    <a:solidFill>
                      <a:srgbClr val="000000"/>
                    </a:solidFill>
                    <a:effectLst/>
                    <a:latin typeface="CMMI12"/>
                  </a:rPr>
                  <a:t>d</a:t>
                </a:r>
                <a:r>
                  <a:rPr lang="fa-IR" b="0" i="0" dirty="0">
                    <a:solidFill>
                      <a:srgbClr val="000000"/>
                    </a:solidFill>
                    <a:effectLst/>
                    <a:latin typeface="IRLotus"/>
                  </a:rPr>
                  <a:t>ام به </a:t>
                </a:r>
                <a:r>
                  <a:rPr lang="en-US" b="0" i="1" dirty="0">
                    <a:solidFill>
                      <a:srgbClr val="000000"/>
                    </a:solidFill>
                    <a:effectLst/>
                    <a:latin typeface="CMMI12"/>
                  </a:rPr>
                  <a:t>s</a:t>
                </a:r>
                <a:r>
                  <a:rPr lang="fa-IR" b="0" i="0" dirty="0">
                    <a:solidFill>
                      <a:srgbClr val="000000"/>
                    </a:solidFill>
                    <a:effectLst/>
                    <a:latin typeface="IRLotus"/>
                  </a:rPr>
                  <a:t>امین برش، منابع فیزیکی اختصاص داده است </a:t>
                </a:r>
                <a:r>
                  <a:rPr lang="fa-IR" dirty="0"/>
                  <a:t> </a:t>
                </a:r>
                <a:br>
                  <a:rPr lang="fa-IR" dirty="0"/>
                </a:br>
                <a:br>
                  <a:rPr lang="fa-IR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ABDC48-D418-4420-A8A8-A84BD20798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05974" y="1898272"/>
                <a:ext cx="9196390" cy="4445351"/>
              </a:xfrm>
              <a:blipFill>
                <a:blip r:embed="rId2"/>
                <a:stretch>
                  <a:fillRect t="-2329" r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B6D727A6-125C-470B-8EC4-B7238E57E7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5112" y="2652154"/>
            <a:ext cx="2219325" cy="4476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0796CC5-870E-4C6F-934E-25A8A8C7F3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826" y="3302347"/>
            <a:ext cx="3400425" cy="6191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5A2294-A1C9-4E01-A5B3-09680D1A10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6562" y="4252354"/>
            <a:ext cx="2047875" cy="419100"/>
          </a:xfrm>
          <a:prstGeom prst="rect">
            <a:avLst/>
          </a:prstGeom>
        </p:spPr>
      </p:pic>
      <p:sp>
        <p:nvSpPr>
          <p:cNvPr id="8" name="Rounded Rectangle 15">
            <a:extLst>
              <a:ext uri="{FF2B5EF4-FFF2-40B4-BE49-F238E27FC236}">
                <a16:creationId xmlns:a16="http://schemas.microsoft.com/office/drawing/2014/main" id="{9B50956B-9BF6-401A-B867-61FC1F199900}"/>
              </a:ext>
            </a:extLst>
          </p:cNvPr>
          <p:cNvSpPr/>
          <p:nvPr/>
        </p:nvSpPr>
        <p:spPr>
          <a:xfrm>
            <a:off x="10782746" y="1177835"/>
            <a:ext cx="1300766" cy="558608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cs typeface="B Nazanin" panose="00000400000000000000" pitchFamily="2" charset="-78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609F2C-5A35-4810-9537-1903DA68839B}"/>
              </a:ext>
            </a:extLst>
          </p:cNvPr>
          <p:cNvSpPr/>
          <p:nvPr/>
        </p:nvSpPr>
        <p:spPr>
          <a:xfrm>
            <a:off x="10975929" y="1382087"/>
            <a:ext cx="927279" cy="8721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مقدمه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20CC7A-4173-4C08-914C-08125309D376}"/>
              </a:ext>
            </a:extLst>
          </p:cNvPr>
          <p:cNvSpPr/>
          <p:nvPr/>
        </p:nvSpPr>
        <p:spPr>
          <a:xfrm>
            <a:off x="10975929" y="2361423"/>
            <a:ext cx="914400" cy="914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پیشینه ی تحقیق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C2D331-EB0A-4CFC-A8BF-0C150DAF9B12}"/>
              </a:ext>
            </a:extLst>
          </p:cNvPr>
          <p:cNvSpPr/>
          <p:nvPr/>
        </p:nvSpPr>
        <p:spPr>
          <a:xfrm>
            <a:off x="10982668" y="3311326"/>
            <a:ext cx="907660" cy="134318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b="1" dirty="0">
                <a:solidFill>
                  <a:schemeClr val="bg1"/>
                </a:solidFill>
                <a:cs typeface="B Nazanin" panose="00000400000000000000" pitchFamily="2" charset="-78"/>
              </a:rPr>
              <a:t>تخصیص منابع در شبکه دسترسی رادیویی باز </a:t>
            </a:r>
            <a:endParaRPr lang="en-US" sz="1500" b="1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C6BBE7-BAA2-4A46-9960-9B0056FEF855}"/>
              </a:ext>
            </a:extLst>
          </p:cNvPr>
          <p:cNvSpPr/>
          <p:nvPr/>
        </p:nvSpPr>
        <p:spPr>
          <a:xfrm>
            <a:off x="10988808" y="4701317"/>
            <a:ext cx="9144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500" dirty="0">
                <a:solidFill>
                  <a:schemeClr val="tx1"/>
                </a:solidFill>
                <a:cs typeface="B Nazanin" pitchFamily="2" charset="-78"/>
              </a:rPr>
              <a:t>تخصیص برش شبکه به صورت دینامیکی</a:t>
            </a:r>
            <a:endParaRPr lang="en-US" sz="1500" dirty="0">
              <a:solidFill>
                <a:schemeClr val="tx1"/>
              </a:solidFill>
              <a:cs typeface="B Nazanin" pitchFamily="2" charset="-78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0A7CE07-4827-4C50-9D00-5899954543B6}"/>
              </a:ext>
            </a:extLst>
          </p:cNvPr>
          <p:cNvSpPr/>
          <p:nvPr/>
        </p:nvSpPr>
        <p:spPr>
          <a:xfrm>
            <a:off x="10975929" y="5747865"/>
            <a:ext cx="914400" cy="100533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نتیجه گیری و پیشنهادات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CB1E48-AFB0-460F-8DE9-CE594812A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r>
              <a:rPr lang="en-US"/>
              <a:t>/42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7062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3086" y="299349"/>
            <a:ext cx="8911687" cy="1280890"/>
          </a:xfrm>
        </p:spPr>
        <p:txBody>
          <a:bodyPr/>
          <a:lstStyle/>
          <a:p>
            <a:pPr algn="ctr"/>
            <a:r>
              <a:rPr lang="fa-IR" b="1" dirty="0"/>
              <a:t>شرح مسئله</a:t>
            </a:r>
            <a:r>
              <a:rPr lang="fa-IR" dirty="0"/>
              <a:t> </a:t>
            </a:r>
            <a:br>
              <a:rPr lang="fa-IR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764" y="1672086"/>
            <a:ext cx="9322064" cy="4487413"/>
          </a:xfrm>
        </p:spPr>
        <p:txBody>
          <a:bodyPr/>
          <a:lstStyle/>
          <a:p>
            <a:r>
              <a:rPr lang="fa-IR" dirty="0">
                <a:solidFill>
                  <a:srgbClr val="000000"/>
                </a:solidFill>
                <a:latin typeface="IRLotus"/>
              </a:rPr>
              <a:t>بهره وری انرژی است که نسبت نرخ کل به توان کل</a:t>
            </a:r>
            <a:r>
              <a:rPr lang="en-US" dirty="0">
                <a:solidFill>
                  <a:srgbClr val="000000"/>
                </a:solidFill>
                <a:latin typeface="IRLotus"/>
              </a:rPr>
              <a:t> </a:t>
            </a:r>
          </a:p>
          <a:p>
            <a:r>
              <a:rPr lang="fa-IR" b="0" i="0" dirty="0">
                <a:solidFill>
                  <a:srgbClr val="000000"/>
                </a:solidFill>
                <a:effectLst/>
                <a:latin typeface="IRLotus"/>
              </a:rPr>
              <a:t>توان کل سیستم را برای کلیه مرکز داده های فعال که به برش شبکه سرویس دهی</a:t>
            </a:r>
            <a:r>
              <a:rPr lang="en-US" b="0" i="0" dirty="0">
                <a:solidFill>
                  <a:srgbClr val="000000"/>
                </a:solidFill>
                <a:effectLst/>
                <a:latin typeface="IRLotus"/>
              </a:rPr>
              <a:t> </a:t>
            </a:r>
            <a:r>
              <a:rPr lang="fa-IR" b="0" i="0" dirty="0">
                <a:solidFill>
                  <a:srgbClr val="000000"/>
                </a:solidFill>
                <a:effectLst/>
                <a:latin typeface="IRLotus"/>
              </a:rPr>
              <a:t>می کنند</a:t>
            </a:r>
            <a:r>
              <a:rPr lang="fa-IR" sz="3200" dirty="0"/>
              <a:t> </a:t>
            </a:r>
            <a:endParaRPr lang="en-US" sz="3200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fa-IR" b="0" i="0" dirty="0">
                <a:solidFill>
                  <a:srgbClr val="000000"/>
                </a:solidFill>
                <a:effectLst/>
                <a:latin typeface="IRLotus"/>
              </a:rPr>
              <a:t>یک تابع هزینه برای سرویس دهی </a:t>
            </a:r>
            <a:r>
              <a:rPr lang="en-US" b="0" i="0" dirty="0">
                <a:solidFill>
                  <a:srgbClr val="000000"/>
                </a:solidFill>
                <a:effectLst/>
                <a:latin typeface="LiberationSerif"/>
              </a:rPr>
              <a:t>VNF</a:t>
            </a:r>
            <a:r>
              <a:rPr lang="fa-IR" b="0" i="0" dirty="0">
                <a:solidFill>
                  <a:srgbClr val="000000"/>
                </a:solidFill>
                <a:effectLst/>
                <a:latin typeface="IRLotus"/>
              </a:rPr>
              <a:t>ها توسط مرکز داده ها</a:t>
            </a:r>
            <a:r>
              <a:rPr lang="fa-IR" sz="3200" dirty="0"/>
              <a:t> </a:t>
            </a:r>
            <a:br>
              <a:rPr lang="fa-IR" dirty="0"/>
            </a:br>
            <a:br>
              <a:rPr lang="fa-IR" dirty="0"/>
            </a:br>
            <a:br>
              <a:rPr lang="fa-IR" dirty="0"/>
            </a:br>
            <a:endParaRPr lang="en-US" dirty="0"/>
          </a:p>
        </p:txBody>
      </p:sp>
      <p:sp>
        <p:nvSpPr>
          <p:cNvPr id="14" name="Rounded Rectangle 15">
            <a:extLst>
              <a:ext uri="{FF2B5EF4-FFF2-40B4-BE49-F238E27FC236}">
                <a16:creationId xmlns:a16="http://schemas.microsoft.com/office/drawing/2014/main" id="{F70F8BDE-4F76-4806-8208-C27BEC4C67E0}"/>
              </a:ext>
            </a:extLst>
          </p:cNvPr>
          <p:cNvSpPr/>
          <p:nvPr/>
        </p:nvSpPr>
        <p:spPr>
          <a:xfrm>
            <a:off x="10782746" y="1177835"/>
            <a:ext cx="1300766" cy="558608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cs typeface="B Nazanin" panose="00000400000000000000" pitchFamily="2" charset="-78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A63559F-4A11-466F-A801-E5887D298047}"/>
              </a:ext>
            </a:extLst>
          </p:cNvPr>
          <p:cNvSpPr/>
          <p:nvPr/>
        </p:nvSpPr>
        <p:spPr>
          <a:xfrm>
            <a:off x="10975929" y="1382087"/>
            <a:ext cx="927279" cy="8721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مقدمه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140C111-073F-4DF7-92C7-91D06EF8C728}"/>
              </a:ext>
            </a:extLst>
          </p:cNvPr>
          <p:cNvSpPr/>
          <p:nvPr/>
        </p:nvSpPr>
        <p:spPr>
          <a:xfrm>
            <a:off x="10975929" y="2361423"/>
            <a:ext cx="914400" cy="914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پیشینه ی تحقیق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B07CDAE-B8E7-4383-B761-7A6A48E97F49}"/>
              </a:ext>
            </a:extLst>
          </p:cNvPr>
          <p:cNvSpPr/>
          <p:nvPr/>
        </p:nvSpPr>
        <p:spPr>
          <a:xfrm>
            <a:off x="10982668" y="3311326"/>
            <a:ext cx="907660" cy="134318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b="1" dirty="0">
                <a:solidFill>
                  <a:schemeClr val="bg1"/>
                </a:solidFill>
                <a:cs typeface="B Nazanin" panose="00000400000000000000" pitchFamily="2" charset="-78"/>
              </a:rPr>
              <a:t>تخصیص منابع در شبکه دسترسی رادیویی باز </a:t>
            </a:r>
            <a:endParaRPr lang="en-US" sz="1500" b="1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9EB234A-C056-42A8-B4D7-96CDA5D9EC84}"/>
              </a:ext>
            </a:extLst>
          </p:cNvPr>
          <p:cNvSpPr/>
          <p:nvPr/>
        </p:nvSpPr>
        <p:spPr>
          <a:xfrm>
            <a:off x="10988808" y="4701317"/>
            <a:ext cx="9144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500" dirty="0">
                <a:solidFill>
                  <a:schemeClr val="tx1"/>
                </a:solidFill>
                <a:cs typeface="B Nazanin" pitchFamily="2" charset="-78"/>
              </a:rPr>
              <a:t>تخصیص برش شبکه به صورت دینامیکی</a:t>
            </a:r>
            <a:endParaRPr lang="en-US" sz="1500" dirty="0">
              <a:solidFill>
                <a:schemeClr val="tx1"/>
              </a:solidFill>
              <a:cs typeface="B Nazanin" pitchFamily="2" charset="-78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53CB689-E2B2-43C7-885C-CA1787234DD1}"/>
              </a:ext>
            </a:extLst>
          </p:cNvPr>
          <p:cNvSpPr/>
          <p:nvPr/>
        </p:nvSpPr>
        <p:spPr>
          <a:xfrm>
            <a:off x="10975929" y="5747865"/>
            <a:ext cx="914400" cy="100533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نتیجه گیری و پیشنهادات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E015BD7-5599-4DD6-925D-01299BBC8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737" y="1476929"/>
            <a:ext cx="2933700" cy="79057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5E96226-2A9B-4875-83E9-02DD7D0158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4571" y="2761348"/>
            <a:ext cx="2589620" cy="59345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7015C03-00A1-44E2-A9D3-EF70C298D7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4571" y="4605817"/>
            <a:ext cx="5039909" cy="79057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95591-97DB-4E1E-8512-271019C1E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r>
              <a:rPr lang="en-US"/>
              <a:t>/42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8334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737" y="101197"/>
            <a:ext cx="8911687" cy="1280890"/>
          </a:xfrm>
        </p:spPr>
        <p:txBody>
          <a:bodyPr/>
          <a:lstStyle/>
          <a:p>
            <a:pPr algn="ctr"/>
            <a:r>
              <a:rPr lang="fa-IR" b="1" dirty="0"/>
              <a:t>شرح مسئله</a:t>
            </a:r>
            <a:r>
              <a:rPr lang="fa-IR" dirty="0"/>
              <a:t> </a:t>
            </a:r>
            <a:br>
              <a:rPr lang="fa-IR" dirty="0"/>
            </a:br>
            <a:endParaRPr lang="en-US" dirty="0"/>
          </a:p>
        </p:txBody>
      </p:sp>
      <p:sp>
        <p:nvSpPr>
          <p:cNvPr id="14" name="Rounded Rectangle 15">
            <a:extLst>
              <a:ext uri="{FF2B5EF4-FFF2-40B4-BE49-F238E27FC236}">
                <a16:creationId xmlns:a16="http://schemas.microsoft.com/office/drawing/2014/main" id="{F70F8BDE-4F76-4806-8208-C27BEC4C67E0}"/>
              </a:ext>
            </a:extLst>
          </p:cNvPr>
          <p:cNvSpPr/>
          <p:nvPr/>
        </p:nvSpPr>
        <p:spPr>
          <a:xfrm>
            <a:off x="10771976" y="1271911"/>
            <a:ext cx="1300766" cy="558608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cs typeface="B Nazanin" panose="00000400000000000000" pitchFamily="2" charset="-78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A63559F-4A11-466F-A801-E5887D298047}"/>
              </a:ext>
            </a:extLst>
          </p:cNvPr>
          <p:cNvSpPr/>
          <p:nvPr/>
        </p:nvSpPr>
        <p:spPr>
          <a:xfrm>
            <a:off x="10965159" y="1476163"/>
            <a:ext cx="927279" cy="8721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مقدمه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140C111-073F-4DF7-92C7-91D06EF8C728}"/>
              </a:ext>
            </a:extLst>
          </p:cNvPr>
          <p:cNvSpPr/>
          <p:nvPr/>
        </p:nvSpPr>
        <p:spPr>
          <a:xfrm>
            <a:off x="10965159" y="2455499"/>
            <a:ext cx="914400" cy="914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پیشینه ی تحقیق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B07CDAE-B8E7-4383-B761-7A6A48E97F49}"/>
              </a:ext>
            </a:extLst>
          </p:cNvPr>
          <p:cNvSpPr/>
          <p:nvPr/>
        </p:nvSpPr>
        <p:spPr>
          <a:xfrm>
            <a:off x="10971898" y="3405402"/>
            <a:ext cx="907660" cy="134318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b="1" dirty="0">
                <a:solidFill>
                  <a:schemeClr val="bg1"/>
                </a:solidFill>
                <a:cs typeface="B Nazanin" panose="00000400000000000000" pitchFamily="2" charset="-78"/>
              </a:rPr>
              <a:t>تخصیص منابع در شبکه دسترسی رادیویی باز </a:t>
            </a:r>
            <a:endParaRPr lang="en-US" sz="1500" b="1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9EB234A-C056-42A8-B4D7-96CDA5D9EC84}"/>
              </a:ext>
            </a:extLst>
          </p:cNvPr>
          <p:cNvSpPr/>
          <p:nvPr/>
        </p:nvSpPr>
        <p:spPr>
          <a:xfrm>
            <a:off x="10978038" y="4795393"/>
            <a:ext cx="9144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500" dirty="0">
                <a:solidFill>
                  <a:schemeClr val="tx1"/>
                </a:solidFill>
                <a:cs typeface="B Nazanin" pitchFamily="2" charset="-78"/>
              </a:rPr>
              <a:t>تخصیص برش شبکه به صورت دینامیکی</a:t>
            </a:r>
            <a:endParaRPr lang="en-US" sz="1500" dirty="0">
              <a:solidFill>
                <a:schemeClr val="tx1"/>
              </a:solidFill>
              <a:cs typeface="B Nazanin" pitchFamily="2" charset="-78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53CB689-E2B2-43C7-885C-CA1787234DD1}"/>
              </a:ext>
            </a:extLst>
          </p:cNvPr>
          <p:cNvSpPr/>
          <p:nvPr/>
        </p:nvSpPr>
        <p:spPr>
          <a:xfrm>
            <a:off x="10965159" y="5841941"/>
            <a:ext cx="914400" cy="100533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نتیجه گیری و پیشنهادات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89DEF3-7494-4763-A8B0-94FF4DC90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682" y="1223380"/>
            <a:ext cx="3162300" cy="15811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1D04E3B-A856-4470-AFF7-0D4DF5FE6F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0285" y="2818623"/>
            <a:ext cx="3352800" cy="272415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F4B8224-3E2E-4B44-8FB2-0907513BC9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9104" y="4608972"/>
            <a:ext cx="4819650" cy="1847850"/>
          </a:xfrm>
          <a:prstGeom prst="rect">
            <a:avLst/>
          </a:prstGeom>
        </p:spPr>
      </p:pic>
      <p:pic>
        <p:nvPicPr>
          <p:cNvPr id="24" name="Content Placeholder 4">
            <a:extLst>
              <a:ext uri="{FF2B5EF4-FFF2-40B4-BE49-F238E27FC236}">
                <a16:creationId xmlns:a16="http://schemas.microsoft.com/office/drawing/2014/main" id="{D23BC35E-F893-4EBB-96E5-06AF9E9126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6330679" y="1139872"/>
            <a:ext cx="3648075" cy="210502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429046B-B7AA-4F61-989E-279D145467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80231" y="2944314"/>
            <a:ext cx="2457450" cy="146685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0C60D2-92B4-4523-87AF-B6275AD9F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r>
              <a:rPr lang="en-US"/>
              <a:t>/42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3412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512B0-B059-44E9-BEB6-E6132D46C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1876" y="109668"/>
            <a:ext cx="8911687" cy="1280890"/>
          </a:xfrm>
        </p:spPr>
        <p:txBody>
          <a:bodyPr/>
          <a:lstStyle/>
          <a:p>
            <a:r>
              <a:rPr lang="fa-IR" dirty="0"/>
              <a:t>حل مسئله ی اول بخش اول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69FCA6-75CB-4F75-A7FC-42966CBDB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766" y="1298148"/>
            <a:ext cx="5830467" cy="5166542"/>
          </a:xfrm>
          <a:prstGeom prst="rect">
            <a:avLst/>
          </a:prstGeom>
        </p:spPr>
      </p:pic>
      <p:sp>
        <p:nvSpPr>
          <p:cNvPr id="17" name="Rounded Rectangle 15">
            <a:extLst>
              <a:ext uri="{FF2B5EF4-FFF2-40B4-BE49-F238E27FC236}">
                <a16:creationId xmlns:a16="http://schemas.microsoft.com/office/drawing/2014/main" id="{5AD68140-108A-4730-AC09-90024B40DEAC}"/>
              </a:ext>
            </a:extLst>
          </p:cNvPr>
          <p:cNvSpPr/>
          <p:nvPr/>
        </p:nvSpPr>
        <p:spPr>
          <a:xfrm>
            <a:off x="10791687" y="1271911"/>
            <a:ext cx="1300766" cy="558608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cs typeface="B Nazanin" panose="00000400000000000000" pitchFamily="2" charset="-78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AF681D-0752-47FA-8401-702218576EA5}"/>
              </a:ext>
            </a:extLst>
          </p:cNvPr>
          <p:cNvSpPr/>
          <p:nvPr/>
        </p:nvSpPr>
        <p:spPr>
          <a:xfrm>
            <a:off x="10984870" y="1476163"/>
            <a:ext cx="927279" cy="8721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مقدمه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8662942-843F-44F4-AA56-A3EE6B6DA596}"/>
              </a:ext>
            </a:extLst>
          </p:cNvPr>
          <p:cNvSpPr/>
          <p:nvPr/>
        </p:nvSpPr>
        <p:spPr>
          <a:xfrm>
            <a:off x="10984870" y="2455499"/>
            <a:ext cx="914400" cy="914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پیشینه ی تحقیق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ADD5E32-804C-4DA8-93D3-55C9944F0308}"/>
              </a:ext>
            </a:extLst>
          </p:cNvPr>
          <p:cNvSpPr/>
          <p:nvPr/>
        </p:nvSpPr>
        <p:spPr>
          <a:xfrm>
            <a:off x="10991609" y="3405402"/>
            <a:ext cx="907660" cy="134318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b="1" dirty="0">
                <a:solidFill>
                  <a:schemeClr val="bg1"/>
                </a:solidFill>
                <a:cs typeface="B Nazanin" panose="00000400000000000000" pitchFamily="2" charset="-78"/>
              </a:rPr>
              <a:t>تخصیص منابع در شبکه دسترسی رادیویی باز </a:t>
            </a:r>
            <a:endParaRPr lang="en-US" sz="1500" b="1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C3CFB34-ECBD-437A-9411-4E4F940A8719}"/>
              </a:ext>
            </a:extLst>
          </p:cNvPr>
          <p:cNvSpPr/>
          <p:nvPr/>
        </p:nvSpPr>
        <p:spPr>
          <a:xfrm>
            <a:off x="10997749" y="4795393"/>
            <a:ext cx="9144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500" dirty="0">
                <a:solidFill>
                  <a:schemeClr val="tx1"/>
                </a:solidFill>
                <a:cs typeface="B Nazanin" pitchFamily="2" charset="-78"/>
              </a:rPr>
              <a:t>تخصیص برش شبکه به صورت دینامیکی</a:t>
            </a:r>
            <a:endParaRPr lang="en-US" sz="1500" dirty="0">
              <a:solidFill>
                <a:schemeClr val="tx1"/>
              </a:solidFill>
              <a:cs typeface="B Nazanin" pitchFamily="2" charset="-78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C078F2-3EC7-484D-8698-7C3408011F21}"/>
              </a:ext>
            </a:extLst>
          </p:cNvPr>
          <p:cNvSpPr/>
          <p:nvPr/>
        </p:nvSpPr>
        <p:spPr>
          <a:xfrm>
            <a:off x="10984870" y="5841941"/>
            <a:ext cx="914400" cy="100533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نتیجه گیری و پیشنهادات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E14E92-9244-40D0-9CC0-548387EC7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r>
              <a:rPr lang="en-US"/>
              <a:t>/42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0394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37D0D-FBE9-445E-BE80-DD6B68350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حل مسئله ی اول بخش دوم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541497-0C2C-4810-9E3D-ABF6C40F4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45" y="2711704"/>
            <a:ext cx="4543966" cy="32393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F4755D2-3D57-4220-8D11-29C73CFA60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8380" y="2974550"/>
            <a:ext cx="3928759" cy="7801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CCC4BF-EAB0-461D-9AA8-899BB2C0F2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8380" y="3857159"/>
            <a:ext cx="4867275" cy="5810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3382F8D-2D69-48AB-B1D0-B5378C7B39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4396" y="4348995"/>
            <a:ext cx="4467225" cy="3905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FE130C7-C0C0-48B4-8939-BC3A81AC7F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25019" y="1826733"/>
            <a:ext cx="4000500" cy="485775"/>
          </a:xfrm>
          <a:prstGeom prst="rect">
            <a:avLst/>
          </a:prstGeom>
        </p:spPr>
      </p:pic>
      <p:sp>
        <p:nvSpPr>
          <p:cNvPr id="10" name="Rounded Rectangle 15">
            <a:extLst>
              <a:ext uri="{FF2B5EF4-FFF2-40B4-BE49-F238E27FC236}">
                <a16:creationId xmlns:a16="http://schemas.microsoft.com/office/drawing/2014/main" id="{7A1DA0A0-6A78-4FA5-AAC6-D03605A57BD2}"/>
              </a:ext>
            </a:extLst>
          </p:cNvPr>
          <p:cNvSpPr/>
          <p:nvPr/>
        </p:nvSpPr>
        <p:spPr>
          <a:xfrm>
            <a:off x="10853198" y="1271911"/>
            <a:ext cx="1300766" cy="558608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cs typeface="B Nazanin" panose="00000400000000000000" pitchFamily="2" charset="-78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81D564-5370-43A9-8357-9A6664ECFE11}"/>
              </a:ext>
            </a:extLst>
          </p:cNvPr>
          <p:cNvSpPr/>
          <p:nvPr/>
        </p:nvSpPr>
        <p:spPr>
          <a:xfrm>
            <a:off x="11046381" y="1476163"/>
            <a:ext cx="927279" cy="8721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مقدمه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705503-6E30-4FDB-BE16-6AFEDD3EEC59}"/>
              </a:ext>
            </a:extLst>
          </p:cNvPr>
          <p:cNvSpPr/>
          <p:nvPr/>
        </p:nvSpPr>
        <p:spPr>
          <a:xfrm>
            <a:off x="11046381" y="2455499"/>
            <a:ext cx="914400" cy="914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پیشینه ی تحقیق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0F7EBE-15FA-43DD-8344-8D3772A23F7D}"/>
              </a:ext>
            </a:extLst>
          </p:cNvPr>
          <p:cNvSpPr/>
          <p:nvPr/>
        </p:nvSpPr>
        <p:spPr>
          <a:xfrm>
            <a:off x="11053120" y="3405402"/>
            <a:ext cx="907660" cy="134318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b="1" dirty="0">
                <a:solidFill>
                  <a:schemeClr val="bg1"/>
                </a:solidFill>
                <a:cs typeface="B Nazanin" panose="00000400000000000000" pitchFamily="2" charset="-78"/>
              </a:rPr>
              <a:t>تخصیص منابع در شبکه دسترسی رادیویی باز </a:t>
            </a:r>
            <a:endParaRPr lang="en-US" sz="1500" b="1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9125FA4-DC40-4570-B53D-7670A16B1593}"/>
              </a:ext>
            </a:extLst>
          </p:cNvPr>
          <p:cNvSpPr/>
          <p:nvPr/>
        </p:nvSpPr>
        <p:spPr>
          <a:xfrm>
            <a:off x="11059260" y="4795393"/>
            <a:ext cx="9144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500" dirty="0">
                <a:solidFill>
                  <a:schemeClr val="tx1"/>
                </a:solidFill>
                <a:cs typeface="B Nazanin" pitchFamily="2" charset="-78"/>
              </a:rPr>
              <a:t>تخصیص برش شبکه به صورت دینامیکی</a:t>
            </a:r>
            <a:endParaRPr lang="en-US" sz="1500" dirty="0">
              <a:solidFill>
                <a:schemeClr val="tx1"/>
              </a:solidFill>
              <a:cs typeface="B Nazanin" pitchFamily="2" charset="-78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AF24698-0CE5-444B-89AE-14FBDF4D44AA}"/>
              </a:ext>
            </a:extLst>
          </p:cNvPr>
          <p:cNvSpPr/>
          <p:nvPr/>
        </p:nvSpPr>
        <p:spPr>
          <a:xfrm>
            <a:off x="11046381" y="5841941"/>
            <a:ext cx="914400" cy="100533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نتیجه گیری و پیشنهادات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DBC050-2241-43C4-AF8D-F1BBC060A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r>
              <a:rPr lang="en-US"/>
              <a:t>/42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013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4BB4C-7FE4-4D9C-AADA-E5B6AD4E0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الگوریتم مسئله ی اول </a:t>
            </a:r>
            <a:endParaRPr lang="en-US" dirty="0"/>
          </a:p>
        </p:txBody>
      </p:sp>
      <p:sp>
        <p:nvSpPr>
          <p:cNvPr id="6" name="Rounded Rectangle 15">
            <a:extLst>
              <a:ext uri="{FF2B5EF4-FFF2-40B4-BE49-F238E27FC236}">
                <a16:creationId xmlns:a16="http://schemas.microsoft.com/office/drawing/2014/main" id="{F644F2D6-3FEC-4EE2-B860-93B6DBBA125B}"/>
              </a:ext>
            </a:extLst>
          </p:cNvPr>
          <p:cNvSpPr/>
          <p:nvPr/>
        </p:nvSpPr>
        <p:spPr>
          <a:xfrm>
            <a:off x="10853198" y="1093896"/>
            <a:ext cx="1300766" cy="558608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cs typeface="B Nazanin" panose="00000400000000000000" pitchFamily="2" charset="-7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EE7832-454B-45F9-9C0C-BAB43C76116F}"/>
              </a:ext>
            </a:extLst>
          </p:cNvPr>
          <p:cNvSpPr/>
          <p:nvPr/>
        </p:nvSpPr>
        <p:spPr>
          <a:xfrm>
            <a:off x="11046381" y="1298148"/>
            <a:ext cx="927279" cy="8721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مقدمه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4B54AB-B666-49EB-8A55-31BB741F5330}"/>
              </a:ext>
            </a:extLst>
          </p:cNvPr>
          <p:cNvSpPr/>
          <p:nvPr/>
        </p:nvSpPr>
        <p:spPr>
          <a:xfrm>
            <a:off x="11046381" y="2277484"/>
            <a:ext cx="914400" cy="914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پیشینه ی تحقیق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34059B-7E9D-4E3B-9A4D-06BC35241C8E}"/>
              </a:ext>
            </a:extLst>
          </p:cNvPr>
          <p:cNvSpPr/>
          <p:nvPr/>
        </p:nvSpPr>
        <p:spPr>
          <a:xfrm>
            <a:off x="11053120" y="3227387"/>
            <a:ext cx="907660" cy="134318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b="1" dirty="0">
                <a:solidFill>
                  <a:schemeClr val="bg1"/>
                </a:solidFill>
                <a:cs typeface="B Nazanin" panose="00000400000000000000" pitchFamily="2" charset="-78"/>
              </a:rPr>
              <a:t>تخصیص منابع در شبکه دسترسی رادیویی باز </a:t>
            </a:r>
            <a:endParaRPr lang="en-US" sz="1500" b="1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878ABE-2C01-4A00-8CAC-A3699640D3C4}"/>
              </a:ext>
            </a:extLst>
          </p:cNvPr>
          <p:cNvSpPr/>
          <p:nvPr/>
        </p:nvSpPr>
        <p:spPr>
          <a:xfrm>
            <a:off x="11059260" y="4617378"/>
            <a:ext cx="9144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500" dirty="0">
                <a:solidFill>
                  <a:schemeClr val="tx1"/>
                </a:solidFill>
                <a:cs typeface="B Nazanin" pitchFamily="2" charset="-78"/>
              </a:rPr>
              <a:t>تخصیص برش شبکه به صورت دینامیکی</a:t>
            </a:r>
            <a:endParaRPr lang="en-US" sz="1500" dirty="0">
              <a:solidFill>
                <a:schemeClr val="tx1"/>
              </a:solidFill>
              <a:cs typeface="B Nazanin" pitchFamily="2" charset="-78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78E6C3-DB93-49E5-92EE-B5321EEE05B3}"/>
              </a:ext>
            </a:extLst>
          </p:cNvPr>
          <p:cNvSpPr/>
          <p:nvPr/>
        </p:nvSpPr>
        <p:spPr>
          <a:xfrm>
            <a:off x="11046381" y="5663926"/>
            <a:ext cx="914400" cy="100533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نتیجه گیری و پیشنهادات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926336F-AB4C-42E0-AD1D-2064577DA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253" y="1317478"/>
            <a:ext cx="6931747" cy="536250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FB81DE-F653-4183-B6B3-F131123C3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r>
              <a:rPr lang="en-US"/>
              <a:t>/42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738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72"/>
          <p:cNvGrpSpPr/>
          <p:nvPr/>
        </p:nvGrpSpPr>
        <p:grpSpPr>
          <a:xfrm>
            <a:off x="7307563" y="1486960"/>
            <a:ext cx="4267910" cy="439546"/>
            <a:chOff x="2049698" y="2730915"/>
            <a:chExt cx="4655902" cy="439546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</p:grpSpPr>
        <p:sp>
          <p:nvSpPr>
            <p:cNvPr id="18" name="AutoShape 33"/>
            <p:cNvSpPr>
              <a:spLocks noChangeArrowheads="1"/>
            </p:cNvSpPr>
            <p:nvPr/>
          </p:nvSpPr>
          <p:spPr bwMode="ltGray">
            <a:xfrm flipH="1">
              <a:off x="2049698" y="2754313"/>
              <a:ext cx="4205344" cy="381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rtl="1"/>
              <a:r>
                <a:rPr lang="fa-IR" sz="1500" b="1" dirty="0">
                  <a:solidFill>
                    <a:schemeClr val="tx1"/>
                  </a:solidFill>
                  <a:cs typeface="B Nazanin" pitchFamily="2" charset="-78"/>
                </a:rPr>
                <a:t>مقدمه و کلیات</a:t>
              </a:r>
              <a:endParaRPr lang="en-US" sz="1500" b="1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sp>
          <p:nvSpPr>
            <p:cNvPr id="19" name="Oval 39"/>
            <p:cNvSpPr>
              <a:spLocks noChangeArrowheads="1"/>
            </p:cNvSpPr>
            <p:nvPr/>
          </p:nvSpPr>
          <p:spPr bwMode="gray">
            <a:xfrm flipH="1">
              <a:off x="6248400" y="2730915"/>
              <a:ext cx="457200" cy="439546"/>
            </a:xfrm>
            <a:prstGeom prst="ellipse">
              <a:avLst/>
            </a:prstGeom>
            <a:grpFill/>
            <a:ln w="9525" algn="ctr">
              <a:noFill/>
              <a:round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wrap="none" anchor="ctr"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>
                <a:defRPr/>
              </a:pPr>
              <a:r>
                <a:rPr lang="fa-IR" sz="1400" b="1" cap="all" dirty="0">
                  <a:ln w="0"/>
                  <a:solidFill>
                    <a:srgbClr val="D24726"/>
                  </a:solidFill>
                  <a:effectLst>
                    <a:reflection blurRad="12700" stA="50000" endPos="50000" dist="5000" dir="5400000" sy="-100000" rotWithShape="0"/>
                  </a:effectLst>
                </a:rPr>
                <a:t>1</a:t>
              </a:r>
            </a:p>
          </p:txBody>
        </p:sp>
      </p:grpSp>
      <p:grpSp>
        <p:nvGrpSpPr>
          <p:cNvPr id="20" name="Group 72"/>
          <p:cNvGrpSpPr/>
          <p:nvPr/>
        </p:nvGrpSpPr>
        <p:grpSpPr>
          <a:xfrm>
            <a:off x="7301473" y="2057559"/>
            <a:ext cx="4331146" cy="427957"/>
            <a:chOff x="2043055" y="2512303"/>
            <a:chExt cx="4724887" cy="427957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</p:grpSpPr>
        <p:sp>
          <p:nvSpPr>
            <p:cNvPr id="22" name="AutoShape 33"/>
            <p:cNvSpPr>
              <a:spLocks noChangeArrowheads="1"/>
            </p:cNvSpPr>
            <p:nvPr/>
          </p:nvSpPr>
          <p:spPr bwMode="ltGray">
            <a:xfrm flipH="1">
              <a:off x="2043055" y="2559260"/>
              <a:ext cx="4205345" cy="381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rtl="1"/>
              <a:r>
                <a:rPr lang="fa-IR" sz="1500" b="1" dirty="0">
                  <a:solidFill>
                    <a:schemeClr val="tx1"/>
                  </a:solidFill>
                  <a:cs typeface="B Nazanin" pitchFamily="2" charset="-78"/>
                </a:rPr>
                <a:t>مروری بر پژوهش های پیشین</a:t>
              </a:r>
              <a:endParaRPr lang="en-US" sz="1500" b="1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sp>
          <p:nvSpPr>
            <p:cNvPr id="23" name="Oval 39"/>
            <p:cNvSpPr>
              <a:spLocks noChangeArrowheads="1"/>
            </p:cNvSpPr>
            <p:nvPr/>
          </p:nvSpPr>
          <p:spPr bwMode="gray">
            <a:xfrm flipH="1">
              <a:off x="6241753" y="2512303"/>
              <a:ext cx="526189" cy="427957"/>
            </a:xfrm>
            <a:prstGeom prst="ellipse">
              <a:avLst/>
            </a:prstGeom>
            <a:grpFill/>
            <a:ln w="9525" algn="ctr">
              <a:noFill/>
              <a:round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wrap="none" anchor="ctr"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>
                <a:defRPr/>
              </a:pPr>
              <a:r>
                <a:rPr lang="fa-IR" sz="1400" b="1" cap="all" dirty="0">
                  <a:ln w="0"/>
                  <a:solidFill>
                    <a:srgbClr val="D24726"/>
                  </a:solidFill>
                  <a:effectLst>
                    <a:reflection blurRad="12700" stA="50000" endPos="50000" dist="5000" dir="5400000" sy="-100000" rotWithShape="0"/>
                  </a:effectLst>
                </a:rPr>
                <a:t>2</a:t>
              </a:r>
            </a:p>
          </p:txBody>
        </p:sp>
      </p:grpSp>
      <p:grpSp>
        <p:nvGrpSpPr>
          <p:cNvPr id="24" name="Group 72"/>
          <p:cNvGrpSpPr/>
          <p:nvPr/>
        </p:nvGrpSpPr>
        <p:grpSpPr>
          <a:xfrm>
            <a:off x="7301473" y="2672317"/>
            <a:ext cx="4316156" cy="439546"/>
            <a:chOff x="2049698" y="2730915"/>
            <a:chExt cx="4708534" cy="439546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</p:grpSpPr>
        <p:sp>
          <p:nvSpPr>
            <p:cNvPr id="25" name="AutoShape 33"/>
            <p:cNvSpPr>
              <a:spLocks noChangeArrowheads="1"/>
            </p:cNvSpPr>
            <p:nvPr/>
          </p:nvSpPr>
          <p:spPr bwMode="ltGray">
            <a:xfrm flipH="1">
              <a:off x="2049698" y="2754313"/>
              <a:ext cx="4205344" cy="381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rtl="1"/>
              <a:r>
                <a:rPr lang="fa-IR" sz="1500" b="1" dirty="0">
                  <a:solidFill>
                    <a:schemeClr val="tx1"/>
                  </a:solidFill>
                  <a:cs typeface="B Nazanin" pitchFamily="2" charset="-78"/>
                </a:rPr>
                <a:t>تخصیص منابع در شبکه دسترسی رادیویی باز</a:t>
              </a:r>
              <a:endParaRPr lang="en-US" sz="1500" b="1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sp>
          <p:nvSpPr>
            <p:cNvPr id="26" name="Oval 39"/>
            <p:cNvSpPr>
              <a:spLocks noChangeArrowheads="1"/>
            </p:cNvSpPr>
            <p:nvPr/>
          </p:nvSpPr>
          <p:spPr bwMode="gray">
            <a:xfrm flipH="1">
              <a:off x="6248400" y="2730915"/>
              <a:ext cx="509832" cy="439546"/>
            </a:xfrm>
            <a:prstGeom prst="ellipse">
              <a:avLst/>
            </a:prstGeom>
            <a:grpFill/>
            <a:ln w="9525" algn="ctr">
              <a:noFill/>
              <a:round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wrap="none" anchor="ctr"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>
                <a:defRPr/>
              </a:pPr>
              <a:r>
                <a:rPr lang="fa-IR" sz="1400" b="1" cap="all" dirty="0">
                  <a:ln w="0"/>
                  <a:solidFill>
                    <a:srgbClr val="D24726"/>
                  </a:solidFill>
                  <a:effectLst>
                    <a:reflection blurRad="12700" stA="50000" endPos="50000" dist="5000" dir="5400000" sy="-100000" rotWithShape="0"/>
                  </a:effectLst>
                </a:rPr>
                <a:t>3</a:t>
              </a:r>
            </a:p>
          </p:txBody>
        </p:sp>
      </p:grpSp>
      <p:grpSp>
        <p:nvGrpSpPr>
          <p:cNvPr id="27" name="Group 72"/>
          <p:cNvGrpSpPr/>
          <p:nvPr/>
        </p:nvGrpSpPr>
        <p:grpSpPr>
          <a:xfrm>
            <a:off x="7364710" y="3298664"/>
            <a:ext cx="4267910" cy="439546"/>
            <a:chOff x="2049698" y="2730915"/>
            <a:chExt cx="4655902" cy="439546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</p:grpSpPr>
        <p:sp>
          <p:nvSpPr>
            <p:cNvPr id="29" name="AutoShape 33"/>
            <p:cNvSpPr>
              <a:spLocks noChangeArrowheads="1"/>
            </p:cNvSpPr>
            <p:nvPr/>
          </p:nvSpPr>
          <p:spPr bwMode="ltGray">
            <a:xfrm flipH="1">
              <a:off x="2049698" y="2754313"/>
              <a:ext cx="4205345" cy="381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rtl="1"/>
              <a:r>
                <a:rPr lang="fa-IR" sz="1500" b="1" dirty="0">
                  <a:solidFill>
                    <a:schemeClr val="tx1"/>
                  </a:solidFill>
                  <a:cs typeface="B Nazanin" pitchFamily="2" charset="-78"/>
                </a:rPr>
                <a:t>تخصیص برش شبکه به صورت دینامیکی</a:t>
              </a:r>
              <a:endParaRPr lang="en-US" sz="1500" b="1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sp>
          <p:nvSpPr>
            <p:cNvPr id="30" name="Oval 39"/>
            <p:cNvSpPr>
              <a:spLocks noChangeArrowheads="1"/>
            </p:cNvSpPr>
            <p:nvPr/>
          </p:nvSpPr>
          <p:spPr bwMode="gray">
            <a:xfrm flipH="1">
              <a:off x="6248400" y="2730915"/>
              <a:ext cx="457200" cy="439546"/>
            </a:xfrm>
            <a:prstGeom prst="ellipse">
              <a:avLst/>
            </a:prstGeom>
            <a:grpFill/>
            <a:ln w="9525" algn="ctr">
              <a:noFill/>
              <a:round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wrap="none" anchor="ctr"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>
                <a:defRPr/>
              </a:pPr>
              <a:r>
                <a:rPr lang="fa-IR" sz="1400" b="1" cap="all" dirty="0">
                  <a:ln w="0"/>
                  <a:solidFill>
                    <a:srgbClr val="D24726"/>
                  </a:solidFill>
                  <a:effectLst>
                    <a:reflection blurRad="12700" stA="50000" endPos="50000" dist="5000" dir="5400000" sy="-100000" rotWithShape="0"/>
                  </a:effectLst>
                </a:rPr>
                <a:t>4</a:t>
              </a:r>
            </a:p>
          </p:txBody>
        </p:sp>
      </p:grpSp>
      <p:grpSp>
        <p:nvGrpSpPr>
          <p:cNvPr id="31" name="Group 72"/>
          <p:cNvGrpSpPr/>
          <p:nvPr/>
        </p:nvGrpSpPr>
        <p:grpSpPr>
          <a:xfrm>
            <a:off x="7349719" y="3956748"/>
            <a:ext cx="4267910" cy="439546"/>
            <a:chOff x="2049698" y="2730915"/>
            <a:chExt cx="4655902" cy="439546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</p:grpSpPr>
        <p:sp>
          <p:nvSpPr>
            <p:cNvPr id="32" name="AutoShape 33"/>
            <p:cNvSpPr>
              <a:spLocks noChangeArrowheads="1"/>
            </p:cNvSpPr>
            <p:nvPr/>
          </p:nvSpPr>
          <p:spPr bwMode="ltGray">
            <a:xfrm flipH="1">
              <a:off x="2049698" y="2754313"/>
              <a:ext cx="4205344" cy="381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rtl="1"/>
              <a:r>
                <a:rPr lang="fa-IR" sz="1500" b="1" dirty="0">
                  <a:solidFill>
                    <a:schemeClr val="tx1"/>
                  </a:solidFill>
                  <a:cs typeface="B Nazanin" pitchFamily="2" charset="-78"/>
                </a:rPr>
                <a:t>نتیجه گیری و پیشنهادات</a:t>
              </a:r>
              <a:endParaRPr lang="en-US" sz="1500" b="1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sp>
          <p:nvSpPr>
            <p:cNvPr id="33" name="Oval 39"/>
            <p:cNvSpPr>
              <a:spLocks noChangeArrowheads="1"/>
            </p:cNvSpPr>
            <p:nvPr/>
          </p:nvSpPr>
          <p:spPr bwMode="gray">
            <a:xfrm flipH="1">
              <a:off x="6248400" y="2730915"/>
              <a:ext cx="457200" cy="439546"/>
            </a:xfrm>
            <a:prstGeom prst="ellipse">
              <a:avLst/>
            </a:prstGeom>
            <a:grpFill/>
            <a:ln w="9525" algn="ctr">
              <a:noFill/>
              <a:round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wrap="none" anchor="ctr"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>
                <a:defRPr/>
              </a:pPr>
              <a:r>
                <a:rPr lang="fa-IR" sz="1400" b="1" cap="all" dirty="0">
                  <a:ln w="0"/>
                  <a:solidFill>
                    <a:srgbClr val="D24726"/>
                  </a:solidFill>
                  <a:effectLst>
                    <a:reflection blurRad="12700" stA="50000" endPos="50000" dist="5000" dir="5400000" sy="-100000" rotWithShape="0"/>
                  </a:effectLst>
                </a:rPr>
                <a:t>5</a:t>
              </a:r>
            </a:p>
          </p:txBody>
        </p:sp>
      </p:grpSp>
      <p:pic>
        <p:nvPicPr>
          <p:cNvPr id="48" name="Picture 2" descr="http://arzansara.sellfile.ir/prod-images/16668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9595" y="4077830"/>
            <a:ext cx="2665719" cy="192465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724" y="75123"/>
            <a:ext cx="8911687" cy="708648"/>
          </a:xfrm>
        </p:spPr>
        <p:txBody>
          <a:bodyPr/>
          <a:lstStyle/>
          <a:p>
            <a:pPr algn="ctr" rtl="1"/>
            <a:r>
              <a:rPr lang="fa-IR" dirty="0">
                <a:cs typeface="B Nazanin" panose="00000400000000000000" pitchFamily="2" charset="-78"/>
              </a:rPr>
              <a:t>فهرست مطالب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3DCB35-0DE3-444E-8240-0E6CA30EF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4297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9351B-3BA8-41EA-BCEC-A7C2347E9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4288" y="147482"/>
            <a:ext cx="8911687" cy="1280890"/>
          </a:xfrm>
        </p:spPr>
        <p:txBody>
          <a:bodyPr/>
          <a:lstStyle/>
          <a:p>
            <a:r>
              <a:rPr lang="fa-IR" dirty="0"/>
              <a:t>حل مسئله ی دوم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BCA985-2BDA-4867-A5B7-198C5106CF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53770" y="5604683"/>
            <a:ext cx="2686050" cy="819150"/>
          </a:xfrm>
          <a:prstGeom prst="rect">
            <a:avLst/>
          </a:prstGeom>
        </p:spPr>
      </p:pic>
      <p:sp>
        <p:nvSpPr>
          <p:cNvPr id="7" name="Rounded Rectangle 15">
            <a:extLst>
              <a:ext uri="{FF2B5EF4-FFF2-40B4-BE49-F238E27FC236}">
                <a16:creationId xmlns:a16="http://schemas.microsoft.com/office/drawing/2014/main" id="{24820298-4E3D-489B-B3FC-A8CF018828CC}"/>
              </a:ext>
            </a:extLst>
          </p:cNvPr>
          <p:cNvSpPr/>
          <p:nvPr/>
        </p:nvSpPr>
        <p:spPr>
          <a:xfrm>
            <a:off x="10891234" y="1271911"/>
            <a:ext cx="1300766" cy="558608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cs typeface="B Nazanin" panose="00000400000000000000" pitchFamily="2" charset="-7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5B5192-1F96-4E61-B756-D4711AE78792}"/>
              </a:ext>
            </a:extLst>
          </p:cNvPr>
          <p:cNvSpPr/>
          <p:nvPr/>
        </p:nvSpPr>
        <p:spPr>
          <a:xfrm>
            <a:off x="11084417" y="1476163"/>
            <a:ext cx="927279" cy="8721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مقدمه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C8EBF48-55E3-4A26-AA92-1FA1F1CF0F44}"/>
              </a:ext>
            </a:extLst>
          </p:cNvPr>
          <p:cNvSpPr/>
          <p:nvPr/>
        </p:nvSpPr>
        <p:spPr>
          <a:xfrm>
            <a:off x="11084417" y="2455499"/>
            <a:ext cx="914400" cy="914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پیشینه ی تحقیق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E925AC-85BE-4F44-8926-6846F7AD63C7}"/>
              </a:ext>
            </a:extLst>
          </p:cNvPr>
          <p:cNvSpPr/>
          <p:nvPr/>
        </p:nvSpPr>
        <p:spPr>
          <a:xfrm>
            <a:off x="11091156" y="3405402"/>
            <a:ext cx="907660" cy="134318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b="1" dirty="0">
                <a:solidFill>
                  <a:schemeClr val="bg1"/>
                </a:solidFill>
                <a:cs typeface="B Nazanin" panose="00000400000000000000" pitchFamily="2" charset="-78"/>
              </a:rPr>
              <a:t>تخصیص منابع در شبکه دسترسی رادیویی باز </a:t>
            </a:r>
            <a:endParaRPr lang="en-US" sz="1500" b="1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0FBAF6-1C43-47A7-A6B7-A3D6BD1133CF}"/>
              </a:ext>
            </a:extLst>
          </p:cNvPr>
          <p:cNvSpPr/>
          <p:nvPr/>
        </p:nvSpPr>
        <p:spPr>
          <a:xfrm>
            <a:off x="11097296" y="4795393"/>
            <a:ext cx="9144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500" dirty="0">
                <a:solidFill>
                  <a:schemeClr val="tx1"/>
                </a:solidFill>
                <a:cs typeface="B Nazanin" pitchFamily="2" charset="-78"/>
              </a:rPr>
              <a:t>تخصیص برش شبکه به صورت دینامیکی</a:t>
            </a:r>
            <a:endParaRPr lang="en-US" sz="1500" dirty="0">
              <a:solidFill>
                <a:schemeClr val="tx1"/>
              </a:solidFill>
              <a:cs typeface="B Nazanin" pitchFamily="2" charset="-78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496F74-4269-48FD-8FA8-DCCAD456AE34}"/>
              </a:ext>
            </a:extLst>
          </p:cNvPr>
          <p:cNvSpPr/>
          <p:nvPr/>
        </p:nvSpPr>
        <p:spPr>
          <a:xfrm>
            <a:off x="11084417" y="5841941"/>
            <a:ext cx="914400" cy="100533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نتیجه گیری و پیشنهادات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920972D-51F2-49A4-9B43-088CA88AF1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5450" y="1772659"/>
            <a:ext cx="4400550" cy="35623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1CB0CE2-675B-4AAC-B927-76E8783AC0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6765" y="2170256"/>
            <a:ext cx="4852621" cy="316475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BA1975-F304-477D-AAF1-D9A0CADCD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r>
              <a:rPr lang="en-US"/>
              <a:t>/42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0243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9442" y="29183"/>
            <a:ext cx="8911687" cy="1280890"/>
          </a:xfrm>
        </p:spPr>
        <p:txBody>
          <a:bodyPr/>
          <a:lstStyle/>
          <a:p>
            <a:r>
              <a:rPr lang="fa-IR" dirty="0"/>
              <a:t>نتایج عددی مسئله ی اول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6F5C49-CC74-48A2-87F8-381F41114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3293" y="617382"/>
            <a:ext cx="3905250" cy="31813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3F9349D-89E7-42CE-9C91-0E08C10EB6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3459" y="3410426"/>
            <a:ext cx="4238625" cy="33623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AE1F95A-F089-4330-8359-A78E0E5150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5181" y="3850978"/>
            <a:ext cx="4181475" cy="30575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088F81D-3D52-4DA2-B9DC-CDA0C9BB78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4955" y="1052262"/>
            <a:ext cx="3289655" cy="2050958"/>
          </a:xfrm>
          <a:prstGeom prst="rect">
            <a:avLst/>
          </a:prstGeom>
        </p:spPr>
      </p:pic>
      <p:sp>
        <p:nvSpPr>
          <p:cNvPr id="18" name="Rounded Rectangle 15">
            <a:extLst>
              <a:ext uri="{FF2B5EF4-FFF2-40B4-BE49-F238E27FC236}">
                <a16:creationId xmlns:a16="http://schemas.microsoft.com/office/drawing/2014/main" id="{F12611DC-4E6B-4D5C-BB3C-A3DD4B8A56EA}"/>
              </a:ext>
            </a:extLst>
          </p:cNvPr>
          <p:cNvSpPr/>
          <p:nvPr/>
        </p:nvSpPr>
        <p:spPr>
          <a:xfrm>
            <a:off x="10891234" y="1271911"/>
            <a:ext cx="1300766" cy="558608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cs typeface="B Nazanin" panose="00000400000000000000" pitchFamily="2" charset="-78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C04C1D-A594-4B07-A11D-BA3C462C7B3B}"/>
              </a:ext>
            </a:extLst>
          </p:cNvPr>
          <p:cNvSpPr/>
          <p:nvPr/>
        </p:nvSpPr>
        <p:spPr>
          <a:xfrm>
            <a:off x="11084417" y="1476163"/>
            <a:ext cx="927279" cy="8721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مقدمه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581AA8C-BC02-4449-93D2-1C1478266F2D}"/>
              </a:ext>
            </a:extLst>
          </p:cNvPr>
          <p:cNvSpPr/>
          <p:nvPr/>
        </p:nvSpPr>
        <p:spPr>
          <a:xfrm>
            <a:off x="11084417" y="2455499"/>
            <a:ext cx="914400" cy="914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پیشینه ی تحقیق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5860F8D-79B7-4C59-B693-D74FA96F315F}"/>
              </a:ext>
            </a:extLst>
          </p:cNvPr>
          <p:cNvSpPr/>
          <p:nvPr/>
        </p:nvSpPr>
        <p:spPr>
          <a:xfrm>
            <a:off x="11091156" y="3405402"/>
            <a:ext cx="907660" cy="134318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b="1" dirty="0">
                <a:solidFill>
                  <a:schemeClr val="bg1"/>
                </a:solidFill>
                <a:cs typeface="B Nazanin" panose="00000400000000000000" pitchFamily="2" charset="-78"/>
              </a:rPr>
              <a:t>تخصیص منابع در شبکه دسترسی رادیویی باز </a:t>
            </a:r>
            <a:endParaRPr lang="en-US" sz="1500" b="1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C3148BF-8A19-406A-B5C2-AF1A312755DE}"/>
              </a:ext>
            </a:extLst>
          </p:cNvPr>
          <p:cNvSpPr/>
          <p:nvPr/>
        </p:nvSpPr>
        <p:spPr>
          <a:xfrm>
            <a:off x="11097296" y="4795393"/>
            <a:ext cx="9144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500" dirty="0">
                <a:solidFill>
                  <a:schemeClr val="tx1"/>
                </a:solidFill>
                <a:cs typeface="B Nazanin" pitchFamily="2" charset="-78"/>
              </a:rPr>
              <a:t>تخصیص برش شبکه به صورت دینامیکی</a:t>
            </a:r>
            <a:endParaRPr lang="en-US" sz="1500" dirty="0">
              <a:solidFill>
                <a:schemeClr val="tx1"/>
              </a:solidFill>
              <a:cs typeface="B Nazanin" pitchFamily="2" charset="-78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AA04084-BAB8-4F4A-A462-3C6CE67653FB}"/>
              </a:ext>
            </a:extLst>
          </p:cNvPr>
          <p:cNvSpPr/>
          <p:nvPr/>
        </p:nvSpPr>
        <p:spPr>
          <a:xfrm>
            <a:off x="11084417" y="5841941"/>
            <a:ext cx="914400" cy="100533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نتیجه گیری و پیشنهادات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818CC3-800A-4A7B-AF99-EEF4A254B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31</a:t>
            </a:fld>
            <a:r>
              <a:rPr lang="en-US"/>
              <a:t>/42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7265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B093E-1C29-4DA4-BACB-1A7542798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539" y="254187"/>
            <a:ext cx="8911687" cy="1280890"/>
          </a:xfrm>
        </p:spPr>
        <p:txBody>
          <a:bodyPr/>
          <a:lstStyle/>
          <a:p>
            <a:r>
              <a:rPr lang="fa-IR" dirty="0"/>
              <a:t>نتایج عددی مسئله ی دوم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338FA8-ACC6-4953-9BCD-C692416311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4769" y="1352550"/>
            <a:ext cx="2209800" cy="1981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DA4A33E-AC6A-4FAF-BA11-F15CAA7C6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436" y="3333750"/>
            <a:ext cx="4800600" cy="35242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8B6729-5E5C-4F4F-932D-DAA2C3DA91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5927" y="1063171"/>
            <a:ext cx="4933950" cy="3533775"/>
          </a:xfrm>
          <a:prstGeom prst="rect">
            <a:avLst/>
          </a:prstGeom>
        </p:spPr>
      </p:pic>
      <p:sp>
        <p:nvSpPr>
          <p:cNvPr id="8" name="Rounded Rectangle 15">
            <a:extLst>
              <a:ext uri="{FF2B5EF4-FFF2-40B4-BE49-F238E27FC236}">
                <a16:creationId xmlns:a16="http://schemas.microsoft.com/office/drawing/2014/main" id="{95B9E0A5-0908-47B4-AF09-AF8F044F2B4F}"/>
              </a:ext>
            </a:extLst>
          </p:cNvPr>
          <p:cNvSpPr/>
          <p:nvPr/>
        </p:nvSpPr>
        <p:spPr>
          <a:xfrm>
            <a:off x="10891234" y="1271911"/>
            <a:ext cx="1300766" cy="558608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cs typeface="B Nazanin" panose="00000400000000000000" pitchFamily="2" charset="-78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D506D2B-494B-4D41-B5F9-D8C3A432BE35}"/>
              </a:ext>
            </a:extLst>
          </p:cNvPr>
          <p:cNvSpPr/>
          <p:nvPr/>
        </p:nvSpPr>
        <p:spPr>
          <a:xfrm>
            <a:off x="11084417" y="1476163"/>
            <a:ext cx="927279" cy="8721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مقدمه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81BF1E-AB7A-4212-A01A-468A5F758111}"/>
              </a:ext>
            </a:extLst>
          </p:cNvPr>
          <p:cNvSpPr/>
          <p:nvPr/>
        </p:nvSpPr>
        <p:spPr>
          <a:xfrm>
            <a:off x="11084417" y="2455499"/>
            <a:ext cx="914400" cy="914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پیشینه ی تحقیق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39F94F-1A1F-444A-945B-1905EA08A277}"/>
              </a:ext>
            </a:extLst>
          </p:cNvPr>
          <p:cNvSpPr/>
          <p:nvPr/>
        </p:nvSpPr>
        <p:spPr>
          <a:xfrm>
            <a:off x="11091156" y="3405402"/>
            <a:ext cx="907660" cy="134318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b="1" dirty="0">
                <a:solidFill>
                  <a:schemeClr val="bg1"/>
                </a:solidFill>
                <a:cs typeface="B Nazanin" panose="00000400000000000000" pitchFamily="2" charset="-78"/>
              </a:rPr>
              <a:t>تخصیص منابع در شبکه دسترسی رادیویی باز </a:t>
            </a:r>
            <a:endParaRPr lang="en-US" sz="1500" b="1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B6ACF8-CAE7-45F2-9666-10320CE54921}"/>
              </a:ext>
            </a:extLst>
          </p:cNvPr>
          <p:cNvSpPr/>
          <p:nvPr/>
        </p:nvSpPr>
        <p:spPr>
          <a:xfrm>
            <a:off x="11097296" y="4795393"/>
            <a:ext cx="9144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500" dirty="0">
                <a:solidFill>
                  <a:schemeClr val="tx1"/>
                </a:solidFill>
                <a:cs typeface="B Nazanin" pitchFamily="2" charset="-78"/>
              </a:rPr>
              <a:t>تخصیص برش شبکه به صورت دینامیکی</a:t>
            </a:r>
            <a:endParaRPr lang="en-US" sz="1500" dirty="0">
              <a:solidFill>
                <a:schemeClr val="tx1"/>
              </a:solidFill>
              <a:cs typeface="B Nazanin" pitchFamily="2" charset="-78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1E40B5C-0D99-463B-96EE-9AD9BC27EF9E}"/>
              </a:ext>
            </a:extLst>
          </p:cNvPr>
          <p:cNvSpPr/>
          <p:nvPr/>
        </p:nvSpPr>
        <p:spPr>
          <a:xfrm>
            <a:off x="11084417" y="5841941"/>
            <a:ext cx="914400" cy="100533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نتیجه گیری و پیشنهادات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CEF3A1-D4EF-44B6-902D-63CA5E14F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32</a:t>
            </a:fld>
            <a:r>
              <a:rPr lang="en-US"/>
              <a:t>/42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8267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69867-6B96-41A9-B2F3-7E0475033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a-IR" sz="4000" b="1" i="0" dirty="0">
                <a:solidFill>
                  <a:srgbClr val="000000"/>
                </a:solidFill>
                <a:effectLst/>
                <a:latin typeface="IRlotus-Bold"/>
              </a:rPr>
              <a:t>مدل سیستم و صورت مسئله ی بخش رادیویی</a:t>
            </a:r>
            <a:r>
              <a:rPr lang="fa-IR" sz="6700" dirty="0"/>
              <a:t> </a:t>
            </a:r>
            <a:br>
              <a:rPr lang="fa-IR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AE378-4899-4E24-9C4B-51347ADA3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sz="2000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fa-IR" dirty="0">
                <a:solidFill>
                  <a:srgbClr val="000000"/>
                </a:solidFill>
              </a:rPr>
              <a:t>سیستم شامل : </a:t>
            </a:r>
            <a:r>
              <a:rPr lang="en-US" sz="2000" b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S</a:t>
            </a:r>
            <a:r>
              <a:rPr lang="fa-IR" b="0" i="1" dirty="0">
                <a:solidFill>
                  <a:srgbClr val="000000"/>
                </a:solidFill>
                <a:effectLst/>
                <a:latin typeface="CMMI12"/>
              </a:rPr>
              <a:t> </a:t>
            </a:r>
            <a:r>
              <a:rPr lang="fa-IR" b="0" i="0" dirty="0">
                <a:solidFill>
                  <a:srgbClr val="000000"/>
                </a:solidFill>
                <a:effectLst/>
                <a:latin typeface="IRLotus"/>
              </a:rPr>
              <a:t>برش شبکه</a:t>
            </a:r>
            <a:r>
              <a:rPr lang="en-US" b="0" i="0" dirty="0">
                <a:solidFill>
                  <a:srgbClr val="000000"/>
                </a:solidFill>
                <a:effectLst/>
                <a:latin typeface="IRLotus"/>
              </a:rPr>
              <a:t>- </a:t>
            </a:r>
            <a:r>
              <a:rPr lang="fa-IR" b="0" i="0" dirty="0">
                <a:solidFill>
                  <a:srgbClr val="000000"/>
                </a:solidFill>
                <a:effectLst/>
                <a:latin typeface="IRLotus"/>
              </a:rPr>
              <a:t> </a:t>
            </a:r>
            <a:r>
              <a:rPr lang="en-US" sz="2000" b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V</a:t>
            </a:r>
            <a:r>
              <a:rPr lang="fa-IR" b="0" i="1" dirty="0">
                <a:solidFill>
                  <a:srgbClr val="000000"/>
                </a:solidFill>
                <a:effectLst/>
                <a:latin typeface="CMMI12"/>
              </a:rPr>
              <a:t> </a:t>
            </a:r>
            <a:r>
              <a:rPr lang="fa-IR" b="0" i="0" dirty="0">
                <a:solidFill>
                  <a:srgbClr val="000000"/>
                </a:solidFill>
                <a:effectLst/>
                <a:latin typeface="IRLotus"/>
              </a:rPr>
              <a:t>سرویس مختلف</a:t>
            </a:r>
            <a:endParaRPr lang="en-US" b="0" i="0" dirty="0">
              <a:solidFill>
                <a:srgbClr val="000000"/>
              </a:solidFill>
              <a:effectLst/>
              <a:latin typeface="IRLotus"/>
            </a:endParaRPr>
          </a:p>
          <a:p>
            <a:r>
              <a:rPr lang="fa-IR" dirty="0">
                <a:solidFill>
                  <a:srgbClr val="000000"/>
                </a:solidFill>
                <a:latin typeface="IRLotus"/>
              </a:rPr>
              <a:t>هدف حل مسئله در هر اسلات زمانی </a:t>
            </a:r>
            <a:r>
              <a:rPr lang="en-US" sz="2000" dirty="0">
                <a:solidFill>
                  <a:srgbClr val="000000"/>
                </a:solidFill>
                <a:cs typeface="Times New Roman" panose="02020603050405020304" pitchFamily="18" charset="0"/>
              </a:rPr>
              <a:t>t</a:t>
            </a:r>
            <a:r>
              <a:rPr lang="fa-IR" dirty="0">
                <a:solidFill>
                  <a:srgbClr val="000000"/>
                </a:solidFill>
                <a:latin typeface="IRLotus"/>
              </a:rPr>
              <a:t> می باشد </a:t>
            </a:r>
          </a:p>
          <a:p>
            <a:r>
              <a:rPr lang="fa-IR" dirty="0">
                <a:solidFill>
                  <a:srgbClr val="000000"/>
                </a:solidFill>
                <a:latin typeface="IRLotus"/>
              </a:rPr>
              <a:t>هدف در اینجا بیشینه سازی تعداد سرویسهای پذیرفته شده توسط برشهای شبکه می باشد به صورتی که شرط تاخیر و نرخ سرویس را ضمانت کنند </a:t>
            </a:r>
            <a:br>
              <a:rPr lang="fa-IR" dirty="0"/>
            </a:br>
            <a:br>
              <a:rPr lang="fa-IR" dirty="0"/>
            </a:br>
            <a:br>
              <a:rPr lang="fa-IR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1A08DD-565C-4D99-9047-519C0FEBD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7967" y="4305754"/>
            <a:ext cx="2952750" cy="13525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B1E10AB-FFC8-4A5F-9165-2673A0C21A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358" y="4353379"/>
            <a:ext cx="2733675" cy="1304925"/>
          </a:xfrm>
          <a:prstGeom prst="rect">
            <a:avLst/>
          </a:prstGeom>
        </p:spPr>
      </p:pic>
      <p:sp>
        <p:nvSpPr>
          <p:cNvPr id="7" name="Rounded Rectangle 15">
            <a:extLst>
              <a:ext uri="{FF2B5EF4-FFF2-40B4-BE49-F238E27FC236}">
                <a16:creationId xmlns:a16="http://schemas.microsoft.com/office/drawing/2014/main" id="{E87D833B-E016-4839-A08E-C7575EF6B90B}"/>
              </a:ext>
            </a:extLst>
          </p:cNvPr>
          <p:cNvSpPr/>
          <p:nvPr/>
        </p:nvSpPr>
        <p:spPr>
          <a:xfrm>
            <a:off x="10891234" y="1271911"/>
            <a:ext cx="1300766" cy="558608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cs typeface="B Nazanin" panose="00000400000000000000" pitchFamily="2" charset="-7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9D47C2-595C-4060-AB29-CCE96F5BD391}"/>
              </a:ext>
            </a:extLst>
          </p:cNvPr>
          <p:cNvSpPr/>
          <p:nvPr/>
        </p:nvSpPr>
        <p:spPr>
          <a:xfrm>
            <a:off x="11084417" y="1476163"/>
            <a:ext cx="927279" cy="8721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مقدمه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7A59FA-DFCA-4405-9469-FDE5995B176F}"/>
              </a:ext>
            </a:extLst>
          </p:cNvPr>
          <p:cNvSpPr/>
          <p:nvPr/>
        </p:nvSpPr>
        <p:spPr>
          <a:xfrm>
            <a:off x="11084417" y="2455499"/>
            <a:ext cx="914400" cy="914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پیشینه ی تحقیق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C9DE5A-1479-46EA-BE85-9B2E47A83044}"/>
              </a:ext>
            </a:extLst>
          </p:cNvPr>
          <p:cNvSpPr/>
          <p:nvPr/>
        </p:nvSpPr>
        <p:spPr>
          <a:xfrm>
            <a:off x="11097296" y="3429000"/>
            <a:ext cx="901520" cy="123424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تخصیص منابع در شبکه دسترسی رادیویی باز 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3C871C-CA31-4012-B1C5-1CCE34DB202A}"/>
              </a:ext>
            </a:extLst>
          </p:cNvPr>
          <p:cNvSpPr/>
          <p:nvPr/>
        </p:nvSpPr>
        <p:spPr>
          <a:xfrm>
            <a:off x="11110176" y="4722346"/>
            <a:ext cx="901520" cy="98744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500" b="1" dirty="0">
                <a:solidFill>
                  <a:schemeClr val="bg1"/>
                </a:solidFill>
                <a:cs typeface="B Nazanin" pitchFamily="2" charset="-78"/>
              </a:rPr>
              <a:t>تخصیص برش شبکه به صورت دینامیکی</a:t>
            </a:r>
            <a:endParaRPr lang="en-US" sz="1500" b="1" dirty="0">
              <a:solidFill>
                <a:schemeClr val="bg1"/>
              </a:solidFill>
              <a:cs typeface="B Nazanin" pitchFamily="2" charset="-78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46280CD-AB29-42BE-966D-61EB85B59121}"/>
              </a:ext>
            </a:extLst>
          </p:cNvPr>
          <p:cNvSpPr/>
          <p:nvPr/>
        </p:nvSpPr>
        <p:spPr>
          <a:xfrm>
            <a:off x="11084417" y="5841941"/>
            <a:ext cx="914400" cy="100533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نتیجه گیری و پیشنهادات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CD73FB-51D1-40B6-A058-669BD1EEA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33</a:t>
            </a:fld>
            <a:r>
              <a:rPr lang="en-US"/>
              <a:t>/42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8829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F9F0D-F2F3-4D3C-91CA-9FB23E1E4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a-IR" sz="4400" b="1" i="0" dirty="0">
                <a:solidFill>
                  <a:srgbClr val="000000"/>
                </a:solidFill>
                <a:effectLst/>
                <a:latin typeface="IRlotus-Bold"/>
              </a:rPr>
              <a:t>مدل سیستم و صورت مسئله ی بخش هسته</a:t>
            </a:r>
            <a:r>
              <a:rPr lang="fa-IR" sz="7300" dirty="0"/>
              <a:t> </a:t>
            </a:r>
            <a:br>
              <a:rPr lang="fa-IR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8AEFB3-DCF2-4647-BC51-976CA45158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36947" y="2128228"/>
                <a:ext cx="9519964" cy="438868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fa-IR" b="0" i="0" dirty="0">
                    <a:solidFill>
                      <a:srgbClr val="000000"/>
                    </a:solidFill>
                    <a:effectLst/>
                    <a:latin typeface="IRLotus"/>
                  </a:rPr>
                  <a:t>هر برش شبکه شامل تعدادی </a:t>
                </a:r>
                <a:r>
                  <a:rPr lang="en-US" sz="2000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VNF</a:t>
                </a:r>
                <a:r>
                  <a:rPr lang="fa-IR" b="0" i="0" dirty="0">
                    <a:solidFill>
                      <a:srgbClr val="000000"/>
                    </a:solidFill>
                    <a:effectLst/>
                    <a:latin typeface="IRLotus"/>
                  </a:rPr>
                  <a:t> است که هر </a:t>
                </a:r>
                <a:r>
                  <a:rPr lang="en-US" sz="2000" b="0" i="0" dirty="0">
                    <a:solidFill>
                      <a:srgbClr val="000000"/>
                    </a:solidFill>
                    <a:effectLst/>
                    <a:cs typeface="Times New Roman" panose="02020603050405020304" pitchFamily="18" charset="0"/>
                  </a:rPr>
                  <a:t>VNF</a:t>
                </a:r>
                <a:r>
                  <a:rPr lang="fa-IR" b="0" i="0" dirty="0">
                    <a:solidFill>
                      <a:srgbClr val="000000"/>
                    </a:solidFill>
                    <a:effectLst/>
                    <a:latin typeface="LiberationSerif"/>
                  </a:rPr>
                  <a:t> </a:t>
                </a:r>
                <a:r>
                  <a:rPr lang="fa-IR" b="0" i="0" dirty="0">
                    <a:solidFill>
                      <a:srgbClr val="000000"/>
                    </a:solidFill>
                    <a:effectLst/>
                    <a:latin typeface="IRLotus"/>
                  </a:rPr>
                  <a:t>نیازمند منابع فیزیکی است</a:t>
                </a:r>
                <a:r>
                  <a:rPr lang="fa-IR" sz="3200" dirty="0"/>
                  <a:t> </a:t>
                </a:r>
                <a:endParaRPr lang="en-US" sz="3200" dirty="0"/>
              </a:p>
              <a:p>
                <a:r>
                  <a:rPr lang="fa-IR" dirty="0"/>
                  <a:t>در اینجا </a:t>
                </a:r>
                <a:r>
                  <a:rPr lang="fa-IR" dirty="0">
                    <a:solidFill>
                      <a:srgbClr val="000000"/>
                    </a:solidFill>
                    <a:latin typeface="IRLotus"/>
                  </a:rPr>
                  <a:t>تنها منبع مورد نیاز برای </a:t>
                </a:r>
                <a:r>
                  <a:rPr lang="fa-IR" sz="2000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f</a:t>
                </a:r>
                <a:r>
                  <a:rPr lang="fa-IR" dirty="0">
                    <a:solidFill>
                      <a:srgbClr val="000000"/>
                    </a:solidFill>
                    <a:latin typeface="IRLotus"/>
                  </a:rPr>
                  <a:t>امین </a:t>
                </a:r>
                <a:r>
                  <a:rPr lang="en-US" sz="2000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VNF</a:t>
                </a:r>
                <a:r>
                  <a:rPr lang="fa-IR" dirty="0">
                    <a:solidFill>
                      <a:srgbClr val="000000"/>
                    </a:solidFill>
                    <a:latin typeface="IRLotus"/>
                  </a:rPr>
                  <a:t>در برش </a:t>
                </a:r>
                <a:r>
                  <a:rPr lang="en-US" sz="2000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s</a:t>
                </a:r>
                <a:r>
                  <a:rPr lang="fa-IR" sz="2000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fa-IR" dirty="0">
                    <a:solidFill>
                      <a:srgbClr val="000000"/>
                    </a:solidFill>
                    <a:latin typeface="IRLotus"/>
                  </a:rPr>
                  <a:t>ام مقدار پردازنده است</a:t>
                </a:r>
              </a:p>
              <a:p>
                <a:r>
                  <a:rPr lang="fa-IR" dirty="0"/>
                  <a:t>تعداد کل </a:t>
                </a:r>
                <a:r>
                  <a:rPr lang="en-US" dirty="0"/>
                  <a:t>VNF</a:t>
                </a:r>
                <a:r>
                  <a:rPr lang="fa-IR" dirty="0"/>
                  <a:t> ها در برش </a:t>
                </a:r>
                <a:r>
                  <a:rPr lang="en-US" dirty="0"/>
                  <a:t>s</a:t>
                </a:r>
                <a:r>
                  <a:rPr lang="fa-IR" dirty="0"/>
                  <a:t>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fa-IR" dirty="0"/>
                  <a:t> 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fa-IR" dirty="0">
                    <a:solidFill>
                      <a:srgbClr val="000000"/>
                    </a:solidFill>
                    <a:latin typeface="IRLotus"/>
                  </a:rPr>
                  <a:t>توان مصرفی پردازش باند پایه در هر مرکز داده ی </a:t>
                </a:r>
                <a:r>
                  <a:rPr lang="en-US" dirty="0">
                    <a:solidFill>
                      <a:srgbClr val="000000"/>
                    </a:solidFill>
                    <a:latin typeface="IRLotus"/>
                  </a:rPr>
                  <a:t> d</a:t>
                </a:r>
                <a:r>
                  <a:rPr lang="fa-IR" dirty="0">
                    <a:solidFill>
                      <a:srgbClr val="000000"/>
                    </a:solidFill>
                    <a:latin typeface="IRLotus"/>
                  </a:rPr>
                  <a:t>که به </a:t>
                </a:r>
                <a:r>
                  <a:rPr lang="en-US" dirty="0">
                    <a:solidFill>
                      <a:srgbClr val="000000"/>
                    </a:solidFill>
                    <a:latin typeface="IRLotus"/>
                  </a:rPr>
                  <a:t>VNF</a:t>
                </a:r>
                <a:r>
                  <a:rPr lang="fa-IR" dirty="0">
                    <a:solidFill>
                      <a:srgbClr val="000000"/>
                    </a:solidFill>
                    <a:latin typeface="IRLotus"/>
                  </a:rPr>
                  <a:t>های یک برش </a:t>
                </a:r>
                <a:r>
                  <a:rPr lang="en-US" dirty="0">
                    <a:solidFill>
                      <a:srgbClr val="000000"/>
                    </a:solidFill>
                    <a:latin typeface="IRLotus"/>
                  </a:rPr>
                  <a:t> s</a:t>
                </a:r>
                <a:r>
                  <a:rPr lang="fa-IR" dirty="0">
                    <a:solidFill>
                      <a:srgbClr val="000000"/>
                    </a:solidFill>
                    <a:latin typeface="IRLotus"/>
                  </a:rPr>
                  <a:t>سرویس می دهد در</a:t>
                </a:r>
                <a:r>
                  <a:rPr lang="en-US" dirty="0">
                    <a:solidFill>
                      <a:srgbClr val="000000"/>
                    </a:solidFill>
                    <a:latin typeface="IRLotus"/>
                  </a:rPr>
                  <a:t>  </a:t>
                </a:r>
                <a:r>
                  <a:rPr lang="fa-IR" dirty="0">
                    <a:solidFill>
                      <a:srgbClr val="000000"/>
                    </a:solidFill>
                    <a:latin typeface="IRLotus"/>
                  </a:rPr>
                  <a:t>هر زمان </a:t>
                </a:r>
                <a:r>
                  <a:rPr lang="en-US" dirty="0">
                    <a:solidFill>
                      <a:srgbClr val="000000"/>
                    </a:solidFill>
                    <a:latin typeface="IRLotus"/>
                  </a:rPr>
                  <a:t>t  </a:t>
                </a:r>
                <a:r>
                  <a:rPr lang="fa-IR" dirty="0">
                    <a:solidFill>
                      <a:srgbClr val="000000"/>
                    </a:solidFill>
                    <a:latin typeface="IRLotus"/>
                  </a:rPr>
                  <a:t>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US" dirty="0"/>
                </a:br>
                <a:br>
                  <a:rPr lang="fa-IR" dirty="0"/>
                </a:br>
                <a:br>
                  <a:rPr lang="fa-IR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fa-I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a-IR" dirty="0"/>
                  <a:t> متغیر باینری برای نشان دادن سرویس دهی برش شبکه </a:t>
                </a:r>
                <a:r>
                  <a:rPr lang="en-US" dirty="0"/>
                  <a:t>s</a:t>
                </a:r>
                <a:r>
                  <a:rPr lang="fa-IR" dirty="0"/>
                  <a:t> توسط مرکز داده ی </a:t>
                </a:r>
                <a:r>
                  <a:rPr lang="en-US" dirty="0"/>
                  <a:t>d</a:t>
                </a:r>
                <a:br>
                  <a:rPr lang="fa-IR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8AEFB3-DCF2-4647-BC51-976CA45158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36947" y="2128228"/>
                <a:ext cx="9519964" cy="4388685"/>
              </a:xfrm>
              <a:blipFill>
                <a:blip r:embed="rId2"/>
                <a:stretch>
                  <a:fillRect t="-2222" r="-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ounded Rectangle 15">
            <a:extLst>
              <a:ext uri="{FF2B5EF4-FFF2-40B4-BE49-F238E27FC236}">
                <a16:creationId xmlns:a16="http://schemas.microsoft.com/office/drawing/2014/main" id="{50B42E53-00C7-417E-B629-1CC58A781694}"/>
              </a:ext>
            </a:extLst>
          </p:cNvPr>
          <p:cNvSpPr/>
          <p:nvPr/>
        </p:nvSpPr>
        <p:spPr>
          <a:xfrm>
            <a:off x="10891234" y="1271911"/>
            <a:ext cx="1300766" cy="558608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cs typeface="B Nazanin" panose="00000400000000000000" pitchFamily="2" charset="-7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85386D-5C6B-4E10-92BE-EB901D0BDDC9}"/>
              </a:ext>
            </a:extLst>
          </p:cNvPr>
          <p:cNvSpPr/>
          <p:nvPr/>
        </p:nvSpPr>
        <p:spPr>
          <a:xfrm>
            <a:off x="11084417" y="1476163"/>
            <a:ext cx="927279" cy="8721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مقدمه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5AB538-76B6-4E46-984F-40197E43DA29}"/>
              </a:ext>
            </a:extLst>
          </p:cNvPr>
          <p:cNvSpPr/>
          <p:nvPr/>
        </p:nvSpPr>
        <p:spPr>
          <a:xfrm>
            <a:off x="11084417" y="2455499"/>
            <a:ext cx="914400" cy="914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پیشینه ی تحقیق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6BF6985-7F78-4931-A619-82701151ED0C}"/>
              </a:ext>
            </a:extLst>
          </p:cNvPr>
          <p:cNvSpPr/>
          <p:nvPr/>
        </p:nvSpPr>
        <p:spPr>
          <a:xfrm>
            <a:off x="11097296" y="3429000"/>
            <a:ext cx="901520" cy="123424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تخصیص منابع در شبکه دسترسی رادیویی باز 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768416-0819-47AE-B0C4-4B64F9A3AF23}"/>
              </a:ext>
            </a:extLst>
          </p:cNvPr>
          <p:cNvSpPr/>
          <p:nvPr/>
        </p:nvSpPr>
        <p:spPr>
          <a:xfrm>
            <a:off x="11110176" y="4722346"/>
            <a:ext cx="901520" cy="98744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500" b="1" dirty="0">
                <a:solidFill>
                  <a:schemeClr val="bg1"/>
                </a:solidFill>
                <a:cs typeface="B Nazanin" pitchFamily="2" charset="-78"/>
              </a:rPr>
              <a:t>تخصیص برش شبکه به صورت دینامیکی</a:t>
            </a:r>
            <a:endParaRPr lang="en-US" sz="1500" b="1" dirty="0">
              <a:solidFill>
                <a:schemeClr val="bg1"/>
              </a:solidFill>
              <a:cs typeface="B Nazanin" pitchFamily="2" charset="-7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DBC3D42-964A-4DB9-A907-EC55CCAA422B}"/>
              </a:ext>
            </a:extLst>
          </p:cNvPr>
          <p:cNvSpPr/>
          <p:nvPr/>
        </p:nvSpPr>
        <p:spPr>
          <a:xfrm>
            <a:off x="11084417" y="5841941"/>
            <a:ext cx="914400" cy="100533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نتیجه گیری و پیشنهادات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9CCB926-9D7A-477E-A6B6-F0351628B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0973" y="2568368"/>
            <a:ext cx="631508" cy="6477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0B2A4A5-5FD3-4AC0-9651-A04D3E35BC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1355" y="2979984"/>
            <a:ext cx="2382814" cy="77983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E74B36B-05F9-4098-8107-DC84A9CD75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6727" y="4394010"/>
            <a:ext cx="4217060" cy="94496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DB79C9-17A8-4869-B2D9-0217876C4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34</a:t>
            </a:fld>
            <a:r>
              <a:rPr lang="en-US"/>
              <a:t>/42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6457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88629-72EE-49D4-BFA6-D87ABD0C4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1656" y="253646"/>
            <a:ext cx="8911687" cy="1280890"/>
          </a:xfrm>
        </p:spPr>
        <p:txBody>
          <a:bodyPr/>
          <a:lstStyle/>
          <a:p>
            <a:r>
              <a:rPr lang="fa-IR" sz="3600" b="1" i="0" dirty="0">
                <a:solidFill>
                  <a:srgbClr val="000000"/>
                </a:solidFill>
                <a:effectLst/>
                <a:latin typeface="IRlotus-Bold"/>
              </a:rPr>
              <a:t>مدل سیستم و صورت مسئله ی بخش هسته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74CDE-289F-44FA-848C-626A6FCEF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1511" y="2186286"/>
            <a:ext cx="8915400" cy="3777622"/>
          </a:xfrm>
        </p:spPr>
        <p:txBody>
          <a:bodyPr/>
          <a:lstStyle/>
          <a:p>
            <a:r>
              <a:rPr lang="fa-IR" b="0" i="0" dirty="0">
                <a:solidFill>
                  <a:srgbClr val="000000"/>
                </a:solidFill>
                <a:effectLst/>
              </a:rPr>
              <a:t>فرض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fa-IR" b="0" i="0" dirty="0">
                <a:solidFill>
                  <a:srgbClr val="000000"/>
                </a:solidFill>
                <a:effectLst/>
              </a:rPr>
              <a:t>کنید درهرزمان قراردادن هرمجموعه یجدید 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VNF</a:t>
            </a:r>
            <a:r>
              <a:rPr lang="fa-IR" b="0" i="0" dirty="0">
                <a:solidFill>
                  <a:srgbClr val="000000"/>
                </a:solidFill>
                <a:effectLst/>
              </a:rPr>
              <a:t>های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fa-IR" b="0" i="0" dirty="0">
                <a:solidFill>
                  <a:srgbClr val="000000"/>
                </a:solidFill>
                <a:effectLst/>
              </a:rPr>
              <a:t>برش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fa-IR" b="0" i="0" dirty="0">
                <a:solidFill>
                  <a:srgbClr val="000000"/>
                </a:solidFill>
                <a:effectLst/>
              </a:rPr>
              <a:t>شبکه 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s</a:t>
            </a:r>
            <a:r>
              <a:rPr lang="fa-IR" b="0" i="0" dirty="0">
                <a:solidFill>
                  <a:srgbClr val="000000"/>
                </a:solidFill>
                <a:effectLst/>
              </a:rPr>
              <a:t>برروی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fa-IR" b="0" i="0" dirty="0">
                <a:solidFill>
                  <a:srgbClr val="000000"/>
                </a:solidFill>
                <a:effectLst/>
              </a:rPr>
              <a:t>مرکزداده 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d</a:t>
            </a:r>
            <a:r>
              <a:rPr lang="fa-IR" b="0" i="0" dirty="0">
                <a:solidFill>
                  <a:srgbClr val="000000"/>
                </a:solidFill>
                <a:effectLst/>
              </a:rPr>
              <a:t>مقدار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fa-IR" b="0" i="0" dirty="0">
                <a:solidFill>
                  <a:srgbClr val="000000"/>
                </a:solidFill>
                <a:effectLst/>
              </a:rPr>
              <a:t>انرژی اضافی را بدین صورت به سیستم اعمال کنند</a:t>
            </a:r>
            <a:r>
              <a:rPr lang="fa-IR" sz="3200" dirty="0"/>
              <a:t> </a:t>
            </a:r>
            <a:endParaRPr lang="en-US" sz="3200" dirty="0"/>
          </a:p>
          <a:p>
            <a:endParaRPr lang="en-US" sz="3200" dirty="0"/>
          </a:p>
          <a:p>
            <a:r>
              <a:rPr lang="fa-IR" dirty="0"/>
              <a:t>تابع هزینه </a:t>
            </a:r>
            <a:br>
              <a:rPr lang="fa-IR" dirty="0"/>
            </a:br>
            <a:endParaRPr lang="en-US" dirty="0"/>
          </a:p>
        </p:txBody>
      </p:sp>
      <p:sp>
        <p:nvSpPr>
          <p:cNvPr id="5" name="Rounded Rectangle 15">
            <a:extLst>
              <a:ext uri="{FF2B5EF4-FFF2-40B4-BE49-F238E27FC236}">
                <a16:creationId xmlns:a16="http://schemas.microsoft.com/office/drawing/2014/main" id="{8FB8AC4C-B883-4A1F-B7DE-B2D595ADBD75}"/>
              </a:ext>
            </a:extLst>
          </p:cNvPr>
          <p:cNvSpPr/>
          <p:nvPr/>
        </p:nvSpPr>
        <p:spPr>
          <a:xfrm>
            <a:off x="10891234" y="1271911"/>
            <a:ext cx="1300766" cy="558608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cs typeface="B Nazanin" panose="00000400000000000000" pitchFamily="2" charset="-7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3CB575-CA1A-4A1E-BFE6-24341933F446}"/>
              </a:ext>
            </a:extLst>
          </p:cNvPr>
          <p:cNvSpPr/>
          <p:nvPr/>
        </p:nvSpPr>
        <p:spPr>
          <a:xfrm>
            <a:off x="11084417" y="1476163"/>
            <a:ext cx="927279" cy="8721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مقدمه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8A845E-CA4B-499E-9E04-42053C15C65E}"/>
              </a:ext>
            </a:extLst>
          </p:cNvPr>
          <p:cNvSpPr/>
          <p:nvPr/>
        </p:nvSpPr>
        <p:spPr>
          <a:xfrm>
            <a:off x="11084417" y="2455499"/>
            <a:ext cx="914400" cy="914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پیشینه ی تحقیق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84BB24-0AEB-4D05-8713-806826E73CA0}"/>
              </a:ext>
            </a:extLst>
          </p:cNvPr>
          <p:cNvSpPr/>
          <p:nvPr/>
        </p:nvSpPr>
        <p:spPr>
          <a:xfrm>
            <a:off x="11097296" y="3429000"/>
            <a:ext cx="901520" cy="123424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تخصیص منابع در شبکه دسترسی رادیویی باز 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B81BD9-5700-4E82-8B5A-3FEDBB61F592}"/>
              </a:ext>
            </a:extLst>
          </p:cNvPr>
          <p:cNvSpPr/>
          <p:nvPr/>
        </p:nvSpPr>
        <p:spPr>
          <a:xfrm>
            <a:off x="11110176" y="4722346"/>
            <a:ext cx="901520" cy="98744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500" b="1" dirty="0">
                <a:solidFill>
                  <a:schemeClr val="bg1"/>
                </a:solidFill>
                <a:cs typeface="B Nazanin" pitchFamily="2" charset="-78"/>
              </a:rPr>
              <a:t>تخصیص برش شبکه به صورت دینامیکی</a:t>
            </a:r>
            <a:endParaRPr lang="en-US" sz="1500" b="1" dirty="0">
              <a:solidFill>
                <a:schemeClr val="bg1"/>
              </a:solidFill>
              <a:cs typeface="B Nazanin" pitchFamily="2" charset="-7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5D442D-ADAB-4CF8-9487-E0EC4DA7B75F}"/>
              </a:ext>
            </a:extLst>
          </p:cNvPr>
          <p:cNvSpPr/>
          <p:nvPr/>
        </p:nvSpPr>
        <p:spPr>
          <a:xfrm>
            <a:off x="11084417" y="5841941"/>
            <a:ext cx="914400" cy="100533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نتیجه گیری و پیشنهادات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D6477A1-9E5E-41FE-AD10-725FC86E2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502" y="3134563"/>
            <a:ext cx="5168996" cy="58887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7F3B91A-E12F-4DB6-A7BC-3636BBDB11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9770" y="3690134"/>
            <a:ext cx="3614381" cy="72908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8491254-FA12-4570-922D-5ADD99020D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1502" y="4663245"/>
            <a:ext cx="3993716" cy="185623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D49ADF-48EC-44C1-88D5-BE8491BB6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35</a:t>
            </a:fld>
            <a:r>
              <a:rPr lang="en-US"/>
              <a:t>/42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0345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5F077-EE1B-4273-ACBA-5C491B646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حل به روش یادگیری تقویتی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9C0271-CEEA-4261-BB6A-6DF45EA356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40839" y="2051897"/>
                <a:ext cx="9553803" cy="4323794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fa-IR" sz="2600" b="0" i="0" dirty="0">
                    <a:solidFill>
                      <a:srgbClr val="000000"/>
                    </a:solidFill>
                    <a:effectLst/>
                    <a:latin typeface="IRLotus"/>
                  </a:rPr>
                  <a:t>مقدار ارزش انجام عمل </a:t>
                </a:r>
                <a:r>
                  <a:rPr lang="en-US" sz="2200" b="0" i="0" dirty="0">
                    <a:solidFill>
                      <a:srgbClr val="000000"/>
                    </a:solidFill>
                    <a:effectLst/>
                    <a:cs typeface="Times New Roman" panose="02020603050405020304" pitchFamily="18" charset="0"/>
                  </a:rPr>
                  <a:t>a</a:t>
                </a:r>
                <a:r>
                  <a:rPr lang="fa-IR" sz="2600" b="0" i="0" dirty="0">
                    <a:solidFill>
                      <a:srgbClr val="000000"/>
                    </a:solidFill>
                    <a:effectLst/>
                    <a:latin typeface="IRLotus"/>
                  </a:rPr>
                  <a:t> در حالت</a:t>
                </a:r>
                <a:r>
                  <a:rPr lang="en-US" sz="2200" b="0" i="0" dirty="0">
                    <a:solidFill>
                      <a:srgbClr val="000000"/>
                    </a:solidFill>
                    <a:effectLst/>
                    <a:cs typeface="Times New Roman" panose="02020603050405020304" pitchFamily="18" charset="0"/>
                  </a:rPr>
                  <a:t>s</a:t>
                </a:r>
                <a:r>
                  <a:rPr lang="fa-IR" sz="2600" b="0" i="0" dirty="0">
                    <a:solidFill>
                      <a:srgbClr val="000000"/>
                    </a:solidFill>
                    <a:effectLst/>
                    <a:latin typeface="IRLotus"/>
                  </a:rPr>
                  <a:t> تحت سیاست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26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(.|</m:t>
                    </m:r>
                    <m:r>
                      <a:rPr lang="en-US" sz="26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6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a-IR" sz="2600" b="0" i="0" dirty="0">
                    <a:solidFill>
                      <a:srgbClr val="000000"/>
                    </a:solidFill>
                    <a:effectLst/>
                    <a:latin typeface="IRLotus"/>
                  </a:rPr>
                  <a:t>  را با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sz="26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r>
                      <a:rPr lang="en-US" sz="26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6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6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6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600" b="0" i="0" dirty="0">
                    <a:solidFill>
                      <a:srgbClr val="000000"/>
                    </a:solidFill>
                    <a:effectLst/>
                    <a:latin typeface="IRLotus"/>
                  </a:rPr>
                  <a:t> </a:t>
                </a:r>
                <a:r>
                  <a:rPr lang="fa-IR" sz="2600" b="0" i="0" dirty="0">
                    <a:solidFill>
                      <a:srgbClr val="000000"/>
                    </a:solidFill>
                    <a:effectLst/>
                    <a:latin typeface="IRLotus"/>
                  </a:rPr>
                  <a:t> نمایش می دهیم</a:t>
                </a:r>
                <a:r>
                  <a:rPr lang="fa-IR" sz="2600" dirty="0"/>
                  <a:t> </a:t>
                </a:r>
                <a:endParaRPr lang="en-US" sz="2600" dirty="0"/>
              </a:p>
              <a:p>
                <a:endParaRPr lang="en-US" sz="2600" dirty="0"/>
              </a:p>
              <a:p>
                <a:pPr marL="0" indent="0">
                  <a:buNone/>
                </a:pPr>
                <a:endParaRPr lang="en-US" sz="2600" dirty="0"/>
              </a:p>
              <a:p>
                <a:r>
                  <a:rPr lang="fa-IR" sz="2600" dirty="0">
                    <a:solidFill>
                      <a:srgbClr val="000000"/>
                    </a:solidFill>
                    <a:latin typeface="IRLotus"/>
                  </a:rPr>
                  <a:t>روشهای مختلفی برای دستیابی به مینیمم خطا هست که ما در ادامه ی کار از روش </a:t>
                </a:r>
                <a:r>
                  <a:rPr lang="en-US" sz="2200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Q- learning</a:t>
                </a:r>
                <a:r>
                  <a:rPr lang="fa-IR" sz="2200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  </a:t>
                </a:r>
                <a:r>
                  <a:rPr lang="fa-IR" sz="2600" dirty="0">
                    <a:solidFill>
                      <a:srgbClr val="000000"/>
                    </a:solidFill>
                    <a:latin typeface="IRLotus"/>
                  </a:rPr>
                  <a:t>استفاده می کنیم</a:t>
                </a:r>
                <a:endParaRPr lang="en-US" sz="2600" dirty="0">
                  <a:solidFill>
                    <a:srgbClr val="000000"/>
                  </a:solidFill>
                  <a:latin typeface="IRLotus"/>
                </a:endParaRPr>
              </a:p>
              <a:p>
                <a:endParaRPr lang="en-US" sz="2600" dirty="0">
                  <a:solidFill>
                    <a:srgbClr val="000000"/>
                  </a:solidFill>
                  <a:latin typeface="IRLotus"/>
                </a:endParaRPr>
              </a:p>
              <a:p>
                <a:endParaRPr lang="en-US" sz="2600" dirty="0">
                  <a:solidFill>
                    <a:srgbClr val="000000"/>
                  </a:solidFill>
                  <a:latin typeface="IRLotus"/>
                </a:endParaRPr>
              </a:p>
              <a:p>
                <a:r>
                  <a:rPr lang="fa-IR" sz="2600" b="0" i="0" dirty="0">
                    <a:solidFill>
                      <a:srgbClr val="000000"/>
                    </a:solidFill>
                    <a:effectLst/>
                    <a:latin typeface="IRLotus"/>
                  </a:rPr>
                  <a:t>در روش </a:t>
                </a:r>
                <a:r>
                  <a:rPr lang="en-US" sz="2200" b="0" i="0" dirty="0">
                    <a:solidFill>
                      <a:srgbClr val="000000"/>
                    </a:solidFill>
                    <a:effectLst/>
                    <a:cs typeface="Times New Roman" panose="02020603050405020304" pitchFamily="18" charset="0"/>
                  </a:rPr>
                  <a:t>Q-learning</a:t>
                </a:r>
                <a:r>
                  <a:rPr lang="fa-IR" sz="2600" b="0" i="0" dirty="0">
                    <a:solidFill>
                      <a:srgbClr val="000000"/>
                    </a:solidFill>
                    <a:effectLst/>
                    <a:latin typeface="IRLotus"/>
                  </a:rPr>
                  <a:t>در هر بروزرسانی تابع </a:t>
                </a:r>
                <a:r>
                  <a:rPr lang="en-US" sz="2200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Q</a:t>
                </a:r>
                <a:r>
                  <a:rPr lang="fa-IR" sz="2600" b="0" i="0" dirty="0">
                    <a:solidFill>
                      <a:srgbClr val="000000"/>
                    </a:solidFill>
                    <a:effectLst/>
                    <a:latin typeface="IRLotus"/>
                  </a:rPr>
                  <a:t>داریم</a:t>
                </a:r>
                <a:r>
                  <a:rPr lang="fa-IR" sz="2600" dirty="0"/>
                  <a:t> </a:t>
                </a:r>
                <a:br>
                  <a:rPr lang="fa-IR" dirty="0"/>
                </a:br>
                <a:r>
                  <a:rPr lang="fa-IR" dirty="0"/>
                  <a:t> </a:t>
                </a:r>
                <a:br>
                  <a:rPr lang="fa-IR" dirty="0"/>
                </a:br>
                <a:br>
                  <a:rPr lang="fa-IR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9C0271-CEEA-4261-BB6A-6DF45EA356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40839" y="2051897"/>
                <a:ext cx="9553803" cy="4323794"/>
              </a:xfrm>
              <a:blipFill>
                <a:blip r:embed="rId2"/>
                <a:stretch>
                  <a:fillRect l="-511" t="-2680" r="-8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3CDC4DDF-522F-4941-AD0E-6EC32061A4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0354" y="2528659"/>
            <a:ext cx="2705100" cy="7143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4599861-308E-46D3-9511-284D1121F0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0604" y="2386815"/>
            <a:ext cx="3743325" cy="876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D68E0D-6A86-4954-9F6A-6883A25571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3371" y="4036393"/>
            <a:ext cx="3914466" cy="6320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121CD87-FFE9-40FA-AF09-7036CF16FA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40354" y="5551715"/>
            <a:ext cx="6226010" cy="515256"/>
          </a:xfrm>
          <a:prstGeom prst="rect">
            <a:avLst/>
          </a:prstGeom>
        </p:spPr>
      </p:pic>
      <p:sp>
        <p:nvSpPr>
          <p:cNvPr id="9" name="Rounded Rectangle 15">
            <a:extLst>
              <a:ext uri="{FF2B5EF4-FFF2-40B4-BE49-F238E27FC236}">
                <a16:creationId xmlns:a16="http://schemas.microsoft.com/office/drawing/2014/main" id="{F285C51F-D724-48AF-B6D0-73E4A43EEF8D}"/>
              </a:ext>
            </a:extLst>
          </p:cNvPr>
          <p:cNvSpPr/>
          <p:nvPr/>
        </p:nvSpPr>
        <p:spPr>
          <a:xfrm>
            <a:off x="10891234" y="1271911"/>
            <a:ext cx="1300766" cy="558608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cs typeface="B Nazanin" panose="00000400000000000000" pitchFamily="2" charset="-7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8AA933-EDA2-4F18-850E-B9063DBB0DC5}"/>
              </a:ext>
            </a:extLst>
          </p:cNvPr>
          <p:cNvSpPr/>
          <p:nvPr/>
        </p:nvSpPr>
        <p:spPr>
          <a:xfrm>
            <a:off x="11084417" y="1476163"/>
            <a:ext cx="927279" cy="8721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مقدمه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194C9E-4A05-4704-BF36-5AD020F500B1}"/>
              </a:ext>
            </a:extLst>
          </p:cNvPr>
          <p:cNvSpPr/>
          <p:nvPr/>
        </p:nvSpPr>
        <p:spPr>
          <a:xfrm>
            <a:off x="11084417" y="2455499"/>
            <a:ext cx="914400" cy="914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پیشینه ی تحقیق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72115B-48AB-4115-85C0-4C52E23010AD}"/>
              </a:ext>
            </a:extLst>
          </p:cNvPr>
          <p:cNvSpPr/>
          <p:nvPr/>
        </p:nvSpPr>
        <p:spPr>
          <a:xfrm>
            <a:off x="11097296" y="3429000"/>
            <a:ext cx="901520" cy="123424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تخصیص منابع در شبکه دسترسی رادیویی باز 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82D02F8-5027-499D-BA6D-6430149308D0}"/>
              </a:ext>
            </a:extLst>
          </p:cNvPr>
          <p:cNvSpPr/>
          <p:nvPr/>
        </p:nvSpPr>
        <p:spPr>
          <a:xfrm>
            <a:off x="11110176" y="4722346"/>
            <a:ext cx="901520" cy="98744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500" b="1" dirty="0">
                <a:solidFill>
                  <a:schemeClr val="bg1"/>
                </a:solidFill>
                <a:cs typeface="B Nazanin" pitchFamily="2" charset="-78"/>
              </a:rPr>
              <a:t>تخصیص برش شبکه به صورت دینامیکی</a:t>
            </a:r>
            <a:endParaRPr lang="en-US" sz="1500" b="1" dirty="0">
              <a:solidFill>
                <a:schemeClr val="bg1"/>
              </a:solidFill>
              <a:cs typeface="B Nazanin" pitchFamily="2" charset="-78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85C3AF-91BF-441C-9014-F41A70D19EA6}"/>
              </a:ext>
            </a:extLst>
          </p:cNvPr>
          <p:cNvSpPr/>
          <p:nvPr/>
        </p:nvSpPr>
        <p:spPr>
          <a:xfrm>
            <a:off x="11084417" y="5841941"/>
            <a:ext cx="914400" cy="100533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نتیجه گیری و پیشنهادات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FFDFBE-CDC4-4CE3-92A0-3AD72E7A6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36</a:t>
            </a:fld>
            <a:r>
              <a:rPr lang="en-US"/>
              <a:t>/42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2340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456EA-039B-4161-BF81-FC5988544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8098" y="139281"/>
            <a:ext cx="8911687" cy="1280890"/>
          </a:xfrm>
        </p:spPr>
        <p:txBody>
          <a:bodyPr/>
          <a:lstStyle/>
          <a:p>
            <a:r>
              <a:rPr lang="fa-IR" b="1" i="0" dirty="0">
                <a:solidFill>
                  <a:srgbClr val="000000"/>
                </a:solidFill>
                <a:effectLst/>
                <a:latin typeface="IRlotus-Bold"/>
              </a:rPr>
              <a:t>نتایج عددی مسئله ی اول</a:t>
            </a:r>
            <a:r>
              <a:rPr lang="fa-IR" dirty="0"/>
              <a:t> </a:t>
            </a:r>
            <a:br>
              <a:rPr lang="fa-IR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5E0E91-CB80-4D16-9D85-5DDC270098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6301" y="749974"/>
            <a:ext cx="3377842" cy="32466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B009D75-94D9-4A29-A216-1478B64D2E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3265" y="749974"/>
            <a:ext cx="3377842" cy="33695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C1F898-98D4-441F-B4EC-A72A078DF9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604" y="3996638"/>
            <a:ext cx="3889077" cy="2837403"/>
          </a:xfrm>
          <a:prstGeom prst="rect">
            <a:avLst/>
          </a:prstGeom>
        </p:spPr>
      </p:pic>
      <p:sp>
        <p:nvSpPr>
          <p:cNvPr id="8" name="Rounded Rectangle 15">
            <a:extLst>
              <a:ext uri="{FF2B5EF4-FFF2-40B4-BE49-F238E27FC236}">
                <a16:creationId xmlns:a16="http://schemas.microsoft.com/office/drawing/2014/main" id="{A42D96A0-3EBC-46B6-9A81-9CF404C408F5}"/>
              </a:ext>
            </a:extLst>
          </p:cNvPr>
          <p:cNvSpPr/>
          <p:nvPr/>
        </p:nvSpPr>
        <p:spPr>
          <a:xfrm>
            <a:off x="10891234" y="1271911"/>
            <a:ext cx="1300766" cy="558608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cs typeface="B Nazanin" panose="00000400000000000000" pitchFamily="2" charset="-78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0F07DE-5672-4586-ADE5-0E2C1209A842}"/>
              </a:ext>
            </a:extLst>
          </p:cNvPr>
          <p:cNvSpPr/>
          <p:nvPr/>
        </p:nvSpPr>
        <p:spPr>
          <a:xfrm>
            <a:off x="11084417" y="1476163"/>
            <a:ext cx="927279" cy="8721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مقدمه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C8576B-9AD4-4776-B8D9-BDE1030A7978}"/>
              </a:ext>
            </a:extLst>
          </p:cNvPr>
          <p:cNvSpPr/>
          <p:nvPr/>
        </p:nvSpPr>
        <p:spPr>
          <a:xfrm>
            <a:off x="11084417" y="2455499"/>
            <a:ext cx="914400" cy="914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پیشینه ی تحقیق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E307B3-0732-46FC-9B0F-3747E28F7714}"/>
              </a:ext>
            </a:extLst>
          </p:cNvPr>
          <p:cNvSpPr/>
          <p:nvPr/>
        </p:nvSpPr>
        <p:spPr>
          <a:xfrm>
            <a:off x="11097296" y="3429000"/>
            <a:ext cx="901520" cy="123424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تخصیص منابع در شبکه دسترسی رادیویی باز 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3FFC8DF-95AA-4876-A027-2FF30DCF0628}"/>
              </a:ext>
            </a:extLst>
          </p:cNvPr>
          <p:cNvSpPr/>
          <p:nvPr/>
        </p:nvSpPr>
        <p:spPr>
          <a:xfrm>
            <a:off x="11110176" y="4722346"/>
            <a:ext cx="901520" cy="98744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500" b="1" dirty="0">
                <a:solidFill>
                  <a:schemeClr val="bg1"/>
                </a:solidFill>
                <a:cs typeface="B Nazanin" pitchFamily="2" charset="-78"/>
              </a:rPr>
              <a:t>تخصیص برش شبکه به صورت دینامیکی</a:t>
            </a:r>
            <a:endParaRPr lang="en-US" sz="1500" b="1" dirty="0">
              <a:solidFill>
                <a:schemeClr val="bg1"/>
              </a:solidFill>
              <a:cs typeface="B Nazanin" pitchFamily="2" charset="-78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940D043-506D-4CC1-97BC-B2D36C9D427D}"/>
              </a:ext>
            </a:extLst>
          </p:cNvPr>
          <p:cNvSpPr/>
          <p:nvPr/>
        </p:nvSpPr>
        <p:spPr>
          <a:xfrm>
            <a:off x="11084417" y="5841941"/>
            <a:ext cx="914400" cy="100533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نتیجه گیری و پیشنهادات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B39A7D-B481-48E3-B6C7-FE3471F53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37</a:t>
            </a:fld>
            <a:r>
              <a:rPr lang="en-US"/>
              <a:t>/42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267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456EA-039B-4161-BF81-FC5988544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7743" y="195273"/>
            <a:ext cx="8911687" cy="1280890"/>
          </a:xfrm>
        </p:spPr>
        <p:txBody>
          <a:bodyPr/>
          <a:lstStyle/>
          <a:p>
            <a:r>
              <a:rPr lang="fa-IR" b="1" i="0" dirty="0">
                <a:solidFill>
                  <a:srgbClr val="000000"/>
                </a:solidFill>
                <a:effectLst/>
                <a:latin typeface="IRlotus-Bold"/>
              </a:rPr>
              <a:t>نتایج عددی مسئله ی دوم</a:t>
            </a:r>
            <a:r>
              <a:rPr lang="fa-IR" dirty="0"/>
              <a:t> </a:t>
            </a:r>
            <a:br>
              <a:rPr lang="fa-IR" dirty="0"/>
            </a:br>
            <a:endParaRPr lang="en-US" dirty="0"/>
          </a:p>
        </p:txBody>
      </p:sp>
      <p:sp>
        <p:nvSpPr>
          <p:cNvPr id="8" name="Rounded Rectangle 15">
            <a:extLst>
              <a:ext uri="{FF2B5EF4-FFF2-40B4-BE49-F238E27FC236}">
                <a16:creationId xmlns:a16="http://schemas.microsoft.com/office/drawing/2014/main" id="{A42D96A0-3EBC-46B6-9A81-9CF404C408F5}"/>
              </a:ext>
            </a:extLst>
          </p:cNvPr>
          <p:cNvSpPr/>
          <p:nvPr/>
        </p:nvSpPr>
        <p:spPr>
          <a:xfrm>
            <a:off x="10891234" y="1271911"/>
            <a:ext cx="1300766" cy="558608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cs typeface="B Nazanin" panose="00000400000000000000" pitchFamily="2" charset="-78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0F07DE-5672-4586-ADE5-0E2C1209A842}"/>
              </a:ext>
            </a:extLst>
          </p:cNvPr>
          <p:cNvSpPr/>
          <p:nvPr/>
        </p:nvSpPr>
        <p:spPr>
          <a:xfrm>
            <a:off x="11084417" y="1476163"/>
            <a:ext cx="927279" cy="8721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مقدمه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C8576B-9AD4-4776-B8D9-BDE1030A7978}"/>
              </a:ext>
            </a:extLst>
          </p:cNvPr>
          <p:cNvSpPr/>
          <p:nvPr/>
        </p:nvSpPr>
        <p:spPr>
          <a:xfrm>
            <a:off x="11084417" y="2455499"/>
            <a:ext cx="914400" cy="914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پیشینه ی تحقیق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E307B3-0732-46FC-9B0F-3747E28F7714}"/>
              </a:ext>
            </a:extLst>
          </p:cNvPr>
          <p:cNvSpPr/>
          <p:nvPr/>
        </p:nvSpPr>
        <p:spPr>
          <a:xfrm>
            <a:off x="11097296" y="3429000"/>
            <a:ext cx="901520" cy="123424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تخصیص منابع در شبکه دسترسی رادیویی باز 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3FFC8DF-95AA-4876-A027-2FF30DCF0628}"/>
              </a:ext>
            </a:extLst>
          </p:cNvPr>
          <p:cNvSpPr/>
          <p:nvPr/>
        </p:nvSpPr>
        <p:spPr>
          <a:xfrm>
            <a:off x="11110176" y="4722346"/>
            <a:ext cx="901520" cy="98744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500" b="1" dirty="0">
                <a:solidFill>
                  <a:schemeClr val="bg1"/>
                </a:solidFill>
                <a:cs typeface="B Nazanin" pitchFamily="2" charset="-78"/>
              </a:rPr>
              <a:t>تخصیص برش شبکه به صورت دینامیکی</a:t>
            </a:r>
            <a:endParaRPr lang="en-US" sz="1500" b="1" dirty="0">
              <a:solidFill>
                <a:schemeClr val="bg1"/>
              </a:solidFill>
              <a:cs typeface="B Nazanin" pitchFamily="2" charset="-78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940D043-506D-4CC1-97BC-B2D36C9D427D}"/>
              </a:ext>
            </a:extLst>
          </p:cNvPr>
          <p:cNvSpPr/>
          <p:nvPr/>
        </p:nvSpPr>
        <p:spPr>
          <a:xfrm>
            <a:off x="11084417" y="5841941"/>
            <a:ext cx="914400" cy="100533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نتیجه گیری و پیشنهادات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37A7A23-A1B7-451F-A0C0-7A714BCF1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048" y="2634326"/>
            <a:ext cx="4295775" cy="30575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9A2839B-C0F9-45FA-A5EA-A656B06F08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6627" y="2662901"/>
            <a:ext cx="4191000" cy="302895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C428ED-B08F-4F3F-A40A-A8E5699FB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38</a:t>
            </a:fld>
            <a:r>
              <a:rPr lang="en-US"/>
              <a:t>/42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1606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34827-EA64-4773-99FB-9C8E5839F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نتیجه گیری بخش اول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977FC-AB01-4C81-8BAE-2A5C6A798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6948" y="1621306"/>
            <a:ext cx="9328916" cy="5165258"/>
          </a:xfrm>
        </p:spPr>
        <p:txBody>
          <a:bodyPr>
            <a:normAutofit fontScale="25000" lnSpcReduction="20000"/>
          </a:bodyPr>
          <a:lstStyle/>
          <a:p>
            <a:r>
              <a:rPr lang="fa-IR" sz="9600" b="0" i="0" dirty="0">
                <a:solidFill>
                  <a:srgbClr val="000000"/>
                </a:solidFill>
                <a:effectLst/>
                <a:latin typeface="IRLotus"/>
              </a:rPr>
              <a:t>مسئله ی برش شبکه در بخش رادیویی و قرارگیری توابع مجازی شبکه برروی مراکز داده باهم مورد بررسی قرار گرفته شد</a:t>
            </a:r>
            <a:r>
              <a:rPr lang="fa-IR" sz="9600" dirty="0"/>
              <a:t> </a:t>
            </a:r>
          </a:p>
          <a:p>
            <a:r>
              <a:rPr lang="fa-IR" sz="9600" dirty="0"/>
              <a:t>صورت مسئله به طور دقیق بیان شده و ظرفیت لینک </a:t>
            </a:r>
            <a:r>
              <a:rPr lang="en-US" sz="9600" dirty="0"/>
              <a:t>fronthaul</a:t>
            </a:r>
            <a:r>
              <a:rPr lang="fa-IR" sz="9600" dirty="0"/>
              <a:t> و تاخیر در نظر گرفته شده است.</a:t>
            </a:r>
          </a:p>
          <a:p>
            <a:r>
              <a:rPr lang="fa-IR" sz="9600" dirty="0"/>
              <a:t>مسئله را می توان به دو مسئله تبدیل کرد و هر کدام را با الگوریتمهای مرکزی حل نمود</a:t>
            </a:r>
          </a:p>
          <a:p>
            <a:r>
              <a:rPr lang="fa-IR" sz="9600" dirty="0"/>
              <a:t>این دو مسئله به صورت مسئله ی بسته بندی جعبه چند بعدی می باشد</a:t>
            </a:r>
          </a:p>
          <a:p>
            <a:r>
              <a:rPr lang="fa-IR" sz="9600" dirty="0"/>
              <a:t>مسئله ی اول ترکیب بسته بندی جعبه و مسئله ی محدب می باشد که به طور تکراری حل می شود</a:t>
            </a:r>
          </a:p>
          <a:p>
            <a:r>
              <a:rPr lang="fa-IR" sz="9600" dirty="0"/>
              <a:t>مسئله ی دوم از جنس بسته بندی جعبه ۳ بعدی می باشد</a:t>
            </a:r>
          </a:p>
          <a:p>
            <a:r>
              <a:rPr lang="fa-IR" sz="9600" b="0" i="0" dirty="0">
                <a:solidFill>
                  <a:srgbClr val="000000"/>
                </a:solidFill>
                <a:effectLst/>
                <a:latin typeface="IRLotus"/>
              </a:rPr>
              <a:t>حالتی که تداخل به نسبت کم باشد به حالت بهینه بسیار نزدیک است</a:t>
            </a:r>
            <a:r>
              <a:rPr lang="fa-IR" sz="9600" dirty="0"/>
              <a:t> </a:t>
            </a:r>
          </a:p>
          <a:p>
            <a:r>
              <a:rPr lang="fa-IR" sz="9600" dirty="0"/>
              <a:t>با افزایش تداخل،  افزایش تعدا برشهای شبکه، کاهش تعداد منابع فیزیکی و افزایش تعداد کاربران، نتیجه ی روش ابتکاری از مقدار بهینه فاصله می گیرد</a:t>
            </a:r>
          </a:p>
          <a:p>
            <a:pPr marL="0" indent="0">
              <a:buNone/>
            </a:pPr>
            <a:br>
              <a:rPr lang="fa-IR" dirty="0"/>
            </a:br>
            <a:br>
              <a:rPr lang="fa-IR" dirty="0"/>
            </a:br>
            <a:endParaRPr lang="en-US" dirty="0"/>
          </a:p>
        </p:txBody>
      </p:sp>
      <p:sp>
        <p:nvSpPr>
          <p:cNvPr id="5" name="Rounded Rectangle 15">
            <a:extLst>
              <a:ext uri="{FF2B5EF4-FFF2-40B4-BE49-F238E27FC236}">
                <a16:creationId xmlns:a16="http://schemas.microsoft.com/office/drawing/2014/main" id="{1748D836-D739-4E10-8B42-31F5850C44CF}"/>
              </a:ext>
            </a:extLst>
          </p:cNvPr>
          <p:cNvSpPr/>
          <p:nvPr/>
        </p:nvSpPr>
        <p:spPr>
          <a:xfrm>
            <a:off x="10891234" y="1271911"/>
            <a:ext cx="1300766" cy="558608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cs typeface="B Nazanin" panose="00000400000000000000" pitchFamily="2" charset="-7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7418D3-2DBA-4EA8-8E3B-0784D0FC82C2}"/>
              </a:ext>
            </a:extLst>
          </p:cNvPr>
          <p:cNvSpPr/>
          <p:nvPr/>
        </p:nvSpPr>
        <p:spPr>
          <a:xfrm>
            <a:off x="11084417" y="1476163"/>
            <a:ext cx="927279" cy="8721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مقدمه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20E5A3-32DC-4519-8E67-2DF912C68621}"/>
              </a:ext>
            </a:extLst>
          </p:cNvPr>
          <p:cNvSpPr/>
          <p:nvPr/>
        </p:nvSpPr>
        <p:spPr>
          <a:xfrm>
            <a:off x="11084417" y="2455499"/>
            <a:ext cx="914400" cy="914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پیشینه ی تحقیق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0ADA281-566B-497E-9A6D-4687BC410F54}"/>
              </a:ext>
            </a:extLst>
          </p:cNvPr>
          <p:cNvSpPr/>
          <p:nvPr/>
        </p:nvSpPr>
        <p:spPr>
          <a:xfrm>
            <a:off x="11097296" y="3429000"/>
            <a:ext cx="901520" cy="123424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تخصیص منابع در شبکه دسترسی رادیویی باز 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AA7B1A-76B9-4D9D-907C-868E92F7CA03}"/>
              </a:ext>
            </a:extLst>
          </p:cNvPr>
          <p:cNvSpPr/>
          <p:nvPr/>
        </p:nvSpPr>
        <p:spPr>
          <a:xfrm>
            <a:off x="11110176" y="4722346"/>
            <a:ext cx="901520" cy="98744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500" dirty="0">
                <a:solidFill>
                  <a:schemeClr val="tx1"/>
                </a:solidFill>
                <a:cs typeface="B Nazanin" pitchFamily="2" charset="-78"/>
              </a:rPr>
              <a:t>تخصیص برش شبکه به صورت دینامیکی</a:t>
            </a:r>
            <a:endParaRPr lang="en-US" sz="1500" dirty="0">
              <a:solidFill>
                <a:schemeClr val="tx1"/>
              </a:solidFill>
              <a:cs typeface="B Nazanin" pitchFamily="2" charset="-7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BA74E0-177B-4ABD-A8BC-BE4E97BCA6C6}"/>
              </a:ext>
            </a:extLst>
          </p:cNvPr>
          <p:cNvSpPr/>
          <p:nvPr/>
        </p:nvSpPr>
        <p:spPr>
          <a:xfrm>
            <a:off x="11110176" y="5781229"/>
            <a:ext cx="914400" cy="100533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b="1" dirty="0">
                <a:solidFill>
                  <a:schemeClr val="bg1"/>
                </a:solidFill>
                <a:cs typeface="B Nazanin" panose="00000400000000000000" pitchFamily="2" charset="-78"/>
              </a:rPr>
              <a:t>نتیجه گیری و پیشنهادات</a:t>
            </a:r>
            <a:endParaRPr lang="en-US" sz="1500" b="1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B16D7B-DB75-46E2-85A7-847947E74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39</a:t>
            </a:fld>
            <a:r>
              <a:rPr lang="en-US"/>
              <a:t>/42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395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8779" y="634407"/>
            <a:ext cx="8911687" cy="1054705"/>
          </a:xfrm>
        </p:spPr>
        <p:txBody>
          <a:bodyPr/>
          <a:lstStyle/>
          <a:p>
            <a:pPr algn="ctr"/>
            <a:r>
              <a:rPr lang="fa-IR" b="1" dirty="0"/>
              <a:t>نسل پنجم مخابرات </a:t>
            </a:r>
            <a:r>
              <a:rPr lang="en-US" sz="3200" b="1" dirty="0"/>
              <a:t>5G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6206" y="1659242"/>
            <a:ext cx="9514412" cy="5093958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a-IR" dirty="0">
                <a:solidFill>
                  <a:schemeClr val="tx1"/>
                </a:solidFill>
              </a:rPr>
              <a:t>مزایای </a:t>
            </a:r>
            <a:r>
              <a:rPr lang="en-US" sz="1800" dirty="0">
                <a:solidFill>
                  <a:schemeClr val="tx1"/>
                </a:solidFill>
              </a:rPr>
              <a:t>5G</a:t>
            </a:r>
            <a:r>
              <a:rPr lang="fa-IR" sz="2400" dirty="0">
                <a:solidFill>
                  <a:schemeClr val="tx1"/>
                </a:solidFill>
              </a:rPr>
              <a:t> </a:t>
            </a:r>
            <a:r>
              <a:rPr lang="fa-IR" dirty="0">
                <a:solidFill>
                  <a:schemeClr val="tx1"/>
                </a:solidFill>
              </a:rPr>
              <a:t>در برابر </a:t>
            </a:r>
            <a:r>
              <a:rPr lang="en-US" sz="1800" dirty="0">
                <a:solidFill>
                  <a:schemeClr val="tx1"/>
                </a:solidFill>
              </a:rPr>
              <a:t>4G</a:t>
            </a:r>
            <a:r>
              <a:rPr lang="fa-IR" sz="2400" dirty="0">
                <a:solidFill>
                  <a:schemeClr val="tx1"/>
                </a:solidFill>
              </a:rPr>
              <a:t> </a:t>
            </a:r>
            <a:r>
              <a:rPr lang="fa-IR" dirty="0">
                <a:solidFill>
                  <a:schemeClr val="tx1"/>
                </a:solidFill>
              </a:rPr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a-IR" dirty="0">
                <a:solidFill>
                  <a:schemeClr val="tx1"/>
                </a:solidFill>
              </a:rPr>
              <a:t>ارائه طیف بالاتر و بهره وری انرژی بیشتر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fa-IR" dirty="0">
                <a:solidFill>
                  <a:schemeClr val="tx1"/>
                </a:solidFill>
              </a:rPr>
              <a:t>دستیابی</a:t>
            </a:r>
            <a:r>
              <a:rPr lang="en-US" sz="1800" dirty="0">
                <a:solidFill>
                  <a:schemeClr val="tx1"/>
                </a:solidFill>
              </a:rPr>
              <a:t>5G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fa-IR" dirty="0">
                <a:solidFill>
                  <a:schemeClr val="tx1"/>
                </a:solidFill>
              </a:rPr>
              <a:t> به رشد ظرفیت سیستم با ضریب حداقل 1000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a-IR" dirty="0">
                <a:solidFill>
                  <a:schemeClr val="tx1"/>
                </a:solidFill>
              </a:rPr>
              <a:t> بهینه سازی انرژی با ضریب حداقل 10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a-IR" dirty="0">
                <a:solidFill>
                  <a:schemeClr val="tx1"/>
                </a:solidFill>
              </a:rPr>
              <a:t>شامل یک شبکه ی فشرده با هسته ی هوشمند و منعطف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a-IR" dirty="0">
                <a:solidFill>
                  <a:schemeClr val="tx1"/>
                </a:solidFill>
              </a:rPr>
              <a:t>فناوری های مورد استفاده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ORAN</a:t>
            </a:r>
          </a:p>
          <a:p>
            <a:pPr lvl="1"/>
            <a:r>
              <a:rPr lang="fa-IR" dirty="0">
                <a:solidFill>
                  <a:schemeClr val="tx1"/>
                </a:solidFill>
              </a:rPr>
              <a:t>برش شبکه</a:t>
            </a:r>
          </a:p>
          <a:p>
            <a:pPr lvl="1"/>
            <a:r>
              <a:rPr lang="fa-IR" dirty="0">
                <a:solidFill>
                  <a:schemeClr val="tx1"/>
                </a:solidFill>
              </a:rPr>
              <a:t>مجازی سازی توابع شبکه</a:t>
            </a:r>
          </a:p>
          <a:p>
            <a:pPr lvl="1"/>
            <a:r>
              <a:rPr lang="ar-IQ" dirty="0"/>
              <a:t>شبکه ی تعریف شده ی نرم افزاری </a:t>
            </a:r>
            <a:r>
              <a:rPr lang="en-US" dirty="0"/>
              <a:t>SDN</a:t>
            </a:r>
            <a:r>
              <a:rPr lang="ar-IQ" dirty="0"/>
              <a:t> </a:t>
            </a:r>
            <a:endParaRPr lang="fa-IR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fa-IR" dirty="0">
                <a:solidFill>
                  <a:schemeClr val="tx1"/>
                </a:solidFill>
              </a:rPr>
              <a:t>موج میلیمتری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femtocell</a:t>
            </a:r>
            <a:endParaRPr lang="fa-IR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</a:rPr>
              <a:t>Massive MIMO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fa-IR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10782746" y="1203235"/>
            <a:ext cx="1300766" cy="558608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cs typeface="B Nazanin" panose="00000400000000000000" pitchFamily="2" charset="-78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975929" y="1382087"/>
            <a:ext cx="927279" cy="8721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b="1" dirty="0">
                <a:solidFill>
                  <a:schemeClr val="bg1"/>
                </a:solidFill>
                <a:cs typeface="B Nazanin" panose="00000400000000000000" pitchFamily="2" charset="-78"/>
              </a:rPr>
              <a:t>مقدمه</a:t>
            </a:r>
            <a:endParaRPr lang="en-US" b="1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975929" y="2415082"/>
            <a:ext cx="9144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پیشینه ی تحقیق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975929" y="3409406"/>
            <a:ext cx="914400" cy="117374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تخصیص منابع در شبکه دسترسی رادیویی باز 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948455" y="4708310"/>
            <a:ext cx="9144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500" dirty="0">
                <a:solidFill>
                  <a:schemeClr val="tx1"/>
                </a:solidFill>
                <a:cs typeface="B Nazanin" pitchFamily="2" charset="-78"/>
              </a:rPr>
              <a:t>تخصیص برش شبکه به صورت دینامیکی</a:t>
            </a:r>
            <a:endParaRPr lang="en-US" sz="1500" dirty="0">
              <a:solidFill>
                <a:schemeClr val="tx1"/>
              </a:solidFill>
              <a:cs typeface="B Nazanin" pitchFamily="2" charset="-78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0975929" y="5747865"/>
            <a:ext cx="914400" cy="100533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نتیجه گیری و پیشنهادات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6B18BC-020A-43E3-88BE-58A9A57DA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r>
              <a:rPr lang="en-US"/>
              <a:t>/42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0828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F0FD8-A821-447B-B264-9961CD696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نتیجه گیری بخش دوم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FACFC-F8E7-4800-A66E-E4F373CA6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/>
              <a:t>مسئله بخش رادیویی و هسته به صورت ساده شده در حالت دینامیکی حل گردیده است</a:t>
            </a:r>
          </a:p>
          <a:p>
            <a:r>
              <a:rPr lang="fa-IR" dirty="0"/>
              <a:t>از روش یادگیری تقویتی برای حل مسئله استفاده شده است</a:t>
            </a:r>
          </a:p>
          <a:p>
            <a:r>
              <a:rPr lang="fa-IR" dirty="0"/>
              <a:t>در این مسئله مقادیر طوری در نظر گرفته شده اند که تعداد حالتها و اعمال گسسته و قابل شمارش باشند </a:t>
            </a:r>
          </a:p>
          <a:p>
            <a:r>
              <a:rPr lang="fa-IR" dirty="0"/>
              <a:t>با افزایش تعداد برشهای شبکه مقدار خروجی  از مقدار بهینه فاصله می گیرد</a:t>
            </a:r>
          </a:p>
        </p:txBody>
      </p:sp>
      <p:sp>
        <p:nvSpPr>
          <p:cNvPr id="5" name="Rounded Rectangle 15">
            <a:extLst>
              <a:ext uri="{FF2B5EF4-FFF2-40B4-BE49-F238E27FC236}">
                <a16:creationId xmlns:a16="http://schemas.microsoft.com/office/drawing/2014/main" id="{8C3A71A5-7CE9-4618-A372-6B0FE1103543}"/>
              </a:ext>
            </a:extLst>
          </p:cNvPr>
          <p:cNvSpPr/>
          <p:nvPr/>
        </p:nvSpPr>
        <p:spPr>
          <a:xfrm>
            <a:off x="10891234" y="1271911"/>
            <a:ext cx="1300766" cy="558608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cs typeface="B Nazanin" panose="00000400000000000000" pitchFamily="2" charset="-7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326435-931D-435F-8FAC-AD96E7D1E28C}"/>
              </a:ext>
            </a:extLst>
          </p:cNvPr>
          <p:cNvSpPr/>
          <p:nvPr/>
        </p:nvSpPr>
        <p:spPr>
          <a:xfrm>
            <a:off x="11084417" y="1476163"/>
            <a:ext cx="927279" cy="8721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مقدمه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2AA0FC-E17C-4416-80D1-0F4312F4D3D7}"/>
              </a:ext>
            </a:extLst>
          </p:cNvPr>
          <p:cNvSpPr/>
          <p:nvPr/>
        </p:nvSpPr>
        <p:spPr>
          <a:xfrm>
            <a:off x="11084417" y="2455499"/>
            <a:ext cx="914400" cy="914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پیشینه ی تحقیق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76316B-1304-4C0E-A86D-12B020E77454}"/>
              </a:ext>
            </a:extLst>
          </p:cNvPr>
          <p:cNvSpPr/>
          <p:nvPr/>
        </p:nvSpPr>
        <p:spPr>
          <a:xfrm>
            <a:off x="11097296" y="3429000"/>
            <a:ext cx="901520" cy="123424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تخصیص منابع در شبکه دسترسی رادیویی باز 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757827-9300-43F7-ABA0-798048A786C2}"/>
              </a:ext>
            </a:extLst>
          </p:cNvPr>
          <p:cNvSpPr/>
          <p:nvPr/>
        </p:nvSpPr>
        <p:spPr>
          <a:xfrm>
            <a:off x="11110176" y="4722346"/>
            <a:ext cx="901520" cy="98744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500" dirty="0">
                <a:solidFill>
                  <a:schemeClr val="tx1"/>
                </a:solidFill>
                <a:cs typeface="B Nazanin" pitchFamily="2" charset="-78"/>
              </a:rPr>
              <a:t>تخصیص برش شبکه به صورت دینامیکی</a:t>
            </a:r>
            <a:endParaRPr lang="en-US" sz="1500" dirty="0">
              <a:solidFill>
                <a:schemeClr val="tx1"/>
              </a:solidFill>
              <a:cs typeface="B Nazanin" pitchFamily="2" charset="-7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B437128-A870-43A3-B8EB-83F0872465E4}"/>
              </a:ext>
            </a:extLst>
          </p:cNvPr>
          <p:cNvSpPr/>
          <p:nvPr/>
        </p:nvSpPr>
        <p:spPr>
          <a:xfrm>
            <a:off x="11110176" y="5781229"/>
            <a:ext cx="914400" cy="100533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b="1" dirty="0">
                <a:solidFill>
                  <a:schemeClr val="bg1"/>
                </a:solidFill>
                <a:cs typeface="B Nazanin" panose="00000400000000000000" pitchFamily="2" charset="-78"/>
              </a:rPr>
              <a:t>نتیجه گیری و پیشنهادات</a:t>
            </a:r>
            <a:endParaRPr lang="en-US" sz="1500" b="1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74609D-F8EE-43AA-AC32-C37520C82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40</a:t>
            </a:fld>
            <a:r>
              <a:rPr lang="en-US"/>
              <a:t>/42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0630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A814F-A3EA-4CB4-9E5A-F0214C321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9243" y="195273"/>
            <a:ext cx="8911687" cy="1280890"/>
          </a:xfrm>
        </p:spPr>
        <p:txBody>
          <a:bodyPr/>
          <a:lstStyle/>
          <a:p>
            <a:r>
              <a:rPr lang="fa-IR" dirty="0"/>
              <a:t>پیشنهادات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2ADFE-BD6E-48E7-B25E-2D6CCB118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381" y="1476163"/>
            <a:ext cx="10715643" cy="5895237"/>
          </a:xfrm>
        </p:spPr>
        <p:txBody>
          <a:bodyPr>
            <a:normAutofit fontScale="70000" lnSpcReduction="20000"/>
          </a:bodyPr>
          <a:lstStyle/>
          <a:p>
            <a:r>
              <a:rPr lang="fa-IR" sz="3100" b="0" i="0" dirty="0">
                <a:solidFill>
                  <a:srgbClr val="000000"/>
                </a:solidFill>
                <a:effectLst/>
              </a:rPr>
              <a:t>مدل کردن برش شبکه در ساختار شبکه ی دسترسی رادیویی باز و حل آن بوسیله ی روش یادگیری تقویتی عمیق می باشد</a:t>
            </a:r>
            <a:r>
              <a:rPr lang="fa-IR" sz="3600" dirty="0"/>
              <a:t> </a:t>
            </a:r>
          </a:p>
          <a:p>
            <a:r>
              <a:rPr lang="fa-IR" sz="3100" b="0" i="0" dirty="0">
                <a:solidFill>
                  <a:srgbClr val="000000"/>
                </a:solidFill>
                <a:effectLst/>
              </a:rPr>
              <a:t>تخصیص منابع به روش توزیع شده برای برش شبکه از منابع محاسباتی و منابع دیگر همانند پهنای باند می باشد. همچنین از روش توزیع شده در لینک فراسو </a:t>
            </a:r>
            <a:r>
              <a:rPr lang="fa-IR" sz="3100" dirty="0">
                <a:solidFill>
                  <a:srgbClr val="0000FF"/>
                </a:solidFill>
              </a:rPr>
              <a:t> </a:t>
            </a:r>
            <a:r>
              <a:rPr lang="fa-IR" sz="3100" b="0" i="0" dirty="0">
                <a:solidFill>
                  <a:srgbClr val="000000"/>
                </a:solidFill>
                <a:effectLst/>
              </a:rPr>
              <a:t>برای تخصیص توان کاربران، تخصیصپهنای باند و ... استفاده می گردد. یکی از روشها، استفاده از </a:t>
            </a:r>
            <a:r>
              <a:rPr lang="en-US" sz="3100" b="0" i="0" dirty="0">
                <a:solidFill>
                  <a:srgbClr val="000000"/>
                </a:solidFill>
                <a:effectLst/>
              </a:rPr>
              <a:t>Distributed ADMM</a:t>
            </a:r>
            <a:r>
              <a:rPr lang="fa-IR" sz="3100" b="0" i="0" dirty="0">
                <a:solidFill>
                  <a:srgbClr val="000000"/>
                </a:solidFill>
                <a:effectLst/>
              </a:rPr>
              <a:t> می باشد که دراین روش</a:t>
            </a:r>
            <a:r>
              <a:rPr lang="en-US" sz="3100" b="0" i="0" dirty="0">
                <a:solidFill>
                  <a:srgbClr val="000000"/>
                </a:solidFill>
                <a:effectLst/>
              </a:rPr>
              <a:t> </a:t>
            </a:r>
            <a:r>
              <a:rPr lang="fa-IR" sz="3100" b="0" i="0" dirty="0">
                <a:solidFill>
                  <a:srgbClr val="000000"/>
                </a:solidFill>
                <a:effectLst/>
              </a:rPr>
              <a:t>تعدادی عامل به صورت همکارانه سعی درحل یکمعادله ی بهینه سازی مشترک دارند که تابع هدف مجموعی از مقدارهای خصوصی هر عامل می باشد</a:t>
            </a:r>
            <a:r>
              <a:rPr lang="fa-IR" sz="3600" dirty="0"/>
              <a:t> </a:t>
            </a:r>
            <a:endParaRPr lang="en-US" sz="3600" dirty="0"/>
          </a:p>
          <a:p>
            <a:r>
              <a:rPr lang="fa-IR" sz="3100" dirty="0">
                <a:solidFill>
                  <a:srgbClr val="000000"/>
                </a:solidFill>
              </a:rPr>
              <a:t>بدست آوردن پارامترهای کیفیت سرویس </a:t>
            </a:r>
            <a:r>
              <a:rPr lang="en-US" sz="3100" dirty="0">
                <a:solidFill>
                  <a:srgbClr val="000000"/>
                </a:solidFill>
              </a:rPr>
              <a:t>QoS</a:t>
            </a:r>
            <a:r>
              <a:rPr lang="fa-IR" sz="3100" dirty="0">
                <a:solidFill>
                  <a:srgbClr val="000000"/>
                </a:solidFill>
              </a:rPr>
              <a:t>در شبکه های دسترسی باز</a:t>
            </a:r>
            <a:r>
              <a:rPr lang="en-US" sz="3100" dirty="0">
                <a:solidFill>
                  <a:srgbClr val="000000"/>
                </a:solidFill>
              </a:rPr>
              <a:t> </a:t>
            </a:r>
            <a:r>
              <a:rPr lang="fa-IR" sz="3100" dirty="0">
                <a:solidFill>
                  <a:srgbClr val="000000"/>
                </a:solidFill>
              </a:rPr>
              <a:t>می باشد که شامل تاخیر انتها به انتها، میزان از دست دادن بسته ها ، قابلیت اطمینان و ... می باشد. در</a:t>
            </a:r>
            <a:r>
              <a:rPr lang="en-US" sz="3100" dirty="0">
                <a:solidFill>
                  <a:srgbClr val="000000"/>
                </a:solidFill>
              </a:rPr>
              <a:t> </a:t>
            </a:r>
            <a:r>
              <a:rPr lang="fa-IR" sz="3100" dirty="0">
                <a:solidFill>
                  <a:srgbClr val="000000"/>
                </a:solidFill>
              </a:rPr>
              <a:t>اینجا می توان تاخیر را هم در بخش رادیویی هم در بخش هسته ی شبکه بدست آورد. همچنین، به منظور</a:t>
            </a:r>
            <a:r>
              <a:rPr lang="en-US" sz="3100" dirty="0">
                <a:solidFill>
                  <a:srgbClr val="000000"/>
                </a:solidFill>
              </a:rPr>
              <a:t> </a:t>
            </a:r>
            <a:r>
              <a:rPr lang="fa-IR" sz="3100" dirty="0">
                <a:solidFill>
                  <a:srgbClr val="000000"/>
                </a:solidFill>
              </a:rPr>
              <a:t>نشان دادن نقش هوش در </a:t>
            </a:r>
            <a:r>
              <a:rPr lang="en-US" sz="3100" dirty="0">
                <a:solidFill>
                  <a:srgbClr val="000000"/>
                </a:solidFill>
              </a:rPr>
              <a:t>ORAN </a:t>
            </a:r>
            <a:r>
              <a:rPr lang="fa-IR" sz="3100" dirty="0">
                <a:solidFill>
                  <a:srgbClr val="000000"/>
                </a:solidFill>
              </a:rPr>
              <a:t>طرح مدیریت هوشمند منابع رادیویی را برای کنترل تراکم ترافیک و</a:t>
            </a:r>
            <a:r>
              <a:rPr lang="en-US" sz="3100" dirty="0">
                <a:solidFill>
                  <a:srgbClr val="000000"/>
                </a:solidFill>
              </a:rPr>
              <a:t> </a:t>
            </a:r>
            <a:r>
              <a:rPr lang="fa-IR" sz="3100" dirty="0">
                <a:solidFill>
                  <a:srgbClr val="000000"/>
                </a:solidFill>
              </a:rPr>
              <a:t>نشان دادن کارایی آن در یک مجموعه داده واقعی از یک اپراتور بزرگ بدست می آوریم </a:t>
            </a:r>
            <a:endParaRPr lang="en-US" sz="3100" dirty="0">
              <a:solidFill>
                <a:srgbClr val="000000"/>
              </a:solidFill>
            </a:endParaRPr>
          </a:p>
          <a:p>
            <a:r>
              <a:rPr lang="fa-IR" sz="3100" dirty="0">
                <a:solidFill>
                  <a:srgbClr val="000000"/>
                </a:solidFill>
              </a:rPr>
              <a:t>بارهای ترافیکی در برش های مختلف با گذشت زمان تحت تغییر</a:t>
            </a:r>
            <a:r>
              <a:rPr lang="en-US" sz="3100" dirty="0">
                <a:solidFill>
                  <a:srgbClr val="000000"/>
                </a:solidFill>
              </a:rPr>
              <a:t> </a:t>
            </a:r>
            <a:r>
              <a:rPr lang="fa-IR" sz="3100" dirty="0">
                <a:solidFill>
                  <a:srgbClr val="000000"/>
                </a:solidFill>
              </a:rPr>
              <a:t>قرار می گیرند ، در نتیجه چالش هایی برای تأمین کیفیت مداوم ایجاد می شود</a:t>
            </a:r>
            <a:r>
              <a:rPr lang="fa-IR" sz="5100" dirty="0">
                <a:solidFill>
                  <a:srgbClr val="000000"/>
                </a:solidFill>
              </a:rPr>
              <a:t>. </a:t>
            </a:r>
            <a:r>
              <a:rPr lang="fa-IR" sz="3100" dirty="0">
                <a:solidFill>
                  <a:srgbClr val="000000"/>
                </a:solidFill>
              </a:rPr>
              <a:t>حل این مشکل از کارهای آتی می باشد</a:t>
            </a:r>
            <a:br>
              <a:rPr lang="fa-IR" dirty="0"/>
            </a:br>
            <a:br>
              <a:rPr lang="fa-IR" dirty="0"/>
            </a:br>
            <a:br>
              <a:rPr lang="fa-IR" dirty="0"/>
            </a:br>
            <a:br>
              <a:rPr lang="fa-IR" dirty="0"/>
            </a:br>
            <a:br>
              <a:rPr lang="fa-IR" dirty="0"/>
            </a:br>
            <a:endParaRPr lang="en-US" dirty="0"/>
          </a:p>
        </p:txBody>
      </p:sp>
      <p:sp>
        <p:nvSpPr>
          <p:cNvPr id="5" name="Rounded Rectangle 15">
            <a:extLst>
              <a:ext uri="{FF2B5EF4-FFF2-40B4-BE49-F238E27FC236}">
                <a16:creationId xmlns:a16="http://schemas.microsoft.com/office/drawing/2014/main" id="{C66F732F-DD43-49EE-A5F7-33532139F50D}"/>
              </a:ext>
            </a:extLst>
          </p:cNvPr>
          <p:cNvSpPr/>
          <p:nvPr/>
        </p:nvSpPr>
        <p:spPr>
          <a:xfrm>
            <a:off x="10891234" y="1271911"/>
            <a:ext cx="1300766" cy="558608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cs typeface="B Nazanin" panose="00000400000000000000" pitchFamily="2" charset="-7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3311FC-25B6-44B0-819F-3CE906A2F831}"/>
              </a:ext>
            </a:extLst>
          </p:cNvPr>
          <p:cNvSpPr/>
          <p:nvPr/>
        </p:nvSpPr>
        <p:spPr>
          <a:xfrm>
            <a:off x="11084417" y="1476163"/>
            <a:ext cx="927279" cy="8721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مقدمه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69592F-97DC-43EC-83DD-91E48D1EA038}"/>
              </a:ext>
            </a:extLst>
          </p:cNvPr>
          <p:cNvSpPr/>
          <p:nvPr/>
        </p:nvSpPr>
        <p:spPr>
          <a:xfrm>
            <a:off x="11084417" y="2455499"/>
            <a:ext cx="914400" cy="914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پیشینه ی تحقیق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C05853-00E6-4B00-89F8-D52A258D029E}"/>
              </a:ext>
            </a:extLst>
          </p:cNvPr>
          <p:cNvSpPr/>
          <p:nvPr/>
        </p:nvSpPr>
        <p:spPr>
          <a:xfrm>
            <a:off x="11097296" y="3429000"/>
            <a:ext cx="901520" cy="123424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تخصیص منابع در شبکه دسترسی رادیویی باز 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533F045-822A-4312-86BC-BC7F05294E7B}"/>
              </a:ext>
            </a:extLst>
          </p:cNvPr>
          <p:cNvSpPr/>
          <p:nvPr/>
        </p:nvSpPr>
        <p:spPr>
          <a:xfrm>
            <a:off x="11110176" y="4722346"/>
            <a:ext cx="901520" cy="98744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500" dirty="0">
                <a:solidFill>
                  <a:schemeClr val="tx1"/>
                </a:solidFill>
                <a:cs typeface="B Nazanin" pitchFamily="2" charset="-78"/>
              </a:rPr>
              <a:t>تخصیص برش شبکه به صورت دینامیکی</a:t>
            </a:r>
            <a:endParaRPr lang="en-US" sz="1500" dirty="0">
              <a:solidFill>
                <a:schemeClr val="tx1"/>
              </a:solidFill>
              <a:cs typeface="B Nazanin" pitchFamily="2" charset="-7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D512BE-EF34-44DB-B821-BF8E42F10C7D}"/>
              </a:ext>
            </a:extLst>
          </p:cNvPr>
          <p:cNvSpPr/>
          <p:nvPr/>
        </p:nvSpPr>
        <p:spPr>
          <a:xfrm>
            <a:off x="11110176" y="5781229"/>
            <a:ext cx="914400" cy="100533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b="1" dirty="0">
                <a:solidFill>
                  <a:schemeClr val="bg1"/>
                </a:solidFill>
                <a:cs typeface="B Nazanin" panose="00000400000000000000" pitchFamily="2" charset="-78"/>
              </a:rPr>
              <a:t>نتیجه گیری و پیشنهادات</a:t>
            </a:r>
            <a:endParaRPr lang="en-US" sz="1500" b="1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B5CAC0-9D21-47B8-B021-93C5BBE1F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41</a:t>
            </a:fld>
            <a:r>
              <a:rPr lang="en-US"/>
              <a:t>/42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5731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0E7C4-AF64-449B-B817-4889A73A5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8540" y="2678410"/>
            <a:ext cx="8911687" cy="1280890"/>
          </a:xfrm>
        </p:spPr>
        <p:txBody>
          <a:bodyPr/>
          <a:lstStyle/>
          <a:p>
            <a:r>
              <a:rPr lang="fa-IR" dirty="0"/>
              <a:t>با تشکر فراوان 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FAFD741-E533-488D-9AEB-67069D827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42</a:t>
            </a:fld>
            <a:r>
              <a:rPr lang="en-US"/>
              <a:t>/42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780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8986" y="391197"/>
            <a:ext cx="8911687" cy="1280890"/>
          </a:xfrm>
        </p:spPr>
        <p:txBody>
          <a:bodyPr/>
          <a:lstStyle/>
          <a:p>
            <a:pPr algn="ctr" rtl="1"/>
            <a:r>
              <a:rPr lang="fa-IR" dirty="0"/>
              <a:t>تکامل ساختار ایستگاه های پایه(</a:t>
            </a:r>
            <a:r>
              <a:rPr lang="en-US" dirty="0"/>
              <a:t> (</a:t>
            </a:r>
            <a:r>
              <a:rPr lang="en-US" sz="3200" dirty="0"/>
              <a:t>BS</a:t>
            </a:r>
            <a:r>
              <a:rPr lang="fa-IR" dirty="0"/>
              <a:t>ها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369" y="1569603"/>
            <a:ext cx="10131425" cy="4165600"/>
          </a:xfrm>
        </p:spPr>
        <p:txBody>
          <a:bodyPr anchor="t"/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fa-IR" dirty="0"/>
              <a:t>ساختار های سنتی 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fa-IR" dirty="0"/>
              <a:t>ایستگاه های پایه با </a:t>
            </a:r>
            <a:r>
              <a:rPr lang="en-US" sz="1800" dirty="0"/>
              <a:t>RRH</a:t>
            </a:r>
            <a:r>
              <a:rPr lang="fa-IR" dirty="0"/>
              <a:t> </a:t>
            </a:r>
            <a:endParaRPr lang="en-US" dirty="0"/>
          </a:p>
          <a:p>
            <a:pPr algn="r" rtl="1">
              <a:buFont typeface="Wingdings" panose="05000000000000000000" pitchFamily="2" charset="2"/>
              <a:buChar char="Ø"/>
            </a:pPr>
            <a:r>
              <a:rPr lang="fa-IR" dirty="0"/>
              <a:t>شبکه های دسترسی رادیوی ابری</a:t>
            </a:r>
          </a:p>
          <a:p>
            <a:pPr lvl="2"/>
            <a:r>
              <a:rPr lang="en-US" dirty="0"/>
              <a:t>C-RAN</a:t>
            </a:r>
          </a:p>
          <a:p>
            <a:pPr lvl="2"/>
            <a:r>
              <a:rPr lang="en-US" dirty="0"/>
              <a:t>H-CRAN</a:t>
            </a:r>
          </a:p>
          <a:p>
            <a:pPr lvl="2"/>
            <a:r>
              <a:rPr lang="en-US" dirty="0"/>
              <a:t>F-RAN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en-US" sz="1800" dirty="0"/>
              <a:t>X-RAN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en-US" sz="1800" dirty="0"/>
              <a:t>VRAN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en-US" b="1" dirty="0"/>
              <a:t>ORAN</a:t>
            </a:r>
          </a:p>
        </p:txBody>
      </p:sp>
      <p:pic>
        <p:nvPicPr>
          <p:cNvPr id="6" name="Picture 5" descr="MacroB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912" y="3030340"/>
            <a:ext cx="3580917" cy="343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ounded Rectangle 10">
            <a:extLst>
              <a:ext uri="{FF2B5EF4-FFF2-40B4-BE49-F238E27FC236}">
                <a16:creationId xmlns:a16="http://schemas.microsoft.com/office/drawing/2014/main" id="{5975D007-74D1-4FEC-BBEC-379ECD9272A8}"/>
              </a:ext>
            </a:extLst>
          </p:cNvPr>
          <p:cNvSpPr/>
          <p:nvPr/>
        </p:nvSpPr>
        <p:spPr>
          <a:xfrm>
            <a:off x="10782746" y="1203235"/>
            <a:ext cx="1300766" cy="558608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cs typeface="B Nazanin" panose="00000400000000000000" pitchFamily="2" charset="-78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D7C9362-80E1-440A-9CA1-F01B91D281AE}"/>
              </a:ext>
            </a:extLst>
          </p:cNvPr>
          <p:cNvSpPr/>
          <p:nvPr/>
        </p:nvSpPr>
        <p:spPr>
          <a:xfrm>
            <a:off x="10975929" y="1382087"/>
            <a:ext cx="927279" cy="8721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b="1" dirty="0">
                <a:solidFill>
                  <a:schemeClr val="bg1"/>
                </a:solidFill>
                <a:cs typeface="B Nazanin" panose="00000400000000000000" pitchFamily="2" charset="-78"/>
              </a:rPr>
              <a:t>مقدمه</a:t>
            </a:r>
            <a:endParaRPr lang="en-US" b="1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64EE215-A5CD-47E5-A210-D59CE7FFD76D}"/>
              </a:ext>
            </a:extLst>
          </p:cNvPr>
          <p:cNvSpPr/>
          <p:nvPr/>
        </p:nvSpPr>
        <p:spPr>
          <a:xfrm>
            <a:off x="10975929" y="2415082"/>
            <a:ext cx="9144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پیشینه ی تحقیق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290FDBA-BD70-4382-BD94-8C83B1EFA26B}"/>
              </a:ext>
            </a:extLst>
          </p:cNvPr>
          <p:cNvSpPr/>
          <p:nvPr/>
        </p:nvSpPr>
        <p:spPr>
          <a:xfrm>
            <a:off x="10975929" y="3409406"/>
            <a:ext cx="914400" cy="117374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تخصیص منابع در شبکه دسترسی رادیویی باز 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D311E31-5195-47CD-A235-02627C44419B}"/>
              </a:ext>
            </a:extLst>
          </p:cNvPr>
          <p:cNvSpPr/>
          <p:nvPr/>
        </p:nvSpPr>
        <p:spPr>
          <a:xfrm>
            <a:off x="10948455" y="4708310"/>
            <a:ext cx="9144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500" dirty="0">
                <a:solidFill>
                  <a:schemeClr val="tx1"/>
                </a:solidFill>
                <a:cs typeface="B Nazanin" pitchFamily="2" charset="-78"/>
              </a:rPr>
              <a:t>تخصیص برش شبکه به صورت دینامیکی</a:t>
            </a:r>
            <a:endParaRPr lang="en-US" sz="1500" dirty="0">
              <a:solidFill>
                <a:schemeClr val="tx1"/>
              </a:solidFill>
              <a:cs typeface="B Nazanin" pitchFamily="2" charset="-78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9C150C4-CA8A-4BD0-872C-F0EADBC75D59}"/>
              </a:ext>
            </a:extLst>
          </p:cNvPr>
          <p:cNvSpPr/>
          <p:nvPr/>
        </p:nvSpPr>
        <p:spPr>
          <a:xfrm>
            <a:off x="10975929" y="5747865"/>
            <a:ext cx="914400" cy="100533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نتیجه گیری و پیشنهادات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pic>
        <p:nvPicPr>
          <p:cNvPr id="18" name="Content Placeholder 4">
            <a:extLst>
              <a:ext uri="{FF2B5EF4-FFF2-40B4-BE49-F238E27FC236}">
                <a16:creationId xmlns:a16="http://schemas.microsoft.com/office/drawing/2014/main" id="{FFC612D3-09AD-4087-B6E0-96818F08FB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1521" y="1122797"/>
            <a:ext cx="3736093" cy="165361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7318B1-AA5F-4A5D-9308-FD9D64C59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r>
              <a:rPr lang="en-US"/>
              <a:t>/42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568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0208" y="591548"/>
            <a:ext cx="8911687" cy="1160618"/>
          </a:xfrm>
        </p:spPr>
        <p:txBody>
          <a:bodyPr/>
          <a:lstStyle/>
          <a:p>
            <a:pPr algn="ctr"/>
            <a:r>
              <a:rPr lang="fa-IR" dirty="0"/>
              <a:t>شبکه ی دسترسی رادیویی ابری- </a:t>
            </a:r>
            <a:r>
              <a:rPr lang="en-US" sz="3200" dirty="0"/>
              <a:t>C-RAN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4615" y="1382087"/>
            <a:ext cx="9249376" cy="483473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a-IR" b="1" dirty="0"/>
              <a:t>واحد مرکزی باند پایه-</a:t>
            </a:r>
            <a:r>
              <a:rPr lang="en-US" sz="2000" b="1" dirty="0"/>
              <a:t>Centralized Based Band Unit</a:t>
            </a:r>
            <a:endParaRPr lang="fa-IR" sz="2000" b="1" dirty="0"/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fa-IR" dirty="0"/>
              <a:t>شکل گیری </a:t>
            </a:r>
            <a:r>
              <a:rPr lang="en-US" sz="1800" dirty="0"/>
              <a:t>BBU</a:t>
            </a:r>
            <a:r>
              <a:rPr lang="fa-IR" dirty="0"/>
              <a:t> ها به صورت یک مجموعه ی واحد تحت عنوان </a:t>
            </a:r>
            <a:r>
              <a:rPr lang="en-US" sz="1800" dirty="0"/>
              <a:t>BBU Pool</a:t>
            </a:r>
            <a:endParaRPr lang="fa-IR" sz="1800" dirty="0"/>
          </a:p>
          <a:p>
            <a:pPr lvl="2" algn="r" rtl="1">
              <a:buFont typeface="Wingdings" panose="05000000000000000000" pitchFamily="2" charset="2"/>
              <a:buChar char="Ø"/>
            </a:pPr>
            <a:r>
              <a:rPr lang="fa-IR" dirty="0"/>
              <a:t>در راستای بهینه سازی عملکرد </a:t>
            </a:r>
            <a:r>
              <a:rPr lang="en-US" sz="1600" dirty="0"/>
              <a:t>BBU</a:t>
            </a:r>
            <a:r>
              <a:rPr lang="fa-IR" dirty="0"/>
              <a:t> ها در مواجهه باایستگاههای پایه پر ترافیک و کم ترافیک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fa-IR" dirty="0"/>
              <a:t>به اشتراک گزاری این مجموعه بین چندین سلول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fa-IR" dirty="0"/>
              <a:t>در نظر گرفتن </a:t>
            </a:r>
            <a:r>
              <a:rPr lang="en-US" sz="1800" dirty="0"/>
              <a:t>BBU Pool</a:t>
            </a:r>
            <a:r>
              <a:rPr lang="fa-IR" dirty="0"/>
              <a:t> به عنوان یک خوشه ی مجازی</a:t>
            </a:r>
            <a:r>
              <a:rPr lang="en-US" dirty="0"/>
              <a:t> </a:t>
            </a:r>
            <a:r>
              <a:rPr lang="fa-IR" dirty="0"/>
              <a:t>که شامل پردازش گرهایی است که پردازش های باند پایه را انجام می دهند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fa-IR" b="1" dirty="0"/>
              <a:t> </a:t>
            </a:r>
            <a:r>
              <a:rPr lang="fa-IR" sz="2400" b="1" dirty="0"/>
              <a:t>لینک</a:t>
            </a:r>
            <a:r>
              <a:rPr lang="fa-IR" b="1" dirty="0"/>
              <a:t> </a:t>
            </a:r>
            <a:r>
              <a:rPr lang="en-US" b="1" dirty="0"/>
              <a:t>Fronthaul</a:t>
            </a:r>
            <a:r>
              <a:rPr lang="fa-IR" b="1" dirty="0"/>
              <a:t> </a:t>
            </a:r>
            <a:endParaRPr lang="en-US" b="1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fa-IR" sz="2000" dirty="0"/>
              <a:t>به مرحله ی اتصال سایت های </a:t>
            </a:r>
            <a:r>
              <a:rPr lang="en-US" dirty="0"/>
              <a:t>RRH</a:t>
            </a:r>
            <a:r>
              <a:rPr lang="fa-IR" dirty="0"/>
              <a:t> </a:t>
            </a:r>
            <a:r>
              <a:rPr lang="fa-IR" sz="2000" dirty="0"/>
              <a:t>به</a:t>
            </a:r>
            <a:r>
              <a:rPr lang="en-US" dirty="0"/>
              <a:t> BBU Pool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Backhaul</a:t>
            </a:r>
            <a:endParaRPr lang="fa-IR" b="1" dirty="0"/>
          </a:p>
          <a:p>
            <a:pPr lvl="2"/>
            <a:r>
              <a:rPr lang="fa-IR" dirty="0"/>
              <a:t>اتصال </a:t>
            </a:r>
            <a:r>
              <a:rPr lang="en-US" sz="1600" dirty="0"/>
              <a:t>BBU Pool</a:t>
            </a:r>
            <a:r>
              <a:rPr lang="en-US" dirty="0"/>
              <a:t> </a:t>
            </a:r>
            <a:r>
              <a:rPr lang="fa-IR" dirty="0"/>
              <a:t> به هسته ی شبکه ی سیار</a:t>
            </a:r>
          </a:p>
          <a:p>
            <a:pPr marL="457200" lvl="1" indent="0" algn="r" rtl="1">
              <a:buNone/>
            </a:pPr>
            <a:br>
              <a:rPr lang="en-US" dirty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21728"/>
            <a:ext cx="4454236" cy="1803054"/>
          </a:xfrm>
          <a:prstGeom prst="rect">
            <a:avLst/>
          </a:prstGeom>
        </p:spPr>
      </p:pic>
      <p:sp>
        <p:nvSpPr>
          <p:cNvPr id="12" name="Rounded Rectangle 10">
            <a:extLst>
              <a:ext uri="{FF2B5EF4-FFF2-40B4-BE49-F238E27FC236}">
                <a16:creationId xmlns:a16="http://schemas.microsoft.com/office/drawing/2014/main" id="{5A6EA133-C8C5-4472-BE96-3365D634D2F9}"/>
              </a:ext>
            </a:extLst>
          </p:cNvPr>
          <p:cNvSpPr/>
          <p:nvPr/>
        </p:nvSpPr>
        <p:spPr>
          <a:xfrm>
            <a:off x="10782746" y="1203235"/>
            <a:ext cx="1300766" cy="558608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cs typeface="B Nazanin" panose="00000400000000000000" pitchFamily="2" charset="-78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6A5DBD6-5281-4B16-BF19-A4A2DF2D452A}"/>
              </a:ext>
            </a:extLst>
          </p:cNvPr>
          <p:cNvSpPr/>
          <p:nvPr/>
        </p:nvSpPr>
        <p:spPr>
          <a:xfrm>
            <a:off x="10975929" y="1382087"/>
            <a:ext cx="927279" cy="8721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b="1" dirty="0">
                <a:solidFill>
                  <a:schemeClr val="bg1"/>
                </a:solidFill>
                <a:cs typeface="B Nazanin" panose="00000400000000000000" pitchFamily="2" charset="-78"/>
              </a:rPr>
              <a:t>مقدمه</a:t>
            </a:r>
            <a:endParaRPr lang="en-US" b="1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3516286-D3B6-442E-91FF-D3A7286CCAD7}"/>
              </a:ext>
            </a:extLst>
          </p:cNvPr>
          <p:cNvSpPr/>
          <p:nvPr/>
        </p:nvSpPr>
        <p:spPr>
          <a:xfrm>
            <a:off x="10975929" y="2415082"/>
            <a:ext cx="9144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پیشینه ی تحقیق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1AE9E62-7F04-472B-BEAD-1446FD39AB19}"/>
              </a:ext>
            </a:extLst>
          </p:cNvPr>
          <p:cNvSpPr/>
          <p:nvPr/>
        </p:nvSpPr>
        <p:spPr>
          <a:xfrm>
            <a:off x="10975929" y="3409406"/>
            <a:ext cx="914400" cy="117374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تخصیص منابع در شبکه دسترسی رادیویی باز 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3D5EF3-72A1-40B5-903C-D50A3DB3C8C1}"/>
              </a:ext>
            </a:extLst>
          </p:cNvPr>
          <p:cNvSpPr/>
          <p:nvPr/>
        </p:nvSpPr>
        <p:spPr>
          <a:xfrm>
            <a:off x="10948455" y="4708310"/>
            <a:ext cx="9144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500" dirty="0">
                <a:solidFill>
                  <a:schemeClr val="tx1"/>
                </a:solidFill>
                <a:cs typeface="B Nazanin" pitchFamily="2" charset="-78"/>
              </a:rPr>
              <a:t>تخصیص برش شبکه به صورت دینامیکی</a:t>
            </a:r>
            <a:endParaRPr lang="en-US" sz="1500" dirty="0">
              <a:solidFill>
                <a:schemeClr val="tx1"/>
              </a:solidFill>
              <a:cs typeface="B Nazanin" pitchFamily="2" charset="-78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0CABA0D-B182-4C05-BE53-A0A9ECED6C47}"/>
              </a:ext>
            </a:extLst>
          </p:cNvPr>
          <p:cNvSpPr/>
          <p:nvPr/>
        </p:nvSpPr>
        <p:spPr>
          <a:xfrm>
            <a:off x="10975929" y="5747865"/>
            <a:ext cx="914400" cy="100533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نتیجه گیری و پیشنهادات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pic>
        <p:nvPicPr>
          <p:cNvPr id="18" name="Content Placeholder 4">
            <a:extLst>
              <a:ext uri="{FF2B5EF4-FFF2-40B4-BE49-F238E27FC236}">
                <a16:creationId xmlns:a16="http://schemas.microsoft.com/office/drawing/2014/main" id="{5A36D180-C238-4BC3-8898-A9BEA365C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0077" y="5155966"/>
            <a:ext cx="3183320" cy="166250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A000F3-A10D-4E52-9D56-898F6BC68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r>
              <a:rPr lang="en-US"/>
              <a:t>/42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054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XRAN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8506" y="1580606"/>
            <a:ext cx="9253358" cy="4325245"/>
          </a:xfrm>
        </p:spPr>
        <p:txBody>
          <a:bodyPr/>
          <a:lstStyle/>
          <a:p>
            <a:r>
              <a:rPr lang="ar-IQ" dirty="0"/>
              <a:t>یک جایگزین انعطاف پذیر و باز برای</a:t>
            </a:r>
            <a:r>
              <a:rPr lang="fa-IR" dirty="0"/>
              <a:t> </a:t>
            </a:r>
            <a:r>
              <a:rPr lang="en-US" dirty="0"/>
              <a:t>RAN</a:t>
            </a:r>
            <a:r>
              <a:rPr lang="fa-IR" dirty="0"/>
              <a:t> </a:t>
            </a:r>
            <a:r>
              <a:rPr lang="ar-IQ" dirty="0"/>
              <a:t>مبتنی بر سخت افزار سنتی بدست آمده‌است.</a:t>
            </a:r>
            <a:endParaRPr lang="fa-IR" dirty="0"/>
          </a:p>
          <a:p>
            <a:r>
              <a:rPr lang="ar-IQ" dirty="0"/>
              <a:t>سه حوزه ی مهم</a:t>
            </a:r>
            <a:r>
              <a:rPr lang="fa-IR" dirty="0"/>
              <a:t> در این ساختار</a:t>
            </a:r>
          </a:p>
          <a:p>
            <a:pPr lvl="1"/>
            <a:r>
              <a:rPr lang="ar-IQ" dirty="0"/>
              <a:t>جداسازی بخش</a:t>
            </a:r>
            <a:r>
              <a:rPr lang="fa-IR" dirty="0"/>
              <a:t> </a:t>
            </a:r>
            <a:r>
              <a:rPr lang="ar-IQ" dirty="0"/>
              <a:t>صفحه ی کنترل</a:t>
            </a:r>
            <a:r>
              <a:rPr lang="fa-IR" dirty="0"/>
              <a:t> از </a:t>
            </a:r>
            <a:r>
              <a:rPr lang="ar-IQ" dirty="0"/>
              <a:t>صفحه‌ی کاربر</a:t>
            </a:r>
            <a:endParaRPr lang="fa-IR" dirty="0"/>
          </a:p>
          <a:p>
            <a:pPr lvl="2"/>
            <a:r>
              <a:rPr lang="fa-IR" dirty="0"/>
              <a:t> </a:t>
            </a:r>
            <a:r>
              <a:rPr lang="en-US" dirty="0"/>
              <a:t>RAN</a:t>
            </a:r>
            <a:r>
              <a:rPr lang="fa-IR" dirty="0"/>
              <a:t> به عنوان یک استخر منطقی از ظرفیت، با کارایی بیشتری کار کند.</a:t>
            </a:r>
          </a:p>
          <a:p>
            <a:pPr lvl="2"/>
            <a:r>
              <a:rPr lang="fa-IR" dirty="0"/>
              <a:t>جدایی نرم افزار از سخت افزار</a:t>
            </a:r>
          </a:p>
          <a:p>
            <a:pPr lvl="1"/>
            <a:r>
              <a:rPr lang="ar-IQ" dirty="0"/>
              <a:t>ساختن یک پشته نرم‌افزاری</a:t>
            </a:r>
            <a:r>
              <a:rPr lang="en-US" dirty="0"/>
              <a:t> </a:t>
            </a:r>
            <a:r>
              <a:rPr lang="fa-IR" dirty="0"/>
              <a:t> </a:t>
            </a:r>
            <a:r>
              <a:rPr lang="en-US" dirty="0" err="1"/>
              <a:t>eNodeB</a:t>
            </a:r>
            <a:r>
              <a:rPr lang="fa-IR" dirty="0"/>
              <a:t> مدولار</a:t>
            </a:r>
          </a:p>
          <a:p>
            <a:pPr lvl="2"/>
            <a:r>
              <a:rPr lang="fa-IR" dirty="0"/>
              <a:t>با طرح های مجازی سازی هماهنگی دارد</a:t>
            </a:r>
          </a:p>
          <a:p>
            <a:pPr lvl="1"/>
            <a:r>
              <a:rPr lang="ar-IQ" dirty="0"/>
              <a:t>انتشار رابطهای باز شمال و جنوب</a:t>
            </a:r>
            <a:endParaRPr lang="fa-IR" dirty="0"/>
          </a:p>
          <a:p>
            <a:pPr lvl="2"/>
            <a:r>
              <a:rPr lang="ar-IQ" dirty="0"/>
              <a:t>رابطهای استاندارد و باز قابلیت پشتیبانی از فروشنده‌های متعدد </a:t>
            </a:r>
            <a:r>
              <a:rPr lang="fa-IR" dirty="0"/>
              <a:t>و </a:t>
            </a:r>
            <a:r>
              <a:rPr lang="ar-IQ" dirty="0"/>
              <a:t>همکاری اثبات شده </a:t>
            </a:r>
            <a:r>
              <a:rPr lang="fa-IR"/>
              <a:t>را </a:t>
            </a:r>
            <a:r>
              <a:rPr lang="ar-IQ"/>
              <a:t>دارند</a:t>
            </a:r>
            <a:endParaRPr lang="en-US" dirty="0"/>
          </a:p>
        </p:txBody>
      </p:sp>
      <p:sp>
        <p:nvSpPr>
          <p:cNvPr id="5" name="Rounded Rectangle 10">
            <a:extLst>
              <a:ext uri="{FF2B5EF4-FFF2-40B4-BE49-F238E27FC236}">
                <a16:creationId xmlns:a16="http://schemas.microsoft.com/office/drawing/2014/main" id="{5CA220EA-4AFC-4AC8-8966-6013F09A17D7}"/>
              </a:ext>
            </a:extLst>
          </p:cNvPr>
          <p:cNvSpPr/>
          <p:nvPr/>
        </p:nvSpPr>
        <p:spPr>
          <a:xfrm>
            <a:off x="10782746" y="1203235"/>
            <a:ext cx="1300766" cy="558608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cs typeface="B Nazanin" panose="00000400000000000000" pitchFamily="2" charset="-7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8CB366-97C1-436E-B473-11C0B8A2B94B}"/>
              </a:ext>
            </a:extLst>
          </p:cNvPr>
          <p:cNvSpPr/>
          <p:nvPr/>
        </p:nvSpPr>
        <p:spPr>
          <a:xfrm>
            <a:off x="10975929" y="1382087"/>
            <a:ext cx="927279" cy="8721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b="1" dirty="0">
                <a:solidFill>
                  <a:schemeClr val="bg1"/>
                </a:solidFill>
                <a:cs typeface="B Nazanin" panose="00000400000000000000" pitchFamily="2" charset="-78"/>
              </a:rPr>
              <a:t>مقدمه</a:t>
            </a:r>
            <a:endParaRPr lang="en-US" b="1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D395B4-C568-4FE4-8C83-4C5CAA018C54}"/>
              </a:ext>
            </a:extLst>
          </p:cNvPr>
          <p:cNvSpPr/>
          <p:nvPr/>
        </p:nvSpPr>
        <p:spPr>
          <a:xfrm>
            <a:off x="10975929" y="2415082"/>
            <a:ext cx="9144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پیشینه ی تحقیق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67F121-CEC3-4B97-8062-058D15C8F6D9}"/>
              </a:ext>
            </a:extLst>
          </p:cNvPr>
          <p:cNvSpPr/>
          <p:nvPr/>
        </p:nvSpPr>
        <p:spPr>
          <a:xfrm>
            <a:off x="10975929" y="3409406"/>
            <a:ext cx="914400" cy="117374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تخصیص منابع در شبکه دسترسی رادیویی باز 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B5EB91-6867-4210-98DE-9C6E48E31DF3}"/>
              </a:ext>
            </a:extLst>
          </p:cNvPr>
          <p:cNvSpPr/>
          <p:nvPr/>
        </p:nvSpPr>
        <p:spPr>
          <a:xfrm>
            <a:off x="10948455" y="4708310"/>
            <a:ext cx="9144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500" dirty="0">
                <a:solidFill>
                  <a:schemeClr val="tx1"/>
                </a:solidFill>
                <a:cs typeface="B Nazanin" pitchFamily="2" charset="-78"/>
              </a:rPr>
              <a:t>تخصیص برش شبکه به صورت دینامیکی</a:t>
            </a:r>
            <a:endParaRPr lang="en-US" sz="1500" dirty="0">
              <a:solidFill>
                <a:schemeClr val="tx1"/>
              </a:solidFill>
              <a:cs typeface="B Nazanin" pitchFamily="2" charset="-7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3FCFD6-E24B-444D-B891-C4D66ED6A729}"/>
              </a:ext>
            </a:extLst>
          </p:cNvPr>
          <p:cNvSpPr/>
          <p:nvPr/>
        </p:nvSpPr>
        <p:spPr>
          <a:xfrm>
            <a:off x="10975929" y="5747865"/>
            <a:ext cx="914400" cy="100533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نتیجه گیری و پیشنهادات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6734D3-4F8C-4647-8385-4883FB996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r>
              <a:rPr lang="en-US"/>
              <a:t>/42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291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3491" y="101197"/>
            <a:ext cx="8911687" cy="1280890"/>
          </a:xfrm>
        </p:spPr>
        <p:txBody>
          <a:bodyPr/>
          <a:lstStyle/>
          <a:p>
            <a:r>
              <a:rPr lang="en-US" dirty="0"/>
              <a:t>VRAN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9626" y="1266080"/>
            <a:ext cx="8915400" cy="3777622"/>
          </a:xfrm>
        </p:spPr>
        <p:txBody>
          <a:bodyPr/>
          <a:lstStyle/>
          <a:p>
            <a:r>
              <a:rPr lang="ar-IQ" dirty="0"/>
              <a:t> شبکه‌های دسترسی رادیویی مجازی</a:t>
            </a:r>
            <a:r>
              <a:rPr lang="en-US" dirty="0"/>
              <a:t> </a:t>
            </a:r>
            <a:r>
              <a:rPr lang="en-US" sz="2200" dirty="0"/>
              <a:t>BBU</a:t>
            </a:r>
            <a:r>
              <a:rPr lang="fa-IR" dirty="0"/>
              <a:t>مجازی می شود</a:t>
            </a:r>
          </a:p>
          <a:p>
            <a:r>
              <a:rPr lang="ar-IQ" dirty="0"/>
              <a:t>با اجرای توابع باند پایه مجازی بر روی سخت افزار سرور کالا، بر اساس اصول مجازی سازی توابع شبکه </a:t>
            </a:r>
            <a:r>
              <a:rPr lang="en-US" dirty="0"/>
              <a:t>، </a:t>
            </a:r>
            <a:r>
              <a:rPr lang="ar-IQ" dirty="0"/>
              <a:t>فراتر از آخرین شبکه‌ی  متمرکز رادیویی</a:t>
            </a:r>
            <a:r>
              <a:rPr lang="en-US" dirty="0"/>
              <a:t> </a:t>
            </a:r>
            <a:r>
              <a:rPr lang="ar-IQ" dirty="0"/>
              <a:t>است</a:t>
            </a:r>
          </a:p>
          <a:p>
            <a:r>
              <a:rPr lang="ar-IQ" dirty="0"/>
              <a:t>افزایش هوشمندانه ظرفیت </a:t>
            </a:r>
            <a:endParaRPr lang="en-US" dirty="0"/>
          </a:p>
          <a:p>
            <a:r>
              <a:rPr lang="ar-IQ" dirty="0"/>
              <a:t>کاهش چشمگیر هزینه‌ها</a:t>
            </a:r>
            <a:endParaRPr lang="en-US" dirty="0"/>
          </a:p>
          <a:p>
            <a:r>
              <a:rPr lang="ar-IQ" dirty="0"/>
              <a:t>معماری</a:t>
            </a:r>
            <a:r>
              <a:rPr lang="en-US" sz="2200" dirty="0" err="1"/>
              <a:t>vRAN</a:t>
            </a:r>
            <a:r>
              <a:rPr lang="en-US" dirty="0"/>
              <a:t> </a:t>
            </a:r>
            <a:r>
              <a:rPr lang="fa-IR" dirty="0"/>
              <a:t> </a:t>
            </a:r>
            <a:r>
              <a:rPr lang="ar-IQ" dirty="0"/>
              <a:t>همچنین امکان انتقال اترنت و</a:t>
            </a:r>
            <a:r>
              <a:rPr lang="en-US" sz="2200" dirty="0"/>
              <a:t>IP</a:t>
            </a:r>
            <a:r>
              <a:rPr lang="en-US" dirty="0"/>
              <a:t> </a:t>
            </a:r>
            <a:r>
              <a:rPr lang="fa-IR" dirty="0"/>
              <a:t> </a:t>
            </a:r>
            <a:r>
              <a:rPr lang="ar-IQ" dirty="0"/>
              <a:t>را فراهم می‌کند</a:t>
            </a:r>
            <a:endParaRPr lang="en-US" dirty="0"/>
          </a:p>
          <a:p>
            <a:pPr lvl="1"/>
            <a:r>
              <a:rPr lang="ar-IQ" dirty="0"/>
              <a:t> که به ارائه‌دهندگان خدمات گزینه‌های مقرون به صرفه‌تری برای انتقال </a:t>
            </a:r>
            <a:r>
              <a:rPr lang="en-US" sz="2200" dirty="0"/>
              <a:t>fronthaul</a:t>
            </a:r>
            <a:r>
              <a:rPr lang="en-US" dirty="0"/>
              <a:t> </a:t>
            </a:r>
            <a:r>
              <a:rPr lang="fa-IR" dirty="0"/>
              <a:t> </a:t>
            </a:r>
            <a:r>
              <a:rPr lang="ar-IQ" dirty="0"/>
              <a:t>می‌دهد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0743" y="4474241"/>
            <a:ext cx="4616731" cy="2280628"/>
          </a:xfrm>
          <a:prstGeom prst="rect">
            <a:avLst/>
          </a:prstGeom>
        </p:spPr>
      </p:pic>
      <p:sp>
        <p:nvSpPr>
          <p:cNvPr id="6" name="Rounded Rectangle 10">
            <a:extLst>
              <a:ext uri="{FF2B5EF4-FFF2-40B4-BE49-F238E27FC236}">
                <a16:creationId xmlns:a16="http://schemas.microsoft.com/office/drawing/2014/main" id="{5CA220EA-4AFC-4AC8-8966-6013F09A17D7}"/>
              </a:ext>
            </a:extLst>
          </p:cNvPr>
          <p:cNvSpPr/>
          <p:nvPr/>
        </p:nvSpPr>
        <p:spPr>
          <a:xfrm>
            <a:off x="10782746" y="1203235"/>
            <a:ext cx="1300766" cy="558608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cs typeface="B Nazanin" panose="00000400000000000000" pitchFamily="2" charset="-7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8CB366-97C1-436E-B473-11C0B8A2B94B}"/>
              </a:ext>
            </a:extLst>
          </p:cNvPr>
          <p:cNvSpPr/>
          <p:nvPr/>
        </p:nvSpPr>
        <p:spPr>
          <a:xfrm>
            <a:off x="10975929" y="1382087"/>
            <a:ext cx="927279" cy="8721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b="1" dirty="0">
                <a:solidFill>
                  <a:schemeClr val="bg1"/>
                </a:solidFill>
                <a:cs typeface="B Nazanin" panose="00000400000000000000" pitchFamily="2" charset="-78"/>
              </a:rPr>
              <a:t>مقدمه</a:t>
            </a:r>
            <a:endParaRPr lang="en-US" b="1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D395B4-C568-4FE4-8C83-4C5CAA018C54}"/>
              </a:ext>
            </a:extLst>
          </p:cNvPr>
          <p:cNvSpPr/>
          <p:nvPr/>
        </p:nvSpPr>
        <p:spPr>
          <a:xfrm>
            <a:off x="10975929" y="2415082"/>
            <a:ext cx="9144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پیشینه ی تحقیق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967F121-CEC3-4B97-8062-058D15C8F6D9}"/>
              </a:ext>
            </a:extLst>
          </p:cNvPr>
          <p:cNvSpPr/>
          <p:nvPr/>
        </p:nvSpPr>
        <p:spPr>
          <a:xfrm>
            <a:off x="10975929" y="3409406"/>
            <a:ext cx="914400" cy="117374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تخصیص منابع در شبکه دسترسی رادیویی باز 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B5EB91-6867-4210-98DE-9C6E48E31DF3}"/>
              </a:ext>
            </a:extLst>
          </p:cNvPr>
          <p:cNvSpPr/>
          <p:nvPr/>
        </p:nvSpPr>
        <p:spPr>
          <a:xfrm>
            <a:off x="10948455" y="4708310"/>
            <a:ext cx="9144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500" dirty="0">
                <a:solidFill>
                  <a:schemeClr val="tx1"/>
                </a:solidFill>
                <a:cs typeface="B Nazanin" pitchFamily="2" charset="-78"/>
              </a:rPr>
              <a:t>تخصیص برش شبکه به صورت دینامیکی</a:t>
            </a:r>
            <a:endParaRPr lang="en-US" sz="1500" dirty="0">
              <a:solidFill>
                <a:schemeClr val="tx1"/>
              </a:solidFill>
              <a:cs typeface="B Nazanin" pitchFamily="2" charset="-78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3FCFD6-E24B-444D-B891-C4D66ED6A729}"/>
              </a:ext>
            </a:extLst>
          </p:cNvPr>
          <p:cNvSpPr/>
          <p:nvPr/>
        </p:nvSpPr>
        <p:spPr>
          <a:xfrm>
            <a:off x="10975929" y="5747865"/>
            <a:ext cx="914400" cy="100533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نتیجه گیری و پیشنهادات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593CC8-4F64-4A67-B59A-B5217DE1D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r>
              <a:rPr lang="en-US"/>
              <a:t>/42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848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9164" y="1382087"/>
            <a:ext cx="8915400" cy="3777622"/>
          </a:xfrm>
        </p:spPr>
        <p:txBody>
          <a:bodyPr/>
          <a:lstStyle/>
          <a:p>
            <a:r>
              <a:rPr lang="fa-IR" dirty="0"/>
              <a:t>ا</a:t>
            </a:r>
            <a:r>
              <a:rPr lang="ar-IQ" dirty="0"/>
              <a:t>لمانهای شبکه ی دسترسی رادیویی را مجازی می‌کند، آنها را جدا کرده و رابطهای باز</a:t>
            </a:r>
            <a:r>
              <a:rPr lang="fa-IR" dirty="0"/>
              <a:t> </a:t>
            </a:r>
            <a:r>
              <a:rPr lang="ar-IQ" dirty="0"/>
              <a:t>مناسب را برای اتصال این عناصر</a:t>
            </a:r>
            <a:r>
              <a:rPr lang="fa-IR" dirty="0"/>
              <a:t> </a:t>
            </a:r>
            <a:r>
              <a:rPr lang="ar-IQ" dirty="0"/>
              <a:t>تعیین می‌کند.</a:t>
            </a:r>
            <a:endParaRPr lang="fa-IR" dirty="0"/>
          </a:p>
          <a:p>
            <a:r>
              <a:rPr lang="fa-IR" dirty="0"/>
              <a:t>استفاده از روشهای یادگیری ماشین برای هوشمندسازی لایه‌های </a:t>
            </a:r>
            <a:r>
              <a:rPr lang="en-US" dirty="0"/>
              <a:t>RAN</a:t>
            </a:r>
          </a:p>
          <a:p>
            <a:r>
              <a:rPr lang="fa-IR" dirty="0"/>
              <a:t>توابع شبکه ی دسترسی رادیویی به ۳ بخش تقسیم می شود</a:t>
            </a:r>
          </a:p>
          <a:p>
            <a:pPr lvl="1"/>
            <a:r>
              <a:rPr lang="en-US" dirty="0"/>
              <a:t>RU</a:t>
            </a:r>
            <a:r>
              <a:rPr lang="fa-IR" dirty="0"/>
              <a:t> </a:t>
            </a:r>
            <a:r>
              <a:rPr lang="fa-IR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phy</a:t>
            </a:r>
            <a:r>
              <a:rPr lang="fa-IR" dirty="0">
                <a:sym typeface="Wingdings" panose="05000000000000000000" pitchFamily="2" charset="2"/>
              </a:rPr>
              <a:t> لایه ی پایین</a:t>
            </a:r>
            <a:endParaRPr lang="en-US" dirty="0"/>
          </a:p>
          <a:p>
            <a:pPr lvl="1"/>
            <a:r>
              <a:rPr lang="en-US" dirty="0"/>
              <a:t>DU</a:t>
            </a:r>
            <a:r>
              <a:rPr lang="fa-IR" dirty="0"/>
              <a:t> </a:t>
            </a:r>
            <a:r>
              <a:rPr lang="fa-IR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phy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fa-IR" dirty="0">
                <a:sym typeface="Wingdings" panose="05000000000000000000" pitchFamily="2" charset="2"/>
              </a:rPr>
              <a:t> لایه بالاتر، </a:t>
            </a:r>
            <a:r>
              <a:rPr lang="en-US" dirty="0">
                <a:sym typeface="Wingdings" panose="05000000000000000000" pitchFamily="2" charset="2"/>
              </a:rPr>
              <a:t>RLC</a:t>
            </a:r>
            <a:r>
              <a:rPr lang="fa-IR" dirty="0">
                <a:sym typeface="Wingdings" panose="05000000000000000000" pitchFamily="2" charset="2"/>
              </a:rPr>
              <a:t> و </a:t>
            </a:r>
            <a:r>
              <a:rPr lang="en-US" dirty="0">
                <a:sym typeface="Wingdings" panose="05000000000000000000" pitchFamily="2" charset="2"/>
              </a:rPr>
              <a:t>MAC</a:t>
            </a:r>
            <a:endParaRPr lang="en-US" dirty="0"/>
          </a:p>
          <a:p>
            <a:pPr lvl="1"/>
            <a:r>
              <a:rPr lang="en-US" dirty="0"/>
              <a:t>CU</a:t>
            </a:r>
            <a:r>
              <a:rPr lang="fa-IR" dirty="0"/>
              <a:t> </a:t>
            </a:r>
            <a:r>
              <a:rPr lang="fa-IR" dirty="0">
                <a:sym typeface="Wingdings" panose="05000000000000000000" pitchFamily="2" charset="2"/>
              </a:rPr>
              <a:t> </a:t>
            </a:r>
            <a:r>
              <a:rPr lang="en-US" dirty="0">
                <a:sym typeface="Wingdings" panose="05000000000000000000" pitchFamily="2" charset="2"/>
              </a:rPr>
              <a:t>RRC</a:t>
            </a:r>
            <a:r>
              <a:rPr lang="fa-IR" dirty="0">
                <a:sym typeface="Wingdings" panose="05000000000000000000" pitchFamily="2" charset="2"/>
              </a:rPr>
              <a:t>، </a:t>
            </a:r>
            <a:r>
              <a:rPr lang="en-US" dirty="0">
                <a:sym typeface="Wingdings" panose="05000000000000000000" pitchFamily="2" charset="2"/>
              </a:rPr>
              <a:t>PDCP</a:t>
            </a:r>
            <a:r>
              <a:rPr lang="fa-IR" dirty="0">
                <a:sym typeface="Wingdings" panose="05000000000000000000" pitchFamily="2" charset="2"/>
              </a:rPr>
              <a:t> و </a:t>
            </a:r>
            <a:r>
              <a:rPr lang="en-US" dirty="0">
                <a:sym typeface="Wingdings" panose="05000000000000000000" pitchFamily="2" charset="2"/>
              </a:rPr>
              <a:t>SDAP</a:t>
            </a:r>
            <a:endParaRPr lang="fa-IR" dirty="0"/>
          </a:p>
          <a:p>
            <a:endParaRPr lang="en-US" dirty="0"/>
          </a:p>
        </p:txBody>
      </p:sp>
      <p:sp>
        <p:nvSpPr>
          <p:cNvPr id="5" name="Rounded Rectangle 10">
            <a:extLst>
              <a:ext uri="{FF2B5EF4-FFF2-40B4-BE49-F238E27FC236}">
                <a16:creationId xmlns:a16="http://schemas.microsoft.com/office/drawing/2014/main" id="{5CA220EA-4AFC-4AC8-8966-6013F09A17D7}"/>
              </a:ext>
            </a:extLst>
          </p:cNvPr>
          <p:cNvSpPr/>
          <p:nvPr/>
        </p:nvSpPr>
        <p:spPr>
          <a:xfrm>
            <a:off x="10782746" y="1203235"/>
            <a:ext cx="1300766" cy="558608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cs typeface="B Nazanin" panose="00000400000000000000" pitchFamily="2" charset="-7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8CB366-97C1-436E-B473-11C0B8A2B94B}"/>
              </a:ext>
            </a:extLst>
          </p:cNvPr>
          <p:cNvSpPr/>
          <p:nvPr/>
        </p:nvSpPr>
        <p:spPr>
          <a:xfrm>
            <a:off x="10975929" y="1382087"/>
            <a:ext cx="927279" cy="8721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b="1" dirty="0">
                <a:solidFill>
                  <a:schemeClr val="bg1"/>
                </a:solidFill>
                <a:cs typeface="B Nazanin" panose="00000400000000000000" pitchFamily="2" charset="-78"/>
              </a:rPr>
              <a:t>مقدمه</a:t>
            </a:r>
            <a:endParaRPr lang="en-US" b="1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D395B4-C568-4FE4-8C83-4C5CAA018C54}"/>
              </a:ext>
            </a:extLst>
          </p:cNvPr>
          <p:cNvSpPr/>
          <p:nvPr/>
        </p:nvSpPr>
        <p:spPr>
          <a:xfrm>
            <a:off x="10975929" y="2415082"/>
            <a:ext cx="9144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پیشینه ی تحقیق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67F121-CEC3-4B97-8062-058D15C8F6D9}"/>
              </a:ext>
            </a:extLst>
          </p:cNvPr>
          <p:cNvSpPr/>
          <p:nvPr/>
        </p:nvSpPr>
        <p:spPr>
          <a:xfrm>
            <a:off x="10975929" y="3409406"/>
            <a:ext cx="914400" cy="117374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تخصیص منابع در شبکه دسترسی رادیویی باز 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B5EB91-6867-4210-98DE-9C6E48E31DF3}"/>
              </a:ext>
            </a:extLst>
          </p:cNvPr>
          <p:cNvSpPr/>
          <p:nvPr/>
        </p:nvSpPr>
        <p:spPr>
          <a:xfrm>
            <a:off x="10948455" y="4708310"/>
            <a:ext cx="9144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500" dirty="0">
                <a:solidFill>
                  <a:schemeClr val="tx1"/>
                </a:solidFill>
                <a:cs typeface="B Nazanin" pitchFamily="2" charset="-78"/>
              </a:rPr>
              <a:t>تخصیص برش شبکه به صورت دینامیکی</a:t>
            </a:r>
            <a:endParaRPr lang="en-US" sz="1500" dirty="0">
              <a:solidFill>
                <a:schemeClr val="tx1"/>
              </a:solidFill>
              <a:cs typeface="B Nazanin" pitchFamily="2" charset="-7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3FCFD6-E24B-444D-B891-C4D66ED6A729}"/>
              </a:ext>
            </a:extLst>
          </p:cNvPr>
          <p:cNvSpPr/>
          <p:nvPr/>
        </p:nvSpPr>
        <p:spPr>
          <a:xfrm>
            <a:off x="10975929" y="5747865"/>
            <a:ext cx="914400" cy="100533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نتیجه گیری و پیشنهادات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A914955-3156-4650-ADA7-06325F4EF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119" y="3353015"/>
            <a:ext cx="6014745" cy="322373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0563B-BC87-4F9C-93E3-28D2D36A2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r>
              <a:rPr lang="en-US"/>
              <a:t>/42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68601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4659</TotalTime>
  <Words>2896</Words>
  <Application>Microsoft Office PowerPoint</Application>
  <PresentationFormat>Widescreen</PresentationFormat>
  <Paragraphs>470</Paragraphs>
  <Slides>42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5" baseType="lpstr">
      <vt:lpstr>Arial</vt:lpstr>
      <vt:lpstr>Calibri</vt:lpstr>
      <vt:lpstr>Cambria Math</vt:lpstr>
      <vt:lpstr>Century Gothic</vt:lpstr>
      <vt:lpstr>CMMI12</vt:lpstr>
      <vt:lpstr>IRLotus</vt:lpstr>
      <vt:lpstr>IRlotus-Bold</vt:lpstr>
      <vt:lpstr>LiberationSerif</vt:lpstr>
      <vt:lpstr>Times New Roman</vt:lpstr>
      <vt:lpstr>Wingdings</vt:lpstr>
      <vt:lpstr>Wingdings 3</vt:lpstr>
      <vt:lpstr>Wisp</vt:lpstr>
      <vt:lpstr>PDF</vt:lpstr>
      <vt:lpstr>دانشگاه تهران دانشکده برق و کامپیوتر پروپزال دکتری  تخصیص منابع در شبکه های دسترسی رادیویی باز با برش دهی شبکه  </vt:lpstr>
      <vt:lpstr>PowerPoint Presentation</vt:lpstr>
      <vt:lpstr>فهرست مطالب</vt:lpstr>
      <vt:lpstr>نسل پنجم مخابرات 5G</vt:lpstr>
      <vt:lpstr>تکامل ساختار ایستگاه های پایه( (BSها</vt:lpstr>
      <vt:lpstr>شبکه ی دسترسی رادیویی ابری- C-RAN</vt:lpstr>
      <vt:lpstr>XRAN</vt:lpstr>
      <vt:lpstr>VRAN</vt:lpstr>
      <vt:lpstr>ORAN</vt:lpstr>
      <vt:lpstr>ORAN</vt:lpstr>
      <vt:lpstr>ORAN</vt:lpstr>
      <vt:lpstr>مجازی سازی توابع شبکه  </vt:lpstr>
      <vt:lpstr>مجازی سازی توابع شبکه</vt:lpstr>
      <vt:lpstr>برش شبکه  </vt:lpstr>
      <vt:lpstr>برش شبکه</vt:lpstr>
      <vt:lpstr>مسئله کوله پشتی</vt:lpstr>
      <vt:lpstr>مسئله بسته بندی جعبه</vt:lpstr>
      <vt:lpstr>بررسی برش شبکه به صورت دینامیکی در شبکه HCRAN</vt:lpstr>
      <vt:lpstr>یادگیری تقویتی در حل مسئله </vt:lpstr>
      <vt:lpstr>مدل سیستم</vt:lpstr>
      <vt:lpstr>نرخ قابل دسترس</vt:lpstr>
      <vt:lpstr>توان و ظرفیت لینک fronthaul</vt:lpstr>
      <vt:lpstr>میانگین تاخیر</vt:lpstr>
      <vt:lpstr>مرکز داده ی فیزیکی</vt:lpstr>
      <vt:lpstr>شرح مسئله  </vt:lpstr>
      <vt:lpstr>شرح مسئله  </vt:lpstr>
      <vt:lpstr>حل مسئله ی اول بخش اول</vt:lpstr>
      <vt:lpstr>حل مسئله ی اول بخش دوم</vt:lpstr>
      <vt:lpstr>الگوریتم مسئله ی اول </vt:lpstr>
      <vt:lpstr>حل مسئله ی دوم</vt:lpstr>
      <vt:lpstr>نتایج عددی مسئله ی اول</vt:lpstr>
      <vt:lpstr>نتایج عددی مسئله ی دوم</vt:lpstr>
      <vt:lpstr>مدل سیستم و صورت مسئله ی بخش رادیویی  </vt:lpstr>
      <vt:lpstr>مدل سیستم و صورت مسئله ی بخش هسته  </vt:lpstr>
      <vt:lpstr>مدل سیستم و صورت مسئله ی بخش هسته</vt:lpstr>
      <vt:lpstr>حل به روش یادگیری تقویتی</vt:lpstr>
      <vt:lpstr>نتایج عددی مسئله ی اول  </vt:lpstr>
      <vt:lpstr>نتایج عددی مسئله ی دوم  </vt:lpstr>
      <vt:lpstr>نتیجه گیری بخش اول</vt:lpstr>
      <vt:lpstr>نتیجه گیری بخش دوم</vt:lpstr>
      <vt:lpstr>پیشنهادات</vt:lpstr>
      <vt:lpstr>با تشکر فراوان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mojdeh karbalaee</dc:creator>
  <cp:lastModifiedBy>mojdeh karbalaee</cp:lastModifiedBy>
  <cp:revision>206</cp:revision>
  <dcterms:created xsi:type="dcterms:W3CDTF">2017-09-21T07:09:31Z</dcterms:created>
  <dcterms:modified xsi:type="dcterms:W3CDTF">2020-11-10T09:07:22Z</dcterms:modified>
</cp:coreProperties>
</file>