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9" r:id="rId3"/>
    <p:sldId id="319" r:id="rId4"/>
    <p:sldId id="257" r:id="rId5"/>
    <p:sldId id="265" r:id="rId6"/>
    <p:sldId id="268" r:id="rId7"/>
    <p:sldId id="325" r:id="rId8"/>
    <p:sldId id="326" r:id="rId9"/>
    <p:sldId id="329" r:id="rId10"/>
    <p:sldId id="330" r:id="rId11"/>
    <p:sldId id="331" r:id="rId12"/>
    <p:sldId id="334" r:id="rId13"/>
    <p:sldId id="333" r:id="rId14"/>
    <p:sldId id="337" r:id="rId15"/>
    <p:sldId id="338" r:id="rId16"/>
    <p:sldId id="367" r:id="rId17"/>
    <p:sldId id="336" r:id="rId18"/>
    <p:sldId id="368" r:id="rId19"/>
    <p:sldId id="285" r:id="rId20"/>
    <p:sldId id="344" r:id="rId21"/>
    <p:sldId id="347" r:id="rId22"/>
    <p:sldId id="345" r:id="rId23"/>
    <p:sldId id="346" r:id="rId24"/>
    <p:sldId id="289" r:id="rId25"/>
    <p:sldId id="348" r:id="rId26"/>
    <p:sldId id="349" r:id="rId27"/>
    <p:sldId id="351" r:id="rId28"/>
    <p:sldId id="350" r:id="rId29"/>
    <p:sldId id="352" r:id="rId30"/>
    <p:sldId id="314" r:id="rId31"/>
    <p:sldId id="353" r:id="rId32"/>
    <p:sldId id="355" r:id="rId33"/>
    <p:sldId id="356" r:id="rId34"/>
    <p:sldId id="357" r:id="rId35"/>
    <p:sldId id="359" r:id="rId36"/>
    <p:sldId id="361" r:id="rId37"/>
    <p:sldId id="365" r:id="rId38"/>
    <p:sldId id="369" r:id="rId39"/>
    <p:sldId id="370" r:id="rId40"/>
    <p:sldId id="363" r:id="rId41"/>
    <p:sldId id="36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8" d="100"/>
          <a:sy n="88" d="100"/>
        </p:scale>
        <p:origin x="114" y="13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06D63F3-DB9B-4CFC-B16E-BC719EE96600}"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46F32-9D7A-42B9-BEDE-87D62D098AFE}"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2E7FD-BC70-4739-A4DE-F4F03D68BC38}"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D7BF60-6EA6-48D4-B69D-0A47688B91B6}" type="datetime1">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C898E1-2BD4-487C-ADC4-075188E51716}" type="datetime1">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C0BB44-E3E9-424B-8834-24EFAC066A23}" type="datetime1">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7A1F1-C64C-4FDE-B89C-5D828018195F}"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906B3-D87A-4428-8548-D10EF02CA5E5}"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F785C484-8DFF-44EC-AEAE-A201991DF07F}"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24420-099B-4345-A590-7B379B5BD2CA}"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/41</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9827F-4F84-4E3D-AC2E-63EDC6B7EDF9}" type="datetime1">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5524B-0C93-4EF0-8FF7-488D92353176}" type="datetime1">
              <a:rPr lang="en-US" smtClean="0"/>
              <a:t>11/14/2020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E4069-FCBC-40CA-8C67-698C6B211284}" type="datetime1">
              <a:rPr lang="en-US" smtClean="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25061-CF07-46CD-B882-F3A1FC6E46A2}" type="datetime1">
              <a:rPr lang="en-US" smtClean="0"/>
              <a:t>11/14/2020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391886" y="787782"/>
            <a:ext cx="919693" cy="365125"/>
          </a:xfrm>
        </p:spPr>
        <p:txBody>
          <a:bodyPr/>
          <a:lstStyle/>
          <a:p>
            <a:fld id="{D57F1E4F-1CFF-5643-939E-217C01CDF565}" type="slidenum">
              <a:rPr lang="en-US" smtClean="0"/>
              <a:pPr/>
              <a:t>‹#›</a:t>
            </a:fld>
            <a:r>
              <a:rPr lang="en-US" dirty="0"/>
              <a:t>/41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35B37-6690-46B4-8E15-DF940C439962}" type="datetime1">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1B343-28F5-48E6-9C91-CDEE69C96721}" type="datetime1">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1F109D-FD6A-41E9-B23A-7DD41F1C57FB}" type="datetime1">
              <a:rPr lang="en-US" smtClean="0"/>
              <a:t>11/14/2020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پیشنهاد رساله ی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5B5F86B8-8F58-4B83-B06B-B4E73977A59E}"/>
              </a:ext>
            </a:extLst>
          </p:cNvPr>
          <p:cNvSpPr>
            <a:spLocks noGrp="1"/>
          </p:cNvSpPr>
          <p:nvPr>
            <p:ph type="sldNum" sz="quarter" idx="12"/>
          </p:nvPr>
        </p:nvSpPr>
        <p:spPr/>
        <p:txBody>
          <a:bodyPr/>
          <a:lstStyle/>
          <a:p>
            <a:fld id="{D57F1E4F-1CFF-5643-939E-217C01CDF565}" type="slidenum">
              <a:rPr lang="en-US" smtClean="0"/>
              <a:pPr/>
              <a:t>1</a:t>
            </a:fld>
            <a:r>
              <a:rPr lang="en-US"/>
              <a:t>/41</a:t>
            </a:r>
            <a:endParaRPr lang="en-US" dirty="0"/>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548640" y="1366447"/>
            <a:ext cx="10013449" cy="5230295"/>
          </a:xfrm>
        </p:spPr>
        <p:txBody>
          <a:bodyPr>
            <a:normAutofit lnSpcReduction="10000"/>
          </a:bodyPr>
          <a:lstStyle/>
          <a:p>
            <a:r>
              <a:rPr lang="fa-IR" dirty="0"/>
              <a:t>ساختار </a:t>
            </a:r>
            <a:r>
              <a:rPr lang="en-US" sz="2000" dirty="0"/>
              <a:t>ORAN</a:t>
            </a:r>
            <a:endParaRPr lang="fa-IR" dirty="0"/>
          </a:p>
          <a:p>
            <a:pPr lvl="1"/>
            <a:r>
              <a:rPr lang="fa-IR" dirty="0"/>
              <a:t>کنترلگر هوشمند </a:t>
            </a:r>
            <a:r>
              <a:rPr lang="en-US" sz="1800" dirty="0"/>
              <a:t>RAN</a:t>
            </a:r>
            <a:r>
              <a:rPr lang="fa-IR" dirty="0"/>
              <a:t> </a:t>
            </a:r>
            <a:r>
              <a:rPr lang="en-US" dirty="0"/>
              <a:t>(</a:t>
            </a:r>
            <a:r>
              <a:rPr lang="en-US" sz="1800" dirty="0"/>
              <a:t>RIC</a:t>
            </a:r>
            <a:r>
              <a:rPr lang="en-US" dirty="0"/>
              <a:t>)</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a:t>
            </a:r>
            <a:r>
              <a:rPr lang="en-US" sz="1800" dirty="0"/>
              <a:t>RIC</a:t>
            </a:r>
            <a:r>
              <a:rPr lang="en-US" dirty="0"/>
              <a:t>)</a:t>
            </a:r>
            <a:r>
              <a:rPr lang="fa-IR" dirty="0"/>
              <a:t> ، نزدیک به زمان واقعی(کمتر از یک ثانیه )</a:t>
            </a:r>
          </a:p>
          <a:p>
            <a:pPr lvl="2"/>
            <a:r>
              <a:rPr lang="en-US" sz="1600" dirty="0"/>
              <a:t>RRM</a:t>
            </a:r>
            <a:r>
              <a:rPr lang="en-US" dirty="0"/>
              <a:t> </a:t>
            </a:r>
            <a:r>
              <a:rPr lang="fa-IR" dirty="0"/>
              <a:t> -مدیریت تعادل بار، </a:t>
            </a:r>
            <a:r>
              <a:rPr lang="en-US" sz="1600" dirty="0"/>
              <a:t>RB</a:t>
            </a:r>
            <a:r>
              <a:rPr lang="fa-IR" dirty="0"/>
              <a:t> </a:t>
            </a:r>
            <a:endParaRPr lang="en-US" dirty="0"/>
          </a:p>
          <a:p>
            <a:pPr lvl="2"/>
            <a:r>
              <a:rPr lang="en-US" sz="1600" dirty="0" err="1"/>
              <a:t>QoS</a:t>
            </a:r>
            <a:endParaRPr lang="fa-IR" dirty="0"/>
          </a:p>
          <a:p>
            <a:pPr lvl="1"/>
            <a:r>
              <a:rPr lang="fa-IR" dirty="0"/>
              <a:t>پشته پروتکل </a:t>
            </a:r>
            <a:r>
              <a:rPr lang="en-US" sz="1800" dirty="0"/>
              <a:t>CU</a:t>
            </a:r>
            <a:r>
              <a:rPr lang="fa-IR" dirty="0"/>
              <a:t> </a:t>
            </a:r>
            <a:r>
              <a:rPr lang="fa-IR" dirty="0">
                <a:sym typeface="Wingdings" panose="05000000000000000000" pitchFamily="2" charset="2"/>
              </a:rPr>
              <a:t> </a:t>
            </a:r>
            <a:r>
              <a:rPr lang="en-US" sz="1800" dirty="0">
                <a:sym typeface="Wingdings" panose="05000000000000000000" pitchFamily="2" charset="2"/>
              </a:rPr>
              <a:t>RRC</a:t>
            </a:r>
            <a:r>
              <a:rPr lang="fa-IR" dirty="0">
                <a:sym typeface="Wingdings" panose="05000000000000000000" pitchFamily="2" charset="2"/>
              </a:rPr>
              <a:t>، </a:t>
            </a:r>
            <a:r>
              <a:rPr lang="en-US" sz="1800" dirty="0">
                <a:sym typeface="Wingdings" panose="05000000000000000000" pitchFamily="2" charset="2"/>
              </a:rPr>
              <a:t>PDCP</a:t>
            </a:r>
            <a:r>
              <a:rPr lang="fa-IR" dirty="0">
                <a:sym typeface="Wingdings" panose="05000000000000000000" pitchFamily="2" charset="2"/>
              </a:rPr>
              <a:t> و </a:t>
            </a:r>
            <a:r>
              <a:rPr lang="en-US" sz="1800" dirty="0">
                <a:sym typeface="Wingdings" panose="05000000000000000000" pitchFamily="2" charset="2"/>
              </a:rPr>
              <a:t>SDAP</a:t>
            </a:r>
            <a:endParaRPr lang="en-US" dirty="0"/>
          </a:p>
          <a:p>
            <a:pPr lvl="2"/>
            <a:r>
              <a:rPr lang="fa-IR" dirty="0"/>
              <a:t>پشتیبانی از مجازی سازی</a:t>
            </a:r>
          </a:p>
          <a:p>
            <a:pPr lvl="2"/>
            <a:r>
              <a:rPr lang="fa-IR" dirty="0"/>
              <a:t>اجرای دستورات توابع </a:t>
            </a:r>
            <a:r>
              <a:rPr lang="en-US" dirty="0"/>
              <a:t>RIC</a:t>
            </a:r>
            <a:r>
              <a:rPr lang="fa-IR" dirty="0"/>
              <a:t> نزدیک زمان واقعی</a:t>
            </a:r>
          </a:p>
          <a:p>
            <a:pPr lvl="1"/>
            <a:r>
              <a:rPr lang="en-US" sz="1800" dirty="0"/>
              <a:t>DU</a:t>
            </a:r>
            <a:r>
              <a:rPr lang="fa-IR" dirty="0"/>
              <a:t> </a:t>
            </a:r>
            <a:r>
              <a:rPr lang="fa-IR" dirty="0">
                <a:sym typeface="Wingdings" panose="05000000000000000000" pitchFamily="2" charset="2"/>
              </a:rPr>
              <a:t> </a:t>
            </a:r>
            <a:r>
              <a:rPr lang="en-US" sz="1800"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sz="1600" dirty="0">
                <a:sym typeface="Wingdings" panose="05000000000000000000" pitchFamily="2" charset="2"/>
              </a:rPr>
              <a:t>RLC</a:t>
            </a:r>
            <a:r>
              <a:rPr lang="fa-IR" dirty="0">
                <a:sym typeface="Wingdings" panose="05000000000000000000" pitchFamily="2" charset="2"/>
              </a:rPr>
              <a:t> و </a:t>
            </a:r>
            <a:r>
              <a:rPr lang="en-US" sz="1600" dirty="0">
                <a:sym typeface="Wingdings" panose="05000000000000000000" pitchFamily="2" charset="2"/>
              </a:rPr>
              <a:t>MAC</a:t>
            </a:r>
            <a:endParaRPr lang="en-US" dirty="0">
              <a:sym typeface="Wingdings" panose="05000000000000000000" pitchFamily="2" charset="2"/>
            </a:endParaRPr>
          </a:p>
          <a:p>
            <a:pPr lvl="1"/>
            <a:r>
              <a:rPr lang="en-US" sz="1800" dirty="0"/>
              <a:t>RU</a:t>
            </a:r>
            <a:r>
              <a:rPr lang="fa-IR" dirty="0"/>
              <a:t> </a:t>
            </a:r>
            <a:r>
              <a:rPr lang="fa-IR" dirty="0">
                <a:sym typeface="Wingdings" panose="05000000000000000000" pitchFamily="2" charset="2"/>
              </a:rPr>
              <a:t> </a:t>
            </a:r>
            <a:r>
              <a:rPr lang="en-US" sz="1800" dirty="0" err="1">
                <a:sym typeface="Wingdings" panose="05000000000000000000" pitchFamily="2" charset="2"/>
              </a:rPr>
              <a:t>phy</a:t>
            </a:r>
            <a:r>
              <a:rPr lang="fa-IR" dirty="0">
                <a:sym typeface="Wingdings" panose="05000000000000000000" pitchFamily="2" charset="2"/>
              </a:rPr>
              <a:t> لایه ی پایین</a:t>
            </a:r>
            <a:endParaRPr lang="en-US" dirty="0"/>
          </a:p>
          <a:p>
            <a:pPr lvl="1"/>
            <a:endParaRPr lang="en-US" dirty="0"/>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F550255-3233-4C8D-BEAA-4F1036EEA722}"/>
              </a:ext>
            </a:extLst>
          </p:cNvPr>
          <p:cNvSpPr>
            <a:spLocks noGrp="1"/>
          </p:cNvSpPr>
          <p:nvPr>
            <p:ph type="sldNum" sz="quarter" idx="12"/>
          </p:nvPr>
        </p:nvSpPr>
        <p:spPr/>
        <p:txBody>
          <a:bodyPr/>
          <a:lstStyle/>
          <a:p>
            <a:fld id="{D57F1E4F-1CFF-5643-939E-217C01CDF565}" type="slidenum">
              <a:rPr lang="en-US" smtClean="0"/>
              <a:pPr/>
              <a:t>10</a:t>
            </a:fld>
            <a:r>
              <a:rPr lang="en-US"/>
              <a:t>/41</a:t>
            </a:r>
            <a:endParaRPr lang="en-US" dirty="0"/>
          </a:p>
        </p:txBody>
      </p:sp>
    </p:spTree>
    <p:extLst>
      <p:ext uri="{BB962C8B-B14F-4D97-AF65-F5344CB8AC3E}">
        <p14:creationId xmlns:p14="http://schemas.microsoft.com/office/powerpoint/2010/main" val="239876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690755" y="1382086"/>
            <a:ext cx="9162444" cy="4501879"/>
          </a:xfrm>
        </p:spPr>
        <p:txBody>
          <a:bodyPr>
            <a:normAutofit fontScale="77500" lnSpcReduction="20000"/>
          </a:bodyPr>
          <a:lstStyle/>
          <a:p>
            <a:r>
              <a:rPr lang="ar-IQ" sz="3100" dirty="0"/>
              <a:t>جداسازی المانهای نرم افزاری و سخت افزاری شبکه صورت</a:t>
            </a:r>
            <a:r>
              <a:rPr lang="en-US" sz="3100" dirty="0"/>
              <a:t> </a:t>
            </a:r>
            <a:r>
              <a:rPr lang="ar-IQ" sz="3100" dirty="0"/>
              <a:t>گرفته است و به عنوان مجازی سازی توابع شبکه</a:t>
            </a:r>
            <a:r>
              <a:rPr lang="en-US" sz="3100" dirty="0"/>
              <a:t> (</a:t>
            </a:r>
            <a:r>
              <a:rPr lang="en-US" sz="2300" dirty="0"/>
              <a:t>NFV</a:t>
            </a:r>
            <a:r>
              <a:rPr lang="en-US" sz="3100" dirty="0"/>
              <a:t>)</a:t>
            </a:r>
            <a:r>
              <a:rPr lang="ar-IQ" sz="3100" dirty="0"/>
              <a:t>معرفی شده است </a:t>
            </a:r>
            <a:endParaRPr lang="en-US" sz="3100" dirty="0"/>
          </a:p>
          <a:p>
            <a:r>
              <a:rPr lang="ar-IQ" sz="3100" dirty="0"/>
              <a:t>توابع شبکه ی مجازی</a:t>
            </a:r>
            <a:r>
              <a:rPr lang="en-US" sz="3100" dirty="0"/>
              <a:t> </a:t>
            </a:r>
            <a:r>
              <a:rPr lang="en-US" sz="2600" dirty="0"/>
              <a:t>VNF</a:t>
            </a:r>
            <a:r>
              <a:rPr lang="ar-IQ" sz="3100" dirty="0"/>
              <a:t>بلوکهای توابع سیستم هستند </a:t>
            </a:r>
            <a:endParaRPr lang="en-US" sz="3100" dirty="0"/>
          </a:p>
          <a:p>
            <a:r>
              <a:rPr lang="ar-IQ" sz="3100" dirty="0"/>
              <a:t>ایده اصلی</a:t>
            </a:r>
            <a:r>
              <a:rPr lang="en-US" sz="2600" dirty="0"/>
              <a:t>NFV</a:t>
            </a:r>
            <a:r>
              <a:rPr lang="fa-IR" sz="3100" dirty="0"/>
              <a:t> </a:t>
            </a:r>
            <a:r>
              <a:rPr lang="ar-IQ" sz="3100" dirty="0"/>
              <a:t>جداسازی تجهیزات شبکه فیزیکی از توابع اجرا شده</a:t>
            </a:r>
            <a:r>
              <a:rPr lang="fa-IR" sz="3100" dirty="0"/>
              <a:t> </a:t>
            </a:r>
            <a:r>
              <a:rPr lang="ar-IQ" sz="3100" dirty="0"/>
              <a:t>بر روی آنها است </a:t>
            </a:r>
            <a:endParaRPr lang="fa-IR" sz="3100" dirty="0"/>
          </a:p>
          <a:p>
            <a:r>
              <a:rPr lang="fa-IR" sz="3100" dirty="0"/>
              <a:t>ویژگی های </a:t>
            </a:r>
            <a:r>
              <a:rPr lang="en-US" sz="2600" dirty="0"/>
              <a:t>NFV</a:t>
            </a:r>
          </a:p>
          <a:p>
            <a:pPr lvl="1"/>
            <a:r>
              <a:rPr lang="ar-IQ" sz="2300" dirty="0"/>
              <a:t>جدا سازی بخش نرم افزار از سخت افزار</a:t>
            </a:r>
            <a:endParaRPr lang="en-US" sz="2300" dirty="0"/>
          </a:p>
          <a:p>
            <a:pPr lvl="1"/>
            <a:r>
              <a:rPr lang="ar-IQ" sz="2300" dirty="0"/>
              <a:t>استقرار عملکرد شبکه انعطاف پذیر </a:t>
            </a:r>
            <a:endParaRPr lang="en-US" sz="2300" dirty="0"/>
          </a:p>
          <a:p>
            <a:pPr lvl="1"/>
            <a:r>
              <a:rPr lang="fa-IR" sz="2300" dirty="0"/>
              <a:t>مقیاس گذاری پویا</a:t>
            </a:r>
            <a:endParaRPr lang="en-US" sz="2300" dirty="0"/>
          </a:p>
          <a:p>
            <a:pPr marL="457200" lvl="1" indent="0">
              <a:buNone/>
            </a:pPr>
            <a:br>
              <a:rPr lang="ar-IQ" dirty="0"/>
            </a:br>
            <a:br>
              <a:rPr lang="ar-IQ" dirty="0"/>
            </a:br>
            <a:r>
              <a:rPr lang="ar-IQ" dirty="0"/>
              <a:t>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49" y="2905699"/>
            <a:ext cx="4768228" cy="3883625"/>
          </a:xfrm>
          <a:prstGeom prst="rect">
            <a:avLst/>
          </a:prstGeom>
        </p:spPr>
      </p:pic>
      <p:sp>
        <p:nvSpPr>
          <p:cNvPr id="12" name="Slide Number Placeholder 11">
            <a:extLst>
              <a:ext uri="{FF2B5EF4-FFF2-40B4-BE49-F238E27FC236}">
                <a16:creationId xmlns:a16="http://schemas.microsoft.com/office/drawing/2014/main" id="{C3071642-0159-4937-BD2C-6EAAEEFE17DB}"/>
              </a:ext>
            </a:extLst>
          </p:cNvPr>
          <p:cNvSpPr>
            <a:spLocks noGrp="1"/>
          </p:cNvSpPr>
          <p:nvPr>
            <p:ph type="sldNum" sz="quarter" idx="12"/>
          </p:nvPr>
        </p:nvSpPr>
        <p:spPr/>
        <p:txBody>
          <a:bodyPr/>
          <a:lstStyle/>
          <a:p>
            <a:fld id="{D57F1E4F-1CFF-5643-939E-217C01CDF565}" type="slidenum">
              <a:rPr lang="en-US" smtClean="0"/>
              <a:pPr/>
              <a:t>11</a:t>
            </a:fld>
            <a:r>
              <a:rPr lang="en-US"/>
              <a:t>/41</a:t>
            </a:r>
            <a:endParaRPr lang="en-US" dirty="0"/>
          </a:p>
        </p:txBody>
      </p:sp>
    </p:spTree>
    <p:extLst>
      <p:ext uri="{BB962C8B-B14F-4D97-AF65-F5344CB8AC3E}">
        <p14:creationId xmlns:p14="http://schemas.microsoft.com/office/powerpoint/2010/main" val="296916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765" y="316416"/>
            <a:ext cx="8911687" cy="1280890"/>
          </a:xfrm>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031966"/>
            <a:ext cx="9384434" cy="4754879"/>
          </a:xfrm>
        </p:spPr>
        <p:txBody>
          <a:bodyPr>
            <a:normAutofit fontScale="92500"/>
          </a:bodyPr>
          <a:lstStyle/>
          <a:p>
            <a:r>
              <a:rPr lang="ar-IQ" dirty="0"/>
              <a:t>یک برش شبکه، یک شبکه منطقی </a:t>
            </a:r>
            <a:r>
              <a:rPr lang="en-US" sz="2200" dirty="0"/>
              <a:t>end-to-end</a:t>
            </a:r>
            <a:r>
              <a:rPr lang="fa-IR" dirty="0"/>
              <a:t> </a:t>
            </a:r>
            <a:r>
              <a:rPr lang="ar-IQ" dirty="0"/>
              <a:t>است که خدمات با نیازهای خاص را ارائه می دهد. </a:t>
            </a:r>
            <a:endParaRPr lang="fa-IR" dirty="0"/>
          </a:p>
          <a:p>
            <a:r>
              <a:rPr lang="ar-IQ" dirty="0"/>
              <a:t>با خرد کردن یک شبکه</a:t>
            </a:r>
            <a:r>
              <a:rPr lang="fa-IR" dirty="0"/>
              <a:t> </a:t>
            </a:r>
            <a:r>
              <a:rPr lang="ar-IQ" dirty="0"/>
              <a:t>فیزیکی به چندین شبکه منطقی، برش</a:t>
            </a:r>
            <a:r>
              <a:rPr lang="fa-IR" dirty="0"/>
              <a:t> </a:t>
            </a:r>
            <a:r>
              <a:rPr lang="ar-IQ" dirty="0"/>
              <a:t>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sz="2200" dirty="0"/>
              <a:t>QoS</a:t>
            </a:r>
            <a:r>
              <a:rPr lang="fa-IR" dirty="0"/>
              <a:t> </a:t>
            </a:r>
            <a:r>
              <a:rPr lang="ar-IQ" dirty="0"/>
              <a:t>مربوطه اختصاص داده شوند</a:t>
            </a:r>
            <a:endParaRPr lang="en-US" dirty="0"/>
          </a:p>
          <a:p>
            <a:r>
              <a:rPr lang="ar-IQ" dirty="0"/>
              <a:t> یکی از انتظارات اصلی برش شبکه ، جداسازی منابع است.</a:t>
            </a:r>
            <a:endParaRPr lang="en-US" dirty="0"/>
          </a:p>
          <a:p>
            <a:r>
              <a:rPr lang="en-US" dirty="0"/>
              <a:t> </a:t>
            </a:r>
            <a:r>
              <a:rPr lang="fa-IR" dirty="0"/>
              <a:t>سطح و قدرت جداسازی ممکن است بسته به نیاز برش و سناریوهای استفاده متفاوت باشد</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29" y="4017883"/>
            <a:ext cx="3279727" cy="2840117"/>
          </a:xfrm>
          <a:prstGeom prst="rect">
            <a:avLst/>
          </a:prstGeom>
        </p:spPr>
      </p:pic>
      <p:sp>
        <p:nvSpPr>
          <p:cNvPr id="12" name="Slide Number Placeholder 11">
            <a:extLst>
              <a:ext uri="{FF2B5EF4-FFF2-40B4-BE49-F238E27FC236}">
                <a16:creationId xmlns:a16="http://schemas.microsoft.com/office/drawing/2014/main" id="{C8EF9CF5-2B40-43BC-8BB4-80474F91D27C}"/>
              </a:ext>
            </a:extLst>
          </p:cNvPr>
          <p:cNvSpPr>
            <a:spLocks noGrp="1"/>
          </p:cNvSpPr>
          <p:nvPr>
            <p:ph type="sldNum" sz="quarter" idx="12"/>
          </p:nvPr>
        </p:nvSpPr>
        <p:spPr/>
        <p:txBody>
          <a:bodyPr/>
          <a:lstStyle/>
          <a:p>
            <a:fld id="{D57F1E4F-1CFF-5643-939E-217C01CDF565}" type="slidenum">
              <a:rPr lang="en-US" smtClean="0"/>
              <a:pPr/>
              <a:t>12</a:t>
            </a:fld>
            <a:r>
              <a:rPr lang="en-US"/>
              <a:t>/41</a:t>
            </a:r>
            <a:endParaRPr lang="en-US" dirty="0"/>
          </a:p>
        </p:txBody>
      </p:sp>
    </p:spTree>
    <p:extLst>
      <p:ext uri="{BB962C8B-B14F-4D97-AF65-F5344CB8AC3E}">
        <p14:creationId xmlns:p14="http://schemas.microsoft.com/office/powerpoint/2010/main" val="200195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1540189"/>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endParaRPr lang="en-US" dirty="0"/>
          </a:p>
          <a:p>
            <a:r>
              <a:rPr lang="fa-IR" dirty="0"/>
              <a:t>مسئله </a:t>
            </a:r>
            <a:r>
              <a:rPr lang="en-US" sz="2000" dirty="0"/>
              <a:t>NP-Hard</a:t>
            </a:r>
            <a:r>
              <a:rPr lang="fa-IR" dirty="0"/>
              <a:t> است</a:t>
            </a:r>
          </a:p>
          <a:p>
            <a:pPr marL="0" indent="0">
              <a:buNone/>
            </a:pPr>
            <a:br>
              <a:rPr lang="ar-IQ" dirty="0"/>
            </a:br>
            <a:endParaRPr lang="fa-IR" dirty="0"/>
          </a:p>
          <a:p>
            <a:endParaRPr lang="en-US" dirty="0"/>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3"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6" name="Rectangle 15">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F6A443DF-65DE-4F93-A9AC-D7D0CF74D83B}"/>
              </a:ext>
            </a:extLst>
          </p:cNvPr>
          <p:cNvSpPr>
            <a:spLocks noGrp="1"/>
          </p:cNvSpPr>
          <p:nvPr>
            <p:ph type="sldNum" sz="quarter" idx="12"/>
          </p:nvPr>
        </p:nvSpPr>
        <p:spPr/>
        <p:txBody>
          <a:bodyPr/>
          <a:lstStyle/>
          <a:p>
            <a:fld id="{D57F1E4F-1CFF-5643-939E-217C01CDF565}" type="slidenum">
              <a:rPr lang="en-US" smtClean="0"/>
              <a:pPr/>
              <a:t>14</a:t>
            </a:fld>
            <a:r>
              <a:rPr lang="en-US"/>
              <a:t>/41</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endParaRPr lang="fa-IR" dirty="0"/>
          </a:p>
          <a:p>
            <a:r>
              <a:rPr lang="fa-IR" dirty="0"/>
              <a:t>مسئله </a:t>
            </a:r>
            <a:r>
              <a:rPr lang="en-US" sz="2000" dirty="0"/>
              <a:t>NP-Hard</a:t>
            </a:r>
            <a:r>
              <a:rPr lang="fa-IR" dirty="0"/>
              <a:t> است</a:t>
            </a:r>
          </a:p>
          <a:p>
            <a:pPr marL="0" indent="0">
              <a:buNone/>
            </a:pPr>
            <a:br>
              <a:rPr lang="ar-IQ" dirty="0"/>
            </a:br>
            <a:br>
              <a:rPr lang="ar-IQ" dirty="0"/>
            </a:br>
            <a:br>
              <a:rPr lang="ar-IQ" dirty="0"/>
            </a:br>
            <a:endParaRPr lang="fa-IR" dirty="0"/>
          </a:p>
          <a:p>
            <a:endParaRPr lang="en-US" dirty="0"/>
          </a:p>
        </p:txBody>
      </p:sp>
      <p:pic>
        <p:nvPicPr>
          <p:cNvPr id="4" name="Picture 3">
            <a:extLst>
              <a:ext uri="{FF2B5EF4-FFF2-40B4-BE49-F238E27FC236}">
                <a16:creationId xmlns:a16="http://schemas.microsoft.com/office/drawing/2014/main" id="{E9AAD121-C239-4D9A-961B-3047D8F4AA8A}"/>
              </a:ext>
            </a:extLst>
          </p:cNvPr>
          <p:cNvPicPr>
            <a:picLocks noChangeAspect="1"/>
          </p:cNvPicPr>
          <p:nvPr/>
        </p:nvPicPr>
        <p:blipFill>
          <a:blip r:embed="rId2"/>
          <a:stretch>
            <a:fillRect/>
          </a:stretch>
        </p:blipFill>
        <p:spPr>
          <a:xfrm>
            <a:off x="2889141" y="3860232"/>
            <a:ext cx="3810000" cy="1819275"/>
          </a:xfrm>
          <a:prstGeom prst="rect">
            <a:avLst/>
          </a:prstGeom>
        </p:spPr>
      </p:pic>
      <p:pic>
        <p:nvPicPr>
          <p:cNvPr id="14" name="Picture 13">
            <a:extLst>
              <a:ext uri="{FF2B5EF4-FFF2-40B4-BE49-F238E27FC236}">
                <a16:creationId xmlns:a16="http://schemas.microsoft.com/office/drawing/2014/main" id="{97885875-EA1E-47A7-8660-1BAF119F41D3}"/>
              </a:ext>
            </a:extLst>
          </p:cNvPr>
          <p:cNvPicPr>
            <a:picLocks noChangeAspect="1"/>
          </p:cNvPicPr>
          <p:nvPr/>
        </p:nvPicPr>
        <p:blipFill>
          <a:blip r:embed="rId3"/>
          <a:stretch>
            <a:fillRect/>
          </a:stretch>
        </p:blipFill>
        <p:spPr>
          <a:xfrm>
            <a:off x="6999026" y="4174556"/>
            <a:ext cx="2990850" cy="1190625"/>
          </a:xfrm>
          <a:prstGeom prst="rect">
            <a:avLst/>
          </a:prstGeom>
        </p:spPr>
      </p:pic>
      <p:sp>
        <p:nvSpPr>
          <p:cNvPr id="1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6" name="Rectangle 1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0" name="Rectangle 1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6" name="Slide Number Placeholder 5">
            <a:extLst>
              <a:ext uri="{FF2B5EF4-FFF2-40B4-BE49-F238E27FC236}">
                <a16:creationId xmlns:a16="http://schemas.microsoft.com/office/drawing/2014/main" id="{28EC6913-23E9-4106-B121-834AF9133084}"/>
              </a:ext>
            </a:extLst>
          </p:cNvPr>
          <p:cNvSpPr>
            <a:spLocks noGrp="1"/>
          </p:cNvSpPr>
          <p:nvPr>
            <p:ph type="sldNum" sz="quarter" idx="12"/>
          </p:nvPr>
        </p:nvSpPr>
        <p:spPr/>
        <p:txBody>
          <a:bodyPr/>
          <a:lstStyle/>
          <a:p>
            <a:fld id="{D57F1E4F-1CFF-5643-939E-217C01CDF565}" type="slidenum">
              <a:rPr lang="en-US" smtClean="0"/>
              <a:pPr/>
              <a:t>15</a:t>
            </a:fld>
            <a:r>
              <a:rPr lang="en-US"/>
              <a:t>/41</a:t>
            </a:r>
            <a:endParaRPr lang="en-US" dirty="0"/>
          </a:p>
        </p:txBody>
      </p:sp>
    </p:spTree>
    <p:extLst>
      <p:ext uri="{BB962C8B-B14F-4D97-AF65-F5344CB8AC3E}">
        <p14:creationId xmlns:p14="http://schemas.microsoft.com/office/powerpoint/2010/main" val="72708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AA3-7303-451E-A5BB-79A9E7A6B95C}"/>
              </a:ext>
            </a:extLst>
          </p:cNvPr>
          <p:cNvSpPr>
            <a:spLocks noGrp="1"/>
          </p:cNvSpPr>
          <p:nvPr>
            <p:ph type="title"/>
          </p:nvPr>
        </p:nvSpPr>
        <p:spPr/>
        <p:txBody>
          <a:bodyPr/>
          <a:lstStyle/>
          <a:p>
            <a:r>
              <a:rPr lang="ar-IQ" dirty="0"/>
              <a:t>یادگیری تقویتی </a:t>
            </a:r>
            <a:r>
              <a:rPr lang="fa-IR" dirty="0"/>
              <a:t>در حل مسئله</a:t>
            </a:r>
            <a:endParaRPr lang="en-US" dirty="0"/>
          </a:p>
        </p:txBody>
      </p:sp>
      <p:sp>
        <p:nvSpPr>
          <p:cNvPr id="3" name="Content Placeholder 2">
            <a:extLst>
              <a:ext uri="{FF2B5EF4-FFF2-40B4-BE49-F238E27FC236}">
                <a16:creationId xmlns:a16="http://schemas.microsoft.com/office/drawing/2014/main" id="{A91F6192-6C18-4A5B-8834-09C38DA74ACD}"/>
              </a:ext>
            </a:extLst>
          </p:cNvPr>
          <p:cNvSpPr>
            <a:spLocks noGrp="1"/>
          </p:cNvSpPr>
          <p:nvPr>
            <p:ph idx="1"/>
          </p:nvPr>
        </p:nvSpPr>
        <p:spPr>
          <a:xfrm>
            <a:off x="1941511" y="1540189"/>
            <a:ext cx="8915400" cy="3777622"/>
          </a:xfrm>
        </p:spPr>
        <p:txBody>
          <a:bodyPr/>
          <a:lstStyle/>
          <a:p>
            <a:r>
              <a:rPr lang="fa-IR" dirty="0"/>
              <a:t>محیط : جهان فیزیکی که عامل در آن عمل می کند</a:t>
            </a:r>
          </a:p>
          <a:p>
            <a:r>
              <a:rPr lang="fa-IR" dirty="0"/>
              <a:t>حالت : موقعیت کنونی عامل</a:t>
            </a:r>
          </a:p>
          <a:p>
            <a:r>
              <a:rPr lang="fa-IR" dirty="0"/>
              <a:t>پاداش : بازخورد از محیط</a:t>
            </a:r>
          </a:p>
          <a:p>
            <a:r>
              <a:rPr lang="fa-IR" dirty="0"/>
              <a:t>سیاست : روشی برای نگاشت حالت عامل به عمل</a:t>
            </a:r>
          </a:p>
          <a:p>
            <a:r>
              <a:rPr lang="fa-IR" dirty="0"/>
              <a:t>ارزش : پاداش آینده که یک عامل  با اقدام به عمل در یک حالت خاص به آن دست می یابند</a:t>
            </a:r>
          </a:p>
          <a:p>
            <a:endParaRPr lang="en-US" dirty="0"/>
          </a:p>
        </p:txBody>
      </p:sp>
      <p:pic>
        <p:nvPicPr>
          <p:cNvPr id="5" name="Picture 4">
            <a:extLst>
              <a:ext uri="{FF2B5EF4-FFF2-40B4-BE49-F238E27FC236}">
                <a16:creationId xmlns:a16="http://schemas.microsoft.com/office/drawing/2014/main" id="{48C7E851-CEE7-4789-AC5E-142852822AAB}"/>
              </a:ext>
            </a:extLst>
          </p:cNvPr>
          <p:cNvPicPr>
            <a:picLocks noChangeAspect="1"/>
          </p:cNvPicPr>
          <p:nvPr/>
        </p:nvPicPr>
        <p:blipFill>
          <a:blip r:embed="rId2"/>
          <a:stretch>
            <a:fillRect/>
          </a:stretch>
        </p:blipFill>
        <p:spPr>
          <a:xfrm>
            <a:off x="1639889" y="4342755"/>
            <a:ext cx="5895975" cy="2171700"/>
          </a:xfrm>
          <a:prstGeom prst="rect">
            <a:avLst/>
          </a:prstGeom>
        </p:spPr>
      </p:pic>
      <p:sp>
        <p:nvSpPr>
          <p:cNvPr id="6" name="Rounded Rectangle 10">
            <a:extLst>
              <a:ext uri="{FF2B5EF4-FFF2-40B4-BE49-F238E27FC236}">
                <a16:creationId xmlns:a16="http://schemas.microsoft.com/office/drawing/2014/main" id="{64597149-8A22-45CA-8F53-1D9C2D9B48F2}"/>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C9EAF04F-E335-414C-8702-0F04CCDCBEA9}"/>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C172551F-D9C7-435E-BAD9-C0F087A78FB0}"/>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7508B625-D949-4C12-AC39-62ADBA09F00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C8D94D89-4501-438A-85B7-5498CC224039}"/>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D0F9CC0-D0E3-4E20-9C7B-93252104B74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A5947835-6C21-43EA-9AF4-3EAA89C862B7}"/>
              </a:ext>
            </a:extLst>
          </p:cNvPr>
          <p:cNvSpPr>
            <a:spLocks noGrp="1"/>
          </p:cNvSpPr>
          <p:nvPr>
            <p:ph type="sldNum" sz="quarter" idx="12"/>
          </p:nvPr>
        </p:nvSpPr>
        <p:spPr/>
        <p:txBody>
          <a:bodyPr/>
          <a:lstStyle/>
          <a:p>
            <a:fld id="{D57F1E4F-1CFF-5643-939E-217C01CDF565}" type="slidenum">
              <a:rPr lang="en-US" smtClean="0"/>
              <a:pPr/>
              <a:t>16</a:t>
            </a:fld>
            <a:r>
              <a:rPr lang="en-US"/>
              <a:t>/41</a:t>
            </a:r>
            <a:endParaRPr lang="en-US" dirty="0"/>
          </a:p>
        </p:txBody>
      </p:sp>
    </p:spTree>
    <p:extLst>
      <p:ext uri="{BB962C8B-B14F-4D97-AF65-F5344CB8AC3E}">
        <p14:creationId xmlns:p14="http://schemas.microsoft.com/office/powerpoint/2010/main" val="38899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958D426D-B7A6-41BB-BC50-494950D71903}"/>
              </a:ext>
            </a:extLst>
          </p:cNvPr>
          <p:cNvSpPr>
            <a:spLocks noGrp="1"/>
          </p:cNvSpPr>
          <p:nvPr>
            <p:ph type="sldNum" sz="quarter" idx="12"/>
          </p:nvPr>
        </p:nvSpPr>
        <p:spPr/>
        <p:txBody>
          <a:bodyPr/>
          <a:lstStyle/>
          <a:p>
            <a:fld id="{D57F1E4F-1CFF-5643-939E-217C01CDF565}" type="slidenum">
              <a:rPr lang="en-US" smtClean="0"/>
              <a:pPr/>
              <a:t>17</a:t>
            </a:fld>
            <a:r>
              <a:rPr lang="en-US"/>
              <a:t>/41</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B0B-0D3C-46B1-8D20-B480A7BE6158}"/>
              </a:ext>
            </a:extLst>
          </p:cNvPr>
          <p:cNvSpPr>
            <a:spLocks noGrp="1"/>
          </p:cNvSpPr>
          <p:nvPr>
            <p:ph type="title"/>
          </p:nvPr>
        </p:nvSpPr>
        <p:spPr>
          <a:xfrm>
            <a:off x="1883938" y="468087"/>
            <a:ext cx="8911687" cy="1280890"/>
          </a:xfrm>
        </p:spPr>
        <p:txBody>
          <a:bodyPr/>
          <a:lstStyle/>
          <a:p>
            <a:r>
              <a:rPr lang="fa-IR" dirty="0"/>
              <a:t>انگیزه ی پژوهشی</a:t>
            </a:r>
            <a:endParaRPr lang="en-US" dirty="0"/>
          </a:p>
        </p:txBody>
      </p:sp>
      <p:sp>
        <p:nvSpPr>
          <p:cNvPr id="3" name="Content Placeholder 2">
            <a:extLst>
              <a:ext uri="{FF2B5EF4-FFF2-40B4-BE49-F238E27FC236}">
                <a16:creationId xmlns:a16="http://schemas.microsoft.com/office/drawing/2014/main" id="{F3A681AD-6638-483B-8D8A-BF197A6B6CBC}"/>
              </a:ext>
            </a:extLst>
          </p:cNvPr>
          <p:cNvSpPr>
            <a:spLocks noGrp="1"/>
          </p:cNvSpPr>
          <p:nvPr>
            <p:ph idx="1"/>
          </p:nvPr>
        </p:nvSpPr>
        <p:spPr>
          <a:xfrm>
            <a:off x="1469571" y="1426964"/>
            <a:ext cx="9258227" cy="4962949"/>
          </a:xfrm>
        </p:spPr>
        <p:txBody>
          <a:bodyPr>
            <a:normAutofit lnSpcReduction="10000"/>
          </a:bodyPr>
          <a:lstStyle/>
          <a:p>
            <a:r>
              <a:rPr lang="fa-IR" sz="2000" b="0" i="0" dirty="0">
                <a:solidFill>
                  <a:srgbClr val="000000"/>
                </a:solidFill>
                <a:effectLst/>
              </a:rPr>
              <a:t>اتحاد </a:t>
            </a:r>
            <a:r>
              <a:rPr lang="en-US" sz="2000" b="0" i="0" dirty="0">
                <a:solidFill>
                  <a:srgbClr val="000000"/>
                </a:solidFill>
                <a:effectLst/>
              </a:rPr>
              <a:t> ORAN</a:t>
            </a:r>
            <a:r>
              <a:rPr lang="fa-IR" sz="2000" b="0" i="0" dirty="0">
                <a:solidFill>
                  <a:srgbClr val="000000"/>
                </a:solidFill>
                <a:effectLst/>
              </a:rPr>
              <a:t>در جستجوی چشم انداز </a:t>
            </a:r>
            <a:r>
              <a:rPr lang="fa-IR" sz="2000" b="1" i="0" dirty="0">
                <a:solidFill>
                  <a:srgbClr val="000000"/>
                </a:solidFill>
                <a:effectLst/>
              </a:rPr>
              <a:t>باز بودن </a:t>
            </a:r>
            <a:r>
              <a:rPr lang="fa-IR" sz="2000" b="0" i="0" dirty="0">
                <a:solidFill>
                  <a:srgbClr val="000000"/>
                </a:solidFill>
                <a:effectLst/>
              </a:rPr>
              <a:t>و </a:t>
            </a:r>
            <a:r>
              <a:rPr lang="fa-IR" sz="2000" b="1" i="0" dirty="0">
                <a:solidFill>
                  <a:srgbClr val="000000"/>
                </a:solidFill>
                <a:effectLst/>
              </a:rPr>
              <a:t>هوشمندی</a:t>
            </a:r>
            <a:r>
              <a:rPr lang="fa-IR" sz="2000" b="0" i="0" dirty="0">
                <a:solidFill>
                  <a:srgbClr val="000000"/>
                </a:solidFill>
                <a:effectLst/>
              </a:rPr>
              <a:t> برای شبکه های بی سیم نسل بعدی و فراتر</a:t>
            </a:r>
            <a:br>
              <a:rPr lang="fa-IR" sz="2000" b="0" i="0" dirty="0">
                <a:solidFill>
                  <a:srgbClr val="000000"/>
                </a:solidFill>
                <a:effectLst/>
              </a:rPr>
            </a:br>
            <a:r>
              <a:rPr lang="fa-IR" sz="2000" b="0" i="0" dirty="0">
                <a:solidFill>
                  <a:srgbClr val="000000"/>
                </a:solidFill>
                <a:effectLst/>
              </a:rPr>
              <a:t>از آن است</a:t>
            </a:r>
            <a:r>
              <a:rPr lang="fa-IR" sz="2000" dirty="0"/>
              <a:t> </a:t>
            </a:r>
            <a:endParaRPr lang="en-US" sz="2000" dirty="0"/>
          </a:p>
          <a:p>
            <a:r>
              <a:rPr lang="fa-IR" sz="2000" dirty="0"/>
              <a:t>در حال حاضر مقالات زیادی در زمینه ی تخصیص منابع در شبکه های دسترسی رادیویی ابری و مهی وجود دارد که نیازمند ارتقا به شبکه های دسترسی رادیویی باز می باشد که منجر به استفاده از روشهای هوش مصنوعی در بخش </a:t>
            </a:r>
            <a:r>
              <a:rPr lang="fa-IR" sz="2000" dirty="0" err="1"/>
              <a:t>کنترلگر</a:t>
            </a:r>
            <a:r>
              <a:rPr lang="fa-IR" sz="2000" dirty="0"/>
              <a:t> غیر زمان واقعی و نزدیک به زمان واقعی می باشد.</a:t>
            </a:r>
          </a:p>
          <a:p>
            <a:r>
              <a:rPr lang="fa-IR" sz="2000" dirty="0"/>
              <a:t>روشهای یادگیری تقویتی، درحال حاضر یکی از روشهای مورد توجه در زمینه ی تخصیص منابع می باشد که برای بدست آوردن متغیرهای پیوسته همانند توان کاربران نیازمند استفاده از روش یادگیری عمیق هستیم.</a:t>
            </a:r>
          </a:p>
          <a:p>
            <a:r>
              <a:rPr lang="fa-IR" sz="2000" dirty="0"/>
              <a:t>بدست آوردن </a:t>
            </a:r>
            <a:r>
              <a:rPr lang="en-US" sz="2000" dirty="0"/>
              <a:t>QoS</a:t>
            </a:r>
            <a:r>
              <a:rPr lang="fa-IR" sz="2000" dirty="0"/>
              <a:t> همانند تاخیر و نرخ در شبکه های دسترسی رادیویی باز و تخصیص پویای منابع به کاربران از اهداف رساله می باشد.</a:t>
            </a:r>
          </a:p>
          <a:p>
            <a:r>
              <a:rPr lang="fa-IR" sz="2000" dirty="0"/>
              <a:t>برش شبکه در بخش هسته و رادیویی، در نسل 5ام بسیار مورد توجه قرار گرفته شده که یکی از اهداف رساله، برش دهی شبکه ی دسترسی رادیویی باز می باشد.   </a:t>
            </a:r>
            <a:endParaRPr lang="en-US" sz="2000" dirty="0"/>
          </a:p>
          <a:p>
            <a:r>
              <a:rPr lang="fa-IR" sz="2000" dirty="0"/>
              <a:t>همچنین قرار گیری توابع شبکه ی مجازی بر روی مراکز داده و تخصیص دینامیکی آن به صورتی که میزان هزینه ی مصرفی به کاهش یابد مورد توجه قرار گرفته است</a:t>
            </a:r>
            <a:br>
              <a:rPr lang="fa-IR" dirty="0"/>
            </a:br>
            <a:endParaRPr lang="en-US" dirty="0"/>
          </a:p>
        </p:txBody>
      </p:sp>
      <p:sp>
        <p:nvSpPr>
          <p:cNvPr id="5" name="Rounded Rectangle 10">
            <a:extLst>
              <a:ext uri="{FF2B5EF4-FFF2-40B4-BE49-F238E27FC236}">
                <a16:creationId xmlns:a16="http://schemas.microsoft.com/office/drawing/2014/main" id="{60C9085C-D3E4-4D8A-A0F0-E8280D055E3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4C9E0DD-B909-43DF-9922-BE31D7347F1D}"/>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94AA5673-AB6D-4AF0-875B-8DA7E7A5B140}"/>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52A80A28-987D-4F19-B306-D0919DFD7800}"/>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4DDC670-5BE6-4A9D-8998-087A67FF1526}"/>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C1985BC2-FF90-47F6-8493-B3FF348592E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007D0427-4F31-42A0-81CF-C67988505C00}"/>
              </a:ext>
            </a:extLst>
          </p:cNvPr>
          <p:cNvSpPr>
            <a:spLocks noGrp="1"/>
          </p:cNvSpPr>
          <p:nvPr>
            <p:ph type="sldNum" sz="quarter" idx="12"/>
          </p:nvPr>
        </p:nvSpPr>
        <p:spPr/>
        <p:txBody>
          <a:bodyPr/>
          <a:lstStyle/>
          <a:p>
            <a:fld id="{D57F1E4F-1CFF-5643-939E-217C01CDF565}" type="slidenum">
              <a:rPr lang="en-US" smtClean="0"/>
              <a:pPr/>
              <a:t>18</a:t>
            </a:fld>
            <a:r>
              <a:rPr lang="en-US"/>
              <a:t>/41</a:t>
            </a:r>
            <a:endParaRPr lang="en-US" dirty="0"/>
          </a:p>
        </p:txBody>
      </p:sp>
    </p:spTree>
    <p:extLst>
      <p:ext uri="{BB962C8B-B14F-4D97-AF65-F5344CB8AC3E}">
        <p14:creationId xmlns:p14="http://schemas.microsoft.com/office/powerpoint/2010/main" val="168108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3800" i="1">
                        <a:latin typeface="Cambria Math" panose="02040503050406030204" pitchFamily="18" charset="0"/>
                      </a:rPr>
                      <m:t> </m:t>
                    </m:r>
                    <m:sSub>
                      <m:sSubPr>
                        <m:ctrlPr>
                          <a:rPr lang="en-US" sz="3800" i="1">
                            <a:latin typeface="Cambria Math" panose="02040503050406030204" pitchFamily="18" charset="0"/>
                          </a:rPr>
                        </m:ctrlPr>
                      </m:sSubPr>
                      <m:e>
                        <m:r>
                          <a:rPr lang="en-US" sz="3800" i="1">
                            <a:latin typeface="Cambria Math" panose="02040503050406030204" pitchFamily="18" charset="0"/>
                          </a:rPr>
                          <m:t>𝑀</m:t>
                        </m:r>
                      </m:e>
                      <m:sub>
                        <m:r>
                          <a:rPr lang="en-US" sz="3800" i="1">
                            <a:latin typeface="Cambria Math" panose="02040503050406030204" pitchFamily="18" charset="0"/>
                          </a:rPr>
                          <m:t>𝑠</m:t>
                        </m:r>
                        <m:r>
                          <a:rPr lang="en-US" sz="3800" i="1">
                            <a:latin typeface="Cambria Math" panose="02040503050406030204" pitchFamily="18" charset="0"/>
                          </a:rPr>
                          <m:t>,</m:t>
                        </m:r>
                        <m:r>
                          <a:rPr lang="en-US" sz="3800" b="0" i="1" smtClean="0">
                            <a:latin typeface="Cambria Math" panose="02040503050406030204" pitchFamily="18" charset="0"/>
                          </a:rPr>
                          <m:t>2</m:t>
                        </m:r>
                      </m:sub>
                    </m:sSub>
                  </m:oMath>
                </a14:m>
                <a:r>
                  <a:rPr lang="fa-IR" sz="3800" dirty="0"/>
                  <a:t>تا </a:t>
                </a:r>
                <a:r>
                  <a:rPr lang="en-US" sz="3800" dirty="0"/>
                  <a:t>VNF</a:t>
                </a:r>
                <a:endParaRPr lang="fa-IR" sz="34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p:cNvPicPr>
            <a:picLocks noChangeAspect="1"/>
          </p:cNvPicPr>
          <p:nvPr/>
        </p:nvPicPr>
        <p:blipFill>
          <a:blip r:embed="rId4"/>
          <a:stretch>
            <a:fillRect/>
          </a:stretch>
        </p:blipFill>
        <p:spPr>
          <a:xfrm>
            <a:off x="2315392" y="1328906"/>
            <a:ext cx="4191000" cy="4791075"/>
          </a:xfrm>
          <a:prstGeom prst="rect">
            <a:avLst/>
          </a:prstGeom>
        </p:spPr>
      </p:pic>
      <p:sp>
        <p:nvSpPr>
          <p:cNvPr id="6" name="Slide Number Placeholder 5">
            <a:extLst>
              <a:ext uri="{FF2B5EF4-FFF2-40B4-BE49-F238E27FC236}">
                <a16:creationId xmlns:a16="http://schemas.microsoft.com/office/drawing/2014/main" id="{943B035F-C1F5-4168-82DF-04AC066A3188}"/>
              </a:ext>
            </a:extLst>
          </p:cNvPr>
          <p:cNvSpPr>
            <a:spLocks noGrp="1"/>
          </p:cNvSpPr>
          <p:nvPr>
            <p:ph type="sldNum" sz="quarter" idx="12"/>
          </p:nvPr>
        </p:nvSpPr>
        <p:spPr/>
        <p:txBody>
          <a:bodyPr/>
          <a:lstStyle/>
          <a:p>
            <a:fld id="{D57F1E4F-1CFF-5643-939E-217C01CDF565}" type="slidenum">
              <a:rPr lang="en-US" smtClean="0"/>
              <a:pPr/>
              <a:t>19</a:t>
            </a:fld>
            <a:r>
              <a:rPr lang="en-US"/>
              <a:t>/41</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BA137B9C-7538-4955-8179-3D067E8DBD57}"/>
              </a:ext>
            </a:extLst>
          </p:cNvPr>
          <p:cNvSpPr>
            <a:spLocks noGrp="1"/>
          </p:cNvSpPr>
          <p:nvPr>
            <p:ph type="sldNum" sz="quarter" idx="12"/>
          </p:nvPr>
        </p:nvSpPr>
        <p:spPr/>
        <p:txBody>
          <a:bodyPr/>
          <a:lstStyle/>
          <a:p>
            <a:fld id="{D57F1E4F-1CFF-5643-939E-217C01CDF565}" type="slidenum">
              <a:rPr lang="en-US" smtClean="0"/>
              <a:pPr/>
              <a:t>2</a:t>
            </a:fld>
            <a:r>
              <a:rPr lang="en-US"/>
              <a:t>/41</a:t>
            </a:r>
            <a:endParaRPr lang="en-US" dirty="0"/>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1818780" y="1452400"/>
            <a:ext cx="2939706" cy="657111"/>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1822493" y="2150945"/>
            <a:ext cx="3981450" cy="857250"/>
          </a:xfrm>
          <a:prstGeom prst="rect">
            <a:avLst/>
          </a:prstGeom>
        </p:spPr>
      </p:pic>
      <p:pic>
        <p:nvPicPr>
          <p:cNvPr id="16" name="Picture 15">
            <a:extLst>
              <a:ext uri="{FF2B5EF4-FFF2-40B4-BE49-F238E27FC236}">
                <a16:creationId xmlns:a16="http://schemas.microsoft.com/office/drawing/2014/main" id="{74C908C5-D1D3-42DF-9261-A6152896C3EA}"/>
              </a:ext>
            </a:extLst>
          </p:cNvPr>
          <p:cNvPicPr>
            <a:picLocks noChangeAspect="1"/>
          </p:cNvPicPr>
          <p:nvPr/>
        </p:nvPicPr>
        <p:blipFill>
          <a:blip r:embed="rId4"/>
          <a:stretch>
            <a:fillRect/>
          </a:stretch>
        </p:blipFill>
        <p:spPr>
          <a:xfrm>
            <a:off x="1941511" y="6149307"/>
            <a:ext cx="4991100" cy="466725"/>
          </a:xfrm>
          <a:prstGeom prst="rect">
            <a:avLst/>
          </a:prstGeom>
        </p:spPr>
      </p:pic>
      <p:pic>
        <p:nvPicPr>
          <p:cNvPr id="17" name="Picture 16">
            <a:extLst>
              <a:ext uri="{FF2B5EF4-FFF2-40B4-BE49-F238E27FC236}">
                <a16:creationId xmlns:a16="http://schemas.microsoft.com/office/drawing/2014/main" id="{F538C848-0A47-41BB-AABD-CEC3A4B6908D}"/>
              </a:ext>
            </a:extLst>
          </p:cNvPr>
          <p:cNvPicPr>
            <a:picLocks noChangeAspect="1"/>
          </p:cNvPicPr>
          <p:nvPr/>
        </p:nvPicPr>
        <p:blipFill>
          <a:blip r:embed="rId5"/>
          <a:stretch>
            <a:fillRect/>
          </a:stretch>
        </p:blipFill>
        <p:spPr>
          <a:xfrm>
            <a:off x="1917743" y="3034632"/>
            <a:ext cx="3790950" cy="3114675"/>
          </a:xfrm>
          <a:prstGeom prst="rect">
            <a:avLst/>
          </a:prstGeom>
        </p:spPr>
      </p:pic>
      <p:sp>
        <p:nvSpPr>
          <p:cNvPr id="13" name="Slide Number Placeholder 12">
            <a:extLst>
              <a:ext uri="{FF2B5EF4-FFF2-40B4-BE49-F238E27FC236}">
                <a16:creationId xmlns:a16="http://schemas.microsoft.com/office/drawing/2014/main" id="{11FF93E9-17A8-4B1B-8D63-4B506B74BCF0}"/>
              </a:ext>
            </a:extLst>
          </p:cNvPr>
          <p:cNvSpPr>
            <a:spLocks noGrp="1"/>
          </p:cNvSpPr>
          <p:nvPr>
            <p:ph type="sldNum" sz="quarter" idx="12"/>
          </p:nvPr>
        </p:nvSpPr>
        <p:spPr/>
        <p:txBody>
          <a:bodyPr/>
          <a:lstStyle/>
          <a:p>
            <a:fld id="{D57F1E4F-1CFF-5643-939E-217C01CDF565}" type="slidenum">
              <a:rPr lang="en-US" smtClean="0"/>
              <a:pPr/>
              <a:t>20</a:t>
            </a:fld>
            <a:r>
              <a:rPr lang="en-US"/>
              <a:t>/41</a:t>
            </a:r>
            <a:endParaRPr lang="en-US" dirty="0"/>
          </a:p>
        </p:txBody>
      </p:sp>
    </p:spTree>
    <p:extLst>
      <p:ext uri="{BB962C8B-B14F-4D97-AF65-F5344CB8AC3E}">
        <p14:creationId xmlns:p14="http://schemas.microsoft.com/office/powerpoint/2010/main" val="242744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normAutofit/>
              </a:bodyPr>
              <a:lstStyle/>
              <a:p>
                <a:r>
                  <a:rPr lang="fa-IR" b="0" i="0" dirty="0">
                    <a:solidFill>
                      <a:srgbClr val="000000"/>
                    </a:solidFill>
                    <a:effectLst/>
                  </a:rPr>
                  <a:t>توان سیگنال ارسالی از </a:t>
                </a:r>
                <a:r>
                  <a:rPr lang="en-US" sz="2000" b="0"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sz="2000" b="0"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 </a:t>
                </a:r>
                <a:r>
                  <a:rPr lang="en-US" sz="2000" dirty="0">
                    <a:solidFill>
                      <a:srgbClr val="000000"/>
                    </a:solidFill>
                  </a:rPr>
                  <a:t>fronthaul</a:t>
                </a:r>
                <a:r>
                  <a:rPr lang="fa-IR" dirty="0">
                    <a:solidFill>
                      <a:srgbClr val="000000"/>
                    </a:solidFill>
                  </a:rPr>
                  <a:t>بین </a:t>
                </a:r>
                <a:r>
                  <a:rPr lang="en-US" sz="2000" dirty="0">
                    <a:solidFill>
                      <a:srgbClr val="000000"/>
                    </a:solidFill>
                  </a:rPr>
                  <a:t>j</a:t>
                </a:r>
                <a:r>
                  <a:rPr lang="fa-IR" dirty="0">
                    <a:solidFill>
                      <a:srgbClr val="000000"/>
                    </a:solidFill>
                  </a:rPr>
                  <a:t> امین واحد رادیویی در برش </a:t>
                </a:r>
                <a:r>
                  <a:rPr lang="en-US" sz="2000"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1613" r="-957"/>
                </a:stretch>
              </a:blipFill>
            </p:spPr>
            <p:txBody>
              <a:bodyPr/>
              <a:lstStyle/>
              <a:p>
                <a:r>
                  <a:rPr lang="en-US">
                    <a:noFill/>
                  </a:rPr>
                  <a:t> </a:t>
                </a:r>
              </a:p>
            </p:txBody>
          </p:sp>
        </mc:Fallback>
      </mc:AlternateContent>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CD7BF43-E8C2-4570-A943-2E163819B03A}"/>
              </a:ext>
            </a:extLst>
          </p:cNvPr>
          <p:cNvPicPr>
            <a:picLocks noChangeAspect="1"/>
          </p:cNvPicPr>
          <p:nvPr/>
        </p:nvPicPr>
        <p:blipFill>
          <a:blip r:embed="rId3"/>
          <a:stretch>
            <a:fillRect/>
          </a:stretch>
        </p:blipFill>
        <p:spPr>
          <a:xfrm>
            <a:off x="3237258" y="2882178"/>
            <a:ext cx="4286250" cy="561975"/>
          </a:xfrm>
          <a:prstGeom prst="rect">
            <a:avLst/>
          </a:prstGeom>
        </p:spPr>
      </p:pic>
      <p:pic>
        <p:nvPicPr>
          <p:cNvPr id="14" name="Picture 13">
            <a:extLst>
              <a:ext uri="{FF2B5EF4-FFF2-40B4-BE49-F238E27FC236}">
                <a16:creationId xmlns:a16="http://schemas.microsoft.com/office/drawing/2014/main" id="{BA8151D5-0308-4628-B96F-80C3AB14AD12}"/>
              </a:ext>
            </a:extLst>
          </p:cNvPr>
          <p:cNvPicPr>
            <a:picLocks noChangeAspect="1"/>
          </p:cNvPicPr>
          <p:nvPr/>
        </p:nvPicPr>
        <p:blipFill>
          <a:blip r:embed="rId4"/>
          <a:stretch>
            <a:fillRect/>
          </a:stretch>
        </p:blipFill>
        <p:spPr>
          <a:xfrm>
            <a:off x="3237259" y="4027634"/>
            <a:ext cx="4647578" cy="781050"/>
          </a:xfrm>
          <a:prstGeom prst="rect">
            <a:avLst/>
          </a:prstGeom>
        </p:spPr>
      </p:pic>
      <p:sp>
        <p:nvSpPr>
          <p:cNvPr id="6" name="Slide Number Placeholder 5">
            <a:extLst>
              <a:ext uri="{FF2B5EF4-FFF2-40B4-BE49-F238E27FC236}">
                <a16:creationId xmlns:a16="http://schemas.microsoft.com/office/drawing/2014/main" id="{9F14D555-6D82-4D78-AEFA-4AA26573464A}"/>
              </a:ext>
            </a:extLst>
          </p:cNvPr>
          <p:cNvSpPr>
            <a:spLocks noGrp="1"/>
          </p:cNvSpPr>
          <p:nvPr>
            <p:ph type="sldNum" sz="quarter" idx="12"/>
          </p:nvPr>
        </p:nvSpPr>
        <p:spPr/>
        <p:txBody>
          <a:bodyPr/>
          <a:lstStyle/>
          <a:p>
            <a:fld id="{D57F1E4F-1CFF-5643-939E-217C01CDF565}" type="slidenum">
              <a:rPr lang="en-US" smtClean="0"/>
              <a:pPr/>
              <a:t>21</a:t>
            </a:fld>
            <a:r>
              <a:rPr lang="en-US"/>
              <a:t>/41</a:t>
            </a:r>
            <a:endParaRPr lang="en-US" dirty="0"/>
          </a:p>
        </p:txBody>
      </p:sp>
    </p:spTree>
    <p:extLst>
      <p:ext uri="{BB962C8B-B14F-4D97-AF65-F5344CB8AC3E}">
        <p14:creationId xmlns:p14="http://schemas.microsoft.com/office/powerpoint/2010/main" val="1451312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565965" y="1953563"/>
            <a:ext cx="9120189" cy="3836230"/>
          </a:xfrm>
        </p:spPr>
        <p:txBody>
          <a:bodyPr/>
          <a:lstStyle/>
          <a:p>
            <a:r>
              <a:rPr lang="fa-IR" dirty="0"/>
              <a:t>پردازش باند پایه هر</a:t>
            </a:r>
            <a:r>
              <a:rPr lang="en-US" sz="2000" dirty="0"/>
              <a:t>VNF</a:t>
            </a:r>
            <a:r>
              <a:rPr lang="fa-IR" dirty="0"/>
              <a:t> بوسیله ی پردازش صف</a:t>
            </a:r>
            <a:r>
              <a:rPr lang="en-US" dirty="0"/>
              <a:t> </a:t>
            </a:r>
            <a:r>
              <a:rPr lang="en-US" sz="2000" dirty="0"/>
              <a:t>M/M/1</a:t>
            </a:r>
            <a:r>
              <a:rPr lang="fa-IR" dirty="0"/>
              <a:t>مدل می شود </a:t>
            </a:r>
            <a:endParaRPr lang="en-US" dirty="0"/>
          </a:p>
          <a:p>
            <a:r>
              <a:rPr lang="fa-IR" dirty="0"/>
              <a:t>تاخیر پردازشی در </a:t>
            </a:r>
            <a:r>
              <a:rPr lang="en-US" sz="2000" dirty="0"/>
              <a:t>CU</a:t>
            </a:r>
            <a:r>
              <a:rPr lang="fa-IR" dirty="0"/>
              <a:t> و </a:t>
            </a:r>
            <a:r>
              <a:rPr lang="en-US" dirty="0"/>
              <a:t> </a:t>
            </a:r>
            <a:r>
              <a:rPr lang="en-US" sz="2000" dirty="0"/>
              <a:t>DU</a:t>
            </a:r>
            <a:endParaRPr lang="en-US" dirty="0"/>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679797" y="4839122"/>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542078" y="2442906"/>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AC7EFCB8-479B-4F41-96B8-63E8189CF6CF}"/>
              </a:ext>
            </a:extLst>
          </p:cNvPr>
          <p:cNvSpPr>
            <a:spLocks noGrp="1"/>
          </p:cNvSpPr>
          <p:nvPr>
            <p:ph type="sldNum" sz="quarter" idx="12"/>
          </p:nvPr>
        </p:nvSpPr>
        <p:spPr/>
        <p:txBody>
          <a:bodyPr/>
          <a:lstStyle/>
          <a:p>
            <a:fld id="{D57F1E4F-1CFF-5643-939E-217C01CDF565}" type="slidenum">
              <a:rPr lang="en-US" smtClean="0"/>
              <a:pPr/>
              <a:t>22</a:t>
            </a:fld>
            <a:r>
              <a:rPr lang="en-US"/>
              <a:t>/41</a:t>
            </a:r>
            <a:endParaRPr lang="en-US" dirty="0"/>
          </a:p>
        </p:txBody>
      </p:sp>
    </p:spTree>
    <p:extLst>
      <p:ext uri="{BB962C8B-B14F-4D97-AF65-F5344CB8AC3E}">
        <p14:creationId xmlns:p14="http://schemas.microsoft.com/office/powerpoint/2010/main" val="369495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مراکز داده ی فیزیکی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605974"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 بودن نشان می دهد مرکزداده ی </a:t>
                </a:r>
                <a:r>
                  <a:rPr lang="en-US" sz="2000" b="0" i="1" dirty="0">
                    <a:solidFill>
                      <a:srgbClr val="000000"/>
                    </a:solidFill>
                    <a:effectLst/>
                    <a:cs typeface="Times New Roman" panose="02020603050405020304" pitchFamily="18" charset="0"/>
                  </a:rPr>
                  <a:t>d</a:t>
                </a:r>
                <a:r>
                  <a:rPr lang="fa-IR" b="0" i="0" dirty="0">
                    <a:solidFill>
                      <a:srgbClr val="000000"/>
                    </a:solidFill>
                    <a:effectLst/>
                    <a:latin typeface="IRLotus"/>
                  </a:rPr>
                  <a:t>ام به </a:t>
                </a:r>
                <a:r>
                  <a:rPr lang="en-US" sz="2000" b="0" i="1" dirty="0">
                    <a:solidFill>
                      <a:srgbClr val="000000"/>
                    </a:solidFill>
                    <a:effectLst/>
                    <a:cs typeface="Times New Roman" panose="02020603050405020304" pitchFamily="18" charset="0"/>
                  </a:rPr>
                  <a:t>s</a:t>
                </a:r>
                <a:r>
                  <a:rPr lang="fa-IR" b="0" i="0" dirty="0">
                    <a:solidFill>
                      <a:srgbClr val="000000"/>
                    </a:solidFill>
                    <a:effectLst/>
                    <a:latin typeface="IRLotus"/>
                  </a:rPr>
                  <a:t>امین برش، منابع فیزیکی اختصاص داده است </a:t>
                </a: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605974"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4142803" y="2809073"/>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1941511" y="3673355"/>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A2532130-5E61-4351-8503-B8B12EF46748}"/>
              </a:ext>
            </a:extLst>
          </p:cNvPr>
          <p:cNvSpPr>
            <a:spLocks noGrp="1"/>
          </p:cNvSpPr>
          <p:nvPr>
            <p:ph type="sldNum" sz="quarter" idx="12"/>
          </p:nvPr>
        </p:nvSpPr>
        <p:spPr/>
        <p:txBody>
          <a:bodyPr/>
          <a:lstStyle/>
          <a:p>
            <a:fld id="{D57F1E4F-1CFF-5643-939E-217C01CDF565}" type="slidenum">
              <a:rPr lang="en-US" smtClean="0"/>
              <a:pPr/>
              <a:t>23</a:t>
            </a:fld>
            <a:r>
              <a:rPr lang="en-US"/>
              <a:t>/41</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624571" y="1461609"/>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3263461" y="2818623"/>
            <a:ext cx="2589620" cy="593455"/>
          </a:xfrm>
          <a:prstGeom prst="rect">
            <a:avLst/>
          </a:prstGeom>
        </p:spPr>
      </p:pic>
      <p:pic>
        <p:nvPicPr>
          <p:cNvPr id="4" name="Picture 3">
            <a:extLst>
              <a:ext uri="{FF2B5EF4-FFF2-40B4-BE49-F238E27FC236}">
                <a16:creationId xmlns:a16="http://schemas.microsoft.com/office/drawing/2014/main" id="{C7015C03-00A1-44E2-A9D3-EF70C298D70F}"/>
              </a:ext>
            </a:extLst>
          </p:cNvPr>
          <p:cNvPicPr>
            <a:picLocks noChangeAspect="1"/>
          </p:cNvPicPr>
          <p:nvPr/>
        </p:nvPicPr>
        <p:blipFill>
          <a:blip r:embed="rId4"/>
          <a:stretch>
            <a:fillRect/>
          </a:stretch>
        </p:blipFill>
        <p:spPr>
          <a:xfrm>
            <a:off x="3576045" y="4558615"/>
            <a:ext cx="5039909" cy="790574"/>
          </a:xfrm>
          <a:prstGeom prst="rect">
            <a:avLst/>
          </a:prstGeom>
        </p:spPr>
      </p:pic>
      <p:sp>
        <p:nvSpPr>
          <p:cNvPr id="5" name="Slide Number Placeholder 4">
            <a:extLst>
              <a:ext uri="{FF2B5EF4-FFF2-40B4-BE49-F238E27FC236}">
                <a16:creationId xmlns:a16="http://schemas.microsoft.com/office/drawing/2014/main" id="{902538A9-BF73-4B6E-A60A-34D09D9FBF61}"/>
              </a:ext>
            </a:extLst>
          </p:cNvPr>
          <p:cNvSpPr>
            <a:spLocks noGrp="1"/>
          </p:cNvSpPr>
          <p:nvPr>
            <p:ph type="sldNum" sz="quarter" idx="12"/>
          </p:nvPr>
        </p:nvSpPr>
        <p:spPr/>
        <p:txBody>
          <a:bodyPr/>
          <a:lstStyle/>
          <a:p>
            <a:fld id="{D57F1E4F-1CFF-5643-939E-217C01CDF565}" type="slidenum">
              <a:rPr lang="en-US" smtClean="0"/>
              <a:pPr/>
              <a:t>24</a:t>
            </a:fld>
            <a:r>
              <a:rPr lang="en-US"/>
              <a:t>/41</a:t>
            </a:r>
            <a:endParaRPr lang="en-US" dirty="0"/>
          </a:p>
        </p:txBody>
      </p:sp>
    </p:spTree>
    <p:extLst>
      <p:ext uri="{BB962C8B-B14F-4D97-AF65-F5344CB8AC3E}">
        <p14:creationId xmlns:p14="http://schemas.microsoft.com/office/powerpoint/2010/main" val="54683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2771768" y="1145912"/>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3021548" y="2655064"/>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934068" y="5010150"/>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749125" y="1126055"/>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344437" y="3142122"/>
            <a:ext cx="2457450" cy="1466850"/>
          </a:xfrm>
          <a:prstGeom prst="rect">
            <a:avLst/>
          </a:prstGeom>
        </p:spPr>
      </p:pic>
      <p:sp>
        <p:nvSpPr>
          <p:cNvPr id="3" name="Slide Number Placeholder 2">
            <a:extLst>
              <a:ext uri="{FF2B5EF4-FFF2-40B4-BE49-F238E27FC236}">
                <a16:creationId xmlns:a16="http://schemas.microsoft.com/office/drawing/2014/main" id="{9988084B-3233-475C-B3A2-6B90A9D5685C}"/>
              </a:ext>
            </a:extLst>
          </p:cNvPr>
          <p:cNvSpPr>
            <a:spLocks noGrp="1"/>
          </p:cNvSpPr>
          <p:nvPr>
            <p:ph type="sldNum" sz="quarter" idx="12"/>
          </p:nvPr>
        </p:nvSpPr>
        <p:spPr/>
        <p:txBody>
          <a:bodyPr/>
          <a:lstStyle/>
          <a:p>
            <a:fld id="{D57F1E4F-1CFF-5643-939E-217C01CDF565}" type="slidenum">
              <a:rPr lang="en-US" smtClean="0"/>
              <a:pPr/>
              <a:t>25</a:t>
            </a:fld>
            <a:r>
              <a:rPr lang="en-US"/>
              <a:t>/41</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err="1"/>
              <a:t>الگوریتم</a:t>
            </a:r>
            <a:r>
              <a:rPr lang="fa-IR" dirty="0"/>
              <a:t> اختصاص برش شبکه به سرویس</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5C91E7F-926F-4929-8325-9BFE9E3EB9E1}"/>
              </a:ext>
            </a:extLst>
          </p:cNvPr>
          <p:cNvSpPr>
            <a:spLocks noGrp="1"/>
          </p:cNvSpPr>
          <p:nvPr>
            <p:ph type="sldNum" sz="quarter" idx="12"/>
          </p:nvPr>
        </p:nvSpPr>
        <p:spPr/>
        <p:txBody>
          <a:bodyPr/>
          <a:lstStyle/>
          <a:p>
            <a:fld id="{D57F1E4F-1CFF-5643-939E-217C01CDF565}" type="slidenum">
              <a:rPr lang="en-US" smtClean="0"/>
              <a:pPr/>
              <a:t>26</a:t>
            </a:fld>
            <a:r>
              <a:rPr lang="en-US"/>
              <a:t>/41</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تخصیص توان به کاربران</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011B179-2AC1-458A-BDB9-0B291E2B0220}"/>
              </a:ext>
            </a:extLst>
          </p:cNvPr>
          <p:cNvSpPr>
            <a:spLocks noGrp="1"/>
          </p:cNvSpPr>
          <p:nvPr>
            <p:ph type="sldNum" sz="quarter" idx="12"/>
          </p:nvPr>
        </p:nvSpPr>
        <p:spPr/>
        <p:txBody>
          <a:bodyPr/>
          <a:lstStyle/>
          <a:p>
            <a:fld id="{D57F1E4F-1CFF-5643-939E-217C01CDF565}" type="slidenum">
              <a:rPr lang="en-US" smtClean="0"/>
              <a:pPr/>
              <a:t>27</a:t>
            </a:fld>
            <a:r>
              <a:rPr lang="en-US"/>
              <a:t>/41</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err="1"/>
              <a:t>الگوریتم</a:t>
            </a:r>
            <a:r>
              <a:rPr lang="fa-IR" dirty="0"/>
              <a:t> تخصیص برش شبکه و توان به کاربران سرویس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7F006D04-84DD-4FFF-8B13-C843E8027707}"/>
              </a:ext>
            </a:extLst>
          </p:cNvPr>
          <p:cNvSpPr>
            <a:spLocks noGrp="1"/>
          </p:cNvSpPr>
          <p:nvPr>
            <p:ph type="sldNum" sz="quarter" idx="12"/>
          </p:nvPr>
        </p:nvSpPr>
        <p:spPr/>
        <p:txBody>
          <a:bodyPr/>
          <a:lstStyle/>
          <a:p>
            <a:fld id="{D57F1E4F-1CFF-5643-939E-217C01CDF565}" type="slidenum">
              <a:rPr lang="en-US" smtClean="0"/>
              <a:pPr/>
              <a:t>28</a:t>
            </a:fld>
            <a:r>
              <a:rPr lang="en-US"/>
              <a:t>/41</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تخصیص منابع فیزیکی به توابع مجازی شبکه</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7593F1B7-4552-46D4-B5BB-6D459F54720A}"/>
              </a:ext>
            </a:extLst>
          </p:cNvPr>
          <p:cNvSpPr>
            <a:spLocks noGrp="1"/>
          </p:cNvSpPr>
          <p:nvPr>
            <p:ph type="sldNum" sz="quarter" idx="12"/>
          </p:nvPr>
        </p:nvSpPr>
        <p:spPr/>
        <p:txBody>
          <a:bodyPr/>
          <a:lstStyle/>
          <a:p>
            <a:fld id="{D57F1E4F-1CFF-5643-939E-217C01CDF565}" type="slidenum">
              <a:rPr lang="en-US" smtClean="0"/>
              <a:pPr/>
              <a:t>29</a:t>
            </a:fld>
            <a:r>
              <a:rPr lang="en-US"/>
              <a:t>/41</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E21F1DCC-25BE-4F72-8A9B-214D2F2994C0}"/>
              </a:ext>
            </a:extLst>
          </p:cNvPr>
          <p:cNvSpPr>
            <a:spLocks noGrp="1"/>
          </p:cNvSpPr>
          <p:nvPr>
            <p:ph type="sldNum" sz="quarter" idx="12"/>
          </p:nvPr>
        </p:nvSpPr>
        <p:spPr/>
        <p:txBody>
          <a:bodyPr/>
          <a:lstStyle/>
          <a:p>
            <a:fld id="{D57F1E4F-1CFF-5643-939E-217C01CDF565}" type="slidenum">
              <a:rPr lang="en-US" smtClean="0"/>
              <a:pPr/>
              <a:t>3</a:t>
            </a:fld>
            <a:r>
              <a:rPr lang="en-US" dirty="0"/>
              <a:t>/41</a:t>
            </a: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تخصیص منابع در بخش رادیویی</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E5113628-4665-4370-B790-89037ACB7638}"/>
              </a:ext>
            </a:extLst>
          </p:cNvPr>
          <p:cNvSpPr>
            <a:spLocks noGrp="1"/>
          </p:cNvSpPr>
          <p:nvPr>
            <p:ph type="sldNum" sz="quarter" idx="12"/>
          </p:nvPr>
        </p:nvSpPr>
        <p:spPr/>
        <p:txBody>
          <a:bodyPr/>
          <a:lstStyle/>
          <a:p>
            <a:fld id="{D57F1E4F-1CFF-5643-939E-217C01CDF565}" type="slidenum">
              <a:rPr lang="en-US" smtClean="0"/>
              <a:pPr/>
              <a:t>30</a:t>
            </a:fld>
            <a:r>
              <a:rPr lang="en-US"/>
              <a:t>/41</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تخصیص منابع فیزیکی به توابع مجازی</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393889" y="1718818"/>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0184894-9BB7-4790-9393-F0D931BEDAA1}"/>
              </a:ext>
            </a:extLst>
          </p:cNvPr>
          <p:cNvSpPr>
            <a:spLocks noGrp="1"/>
          </p:cNvSpPr>
          <p:nvPr>
            <p:ph type="sldNum" sz="quarter" idx="12"/>
          </p:nvPr>
        </p:nvSpPr>
        <p:spPr/>
        <p:txBody>
          <a:bodyPr/>
          <a:lstStyle/>
          <a:p>
            <a:fld id="{D57F1E4F-1CFF-5643-939E-217C01CDF565}" type="slidenum">
              <a:rPr lang="en-US" smtClean="0"/>
              <a:pPr/>
              <a:t>31</a:t>
            </a:fld>
            <a:r>
              <a:rPr lang="en-US"/>
              <a:t>/41</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84445089-1483-4A86-8752-3CDF12DAC006}"/>
              </a:ext>
            </a:extLst>
          </p:cNvPr>
          <p:cNvSpPr>
            <a:spLocks noGrp="1"/>
          </p:cNvSpPr>
          <p:nvPr>
            <p:ph type="sldNum" sz="quarter" idx="12"/>
          </p:nvPr>
        </p:nvSpPr>
        <p:spPr/>
        <p:txBody>
          <a:bodyPr/>
          <a:lstStyle/>
          <a:p>
            <a:fld id="{D57F1E4F-1CFF-5643-939E-217C01CDF565}" type="slidenum">
              <a:rPr lang="en-US" smtClean="0"/>
              <a:pPr/>
              <a:t>32</a:t>
            </a:fld>
            <a:r>
              <a:rPr lang="en-US"/>
              <a:t>/41</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en-US" sz="2000" dirty="0">
                    <a:solidFill>
                      <a:srgbClr val="000000"/>
                    </a:solidFill>
                    <a:cs typeface="Times New Roman" panose="02020603050405020304" pitchFamily="18" charset="0"/>
                  </a:rPr>
                  <a:t>f</a:t>
                </a:r>
                <a:r>
                  <a:rPr lang="fa-IR" sz="2000" dirty="0">
                    <a:solidFill>
                      <a:srgbClr val="000000"/>
                    </a:solidFill>
                    <a:cs typeface="Times New Roman" panose="02020603050405020304" pitchFamily="18" charset="0"/>
                  </a:rPr>
                  <a:t> </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a:t>
                </a:r>
                <a:r>
                  <a:rPr lang="en-US" dirty="0">
                    <a:solidFill>
                      <a:srgbClr val="000000"/>
                    </a:solidFill>
                    <a:cs typeface="Times New Roman" panose="02020603050405020304" pitchFamily="18" charset="0"/>
                  </a:rPr>
                  <a:t>d</a:t>
                </a:r>
                <a:r>
                  <a:rPr lang="fa-IR" dirty="0">
                    <a:solidFill>
                      <a:srgbClr val="000000"/>
                    </a:solidFill>
                    <a:latin typeface="IRLotus"/>
                  </a:rPr>
                  <a:t>که به </a:t>
                </a:r>
                <a:r>
                  <a:rPr lang="en-US" dirty="0">
                    <a:solidFill>
                      <a:srgbClr val="000000"/>
                    </a:solidFill>
                    <a:cs typeface="Times New Roman" panose="02020603050405020304" pitchFamily="18" charset="0"/>
                  </a:rPr>
                  <a:t>VNF</a:t>
                </a:r>
                <a:r>
                  <a:rPr lang="fa-IR" dirty="0">
                    <a:solidFill>
                      <a:srgbClr val="000000"/>
                    </a:solidFill>
                    <a:latin typeface="IRLotus"/>
                  </a:rPr>
                  <a:t>های یک برش </a:t>
                </a:r>
                <a:r>
                  <a:rPr lang="en-US" dirty="0">
                    <a:solidFill>
                      <a:srgbClr val="000000"/>
                    </a:solidFill>
                    <a:latin typeface="IRLotus"/>
                  </a:rPr>
                  <a:t> </a:t>
                </a:r>
                <a:r>
                  <a:rPr lang="en-US" dirty="0">
                    <a:solidFill>
                      <a:srgbClr val="000000"/>
                    </a:solidFill>
                    <a:cs typeface="Times New Roman" panose="02020603050405020304" pitchFamily="18" charset="0"/>
                  </a:rPr>
                  <a:t>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cs typeface="Times New Roman" panose="02020603050405020304" pitchFamily="18" charset="0"/>
                  </a:rPr>
                  <a:t>t</a:t>
                </a:r>
                <a:r>
                  <a:rPr lang="en-US" dirty="0">
                    <a:solidFill>
                      <a:srgbClr val="000000"/>
                    </a:solidFill>
                    <a:latin typeface="IRLotus"/>
                  </a:rPr>
                  <a: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205896" y="2588849"/>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014540" y="3216067"/>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994990" y="4498627"/>
            <a:ext cx="3743719" cy="838894"/>
          </a:xfrm>
          <a:prstGeom prst="rect">
            <a:avLst/>
          </a:prstGeom>
        </p:spPr>
      </p:pic>
      <p:sp>
        <p:nvSpPr>
          <p:cNvPr id="11" name="Slide Number Placeholder 10">
            <a:extLst>
              <a:ext uri="{FF2B5EF4-FFF2-40B4-BE49-F238E27FC236}">
                <a16:creationId xmlns:a16="http://schemas.microsoft.com/office/drawing/2014/main" id="{D561330F-756F-4E91-95D7-0440F5C4E65C}"/>
              </a:ext>
            </a:extLst>
          </p:cNvPr>
          <p:cNvSpPr>
            <a:spLocks noGrp="1"/>
          </p:cNvSpPr>
          <p:nvPr>
            <p:ph type="sldNum" sz="quarter" idx="12"/>
          </p:nvPr>
        </p:nvSpPr>
        <p:spPr/>
        <p:txBody>
          <a:bodyPr/>
          <a:lstStyle/>
          <a:p>
            <a:fld id="{D57F1E4F-1CFF-5643-939E-217C01CDF565}" type="slidenum">
              <a:rPr lang="en-US" smtClean="0"/>
              <a:pPr/>
              <a:t>33</a:t>
            </a:fld>
            <a:r>
              <a:rPr lang="en-US"/>
              <a:t>/41</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a:t>
            </a:r>
            <a:r>
              <a:rPr lang="en-US" b="0" i="0" dirty="0">
                <a:solidFill>
                  <a:srgbClr val="000000"/>
                </a:solidFill>
                <a:effectLst/>
              </a:rPr>
              <a:t> </a:t>
            </a:r>
            <a:r>
              <a:rPr lang="fa-IR" b="0" i="0" dirty="0">
                <a:solidFill>
                  <a:srgbClr val="000000"/>
                </a:solidFill>
                <a:effectLst/>
              </a:rPr>
              <a:t>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4D0600B8-7491-47DB-A0D5-58D5A73C7621}"/>
              </a:ext>
            </a:extLst>
          </p:cNvPr>
          <p:cNvSpPr>
            <a:spLocks noGrp="1"/>
          </p:cNvSpPr>
          <p:nvPr>
            <p:ph type="sldNum" sz="quarter" idx="12"/>
          </p:nvPr>
        </p:nvSpPr>
        <p:spPr/>
        <p:txBody>
          <a:bodyPr/>
          <a:lstStyle/>
          <a:p>
            <a:fld id="{D57F1E4F-1CFF-5643-939E-217C01CDF565}" type="slidenum">
              <a:rPr lang="en-US" smtClean="0"/>
              <a:pPr/>
              <a:t>34</a:t>
            </a:fld>
            <a:r>
              <a:rPr lang="en-US"/>
              <a:t>/41</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a:t>
            </a:r>
            <a:r>
              <a:rPr lang="fa-IR" dirty="0">
                <a:solidFill>
                  <a:srgbClr val="000000"/>
                </a:solidFill>
                <a:latin typeface="IRlotus-Bold"/>
              </a:rPr>
              <a:t>ی بخش رادیویی</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F3496A28-39FB-4E27-98E7-9CD4F1361194}"/>
              </a:ext>
            </a:extLst>
          </p:cNvPr>
          <p:cNvSpPr>
            <a:spLocks noGrp="1"/>
          </p:cNvSpPr>
          <p:nvPr>
            <p:ph type="sldNum" sz="quarter" idx="12"/>
          </p:nvPr>
        </p:nvSpPr>
        <p:spPr/>
        <p:txBody>
          <a:bodyPr/>
          <a:lstStyle/>
          <a:p>
            <a:fld id="{D57F1E4F-1CFF-5643-939E-217C01CDF565}" type="slidenum">
              <a:rPr lang="en-US" smtClean="0"/>
              <a:pPr/>
              <a:t>35</a:t>
            </a:fld>
            <a:r>
              <a:rPr lang="en-US"/>
              <a:t>/41</a:t>
            </a:r>
            <a:endParaRPr lang="en-US" dirty="0"/>
          </a:p>
        </p:txBody>
      </p:sp>
    </p:spTree>
    <p:extLst>
      <p:ext uri="{BB962C8B-B14F-4D97-AF65-F5344CB8AC3E}">
        <p14:creationId xmlns:p14="http://schemas.microsoft.com/office/powerpoint/2010/main" val="259726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بخش هسته</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278672A7-C87C-4934-ABBA-153C8454A4B2}"/>
              </a:ext>
            </a:extLst>
          </p:cNvPr>
          <p:cNvSpPr>
            <a:spLocks noGrp="1"/>
          </p:cNvSpPr>
          <p:nvPr>
            <p:ph type="sldNum" sz="quarter" idx="12"/>
          </p:nvPr>
        </p:nvSpPr>
        <p:spPr/>
        <p:txBody>
          <a:bodyPr/>
          <a:lstStyle/>
          <a:p>
            <a:fld id="{D57F1E4F-1CFF-5643-939E-217C01CDF565}" type="slidenum">
              <a:rPr lang="en-US" smtClean="0"/>
              <a:pPr/>
              <a:t>36</a:t>
            </a:fld>
            <a:r>
              <a:rPr lang="en-US"/>
              <a:t>/41</a:t>
            </a:r>
            <a:endParaRPr lang="en-US" dirty="0"/>
          </a:p>
        </p:txBody>
      </p:sp>
    </p:spTree>
    <p:extLst>
      <p:ext uri="{BB962C8B-B14F-4D97-AF65-F5344CB8AC3E}">
        <p14:creationId xmlns:p14="http://schemas.microsoft.com/office/powerpoint/2010/main" val="3966160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1754562" y="1784521"/>
            <a:ext cx="9001048" cy="4560867"/>
          </a:xfrm>
        </p:spPr>
        <p:txBody>
          <a:bodyPr>
            <a:normAutofit/>
          </a:bodyPr>
          <a:lstStyle/>
          <a:p>
            <a:r>
              <a:rPr lang="fa-IR" sz="2200" b="0" i="0" dirty="0">
                <a:solidFill>
                  <a:srgbClr val="000000"/>
                </a:solidFill>
                <a:effectLst/>
              </a:rPr>
              <a:t>مدل کردن برش شبکه در ساختار شبکه ی دسترسی رادیویی باز و حل آن بوسیله ی روش یادگیری تقویتی عمیق یا روشهای یادگیری</a:t>
            </a:r>
            <a:r>
              <a:rPr lang="en-US" sz="2200" b="0" i="0" dirty="0">
                <a:solidFill>
                  <a:srgbClr val="000000"/>
                </a:solidFill>
                <a:effectLst/>
              </a:rPr>
              <a:t> </a:t>
            </a:r>
            <a:r>
              <a:rPr lang="fa-IR" sz="2200" b="0" i="0" dirty="0">
                <a:solidFill>
                  <a:srgbClr val="000000"/>
                </a:solidFill>
                <a:effectLst/>
              </a:rPr>
              <a:t>تحت نظارت </a:t>
            </a:r>
            <a:r>
              <a:rPr lang="fa-IR" sz="2200" dirty="0">
                <a:solidFill>
                  <a:srgbClr val="000000"/>
                </a:solidFill>
              </a:rPr>
              <a:t>از کارهای آینده </a:t>
            </a:r>
            <a:r>
              <a:rPr lang="fa-IR" sz="2200" b="0" i="0" dirty="0">
                <a:solidFill>
                  <a:srgbClr val="000000"/>
                </a:solidFill>
                <a:effectLst/>
              </a:rPr>
              <a:t>می باشد</a:t>
            </a:r>
            <a:r>
              <a:rPr lang="fa-IR" sz="2200" dirty="0">
                <a:solidFill>
                  <a:srgbClr val="000000"/>
                </a:solidFill>
              </a:rPr>
              <a:t>. کنترلگر هوشمند رادیویی غیر زمان واقعی و نزدیک به زمان واقعی برای استفاده از یادگیری مدل و ارزیابی آن مورد استفاده قرار می گیرند.</a:t>
            </a:r>
            <a:endParaRPr lang="fa-IR" sz="2200" dirty="0"/>
          </a:p>
          <a:p>
            <a:r>
              <a:rPr lang="fa-IR" sz="2200" b="0" i="0" dirty="0">
                <a:solidFill>
                  <a:srgbClr val="000000"/>
                </a:solidFill>
                <a:effectLst/>
              </a:rPr>
              <a:t>تخصیص منابع به روش توزیع شده برای برش شبکه از منابع </a:t>
            </a:r>
            <a:r>
              <a:rPr lang="fa-IR" sz="2200" b="0" i="0" dirty="0" err="1">
                <a:solidFill>
                  <a:srgbClr val="000000"/>
                </a:solidFill>
                <a:effectLst/>
              </a:rPr>
              <a:t>محاسباتی</a:t>
            </a:r>
            <a:r>
              <a:rPr lang="fa-IR" sz="2200" b="0" i="0" dirty="0">
                <a:solidFill>
                  <a:srgbClr val="000000"/>
                </a:solidFill>
                <a:effectLst/>
              </a:rPr>
              <a:t> و منابع دیگر همانند پهنای باند می باشد. همچنین از روش توزیع شده در لینک </a:t>
            </a:r>
            <a:r>
              <a:rPr lang="fa-IR" sz="2200" b="0" i="0" dirty="0" err="1">
                <a:solidFill>
                  <a:srgbClr val="000000"/>
                </a:solidFill>
                <a:effectLst/>
              </a:rPr>
              <a:t>فراسو</a:t>
            </a:r>
            <a:r>
              <a:rPr lang="fa-IR" sz="2200" b="0" i="0" dirty="0">
                <a:solidFill>
                  <a:srgbClr val="000000"/>
                </a:solidFill>
                <a:effectLst/>
              </a:rPr>
              <a:t> </a:t>
            </a:r>
            <a:r>
              <a:rPr lang="fa-IR" sz="2200" dirty="0">
                <a:solidFill>
                  <a:srgbClr val="0000FF"/>
                </a:solidFill>
              </a:rPr>
              <a:t> </a:t>
            </a:r>
            <a:r>
              <a:rPr lang="fa-IR" sz="2200" b="0" i="0" dirty="0">
                <a:solidFill>
                  <a:srgbClr val="000000"/>
                </a:solidFill>
                <a:effectLst/>
              </a:rPr>
              <a:t>برای تخصیص توان کاربران، تخصیص پهنای باند و ... استفاده می گردد. یکی از روشها، استفاده از </a:t>
            </a:r>
            <a:r>
              <a:rPr lang="en-US" sz="2000" b="0" i="0" dirty="0">
                <a:solidFill>
                  <a:srgbClr val="000000"/>
                </a:solidFill>
                <a:effectLst/>
              </a:rPr>
              <a:t>Distributed ADMM</a:t>
            </a:r>
            <a:r>
              <a:rPr lang="fa-IR" sz="2000" b="0" i="0" dirty="0">
                <a:solidFill>
                  <a:srgbClr val="000000"/>
                </a:solidFill>
                <a:effectLst/>
              </a:rPr>
              <a:t> </a:t>
            </a:r>
            <a:r>
              <a:rPr lang="fa-IR" sz="2200" b="0" i="0" dirty="0">
                <a:solidFill>
                  <a:srgbClr val="000000"/>
                </a:solidFill>
                <a:effectLst/>
              </a:rPr>
              <a:t>می باشد که در این روش</a:t>
            </a:r>
            <a:r>
              <a:rPr lang="en-US" sz="2200" b="0" i="0" dirty="0">
                <a:solidFill>
                  <a:srgbClr val="000000"/>
                </a:solidFill>
                <a:effectLst/>
              </a:rPr>
              <a:t> </a:t>
            </a:r>
            <a:r>
              <a:rPr lang="fa-IR" sz="2200" b="0" i="0" dirty="0">
                <a:solidFill>
                  <a:srgbClr val="000000"/>
                </a:solidFill>
                <a:effectLst/>
              </a:rPr>
              <a:t>تعدادی عامل به صورت </a:t>
            </a:r>
            <a:r>
              <a:rPr lang="fa-IR" sz="2200" b="0" i="0" dirty="0" err="1">
                <a:solidFill>
                  <a:srgbClr val="000000"/>
                </a:solidFill>
                <a:effectLst/>
              </a:rPr>
              <a:t>همکارانه</a:t>
            </a:r>
            <a:r>
              <a:rPr lang="fa-IR" sz="2200" b="0" i="0" dirty="0">
                <a:solidFill>
                  <a:srgbClr val="000000"/>
                </a:solidFill>
                <a:effectLst/>
              </a:rPr>
              <a:t> سعی در حل یک معادله ی بهینه سازی مشترک دارند که تابع هدف </a:t>
            </a:r>
            <a:r>
              <a:rPr lang="fa-IR" sz="2200" b="0" i="0" dirty="0" err="1">
                <a:solidFill>
                  <a:srgbClr val="000000"/>
                </a:solidFill>
                <a:effectLst/>
              </a:rPr>
              <a:t>مجموعی</a:t>
            </a:r>
            <a:r>
              <a:rPr lang="fa-IR" sz="2200" b="0" i="0" dirty="0">
                <a:solidFill>
                  <a:srgbClr val="000000"/>
                </a:solidFill>
                <a:effectLst/>
              </a:rPr>
              <a:t> از مقدارهای خصوصی هر عامل می باشد.</a:t>
            </a:r>
            <a:r>
              <a:rPr lang="fa-IR" sz="2200" dirty="0"/>
              <a:t> </a:t>
            </a:r>
            <a:br>
              <a:rPr lang="fa-IR" dirty="0"/>
            </a:br>
            <a:br>
              <a:rPr lang="fa-IR" dirty="0"/>
            </a:br>
            <a:br>
              <a:rPr lang="fa-IR" dirty="0"/>
            </a:br>
            <a:endParaRPr lang="en-US" dirty="0"/>
          </a:p>
          <a:p>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981EC7A0-BF2E-4022-8030-025C5D67540A}"/>
              </a:ext>
            </a:extLst>
          </p:cNvPr>
          <p:cNvSpPr>
            <a:spLocks noGrp="1"/>
          </p:cNvSpPr>
          <p:nvPr>
            <p:ph type="sldNum" sz="quarter" idx="12"/>
          </p:nvPr>
        </p:nvSpPr>
        <p:spPr/>
        <p:txBody>
          <a:bodyPr/>
          <a:lstStyle/>
          <a:p>
            <a:fld id="{D57F1E4F-1CFF-5643-939E-217C01CDF565}" type="slidenum">
              <a:rPr lang="en-US" smtClean="0"/>
              <a:pPr/>
              <a:t>37</a:t>
            </a:fld>
            <a:r>
              <a:rPr lang="en-US"/>
              <a:t>/41</a:t>
            </a:r>
            <a:endParaRPr lang="en-US" dirty="0"/>
          </a:p>
        </p:txBody>
      </p:sp>
    </p:spTree>
    <p:extLst>
      <p:ext uri="{BB962C8B-B14F-4D97-AF65-F5344CB8AC3E}">
        <p14:creationId xmlns:p14="http://schemas.microsoft.com/office/powerpoint/2010/main" val="3482573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1124444" y="1416336"/>
            <a:ext cx="9657319" cy="5259571"/>
          </a:xfrm>
        </p:spPr>
        <p:txBody>
          <a:bodyPr>
            <a:normAutofit fontScale="77500" lnSpcReduction="20000"/>
          </a:bodyPr>
          <a:lstStyle/>
          <a:p>
            <a:pPr>
              <a:lnSpc>
                <a:spcPct val="120000"/>
              </a:lnSpc>
            </a:pPr>
            <a:r>
              <a:rPr lang="fa-IR" dirty="0">
                <a:solidFill>
                  <a:srgbClr val="000000"/>
                </a:solidFill>
              </a:rPr>
              <a:t>بدست آوردن پارامترهای کیفیت سرویس </a:t>
            </a:r>
            <a:r>
              <a:rPr lang="en-US" dirty="0">
                <a:solidFill>
                  <a:srgbClr val="000000"/>
                </a:solidFill>
              </a:rPr>
              <a:t>QoS</a:t>
            </a:r>
            <a:r>
              <a:rPr lang="fa-IR" dirty="0">
                <a:solidFill>
                  <a:srgbClr val="000000"/>
                </a:solidFill>
              </a:rPr>
              <a:t> در شبکه های دسترسی باز</a:t>
            </a:r>
            <a:r>
              <a:rPr lang="en-US" dirty="0">
                <a:solidFill>
                  <a:srgbClr val="000000"/>
                </a:solidFill>
              </a:rPr>
              <a:t> </a:t>
            </a:r>
            <a:r>
              <a:rPr lang="fa-IR" dirty="0">
                <a:solidFill>
                  <a:srgbClr val="000000"/>
                </a:solidFill>
              </a:rPr>
              <a:t>که شامل تاخیر انتها به انتها، میزان از دست دادن بسته ها ، قابلیت اطمینان و ... می باشد. در</a:t>
            </a:r>
            <a:r>
              <a:rPr lang="en-US" dirty="0">
                <a:solidFill>
                  <a:srgbClr val="000000"/>
                </a:solidFill>
              </a:rPr>
              <a:t> </a:t>
            </a:r>
            <a:r>
              <a:rPr lang="fa-IR" dirty="0">
                <a:solidFill>
                  <a:srgbClr val="000000"/>
                </a:solidFill>
              </a:rPr>
              <a:t>اینجا می توان تاخیر را هم در بخش رادیویی هم در بخش هسته ی شبکه بدست آورد. همچنین، به منظور</a:t>
            </a:r>
            <a:r>
              <a:rPr lang="en-US" dirty="0">
                <a:solidFill>
                  <a:srgbClr val="000000"/>
                </a:solidFill>
              </a:rPr>
              <a:t> </a:t>
            </a:r>
            <a:r>
              <a:rPr lang="fa-IR" dirty="0">
                <a:solidFill>
                  <a:srgbClr val="000000"/>
                </a:solidFill>
              </a:rPr>
              <a:t>نشان دادن نقش هوش در </a:t>
            </a:r>
            <a:r>
              <a:rPr lang="en-US" dirty="0">
                <a:solidFill>
                  <a:srgbClr val="000000"/>
                </a:solidFill>
              </a:rPr>
              <a:t>ORAN </a:t>
            </a:r>
            <a:r>
              <a:rPr lang="fa-IR" dirty="0">
                <a:solidFill>
                  <a:srgbClr val="000000"/>
                </a:solidFill>
              </a:rPr>
              <a:t> طرح مدیریت هوشمند منابع رادیویی را برای کنترل تراکم ترافیک و</a:t>
            </a:r>
            <a:r>
              <a:rPr lang="en-US" dirty="0">
                <a:solidFill>
                  <a:srgbClr val="000000"/>
                </a:solidFill>
              </a:rPr>
              <a:t> </a:t>
            </a:r>
            <a:r>
              <a:rPr lang="fa-IR" dirty="0">
                <a:solidFill>
                  <a:srgbClr val="000000"/>
                </a:solidFill>
              </a:rPr>
              <a:t>نشان دادن کارایی آن در یک مجموعه داده واقعی از یک اپراتور بزرگ بدست می آوریم </a:t>
            </a:r>
          </a:p>
          <a:p>
            <a:pPr>
              <a:lnSpc>
                <a:spcPct val="120000"/>
              </a:lnSpc>
            </a:pPr>
            <a:r>
              <a:rPr lang="fa-IR" dirty="0">
                <a:solidFill>
                  <a:srgbClr val="000000"/>
                </a:solidFill>
              </a:rPr>
              <a:t>بارهای ترافیکی در برش های مختلف با گذشت زمان تحت تغییر</a:t>
            </a:r>
            <a:r>
              <a:rPr lang="en-US" dirty="0">
                <a:solidFill>
                  <a:srgbClr val="000000"/>
                </a:solidFill>
              </a:rPr>
              <a:t> </a:t>
            </a:r>
            <a:r>
              <a:rPr lang="fa-IR" dirty="0">
                <a:solidFill>
                  <a:srgbClr val="000000"/>
                </a:solidFill>
              </a:rPr>
              <a:t>قرار می گیرند در نتیجه چالش هایی برای تأمین کیفیت مداوم ایجاد می شود. حل این مشکل از کارهای آتی می باشد که</a:t>
            </a:r>
            <a:r>
              <a:rPr lang="en-US" dirty="0">
                <a:solidFill>
                  <a:srgbClr val="000000"/>
                </a:solidFill>
              </a:rPr>
              <a:t> </a:t>
            </a:r>
            <a:r>
              <a:rPr lang="fa-IR" b="0" i="0" dirty="0">
                <a:solidFill>
                  <a:srgbClr val="000000"/>
                </a:solidFill>
                <a:effectLst/>
                <a:latin typeface="IRLotus"/>
              </a:rPr>
              <a:t>یک مشکل انتقال جریان پویا برای سرویس های متصل شده به برش شبکه، برای پاسخگویی به نیازهای تأخیر پایان</a:t>
            </a:r>
            <a:r>
              <a:rPr lang="en-US" b="0" i="0" dirty="0">
                <a:solidFill>
                  <a:srgbClr val="000000"/>
                </a:solidFill>
                <a:effectLst/>
                <a:latin typeface="IRLotus"/>
              </a:rPr>
              <a:t> </a:t>
            </a:r>
            <a:r>
              <a:rPr lang="fa-IR" b="0" i="0" dirty="0">
                <a:solidFill>
                  <a:srgbClr val="000000"/>
                </a:solidFill>
                <a:effectLst/>
                <a:latin typeface="IRLotus"/>
              </a:rPr>
              <a:t>انتها به انتها  با ترافیک متغیر، مورد بررسی قرار خواهد گرفت</a:t>
            </a:r>
            <a:r>
              <a:rPr lang="fa-IR" dirty="0"/>
              <a:t> </a:t>
            </a:r>
            <a:endParaRPr lang="en-US" dirty="0"/>
          </a:p>
          <a:p>
            <a:pPr>
              <a:lnSpc>
                <a:spcPct val="120000"/>
              </a:lnSpc>
            </a:pPr>
            <a:r>
              <a:rPr lang="fa-IR" dirty="0"/>
              <a:t>یکی دیگر از مسائل مورد توجه، مسئله ی برش شبکه در شبکه ی دسترسی  رادیویی باز که شامل تخصیص منابع محدود به صورت دینامیکی به کاربران شهر هوشمند شامل دستگاه های زیاد با توان کم و وسایل نقلیه با سرعت  می باشد که نیازمند تاخیر کم و قابلیت اطمینان بالا هستند. در این حالت بخشی از پردازش در قسمت لبه ی شبکه انجام می پذیرد.</a:t>
            </a:r>
            <a:br>
              <a:rPr lang="fa-IR" dirty="0"/>
            </a:br>
            <a:br>
              <a:rPr lang="fa-IR" dirty="0"/>
            </a:br>
            <a:br>
              <a:rPr lang="fa-IR" dirty="0"/>
            </a:br>
            <a:br>
              <a:rPr lang="fa-IR" dirty="0"/>
            </a:br>
            <a:br>
              <a:rPr lang="fa-IR" dirty="0"/>
            </a:br>
            <a:br>
              <a:rPr lang="fa-IR" dirty="0"/>
            </a:br>
            <a:endParaRPr lang="en-US" dirty="0"/>
          </a:p>
          <a:p>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ED1FE5A-6C8C-42C1-A59A-21F68ABC4527}"/>
              </a:ext>
            </a:extLst>
          </p:cNvPr>
          <p:cNvSpPr>
            <a:spLocks noGrp="1"/>
          </p:cNvSpPr>
          <p:nvPr>
            <p:ph type="sldNum" sz="quarter" idx="12"/>
          </p:nvPr>
        </p:nvSpPr>
        <p:spPr/>
        <p:txBody>
          <a:bodyPr/>
          <a:lstStyle/>
          <a:p>
            <a:fld id="{D57F1E4F-1CFF-5643-939E-217C01CDF565}" type="slidenum">
              <a:rPr lang="en-US" smtClean="0"/>
              <a:pPr/>
              <a:t>38</a:t>
            </a:fld>
            <a:r>
              <a:rPr lang="en-US"/>
              <a:t>/41</a:t>
            </a:r>
            <a:endParaRPr lang="en-US" dirty="0"/>
          </a:p>
        </p:txBody>
      </p:sp>
    </p:spTree>
    <p:extLst>
      <p:ext uri="{BB962C8B-B14F-4D97-AF65-F5344CB8AC3E}">
        <p14:creationId xmlns:p14="http://schemas.microsoft.com/office/powerpoint/2010/main" val="3094776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9E87-2F38-4600-8E81-82BC2F24008F}"/>
              </a:ext>
            </a:extLst>
          </p:cNvPr>
          <p:cNvSpPr>
            <a:spLocks noGrp="1"/>
          </p:cNvSpPr>
          <p:nvPr>
            <p:ph type="title"/>
          </p:nvPr>
        </p:nvSpPr>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8D8D7E13-F387-4BBC-8EB8-DB0F6910A0A2}"/>
              </a:ext>
            </a:extLst>
          </p:cNvPr>
          <p:cNvSpPr>
            <a:spLocks noGrp="1"/>
          </p:cNvSpPr>
          <p:nvPr>
            <p:ph idx="1"/>
          </p:nvPr>
        </p:nvSpPr>
        <p:spPr/>
        <p:txBody>
          <a:bodyPr/>
          <a:lstStyle/>
          <a:p>
            <a:r>
              <a:rPr lang="fa-IR"/>
              <a:t>قرارگیری توابع مجازی شبکه بر روی مراکز داده و حل دینامیکی آن برای کاربران هر سرویس، در برش شبکه، یکی دیگر از اهداف ما خواهد بود که از روشهای یادگیری تقویتی عمیق می بایست استفاده کرد.</a:t>
            </a:r>
            <a:endParaRPr lang="en-US" dirty="0"/>
          </a:p>
          <a:p>
            <a:r>
              <a:rPr lang="fa-IR" dirty="0"/>
              <a:t>دستگاه های کم توان اینترنت اشیا در نسل پنجم مورد توجه واقع شدند که یکی دیگر از کارهای آتی، استفاده از تکنیک مجازی سازی شبکه برای دسترسی به منابع و اختصاص منابع شبکه به کاربران اینترنت اشیا با استفاده از روشهای یادگیری تقویتی عمیق می باشد. درخواستهای این کاربران به زنجیره های توابع سرویس مدل می شود و حل آن به وسیله ی روشهای یادگیری تقویتی عمیق چند عامله می باشد. همچنین در اینجا قرارگیری نودها و لینکها و تخصیص منابع مجازی به فیزیکی مورد توجه قرار می گیرد.</a:t>
            </a:r>
          </a:p>
          <a:p>
            <a:endParaRPr lang="en-US" dirty="0"/>
          </a:p>
        </p:txBody>
      </p:sp>
      <p:sp>
        <p:nvSpPr>
          <p:cNvPr id="5" name="Rounded Rectangle 15">
            <a:extLst>
              <a:ext uri="{FF2B5EF4-FFF2-40B4-BE49-F238E27FC236}">
                <a16:creationId xmlns:a16="http://schemas.microsoft.com/office/drawing/2014/main" id="{C4936644-50BA-4448-935F-1CA4D7AED60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E42D7423-E554-4DE2-B246-F7C2FC7F301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DD952588-EECB-4401-AA8D-053556425B9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EFE82F3-5D4E-4575-A401-AD31E67EE36A}"/>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66E60C60-B4CD-4D0A-8652-26702D3E878E}"/>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89280754-78FA-4C7A-B9AC-5313D2A40C05}"/>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3FE5684-E517-42F4-884D-4A25713E5026}"/>
              </a:ext>
            </a:extLst>
          </p:cNvPr>
          <p:cNvSpPr>
            <a:spLocks noGrp="1"/>
          </p:cNvSpPr>
          <p:nvPr>
            <p:ph type="sldNum" sz="quarter" idx="12"/>
          </p:nvPr>
        </p:nvSpPr>
        <p:spPr/>
        <p:txBody>
          <a:bodyPr/>
          <a:lstStyle/>
          <a:p>
            <a:fld id="{D57F1E4F-1CFF-5643-939E-217C01CDF565}" type="slidenum">
              <a:rPr lang="en-US" smtClean="0"/>
              <a:pPr/>
              <a:t>39</a:t>
            </a:fld>
            <a:r>
              <a:rPr lang="en-US"/>
              <a:t>/41</a:t>
            </a:r>
            <a:endParaRPr lang="en-US" dirty="0"/>
          </a:p>
        </p:txBody>
      </p:sp>
    </p:spTree>
    <p:extLst>
      <p:ext uri="{BB962C8B-B14F-4D97-AF65-F5344CB8AC3E}">
        <p14:creationId xmlns:p14="http://schemas.microsoft.com/office/powerpoint/2010/main" val="422855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8618" y="1449300"/>
            <a:ext cx="9514412" cy="5093958"/>
          </a:xfrm>
        </p:spPr>
        <p:txBody>
          <a:bodyPr>
            <a:normAutofit fontScale="92500" lnSpcReduction="1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ar-IQ" dirty="0"/>
              <a:t>شبکه ی تعریف شده ی نرم افزاری </a:t>
            </a:r>
            <a:r>
              <a:rPr lang="en-US" dirty="0"/>
              <a:t>SDN</a:t>
            </a:r>
            <a:r>
              <a:rPr lang="ar-IQ" dirty="0"/>
              <a:t> </a:t>
            </a:r>
            <a:endParaRPr lang="en-US" dirty="0">
              <a:solidFill>
                <a:schemeClr val="tx1"/>
              </a:solidFill>
            </a:endParaRPr>
          </a:p>
          <a:p>
            <a:pPr lvl="1"/>
            <a:r>
              <a:rPr lang="fa-IR" dirty="0">
                <a:solidFill>
                  <a:schemeClr val="tx1"/>
                </a:solidFill>
              </a:rPr>
              <a:t>برش شبکه</a:t>
            </a:r>
          </a:p>
          <a:p>
            <a:pPr lvl="1"/>
            <a:r>
              <a:rPr lang="fa-IR" dirty="0">
                <a:solidFill>
                  <a:schemeClr val="tx1"/>
                </a:solidFill>
              </a:rPr>
              <a:t>مجازی سازی توابع شبکه</a:t>
            </a: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endParaRPr lang="fa-IR" sz="1800" dirty="0">
              <a:solidFill>
                <a:schemeClr val="tx1"/>
              </a:solidFill>
            </a:endParaRPr>
          </a:p>
          <a:p>
            <a:pPr lvl="1">
              <a:buFont typeface="Wingdings" panose="05000000000000000000" pitchFamily="2" charset="2"/>
              <a:buChar char="Ø"/>
            </a:pPr>
            <a:r>
              <a:rPr lang="en-US" sz="1800" dirty="0">
                <a:solidFill>
                  <a:schemeClr val="tx1"/>
                </a:solidFill>
              </a:rPr>
              <a:t>ORAN</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718B5B1-8F37-4724-ACB7-D4DFD02718D3}"/>
              </a:ext>
            </a:extLst>
          </p:cNvPr>
          <p:cNvSpPr>
            <a:spLocks noGrp="1"/>
          </p:cNvSpPr>
          <p:nvPr>
            <p:ph type="sldNum" sz="quarter" idx="12"/>
          </p:nvPr>
        </p:nvSpPr>
        <p:spPr/>
        <p:txBody>
          <a:bodyPr/>
          <a:lstStyle/>
          <a:p>
            <a:fld id="{D57F1E4F-1CFF-5643-939E-217C01CDF565}" type="slidenum">
              <a:rPr lang="en-US" smtClean="0"/>
              <a:pPr/>
              <a:t>4</a:t>
            </a:fld>
            <a:r>
              <a:rPr lang="en-US"/>
              <a:t>/41</a:t>
            </a:r>
            <a:endParaRPr lang="en-US" dirty="0"/>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endParaRPr lang="en-US" sz="9600" dirty="0"/>
          </a:p>
          <a:p>
            <a:r>
              <a:rPr lang="fa-IR" sz="9600" dirty="0"/>
              <a:t>مسئله بخش رادیویی و هسته به صورت ساده شده در حالت دینامیکی حل گردیده است</a:t>
            </a:r>
          </a:p>
          <a:p>
            <a:r>
              <a:rPr lang="fa-IR" sz="9600" dirty="0"/>
              <a:t>از روش یادگیری تقویتی برای حل مسئله استفاده شده است</a:t>
            </a:r>
          </a:p>
          <a:p>
            <a:r>
              <a:rPr lang="fa-IR" sz="9600" dirty="0"/>
              <a:t>در این مسئله مقادیر طوری در نظر گرفته شده اند که تعداد حالتها و اعمال گسسته و قابل شمارش باشند </a:t>
            </a:r>
          </a:p>
          <a:p>
            <a:r>
              <a:rPr lang="fa-IR" sz="9600" dirty="0"/>
              <a:t>با افزایش تعداد برشهای شبکه مقدار خروجی از مقدار بهینه فاصله می گیرد</a:t>
            </a:r>
            <a:endParaRPr lang="en-US" sz="9600" dirty="0"/>
          </a:p>
          <a:p>
            <a:endParaRPr lang="fa-IR" sz="9600" dirty="0"/>
          </a:p>
          <a:p>
            <a:pPr marL="0" indent="0">
              <a:buNone/>
            </a:pPr>
            <a:br>
              <a:rPr lang="fa-IR" dirty="0"/>
            </a:b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B5BF63E0-CE7E-48FE-9A86-E412CD8C85B0}"/>
              </a:ext>
            </a:extLst>
          </p:cNvPr>
          <p:cNvSpPr>
            <a:spLocks noGrp="1"/>
          </p:cNvSpPr>
          <p:nvPr>
            <p:ph type="sldNum" sz="quarter" idx="12"/>
          </p:nvPr>
        </p:nvSpPr>
        <p:spPr/>
        <p:txBody>
          <a:bodyPr/>
          <a:lstStyle/>
          <a:p>
            <a:fld id="{D57F1E4F-1CFF-5643-939E-217C01CDF565}" type="slidenum">
              <a:rPr lang="en-US" smtClean="0"/>
              <a:pPr/>
              <a:t>40</a:t>
            </a:fld>
            <a:r>
              <a:rPr lang="en-US"/>
              <a:t>/41</a:t>
            </a:r>
            <a:endParaRPr lang="en-US" dirty="0"/>
          </a:p>
        </p:txBody>
      </p:sp>
    </p:spTree>
    <p:extLst>
      <p:ext uri="{BB962C8B-B14F-4D97-AF65-F5344CB8AC3E}">
        <p14:creationId xmlns:p14="http://schemas.microsoft.com/office/powerpoint/2010/main" val="184739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4" name="Slide Number Placeholder 3">
            <a:extLst>
              <a:ext uri="{FF2B5EF4-FFF2-40B4-BE49-F238E27FC236}">
                <a16:creationId xmlns:a16="http://schemas.microsoft.com/office/drawing/2014/main" id="{7B5166E8-EF91-43B9-A31A-D3B2274D6A0C}"/>
              </a:ext>
            </a:extLst>
          </p:cNvPr>
          <p:cNvSpPr>
            <a:spLocks noGrp="1"/>
          </p:cNvSpPr>
          <p:nvPr>
            <p:ph type="sldNum" sz="quarter" idx="12"/>
          </p:nvPr>
        </p:nvSpPr>
        <p:spPr/>
        <p:txBody>
          <a:bodyPr/>
          <a:lstStyle/>
          <a:p>
            <a:fld id="{D57F1E4F-1CFF-5643-939E-217C01CDF565}" type="slidenum">
              <a:rPr lang="en-US" smtClean="0"/>
              <a:pPr/>
              <a:t>41</a:t>
            </a:fld>
            <a:r>
              <a:rPr lang="en-US"/>
              <a:t>/41</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77726C75-53A1-4AC6-93E6-CECE2C150CEA}"/>
              </a:ext>
            </a:extLst>
          </p:cNvPr>
          <p:cNvSpPr>
            <a:spLocks noGrp="1"/>
          </p:cNvSpPr>
          <p:nvPr>
            <p:ph type="sldNum" sz="quarter" idx="12"/>
          </p:nvPr>
        </p:nvSpPr>
        <p:spPr/>
        <p:txBody>
          <a:bodyPr/>
          <a:lstStyle/>
          <a:p>
            <a:fld id="{D57F1E4F-1CFF-5643-939E-217C01CDF565}" type="slidenum">
              <a:rPr lang="en-US" smtClean="0"/>
              <a:pPr/>
              <a:t>5</a:t>
            </a:fld>
            <a:r>
              <a:rPr lang="en-US"/>
              <a:t>/41</a:t>
            </a:r>
            <a:endParaRPr lang="en-US" dirty="0"/>
          </a:p>
        </p:txBody>
      </p:sp>
    </p:spTree>
    <p:extLst>
      <p:ext uri="{BB962C8B-B14F-4D97-AF65-F5344CB8AC3E}">
        <p14:creationId xmlns:p14="http://schemas.microsoft.com/office/powerpoint/2010/main" val="17645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br>
              <a:rPr lang="en-US" dirty="0"/>
            </a:br>
            <a:endParaRPr lang="en-US" dirty="0"/>
          </a:p>
        </p:txBody>
      </p:sp>
      <p:pic>
        <p:nvPicPr>
          <p:cNvPr id="5" name="Picture 4"/>
          <p:cNvPicPr>
            <a:picLocks noChangeAspect="1"/>
          </p:cNvPicPr>
          <p:nvPr/>
        </p:nvPicPr>
        <p:blipFill>
          <a:blip r:embed="rId2"/>
          <a:stretch>
            <a:fillRect/>
          </a:stretch>
        </p:blipFill>
        <p:spPr>
          <a:xfrm>
            <a:off x="738495" y="3409406"/>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738495" y="5165510"/>
            <a:ext cx="3183320" cy="1662505"/>
          </a:xfrm>
          <a:prstGeom prst="rect">
            <a:avLst/>
          </a:prstGeom>
        </p:spPr>
      </p:pic>
      <p:sp>
        <p:nvSpPr>
          <p:cNvPr id="6" name="Slide Number Placeholder 5">
            <a:extLst>
              <a:ext uri="{FF2B5EF4-FFF2-40B4-BE49-F238E27FC236}">
                <a16:creationId xmlns:a16="http://schemas.microsoft.com/office/drawing/2014/main" id="{9422CBF5-BAD2-434A-BEAA-C63C6CFF3377}"/>
              </a:ext>
            </a:extLst>
          </p:cNvPr>
          <p:cNvSpPr>
            <a:spLocks noGrp="1"/>
          </p:cNvSpPr>
          <p:nvPr>
            <p:ph type="sldNum" sz="quarter" idx="12"/>
          </p:nvPr>
        </p:nvSpPr>
        <p:spPr/>
        <p:txBody>
          <a:bodyPr/>
          <a:lstStyle/>
          <a:p>
            <a:fld id="{D57F1E4F-1CFF-5643-939E-217C01CDF565}" type="slidenum">
              <a:rPr lang="en-US" smtClean="0"/>
              <a:pPr/>
              <a:t>6</a:t>
            </a:fld>
            <a:r>
              <a:rPr lang="en-US"/>
              <a:t>/41</a:t>
            </a:r>
            <a:endParaRPr lang="en-US" dirty="0"/>
          </a:p>
        </p:txBody>
      </p:sp>
    </p:spTree>
    <p:extLst>
      <p:ext uri="{BB962C8B-B14F-4D97-AF65-F5344CB8AC3E}">
        <p14:creationId xmlns:p14="http://schemas.microsoft.com/office/powerpoint/2010/main" val="21070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a:t>
            </a:r>
            <a:r>
              <a:rPr lang="fa-IR" dirty="0"/>
              <a:t>و </a:t>
            </a:r>
            <a:r>
              <a:rPr lang="ar-IQ" dirty="0"/>
              <a:t>همکاری اثبات شده </a:t>
            </a:r>
            <a:r>
              <a:rPr lang="fa-IR"/>
              <a:t>را </a:t>
            </a:r>
            <a:r>
              <a:rPr lang="ar-IQ"/>
              <a:t>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29C57AF-94E6-4304-BE90-8402A29B2290}"/>
              </a:ext>
            </a:extLst>
          </p:cNvPr>
          <p:cNvSpPr>
            <a:spLocks noGrp="1"/>
          </p:cNvSpPr>
          <p:nvPr>
            <p:ph type="sldNum" sz="quarter" idx="12"/>
          </p:nvPr>
        </p:nvSpPr>
        <p:spPr/>
        <p:txBody>
          <a:bodyPr/>
          <a:lstStyle/>
          <a:p>
            <a:fld id="{D57F1E4F-1CFF-5643-939E-217C01CDF565}" type="slidenum">
              <a:rPr lang="en-US" smtClean="0"/>
              <a:pPr/>
              <a:t>7</a:t>
            </a:fld>
            <a:r>
              <a:rPr lang="en-US"/>
              <a:t>/41</a:t>
            </a:r>
            <a:endParaRPr lang="en-US" dirty="0"/>
          </a:p>
        </p:txBody>
      </p:sp>
    </p:spTree>
    <p:extLst>
      <p:ext uri="{BB962C8B-B14F-4D97-AF65-F5344CB8AC3E}">
        <p14:creationId xmlns:p14="http://schemas.microsoft.com/office/powerpoint/2010/main" val="331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en-US" dirty="0"/>
              <a:t> </a:t>
            </a:r>
            <a:r>
              <a:rPr lang="en-US" sz="2200" dirty="0"/>
              <a:t>BBU</a:t>
            </a:r>
            <a:r>
              <a:rPr lang="fa-IR" dirty="0"/>
              <a:t>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a:t>
            </a:r>
            <a:r>
              <a:rPr lang="en-US" sz="2200" dirty="0" err="1"/>
              <a:t>vRAN</a:t>
            </a:r>
            <a:r>
              <a:rPr lang="en-US" dirty="0"/>
              <a:t> </a:t>
            </a:r>
            <a:r>
              <a:rPr lang="fa-IR" dirty="0"/>
              <a:t> </a:t>
            </a:r>
            <a:r>
              <a:rPr lang="ar-IQ" dirty="0"/>
              <a:t>همچنین امکان انتقال اترنت و</a:t>
            </a:r>
            <a:r>
              <a:rPr lang="en-US" sz="2200" dirty="0"/>
              <a:t>IP</a:t>
            </a:r>
            <a:r>
              <a:rPr lang="en-US" dirty="0"/>
              <a:t> </a:t>
            </a:r>
            <a:r>
              <a:rPr lang="fa-IR" dirty="0"/>
              <a:t> </a:t>
            </a:r>
            <a:r>
              <a:rPr lang="ar-IQ" dirty="0"/>
              <a:t>را فراهم می‌کند</a:t>
            </a:r>
            <a:endParaRPr lang="en-US" dirty="0"/>
          </a:p>
          <a:p>
            <a:pPr lvl="1"/>
            <a:r>
              <a:rPr lang="ar-IQ" dirty="0"/>
              <a:t> که به ارائه‌دهندگان خدمات گزینه‌های مقرون به صرفه‌تری برای انتقال </a:t>
            </a:r>
            <a:r>
              <a:rPr lang="en-US" sz="2200" dirty="0"/>
              <a:t>fronthaul</a:t>
            </a:r>
            <a:r>
              <a:rPr lang="en-US" dirty="0"/>
              <a:t> </a:t>
            </a:r>
            <a:r>
              <a:rPr lang="fa-IR"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3BB2158-B04B-481F-9DF6-164CE5B4D931}"/>
              </a:ext>
            </a:extLst>
          </p:cNvPr>
          <p:cNvSpPr>
            <a:spLocks noGrp="1"/>
          </p:cNvSpPr>
          <p:nvPr>
            <p:ph type="sldNum" sz="quarter" idx="12"/>
          </p:nvPr>
        </p:nvSpPr>
        <p:spPr/>
        <p:txBody>
          <a:bodyPr/>
          <a:lstStyle/>
          <a:p>
            <a:fld id="{D57F1E4F-1CFF-5643-939E-217C01CDF565}" type="slidenum">
              <a:rPr lang="en-US" smtClean="0"/>
              <a:pPr/>
              <a:t>8</a:t>
            </a:fld>
            <a:r>
              <a:rPr lang="en-US"/>
              <a:t>/41</a:t>
            </a:r>
            <a:endParaRPr lang="en-US" dirty="0"/>
          </a:p>
        </p:txBody>
      </p:sp>
    </p:spTree>
    <p:extLst>
      <p:ext uri="{BB962C8B-B14F-4D97-AF65-F5344CB8AC3E}">
        <p14:creationId xmlns:p14="http://schemas.microsoft.com/office/powerpoint/2010/main" val="35558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3" y="1382087"/>
            <a:ext cx="8949291" cy="4365778"/>
          </a:xfrm>
        </p:spPr>
        <p:txBody>
          <a:bodyPr>
            <a:normAutofit lnSpcReduction="10000"/>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en-US" dirty="0"/>
          </a:p>
          <a:p>
            <a:r>
              <a:rPr lang="fa-IR" dirty="0"/>
              <a:t>از ترکیب </a:t>
            </a:r>
            <a:r>
              <a:rPr lang="en-US" sz="2200" dirty="0"/>
              <a:t>C-RAN</a:t>
            </a:r>
            <a:r>
              <a:rPr lang="fa-IR" dirty="0"/>
              <a:t> و </a:t>
            </a:r>
            <a:r>
              <a:rPr lang="en-US" sz="2200" dirty="0"/>
              <a:t>VRAN</a:t>
            </a:r>
            <a:r>
              <a:rPr lang="en-US" dirty="0"/>
              <a:t> </a:t>
            </a:r>
            <a:r>
              <a:rPr lang="fa-IR" dirty="0"/>
              <a:t> - </a:t>
            </a:r>
            <a:r>
              <a:rPr lang="en-US" sz="2200" dirty="0"/>
              <a:t>C-RAN</a:t>
            </a:r>
            <a:r>
              <a:rPr lang="fa-IR" dirty="0"/>
              <a:t> و </a:t>
            </a:r>
            <a:r>
              <a:rPr lang="en-US" sz="2200" dirty="0"/>
              <a:t>XRAN</a:t>
            </a:r>
            <a:endParaRPr lang="fa-IR" sz="2200" dirty="0"/>
          </a:p>
          <a:p>
            <a:r>
              <a:rPr lang="fa-IR" dirty="0"/>
              <a:t>استفاده از روشهای یادگیری ماشین برای هوشمندسازی لایه‌های </a:t>
            </a:r>
            <a:r>
              <a:rPr lang="en-US" sz="2200" dirty="0"/>
              <a:t>RAN</a:t>
            </a:r>
          </a:p>
          <a:p>
            <a:r>
              <a:rPr lang="fa-IR" dirty="0"/>
              <a:t>ويژگی</a:t>
            </a:r>
            <a:r>
              <a:rPr lang="en-US" dirty="0"/>
              <a:t> </a:t>
            </a:r>
            <a:r>
              <a:rPr lang="fa-IR" dirty="0"/>
              <a:t>های </a:t>
            </a:r>
            <a:r>
              <a:rPr lang="en-US" sz="2000" dirty="0"/>
              <a:t>ORAN</a:t>
            </a:r>
            <a:endParaRPr lang="en-US" dirty="0"/>
          </a:p>
          <a:p>
            <a:pPr lvl="1"/>
            <a:r>
              <a:rPr lang="fa-IR" dirty="0"/>
              <a:t>باز بودن</a:t>
            </a:r>
          </a:p>
          <a:p>
            <a:pPr lvl="1"/>
            <a:r>
              <a:rPr lang="fa-IR" dirty="0"/>
              <a:t>هوشمندی</a:t>
            </a:r>
          </a:p>
          <a:p>
            <a:pPr lvl="1"/>
            <a:r>
              <a:rPr lang="fa-IR" dirty="0"/>
              <a:t>مجازی سازی بخش </a:t>
            </a:r>
            <a:r>
              <a:rPr lang="en-US" sz="1800" dirty="0"/>
              <a:t>RAN</a:t>
            </a:r>
            <a:endParaRPr lang="en-US" dirty="0"/>
          </a:p>
          <a:p>
            <a:pPr lvl="1"/>
            <a:r>
              <a:rPr lang="fa-IR" dirty="0"/>
              <a:t>نرم افزار منبع باز</a:t>
            </a:r>
          </a:p>
          <a:p>
            <a:pPr lvl="1"/>
            <a:r>
              <a:rPr lang="fa-IR" dirty="0"/>
              <a:t>سخت افزار سفید</a:t>
            </a:r>
            <a:endParaRPr lang="en-US" dirty="0"/>
          </a:p>
          <a:p>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295C14C4-CDB1-40AB-91F7-A3AFAEF80824}"/>
              </a:ext>
            </a:extLst>
          </p:cNvPr>
          <p:cNvSpPr>
            <a:spLocks noGrp="1"/>
          </p:cNvSpPr>
          <p:nvPr>
            <p:ph type="sldNum" sz="quarter" idx="12"/>
          </p:nvPr>
        </p:nvSpPr>
        <p:spPr/>
        <p:txBody>
          <a:bodyPr/>
          <a:lstStyle/>
          <a:p>
            <a:fld id="{D57F1E4F-1CFF-5643-939E-217C01CDF565}" type="slidenum">
              <a:rPr lang="en-US" smtClean="0"/>
              <a:pPr/>
              <a:t>9</a:t>
            </a:fld>
            <a:r>
              <a:rPr lang="en-US"/>
              <a:t>/41</a:t>
            </a:r>
            <a:endParaRPr lang="en-US" dirty="0"/>
          </a:p>
        </p:txBody>
      </p:sp>
    </p:spTree>
    <p:extLst>
      <p:ext uri="{BB962C8B-B14F-4D97-AF65-F5344CB8AC3E}">
        <p14:creationId xmlns:p14="http://schemas.microsoft.com/office/powerpoint/2010/main" val="347568601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5634</TotalTime>
  <Words>3286</Words>
  <Application>Microsoft Office PowerPoint</Application>
  <PresentationFormat>Widescreen</PresentationFormat>
  <Paragraphs>460</Paragraphs>
  <Slides>41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دانشگاه تهران دانشکده برق و کامپیوتر پیشنهاد رساله ی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مجازی سازی توابع شبکه  </vt:lpstr>
      <vt:lpstr>برش شبکه  </vt:lpstr>
      <vt:lpstr>شبکه دسترسی رادیویی تعر یف شده نرم افزار  </vt:lpstr>
      <vt:lpstr>مسئله کوله پشتی</vt:lpstr>
      <vt:lpstr>مسئله بسته بندی جعبه</vt:lpstr>
      <vt:lpstr>یادگیری تقویتی در حل مسئله</vt:lpstr>
      <vt:lpstr>بررسی برش شبکه به صورت دینامیکی در شبکه HCRAN</vt:lpstr>
      <vt:lpstr>انگیزه ی پژوهشی</vt:lpstr>
      <vt:lpstr>مدل سیستم</vt:lpstr>
      <vt:lpstr>نرخ قابل دسترس</vt:lpstr>
      <vt:lpstr>توان و ظرفیت لینک fronthaul</vt:lpstr>
      <vt:lpstr>میانگین تاخیر</vt:lpstr>
      <vt:lpstr>مراکز داده ی فیزیکی</vt:lpstr>
      <vt:lpstr>شرح مسئله  </vt:lpstr>
      <vt:lpstr>شرح مسئله  </vt:lpstr>
      <vt:lpstr>الگوریتم اختصاص برش شبکه به سرویس</vt:lpstr>
      <vt:lpstr>حل مسئله ی تخصیص توان به کاربران</vt:lpstr>
      <vt:lpstr>الگوریتم تخصیص برش شبکه و توان به کاربران سرویس   </vt:lpstr>
      <vt:lpstr>تخصیص منابع فیزیکی به توابع مجازی شبکه</vt:lpstr>
      <vt:lpstr>نتایج عددی مسئله ی تخصیص منابع در بخش رادیویی</vt:lpstr>
      <vt:lpstr>نتایج عددی مسئله ی تخصیص منابع فیزیکی به توابع مجازی</vt:lpstr>
      <vt:lpstr>مدل سیستم و صورت مسئله ی بخش رادیویی  </vt:lpstr>
      <vt:lpstr>مدل سیستم و صورت مسئله ی بخش هسته  </vt:lpstr>
      <vt:lpstr>مدل سیستم و صورت مسئله ی بخش هسته</vt:lpstr>
      <vt:lpstr>نتایج عددی مسئله ی بخش رادیویی  </vt:lpstr>
      <vt:lpstr>نتایج عددی مسئله ی بخش هسته  </vt:lpstr>
      <vt:lpstr>پیشنهادات</vt:lpstr>
      <vt:lpstr>پیشنهادات</vt:lpstr>
      <vt:lpstr>پیشنهادات</vt:lpstr>
      <vt:lpstr>نتیجه گیری</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245</cp:revision>
  <dcterms:created xsi:type="dcterms:W3CDTF">2017-09-21T07:09:31Z</dcterms:created>
  <dcterms:modified xsi:type="dcterms:W3CDTF">2020-11-14T12:26:27Z</dcterms:modified>
</cp:coreProperties>
</file>