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sldIdLst>
    <p:sldId id="256" r:id="rId2"/>
    <p:sldId id="259" r:id="rId3"/>
    <p:sldId id="319" r:id="rId4"/>
    <p:sldId id="362" r:id="rId5"/>
    <p:sldId id="257" r:id="rId6"/>
    <p:sldId id="272" r:id="rId7"/>
    <p:sldId id="265" r:id="rId8"/>
    <p:sldId id="267" r:id="rId9"/>
    <p:sldId id="268" r:id="rId10"/>
    <p:sldId id="269" r:id="rId11"/>
    <p:sldId id="320" r:id="rId12"/>
    <p:sldId id="321" r:id="rId13"/>
    <p:sldId id="322" r:id="rId14"/>
    <p:sldId id="324" r:id="rId15"/>
    <p:sldId id="325" r:id="rId16"/>
    <p:sldId id="326" r:id="rId17"/>
    <p:sldId id="329" r:id="rId18"/>
    <p:sldId id="327" r:id="rId19"/>
    <p:sldId id="328" r:id="rId20"/>
    <p:sldId id="330" r:id="rId21"/>
    <p:sldId id="331" r:id="rId22"/>
    <p:sldId id="332" r:id="rId23"/>
    <p:sldId id="333" r:id="rId24"/>
    <p:sldId id="334" r:id="rId25"/>
    <p:sldId id="335" r:id="rId26"/>
    <p:sldId id="337" r:id="rId27"/>
    <p:sldId id="338" r:id="rId28"/>
    <p:sldId id="273" r:id="rId29"/>
    <p:sldId id="336" r:id="rId30"/>
    <p:sldId id="339" r:id="rId31"/>
    <p:sldId id="340" r:id="rId32"/>
    <p:sldId id="341" r:id="rId33"/>
    <p:sldId id="342" r:id="rId34"/>
    <p:sldId id="343" r:id="rId35"/>
    <p:sldId id="285" r:id="rId36"/>
    <p:sldId id="344" r:id="rId37"/>
    <p:sldId id="347" r:id="rId38"/>
    <p:sldId id="345" r:id="rId39"/>
    <p:sldId id="346" r:id="rId40"/>
    <p:sldId id="289" r:id="rId41"/>
    <p:sldId id="348" r:id="rId42"/>
    <p:sldId id="349" r:id="rId43"/>
    <p:sldId id="351" r:id="rId44"/>
    <p:sldId id="350" r:id="rId45"/>
    <p:sldId id="352" r:id="rId46"/>
    <p:sldId id="314" r:id="rId47"/>
    <p:sldId id="353" r:id="rId48"/>
    <p:sldId id="354" r:id="rId49"/>
    <p:sldId id="355" r:id="rId50"/>
    <p:sldId id="356" r:id="rId51"/>
    <p:sldId id="357" r:id="rId52"/>
    <p:sldId id="358" r:id="rId53"/>
    <p:sldId id="359" r:id="rId54"/>
    <p:sldId id="361" r:id="rId55"/>
    <p:sldId id="360" r:id="rId56"/>
    <p:sldId id="363" r:id="rId57"/>
    <p:sldId id="364" r:id="rId58"/>
    <p:sldId id="365" r:id="rId59"/>
    <p:sldId id="36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66" d="100"/>
          <a:sy n="66" d="100"/>
        </p:scale>
        <p:origin x="774" y="210"/>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2D1834A-6298-41C1-97D2-8964EEE37E5F}"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6B403-6700-4904-B8DE-9E354D35E0FD}"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10D9F-507C-4382-A05F-83176C7C63BD}"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8A7616-395E-432F-B3EF-9039C9F81BBF}"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16A641-5AA9-4DC4-A36C-7E323FA5682C}"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114DC-C73C-46AD-AF41-1F5DB3ACAF9A}"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0C839-69B2-4C55-BDAC-5D34F86FB20F}"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2384A-88BF-4734-BE24-7E176DAFB9EA}"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5E6885D2-F37E-4217-A7F1-AD646E474FB1}"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F84E9-C801-4668-B7D5-43E19716F29F}"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1A801-A131-4D68-864C-2457A2486860}"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C1E7D-19CD-42FC-9274-120DB03787E1}"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D71D7E-B49D-41F0-ACD9-E1F0291AB812}"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8399F-6DC9-4AB2-8CE4-3068FE1F18A2}"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DFDFD-4869-4A5D-8971-25F2E660517A}"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5C4D-C331-4AFE-A546-14DBA781360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B4F27F-BEC0-40D1-B51D-7815B07F5487}" type="datetime1">
              <a:rPr lang="en-US" smtClean="0"/>
              <a:t>10/26/2020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r>
              <a:rPr lang="fa-IR" dirty="0"/>
              <a:t>/</a:t>
            </a:r>
            <a:r>
              <a:rPr lang="en-US" dirty="0"/>
              <a:t>50</a:t>
            </a:r>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766" y="306888"/>
            <a:ext cx="10131425" cy="946150"/>
          </a:xfrm>
        </p:spPr>
        <p:txBody>
          <a:bodyPr/>
          <a:lstStyle/>
          <a:p>
            <a:r>
              <a:rPr lang="fa-IR" dirty="0"/>
              <a:t>شبکه ی دسترسی رادیویی ابری- </a:t>
            </a:r>
            <a:r>
              <a:rPr lang="en-US" sz="3200" dirty="0"/>
              <a:t>C-RAN</a:t>
            </a:r>
            <a:endParaRPr lang="en-US" dirty="0"/>
          </a:p>
        </p:txBody>
      </p:sp>
      <p:sp>
        <p:nvSpPr>
          <p:cNvPr id="3" name="Content Placeholder 2"/>
          <p:cNvSpPr>
            <a:spLocks noGrp="1"/>
          </p:cNvSpPr>
          <p:nvPr>
            <p:ph idx="1"/>
          </p:nvPr>
        </p:nvSpPr>
        <p:spPr>
          <a:xfrm>
            <a:off x="762735" y="1681129"/>
            <a:ext cx="10131425" cy="4057650"/>
          </a:xfrm>
        </p:spPr>
        <p:txBody>
          <a:bodyPr anchor="t"/>
          <a:lstStyle/>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2">
              <a:buFont typeface="Wingdings" panose="05000000000000000000" pitchFamily="2" charset="2"/>
              <a:buChar char="Ø"/>
            </a:pPr>
            <a:r>
              <a:rPr lang="en-US" dirty="0"/>
              <a:t>RRH</a:t>
            </a:r>
            <a:r>
              <a:rPr lang="en-US" b="1" dirty="0"/>
              <a:t>	</a:t>
            </a:r>
            <a:endParaRPr lang="en-US" dirty="0"/>
          </a:p>
          <a:p>
            <a:pPr lvl="3">
              <a:buFont typeface="Wingdings" panose="05000000000000000000" pitchFamily="2" charset="2"/>
              <a:buChar char="Ø"/>
            </a:pPr>
            <a:r>
              <a:rPr lang="fa-IR" sz="1800" dirty="0"/>
              <a:t>عملکرد بعنوان واحدهای رادیویی </a:t>
            </a:r>
            <a:r>
              <a:rPr lang="en-US" dirty="0"/>
              <a:t>(RU)</a:t>
            </a:r>
            <a:r>
              <a:rPr lang="fa-IR" dirty="0"/>
              <a:t> </a:t>
            </a:r>
            <a:r>
              <a:rPr lang="fa-IR" sz="1800" dirty="0"/>
              <a:t>یا</a:t>
            </a:r>
            <a:r>
              <a:rPr lang="en-US" dirty="0"/>
              <a:t>(RRH)</a:t>
            </a:r>
            <a:endParaRPr lang="fa-IR" dirty="0"/>
          </a:p>
          <a:p>
            <a:pPr>
              <a:buFont typeface="Wingdings" panose="05000000000000000000" pitchFamily="2" charset="2"/>
              <a:buChar char="Ø"/>
            </a:pPr>
            <a:endParaRPr lang="en-US" dirty="0"/>
          </a:p>
          <a:p>
            <a:pPr lvl="1">
              <a:buFont typeface="Wingdings" panose="05000000000000000000" pitchFamily="2" charset="2"/>
              <a:buChar char="Ø"/>
            </a:pPr>
            <a:r>
              <a:rPr lang="en-US" b="1" dirty="0"/>
              <a:t>Backhaul</a:t>
            </a:r>
            <a:endParaRPr lang="fa-IR" b="1" dirty="0"/>
          </a:p>
          <a:p>
            <a:pPr lvl="1">
              <a:buFont typeface="Wingdings" panose="05000000000000000000" pitchFamily="2" charset="2"/>
              <a:buChar char="Ø"/>
            </a:pPr>
            <a:r>
              <a:rPr lang="fa-IR" dirty="0"/>
              <a:t>اتصال </a:t>
            </a:r>
            <a:r>
              <a:rPr lang="en-US" sz="1800" dirty="0"/>
              <a:t>BBU Pool</a:t>
            </a:r>
            <a:r>
              <a:rPr lang="en-US" dirty="0"/>
              <a:t> </a:t>
            </a:r>
            <a:r>
              <a:rPr lang="fa-IR" dirty="0"/>
              <a:t> به هسته ی شبکه ی سیار</a:t>
            </a:r>
          </a:p>
          <a:p>
            <a:pPr lvl="2">
              <a:buFont typeface="Wingdings" panose="05000000000000000000" pitchFamily="2" charset="2"/>
              <a:buChar char="Ø"/>
            </a:pPr>
            <a:endParaRPr lang="fa-IR" dirty="0"/>
          </a:p>
          <a:p>
            <a:pPr lvl="3">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r>
              <a:rPr lang="en-US" dirty="0"/>
              <a:t>/50</a:t>
            </a:r>
          </a:p>
        </p:txBody>
      </p:sp>
      <p:pic>
        <p:nvPicPr>
          <p:cNvPr id="6" name="Content Placeholder 4"/>
          <p:cNvPicPr>
            <a:picLocks noChangeAspect="1"/>
          </p:cNvPicPr>
          <p:nvPr/>
        </p:nvPicPr>
        <p:blipFill>
          <a:blip r:embed="rId2"/>
          <a:stretch>
            <a:fillRect/>
          </a:stretch>
        </p:blipFill>
        <p:spPr>
          <a:xfrm>
            <a:off x="582431" y="3240611"/>
            <a:ext cx="5228314" cy="2730514"/>
          </a:xfrm>
          <a:prstGeom prst="rect">
            <a:avLst/>
          </a:prstGeom>
        </p:spPr>
      </p:pic>
      <p:sp>
        <p:nvSpPr>
          <p:cNvPr id="13"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7754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8ED-73DE-42F0-9527-607FA35BC570}"/>
              </a:ext>
            </a:extLst>
          </p:cNvPr>
          <p:cNvSpPr>
            <a:spLocks noGrp="1"/>
          </p:cNvSpPr>
          <p:nvPr>
            <p:ph type="title"/>
          </p:nvPr>
        </p:nvSpPr>
        <p:spPr>
          <a:xfrm>
            <a:off x="1774467" y="562790"/>
            <a:ext cx="8911687" cy="1280890"/>
          </a:xfrm>
        </p:spPr>
        <p:txBody>
          <a:bodyPr/>
          <a:lstStyle/>
          <a:p>
            <a:r>
              <a:rPr lang="fa-IR" dirty="0"/>
              <a:t>شبکه ی دسترسی رادیویی ابری متجانس- </a:t>
            </a:r>
            <a:r>
              <a:rPr lang="en-US" sz="3200" dirty="0"/>
              <a:t>HCRAN</a:t>
            </a:r>
            <a:endParaRPr lang="en-US" dirty="0"/>
          </a:p>
        </p:txBody>
      </p:sp>
      <p:sp>
        <p:nvSpPr>
          <p:cNvPr id="3" name="Content Placeholder 2">
            <a:extLst>
              <a:ext uri="{FF2B5EF4-FFF2-40B4-BE49-F238E27FC236}">
                <a16:creationId xmlns:a16="http://schemas.microsoft.com/office/drawing/2014/main" id="{5C380813-E3FA-497D-BF97-2136D2E09124}"/>
              </a:ext>
            </a:extLst>
          </p:cNvPr>
          <p:cNvSpPr>
            <a:spLocks noGrp="1"/>
          </p:cNvSpPr>
          <p:nvPr>
            <p:ph idx="1"/>
          </p:nvPr>
        </p:nvSpPr>
        <p:spPr/>
        <p:txBody>
          <a:bodyPr/>
          <a:lstStyle/>
          <a:p>
            <a:r>
              <a:rPr lang="fa-IR" dirty="0"/>
              <a:t>برای غلبه بر چالش لینک </a:t>
            </a:r>
            <a:r>
              <a:rPr lang="en-US" dirty="0"/>
              <a:t>Fronthaul</a:t>
            </a:r>
            <a:r>
              <a:rPr lang="fa-IR" dirty="0"/>
              <a:t> در </a:t>
            </a:r>
            <a:r>
              <a:rPr lang="en-US" dirty="0"/>
              <a:t>CRAN</a:t>
            </a:r>
            <a:r>
              <a:rPr lang="fa-IR" dirty="0"/>
              <a:t> مفهوم جدید </a:t>
            </a:r>
            <a:r>
              <a:rPr lang="en-US" dirty="0"/>
              <a:t>HCRAN</a:t>
            </a:r>
            <a:r>
              <a:rPr lang="fa-IR" dirty="0"/>
              <a:t> معرفی شده</a:t>
            </a:r>
          </a:p>
          <a:p>
            <a:r>
              <a:rPr lang="fa-IR" dirty="0"/>
              <a:t>نودهای توان بالا </a:t>
            </a:r>
            <a:r>
              <a:rPr lang="en-US" dirty="0"/>
              <a:t>HPN</a:t>
            </a:r>
            <a:r>
              <a:rPr lang="fa-IR" dirty="0"/>
              <a:t> عمدتا برای فراهم کردن پوشش بدون درز و اجرای عملکرد صفحه کنترل می‌باشد.</a:t>
            </a:r>
          </a:p>
          <a:p>
            <a:r>
              <a:rPr lang="en-US" dirty="0"/>
              <a:t>HPN</a:t>
            </a:r>
            <a:r>
              <a:rPr lang="fa-IR" dirty="0"/>
              <a:t>ها از طریق لینکهای </a:t>
            </a:r>
            <a:r>
              <a:rPr lang="en-US" dirty="0"/>
              <a:t>backhaul</a:t>
            </a:r>
            <a:r>
              <a:rPr lang="fa-IR" dirty="0"/>
              <a:t> به </a:t>
            </a:r>
            <a:r>
              <a:rPr lang="en-US" dirty="0"/>
              <a:t>BBU Pool</a:t>
            </a:r>
            <a:r>
              <a:rPr lang="fa-IR" dirty="0"/>
              <a:t> متصلند ( برای هماهنگ کردن تداخل )</a:t>
            </a:r>
          </a:p>
          <a:p>
            <a:r>
              <a:rPr lang="fa-IR" dirty="0"/>
              <a:t>سیگنال کنترلی و داده در این ساختار از هم جدا شده اند.</a:t>
            </a:r>
            <a:br>
              <a:rPr lang="fa-IR" dirty="0"/>
            </a:br>
            <a:endParaRPr lang="en-US" dirty="0"/>
          </a:p>
        </p:txBody>
      </p:sp>
      <p:sp>
        <p:nvSpPr>
          <p:cNvPr id="4" name="Slide Number Placeholder 3">
            <a:extLst>
              <a:ext uri="{FF2B5EF4-FFF2-40B4-BE49-F238E27FC236}">
                <a16:creationId xmlns:a16="http://schemas.microsoft.com/office/drawing/2014/main" id="{40F6502B-1B63-4A00-9E42-F3798277BEBB}"/>
              </a:ext>
            </a:extLst>
          </p:cNvPr>
          <p:cNvSpPr>
            <a:spLocks noGrp="1"/>
          </p:cNvSpPr>
          <p:nvPr>
            <p:ph type="sldNum" sz="quarter" idx="12"/>
          </p:nvPr>
        </p:nvSpPr>
        <p:spPr/>
        <p:txBody>
          <a:bodyPr/>
          <a:lstStyle/>
          <a:p>
            <a:fld id="{D57F1E4F-1CFF-5643-939E-217C01CDF565}" type="slidenum">
              <a:rPr lang="en-US" smtClean="0"/>
              <a:pPr/>
              <a:t>11</a:t>
            </a:fld>
            <a:r>
              <a:rPr lang="en-US"/>
              <a:t>/50</a:t>
            </a:r>
            <a:endParaRPr lang="en-US" dirty="0"/>
          </a:p>
        </p:txBody>
      </p:sp>
      <p:sp>
        <p:nvSpPr>
          <p:cNvPr id="7"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18742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CF73-8371-4C43-809C-23322E5CDD98}"/>
              </a:ext>
            </a:extLst>
          </p:cNvPr>
          <p:cNvSpPr>
            <a:spLocks noGrp="1"/>
          </p:cNvSpPr>
          <p:nvPr>
            <p:ph type="title"/>
          </p:nvPr>
        </p:nvSpPr>
        <p:spPr/>
        <p:txBody>
          <a:bodyPr/>
          <a:lstStyle/>
          <a:p>
            <a:r>
              <a:rPr lang="fa-IR" dirty="0"/>
              <a:t>شبکه ی دسترسی رادیویی ابری متجانس- </a:t>
            </a:r>
            <a:r>
              <a:rPr lang="en-US" sz="3200" dirty="0"/>
              <a:t>HCRAN</a:t>
            </a:r>
            <a:endParaRPr lang="en-US" dirty="0"/>
          </a:p>
        </p:txBody>
      </p:sp>
      <p:sp>
        <p:nvSpPr>
          <p:cNvPr id="4" name="Slide Number Placeholder 3">
            <a:extLst>
              <a:ext uri="{FF2B5EF4-FFF2-40B4-BE49-F238E27FC236}">
                <a16:creationId xmlns:a16="http://schemas.microsoft.com/office/drawing/2014/main" id="{182DF621-7D1F-418D-9055-C1F92A29AD6C}"/>
              </a:ext>
            </a:extLst>
          </p:cNvPr>
          <p:cNvSpPr>
            <a:spLocks noGrp="1"/>
          </p:cNvSpPr>
          <p:nvPr>
            <p:ph type="sldNum" sz="quarter" idx="12"/>
          </p:nvPr>
        </p:nvSpPr>
        <p:spPr/>
        <p:txBody>
          <a:bodyPr/>
          <a:lstStyle/>
          <a:p>
            <a:fld id="{D57F1E4F-1CFF-5643-939E-217C01CDF565}" type="slidenum">
              <a:rPr lang="en-US" smtClean="0"/>
              <a:pPr/>
              <a:t>12</a:t>
            </a:fld>
            <a:r>
              <a:rPr lang="en-US"/>
              <a:t>/50</a:t>
            </a:r>
            <a:endParaRPr lang="en-US" dirty="0"/>
          </a:p>
        </p:txBody>
      </p:sp>
      <p:pic>
        <p:nvPicPr>
          <p:cNvPr id="5" name="Picture 4">
            <a:extLst>
              <a:ext uri="{FF2B5EF4-FFF2-40B4-BE49-F238E27FC236}">
                <a16:creationId xmlns:a16="http://schemas.microsoft.com/office/drawing/2014/main" id="{BF21E42A-C392-47B0-BACF-975DF587E677}"/>
              </a:ext>
            </a:extLst>
          </p:cNvPr>
          <p:cNvPicPr>
            <a:picLocks noChangeAspect="1"/>
          </p:cNvPicPr>
          <p:nvPr/>
        </p:nvPicPr>
        <p:blipFill>
          <a:blip r:embed="rId2"/>
          <a:stretch>
            <a:fillRect/>
          </a:stretch>
        </p:blipFill>
        <p:spPr>
          <a:xfrm>
            <a:off x="3232155" y="2069621"/>
            <a:ext cx="6330398" cy="4409323"/>
          </a:xfrm>
          <a:prstGeom prst="rect">
            <a:avLst/>
          </a:prstGeom>
        </p:spPr>
      </p:pic>
      <p:sp>
        <p:nvSpPr>
          <p:cNvPr id="6" name="Rounded Rectangle 10">
            <a:extLst>
              <a:ext uri="{FF2B5EF4-FFF2-40B4-BE49-F238E27FC236}">
                <a16:creationId xmlns:a16="http://schemas.microsoft.com/office/drawing/2014/main" id="{A7F2D893-7115-4EF8-A50B-D1E9FBEAAACA}"/>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4FDDB759-6B7E-431B-9C29-F0E1405A2BB8}"/>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2F33D8FF-22D6-45E4-9436-2EC7604E4CFC}"/>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76ED65A-B0A7-404E-A14D-8FE3434A1232}"/>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5C7AFD74-AC78-4359-8242-56965C2751C0}"/>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1D1D7667-5436-46FB-8335-46345B6C3DB0}"/>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110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1129-1807-4BBD-B1F0-A82A08217592}"/>
              </a:ext>
            </a:extLst>
          </p:cNvPr>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a:extLst>
              <a:ext uri="{FF2B5EF4-FFF2-40B4-BE49-F238E27FC236}">
                <a16:creationId xmlns:a16="http://schemas.microsoft.com/office/drawing/2014/main" id="{A1D818A6-599A-4808-B9D3-406A76A7D817}"/>
              </a:ext>
            </a:extLst>
          </p:cNvPr>
          <p:cNvSpPr>
            <a:spLocks noGrp="1"/>
          </p:cNvSpPr>
          <p:nvPr>
            <p:ph idx="1"/>
          </p:nvPr>
        </p:nvSpPr>
        <p:spPr/>
        <p:txBody>
          <a:bodyPr/>
          <a:lstStyle/>
          <a:p>
            <a:r>
              <a:rPr lang="ar-IQ" dirty="0"/>
              <a:t>تمام ویژگیهای مثبت محاسبات ابری و شبکه‌های نامتجانس و محاسبات مهی را همزمان در بر می‌گیرد</a:t>
            </a:r>
            <a:endParaRPr lang="en-US" dirty="0"/>
          </a:p>
          <a:p>
            <a:r>
              <a:rPr lang="fa-IR" dirty="0"/>
              <a:t>م</a:t>
            </a:r>
            <a:r>
              <a:rPr lang="ar-IQ" dirty="0"/>
              <a:t>حاسبات مهی، اصطلاحی برای جایگزین کردن محاسبات ابری است که مقدار قابل توجهی از ذخیره سازی، ارتباطات، کنترل کردن، اندازه گیری و مدیریت را در لبه ی شبکه انجام می‌دهد</a:t>
            </a:r>
            <a:r>
              <a:rPr lang="fa-IR" dirty="0"/>
              <a:t>.</a:t>
            </a:r>
          </a:p>
          <a:p>
            <a:r>
              <a:rPr lang="ar-IQ" dirty="0"/>
              <a:t>سیستمهای </a:t>
            </a:r>
            <a:r>
              <a:rPr lang="en-US" dirty="0"/>
              <a:t> FRAN</a:t>
            </a:r>
            <a:r>
              <a:rPr lang="ar-IQ" dirty="0"/>
              <a:t>تحولی از سیستمهای </a:t>
            </a:r>
            <a:r>
              <a:rPr lang="en-US" dirty="0"/>
              <a:t>CRAN</a:t>
            </a:r>
            <a:r>
              <a:rPr lang="fa-IR" dirty="0"/>
              <a:t> </a:t>
            </a:r>
            <a:r>
              <a:rPr lang="en-US" dirty="0"/>
              <a:t> </a:t>
            </a:r>
            <a:r>
              <a:rPr lang="ar-IQ" dirty="0"/>
              <a:t>می‌باشد </a:t>
            </a:r>
            <a:r>
              <a:rPr lang="fa-IR" dirty="0"/>
              <a:t>که</a:t>
            </a:r>
            <a:r>
              <a:rPr lang="ar-IQ" dirty="0"/>
              <a:t> برخی از ارتباطات توزیع شده و عملکردهای ذخیره سازی در منطق لایه ی مه قرار دارد.</a:t>
            </a:r>
            <a:endParaRPr lang="en-US" dirty="0"/>
          </a:p>
        </p:txBody>
      </p:sp>
      <p:sp>
        <p:nvSpPr>
          <p:cNvPr id="4" name="Slide Number Placeholder 3">
            <a:extLst>
              <a:ext uri="{FF2B5EF4-FFF2-40B4-BE49-F238E27FC236}">
                <a16:creationId xmlns:a16="http://schemas.microsoft.com/office/drawing/2014/main" id="{9D7DC0C4-26B4-41D8-87AE-4D0526FE2E37}"/>
              </a:ext>
            </a:extLst>
          </p:cNvPr>
          <p:cNvSpPr>
            <a:spLocks noGrp="1"/>
          </p:cNvSpPr>
          <p:nvPr>
            <p:ph type="sldNum" sz="quarter" idx="12"/>
          </p:nvPr>
        </p:nvSpPr>
        <p:spPr/>
        <p:txBody>
          <a:bodyPr/>
          <a:lstStyle/>
          <a:p>
            <a:fld id="{D57F1E4F-1CFF-5643-939E-217C01CDF565}" type="slidenum">
              <a:rPr lang="en-US" smtClean="0"/>
              <a:pPr/>
              <a:t>13</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89375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p:cNvSpPr>
            <a:spLocks noGrp="1"/>
          </p:cNvSpPr>
          <p:nvPr>
            <p:ph idx="1"/>
          </p:nvPr>
        </p:nvSpPr>
        <p:spPr>
          <a:xfrm>
            <a:off x="1445122" y="1501212"/>
            <a:ext cx="8915400" cy="3777622"/>
          </a:xfrm>
        </p:spPr>
        <p:txBody>
          <a:bodyPr/>
          <a:lstStyle/>
          <a:p>
            <a:r>
              <a:rPr lang="ar-IQ" dirty="0"/>
              <a:t>چهار نوع ارتباطات ابری تعریف شده است</a:t>
            </a:r>
            <a:r>
              <a:rPr lang="fa-IR" dirty="0"/>
              <a:t>	</a:t>
            </a:r>
          </a:p>
          <a:p>
            <a:pPr lvl="1"/>
            <a:r>
              <a:rPr lang="ar-IQ" dirty="0"/>
              <a:t>ابر ذخیره‌گر و ارتباطات مرکزی جامع  که همانند ابر مرکزی</a:t>
            </a:r>
            <a:r>
              <a:rPr lang="en-US" dirty="0"/>
              <a:t> C-RAN </a:t>
            </a:r>
            <a:r>
              <a:rPr lang="ar-IQ" dirty="0"/>
              <a:t>می‌باشد.</a:t>
            </a:r>
            <a:endParaRPr lang="en-US" dirty="0"/>
          </a:p>
          <a:p>
            <a:pPr lvl="1"/>
            <a:r>
              <a:rPr lang="ar-IQ" dirty="0"/>
              <a:t> ابر کنترل‌گر مرکزی که برای تکمیل عملکردهای کنترلی می‌باشد و در </a:t>
            </a:r>
            <a:r>
              <a:rPr lang="en-US" dirty="0"/>
              <a:t>HPN</a:t>
            </a:r>
            <a:r>
              <a:rPr lang="ar-IQ" dirty="0"/>
              <a:t>ها قرار دارد.</a:t>
            </a:r>
            <a:endParaRPr lang="en-US" dirty="0"/>
          </a:p>
          <a:p>
            <a:pPr lvl="1"/>
            <a:r>
              <a:rPr lang="ar-IQ" dirty="0"/>
              <a:t>ابر ارتباطات منطقی توزیع شده که در برنامه‌های محاسبات مهی و ابزارهای این محاسبات قرار دارد.</a:t>
            </a:r>
            <a:endParaRPr lang="en-US" dirty="0"/>
          </a:p>
          <a:p>
            <a:pPr lvl="1"/>
            <a:r>
              <a:rPr lang="ar-IQ" dirty="0"/>
              <a:t>ابر ذخیره گر منطق توزیع شده</a:t>
            </a:r>
            <a:r>
              <a:rPr lang="en-US" dirty="0"/>
              <a:t> </a:t>
            </a:r>
            <a:r>
              <a:rPr lang="ar-IQ" dirty="0"/>
              <a:t>در</a:t>
            </a:r>
            <a:r>
              <a:rPr lang="en-US" dirty="0"/>
              <a:t> FRAN </a:t>
            </a:r>
            <a:r>
              <a:rPr lang="ar-IQ" dirty="0"/>
              <a:t>قرار دارد.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r>
              <a:rPr lang="en-US"/>
              <a:t>/50</a:t>
            </a:r>
            <a:endParaRPr lang="en-US" dirty="0"/>
          </a:p>
        </p:txBody>
      </p:sp>
      <p:pic>
        <p:nvPicPr>
          <p:cNvPr id="5" name="Picture 4">
            <a:extLst>
              <a:ext uri="{FF2B5EF4-FFF2-40B4-BE49-F238E27FC236}">
                <a16:creationId xmlns:a16="http://schemas.microsoft.com/office/drawing/2014/main" id="{9AECD0B6-F4CE-457A-8C0F-2EF793FEE178}"/>
              </a:ext>
            </a:extLst>
          </p:cNvPr>
          <p:cNvPicPr>
            <a:picLocks noChangeAspect="1"/>
          </p:cNvPicPr>
          <p:nvPr/>
        </p:nvPicPr>
        <p:blipFill>
          <a:blip r:embed="rId2"/>
          <a:stretch>
            <a:fillRect/>
          </a:stretch>
        </p:blipFill>
        <p:spPr>
          <a:xfrm>
            <a:off x="1941511" y="3730706"/>
            <a:ext cx="3839930" cy="3096256"/>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63876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همکاری اثبات شده دارند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829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fa-IR" dirty="0"/>
              <a:t>-</a:t>
            </a:r>
            <a:r>
              <a:rPr lang="en-US" dirty="0"/>
              <a:t> BBU</a:t>
            </a:r>
            <a:r>
              <a:rPr lang="fa-IR" dirty="0"/>
              <a:t> 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 </a:t>
            </a:r>
            <a:r>
              <a:rPr lang="en-US" dirty="0" err="1"/>
              <a:t>vRAN</a:t>
            </a:r>
            <a:r>
              <a:rPr lang="en-US" dirty="0"/>
              <a:t> </a:t>
            </a:r>
            <a:r>
              <a:rPr lang="ar-IQ" dirty="0"/>
              <a:t>همچنین امکان انتقال اترنت و </a:t>
            </a:r>
            <a:r>
              <a:rPr lang="en-US" dirty="0"/>
              <a:t>IP </a:t>
            </a:r>
            <a:r>
              <a:rPr lang="ar-IQ" dirty="0"/>
              <a:t>را فراهم می‌کند</a:t>
            </a:r>
            <a:endParaRPr lang="en-US" dirty="0"/>
          </a:p>
          <a:p>
            <a:pPr lvl="1"/>
            <a:r>
              <a:rPr lang="ar-IQ" dirty="0"/>
              <a:t> که به ارائه‌دهندگان خدمات گزینه‌های مقرون به صرفه‌تری برای انتقال </a:t>
            </a:r>
            <a:r>
              <a:rPr lang="en-US" dirty="0" err="1"/>
              <a:t>fronthaul</a:t>
            </a:r>
            <a:r>
              <a:rPr lang="en-US" dirty="0"/>
              <a:t> </a:t>
            </a:r>
            <a:r>
              <a:rPr lang="ar-IQ" dirty="0"/>
              <a:t>می‌دهد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r>
              <a:rPr lang="en-US"/>
              <a:t>/50</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55584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fa-IR" dirty="0"/>
          </a:p>
          <a:p>
            <a:r>
              <a:rPr lang="fa-IR" dirty="0"/>
              <a:t>استفاده از روشهای یادگیری ماشین برای هوشمندسازی لایه‌های </a:t>
            </a:r>
            <a:r>
              <a:rPr lang="en-US" dirty="0"/>
              <a:t>RAN</a:t>
            </a:r>
          </a:p>
          <a:p>
            <a:r>
              <a:rPr lang="fa-IR" dirty="0"/>
              <a:t>توابع شبکه ی دسترسی رادیویی به ۳ بخش تقسیم می شود</a:t>
            </a:r>
          </a:p>
          <a:p>
            <a:pPr lvl="1"/>
            <a:r>
              <a:rPr lang="en-US" dirty="0"/>
              <a:t>RU</a:t>
            </a:r>
            <a:r>
              <a:rPr lang="fa-IR" dirty="0"/>
              <a:t> </a:t>
            </a:r>
            <a:r>
              <a:rPr lang="fa-IR" dirty="0">
                <a:sym typeface="Wingdings" panose="05000000000000000000" pitchFamily="2" charset="2"/>
              </a:rPr>
              <a:t> </a:t>
            </a:r>
            <a:r>
              <a:rPr lang="en-US" dirty="0" err="1">
                <a:sym typeface="Wingdings" panose="05000000000000000000" pitchFamily="2" charset="2"/>
              </a:rPr>
              <a:t>phy</a:t>
            </a:r>
            <a:r>
              <a:rPr lang="fa-IR" dirty="0">
                <a:sym typeface="Wingdings" panose="05000000000000000000" pitchFamily="2" charset="2"/>
              </a:rPr>
              <a:t> لایه ی پایین</a:t>
            </a:r>
            <a:endParaRPr lang="en-US" dirty="0"/>
          </a:p>
          <a:p>
            <a:pPr lvl="1"/>
            <a:r>
              <a:rPr lang="en-US" dirty="0"/>
              <a:t>DU</a:t>
            </a:r>
            <a:r>
              <a:rPr lang="fa-IR" dirty="0"/>
              <a:t> </a:t>
            </a:r>
            <a:r>
              <a:rPr lang="fa-IR" dirty="0">
                <a:sym typeface="Wingdings" panose="05000000000000000000" pitchFamily="2" charset="2"/>
              </a:rPr>
              <a:t> </a:t>
            </a:r>
            <a:r>
              <a:rPr lang="en-US"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dirty="0">
                <a:sym typeface="Wingdings" panose="05000000000000000000" pitchFamily="2" charset="2"/>
              </a:rPr>
              <a:t>RLC</a:t>
            </a:r>
            <a:r>
              <a:rPr lang="fa-IR" dirty="0">
                <a:sym typeface="Wingdings" panose="05000000000000000000" pitchFamily="2" charset="2"/>
              </a:rPr>
              <a:t> و </a:t>
            </a:r>
            <a:r>
              <a:rPr lang="en-US" dirty="0">
                <a:sym typeface="Wingdings" panose="05000000000000000000" pitchFamily="2" charset="2"/>
              </a:rPr>
              <a:t>MAC</a:t>
            </a:r>
            <a:endParaRPr lang="en-US" dirty="0"/>
          </a:p>
          <a:p>
            <a:pPr lvl="1"/>
            <a:r>
              <a:rPr lang="en-US" dirty="0"/>
              <a:t>CU</a:t>
            </a:r>
            <a:r>
              <a:rPr lang="fa-IR" dirty="0"/>
              <a:t> </a:t>
            </a:r>
            <a:r>
              <a:rPr lang="fa-IR" dirty="0">
                <a:sym typeface="Wingdings" panose="05000000000000000000" pitchFamily="2" charset="2"/>
              </a:rPr>
              <a:t> </a:t>
            </a:r>
            <a:r>
              <a:rPr lang="en-US" dirty="0">
                <a:sym typeface="Wingdings" panose="05000000000000000000" pitchFamily="2" charset="2"/>
              </a:rPr>
              <a:t>RRC</a:t>
            </a:r>
            <a:r>
              <a:rPr lang="fa-IR" dirty="0">
                <a:sym typeface="Wingdings" panose="05000000000000000000" pitchFamily="2" charset="2"/>
              </a:rPr>
              <a:t>، </a:t>
            </a:r>
            <a:r>
              <a:rPr lang="en-US" dirty="0">
                <a:sym typeface="Wingdings" panose="05000000000000000000" pitchFamily="2" charset="2"/>
              </a:rPr>
              <a:t>PDCP</a:t>
            </a:r>
            <a:r>
              <a:rPr lang="fa-IR" dirty="0">
                <a:sym typeface="Wingdings" panose="05000000000000000000" pitchFamily="2" charset="2"/>
              </a:rPr>
              <a:t> و </a:t>
            </a:r>
            <a:r>
              <a:rPr lang="en-US" dirty="0">
                <a:sym typeface="Wingdings" panose="05000000000000000000" pitchFamily="2" charset="2"/>
              </a:rPr>
              <a:t>SDAP</a:t>
            </a:r>
            <a:endParaRPr lang="fa-IR"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7568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از ترکیب </a:t>
            </a:r>
            <a:r>
              <a:rPr lang="en-US" dirty="0"/>
              <a:t>C-RAN</a:t>
            </a:r>
            <a:r>
              <a:rPr lang="fa-IR" dirty="0"/>
              <a:t> و </a:t>
            </a:r>
            <a:r>
              <a:rPr lang="en-US" dirty="0"/>
              <a:t>VRAN </a:t>
            </a:r>
            <a:r>
              <a:rPr lang="fa-IR" dirty="0"/>
              <a:t> - </a:t>
            </a:r>
            <a:r>
              <a:rPr lang="en-US" dirty="0"/>
              <a:t>C-RAN</a:t>
            </a:r>
            <a:r>
              <a:rPr lang="fa-IR" dirty="0"/>
              <a:t> و </a:t>
            </a:r>
            <a:r>
              <a:rPr lang="en-US" dirty="0"/>
              <a:t>XRAN</a:t>
            </a:r>
          </a:p>
          <a:p>
            <a:r>
              <a:rPr lang="fa-IR" dirty="0"/>
              <a:t>ويژگی</a:t>
            </a:r>
            <a:r>
              <a:rPr lang="en-US" dirty="0"/>
              <a:t> </a:t>
            </a:r>
            <a:r>
              <a:rPr lang="fa-IR" dirty="0"/>
              <a:t>های </a:t>
            </a:r>
            <a:r>
              <a:rPr lang="en-US" dirty="0"/>
              <a:t>ORAN</a:t>
            </a:r>
          </a:p>
          <a:p>
            <a:pPr lvl="1"/>
            <a:r>
              <a:rPr lang="fa-IR" dirty="0"/>
              <a:t>باز بودن</a:t>
            </a:r>
          </a:p>
          <a:p>
            <a:pPr lvl="1"/>
            <a:r>
              <a:rPr lang="fa-IR" dirty="0"/>
              <a:t>هوشمندی</a:t>
            </a:r>
          </a:p>
          <a:p>
            <a:pPr lvl="1"/>
            <a:r>
              <a:rPr lang="fa-IR" dirty="0"/>
              <a:t>مجازی سازی بخش </a:t>
            </a:r>
            <a:r>
              <a:rPr lang="en-US" dirty="0"/>
              <a:t>RAN</a:t>
            </a:r>
          </a:p>
          <a:p>
            <a:pPr lvl="1"/>
            <a:r>
              <a:rPr lang="fa-IR" dirty="0"/>
              <a:t>نرم افزار منبع باز</a:t>
            </a:r>
          </a:p>
          <a:p>
            <a:pPr lvl="1"/>
            <a:r>
              <a:rPr lang="fa-IR" dirty="0"/>
              <a:t>سخت افزار سفید</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r>
              <a:rPr lang="en-US"/>
              <a:t>/50</a:t>
            </a:r>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112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509" y="173244"/>
            <a:ext cx="8911687" cy="1280890"/>
          </a:xfrm>
        </p:spPr>
        <p:txBody>
          <a:bodyPr/>
          <a:lstStyle/>
          <a:p>
            <a:r>
              <a:rPr lang="en-US" dirty="0"/>
              <a:t>ORAN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r>
              <a:rPr lang="en-US"/>
              <a:t>/50</a:t>
            </a:r>
            <a:endParaRPr lang="en-US" dirty="0"/>
          </a:p>
        </p:txBody>
      </p:sp>
      <p:pic>
        <p:nvPicPr>
          <p:cNvPr id="5" name="Picture 4"/>
          <p:cNvPicPr>
            <a:picLocks noChangeAspect="1"/>
          </p:cNvPicPr>
          <p:nvPr/>
        </p:nvPicPr>
        <p:blipFill>
          <a:blip r:embed="rId2"/>
          <a:stretch>
            <a:fillRect/>
          </a:stretch>
        </p:blipFill>
        <p:spPr>
          <a:xfrm>
            <a:off x="3317966" y="1298912"/>
            <a:ext cx="5993856" cy="537419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355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Slide Number Placeholder 2"/>
          <p:cNvSpPr>
            <a:spLocks noGrp="1"/>
          </p:cNvSpPr>
          <p:nvPr>
            <p:ph type="sldNum" sz="quarter" idx="12"/>
          </p:nvPr>
        </p:nvSpPr>
        <p:spPr/>
        <p:txBody>
          <a:bodyPr/>
          <a:lstStyle/>
          <a:p>
            <a:fld id="{D57F1E4F-1CFF-5643-939E-217C01CDF565}" type="slidenum">
              <a:rPr lang="en-US" smtClean="0"/>
              <a:pPr/>
              <a:t>2</a:t>
            </a:fld>
            <a:r>
              <a:rPr lang="en-US" dirty="0"/>
              <a:t>/50</a:t>
            </a:r>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a:t>ساختار </a:t>
            </a:r>
            <a:r>
              <a:rPr lang="en-US" dirty="0"/>
              <a:t>ORAN</a:t>
            </a:r>
            <a:endParaRPr lang="fa-IR" dirty="0"/>
          </a:p>
          <a:p>
            <a:pPr lvl="1"/>
            <a:r>
              <a:rPr lang="fa-IR" dirty="0"/>
              <a:t>کنترلگر هوشمند </a:t>
            </a:r>
            <a:r>
              <a:rPr lang="en-US" dirty="0"/>
              <a:t>RAN</a:t>
            </a:r>
            <a:r>
              <a:rPr lang="fa-IR" dirty="0"/>
              <a:t> </a:t>
            </a:r>
            <a:r>
              <a:rPr lang="en-US" dirty="0"/>
              <a:t>(RIC)</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(RIC)</a:t>
            </a:r>
            <a:r>
              <a:rPr lang="fa-IR" dirty="0"/>
              <a:t> ، نزدیک به زمان واقعی(کمتر از یک ثانیه )</a:t>
            </a:r>
          </a:p>
          <a:p>
            <a:pPr lvl="2"/>
            <a:r>
              <a:rPr lang="en-US" dirty="0"/>
              <a:t>RRM </a:t>
            </a:r>
            <a:r>
              <a:rPr lang="fa-IR" dirty="0"/>
              <a:t> -مدیریت تعادل بار، </a:t>
            </a:r>
            <a:r>
              <a:rPr lang="en-US" dirty="0"/>
              <a:t>RB</a:t>
            </a:r>
            <a:r>
              <a:rPr lang="fa-IR" dirty="0"/>
              <a:t> </a:t>
            </a:r>
            <a:endParaRPr lang="en-US" dirty="0"/>
          </a:p>
          <a:p>
            <a:pPr lvl="2"/>
            <a:r>
              <a:rPr lang="en-US" dirty="0" err="1"/>
              <a:t>QoS</a:t>
            </a:r>
            <a:endParaRPr lang="fa-IR" dirty="0"/>
          </a:p>
          <a:p>
            <a:pPr lvl="1"/>
            <a:r>
              <a:rPr lang="fa-IR" dirty="0"/>
              <a:t>پشته پروتکل </a:t>
            </a:r>
            <a:r>
              <a:rPr lang="en-US" dirty="0"/>
              <a:t>CU</a:t>
            </a:r>
          </a:p>
          <a:p>
            <a:pPr lvl="2"/>
            <a:r>
              <a:rPr lang="fa-IR" dirty="0"/>
              <a:t>پشتیبانی از مجازی سازی</a:t>
            </a:r>
          </a:p>
          <a:p>
            <a:pPr lvl="2"/>
            <a:r>
              <a:rPr lang="fa-IR" dirty="0"/>
              <a:t>اجرای دستورات توابع </a:t>
            </a:r>
            <a:r>
              <a:rPr lang="en-US" dirty="0"/>
              <a:t>RIC</a:t>
            </a:r>
            <a:r>
              <a:rPr lang="fa-IR" dirty="0"/>
              <a:t> غیر زمان واقعی</a:t>
            </a:r>
          </a:p>
          <a:p>
            <a:pPr lvl="1"/>
            <a:r>
              <a:rPr lang="en-US" dirty="0"/>
              <a:t>O-DU</a:t>
            </a:r>
            <a:r>
              <a:rPr lang="fa-IR" dirty="0"/>
              <a:t> و </a:t>
            </a:r>
            <a:r>
              <a:rPr lang="en-US" dirty="0"/>
              <a:t>O_RU</a:t>
            </a:r>
          </a:p>
          <a:p>
            <a:pPr marL="457200" lvl="1"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398767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143764" y="1382086"/>
            <a:ext cx="9709435" cy="5084027"/>
          </a:xfrm>
        </p:spPr>
        <p:txBody>
          <a:bodyPr>
            <a:normAutofit fontScale="92500" lnSpcReduction="10000"/>
          </a:bodyPr>
          <a:lstStyle/>
          <a:p>
            <a:r>
              <a:rPr lang="ar-IQ" dirty="0"/>
              <a:t>جداسازی المانهای نرم افزاری و سخت افزاری شبکه صورت</a:t>
            </a:r>
            <a:r>
              <a:rPr lang="en-US" dirty="0"/>
              <a:t> </a:t>
            </a:r>
            <a:r>
              <a:rPr lang="ar-IQ" dirty="0"/>
              <a:t>گرفته است و به عنوان مجازی سازی توابع شبکه</a:t>
            </a:r>
            <a:r>
              <a:rPr lang="en-US" dirty="0"/>
              <a:t> (NFV)</a:t>
            </a:r>
            <a:r>
              <a:rPr lang="ar-IQ" dirty="0"/>
              <a:t>معرفی شده است </a:t>
            </a:r>
            <a:endParaRPr lang="en-US" dirty="0"/>
          </a:p>
          <a:p>
            <a:r>
              <a:rPr lang="ar-IQ" dirty="0"/>
              <a:t>توابع شبکه ی مجازی</a:t>
            </a:r>
            <a:r>
              <a:rPr lang="en-US" dirty="0"/>
              <a:t> VNF</a:t>
            </a:r>
            <a:r>
              <a:rPr lang="ar-IQ" dirty="0"/>
              <a:t>بلوکهای توابع سیستم هستند </a:t>
            </a:r>
            <a:endParaRPr lang="en-US" dirty="0"/>
          </a:p>
          <a:p>
            <a:r>
              <a:rPr lang="ar-IQ" dirty="0"/>
              <a:t>ایده اصلی </a:t>
            </a:r>
            <a:r>
              <a:rPr lang="en-US" dirty="0"/>
              <a:t>NFV</a:t>
            </a:r>
            <a:r>
              <a:rPr lang="ar-IQ" dirty="0"/>
              <a:t>جداسازی تجهیزات شبکه فیزیکی از توابع اجرا شده</a:t>
            </a:r>
            <a:r>
              <a:rPr lang="fa-IR" dirty="0"/>
              <a:t> </a:t>
            </a:r>
            <a:r>
              <a:rPr lang="ar-IQ" dirty="0"/>
              <a:t>بر روی آنها است </a:t>
            </a:r>
            <a:endParaRPr lang="fa-IR" dirty="0"/>
          </a:p>
          <a:p>
            <a:r>
              <a:rPr lang="fa-IR" dirty="0"/>
              <a:t>ویژگی های </a:t>
            </a:r>
            <a:r>
              <a:rPr lang="en-US" dirty="0"/>
              <a:t>NFV</a:t>
            </a:r>
          </a:p>
          <a:p>
            <a:pPr lvl="1"/>
            <a:r>
              <a:rPr lang="ar-IQ" dirty="0"/>
              <a:t>جدا سازی بخش نرم افزار از سخت افزار</a:t>
            </a:r>
            <a:endParaRPr lang="en-US" dirty="0"/>
          </a:p>
          <a:p>
            <a:pPr lvl="1"/>
            <a:r>
              <a:rPr lang="ar-IQ" dirty="0"/>
              <a:t>استقرار عملکرد شبکه انعطاف پذیر </a:t>
            </a:r>
            <a:endParaRPr lang="en-US" dirty="0"/>
          </a:p>
          <a:p>
            <a:pPr lvl="1"/>
            <a:r>
              <a:rPr lang="ar-IQ" dirty="0"/>
              <a:t>استقرار عملکرد شبکه انعطاف پذیر </a:t>
            </a:r>
            <a:br>
              <a:rPr lang="ar-IQ" dirty="0"/>
            </a:br>
            <a:br>
              <a:rPr lang="ar-IQ" dirty="0"/>
            </a:br>
            <a:r>
              <a:rPr lang="ar-IQ" dirty="0"/>
              <a:t> </a:t>
            </a:r>
            <a:br>
              <a:rPr lang="ar-IQ" dirty="0"/>
            </a:br>
            <a:br>
              <a:rPr lang="ar-IQ" dirty="0"/>
            </a:br>
            <a:br>
              <a:rPr lang="ar-IQ" dirty="0"/>
            </a:b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916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a:t>سه مولفه اصلی </a:t>
            </a:r>
            <a:r>
              <a:rPr lang="en-US" dirty="0"/>
              <a:t>NFV</a:t>
            </a:r>
          </a:p>
          <a:p>
            <a:pPr lvl="1"/>
            <a:r>
              <a:rPr lang="fa-IR" dirty="0"/>
              <a:t>خدمات</a:t>
            </a:r>
            <a:endParaRPr lang="en-US" dirty="0"/>
          </a:p>
          <a:p>
            <a:pPr lvl="2"/>
            <a:r>
              <a:rPr lang="ar-IQ" dirty="0"/>
              <a:t>یک سرویس مجموعه ای از ها </a:t>
            </a:r>
            <a:r>
              <a:rPr lang="en-US" dirty="0"/>
              <a:t>VNF</a:t>
            </a:r>
            <a:r>
              <a:rPr lang="ar-IQ" dirty="0"/>
              <a:t>است که میتوانند در یک یا چند ماشین مجازی پیاده سازی</a:t>
            </a:r>
            <a:br>
              <a:rPr lang="ar-IQ" dirty="0"/>
            </a:br>
            <a:r>
              <a:rPr lang="ar-IQ" dirty="0"/>
              <a:t>شوند </a:t>
            </a:r>
            <a:endParaRPr lang="fa-IR" dirty="0"/>
          </a:p>
          <a:p>
            <a:pPr lvl="1"/>
            <a:r>
              <a:rPr lang="en-US" dirty="0"/>
              <a:t>NFVI</a:t>
            </a:r>
          </a:p>
          <a:p>
            <a:pPr lvl="2"/>
            <a:r>
              <a:rPr lang="en-US" dirty="0"/>
              <a:t>I</a:t>
            </a:r>
            <a:r>
              <a:rPr lang="ar-IQ" dirty="0"/>
              <a:t>شامل اتصال شبکه بین مکانها، به عنوان مثال، بین مراکز داده</a:t>
            </a:r>
            <a:endParaRPr lang="en-US" dirty="0"/>
          </a:p>
          <a:p>
            <a:pPr marL="914400" lvl="2" indent="0">
              <a:buNone/>
            </a:pPr>
            <a:r>
              <a:rPr lang="ar-IQ" dirty="0"/>
              <a:t> و ابرهای ترکیبی عمومی</a:t>
            </a:r>
            <a:r>
              <a:rPr lang="en-US" dirty="0"/>
              <a:t> </a:t>
            </a:r>
            <a:r>
              <a:rPr lang="ar-IQ" dirty="0"/>
              <a:t>یا</a:t>
            </a:r>
            <a:r>
              <a:rPr lang="en-US" dirty="0"/>
              <a:t> </a:t>
            </a:r>
            <a:r>
              <a:rPr lang="ar-IQ" dirty="0"/>
              <a:t>خصوصی است </a:t>
            </a:r>
            <a:br>
              <a:rPr lang="ar-IQ" dirty="0"/>
            </a:br>
            <a:endParaRPr lang="en-US" dirty="0"/>
          </a:p>
          <a:p>
            <a:pPr lvl="1"/>
            <a:r>
              <a:rPr lang="en-US" dirty="0"/>
              <a:t>MANO</a:t>
            </a:r>
          </a:p>
          <a:p>
            <a:pPr lvl="2"/>
            <a:r>
              <a:rPr lang="fa-IR" dirty="0"/>
              <a:t>شامل هماهنگ ساز، مدیران </a:t>
            </a:r>
            <a:r>
              <a:rPr lang="en-US" dirty="0"/>
              <a:t>VNF</a:t>
            </a:r>
            <a:r>
              <a:rPr lang="fa-IR" dirty="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Tree>
    <p:extLst>
      <p:ext uri="{BB962C8B-B14F-4D97-AF65-F5344CB8AC3E}">
        <p14:creationId xmlns:p14="http://schemas.microsoft.com/office/powerpoint/2010/main" val="126477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2107468"/>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028051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a:t>end-to-end</a:t>
            </a:r>
            <a:r>
              <a:rPr lang="fa-IR" dirty="0"/>
              <a:t> </a:t>
            </a:r>
            <a:r>
              <a:rPr lang="ar-IQ" dirty="0"/>
              <a:t>است که خدمات با نیازهای خاص را ارائه می دهد. </a:t>
            </a:r>
            <a:endParaRPr lang="fa-IR" dirty="0"/>
          </a:p>
          <a:p>
            <a:r>
              <a:rPr lang="ar-IQ" dirty="0"/>
              <a:t> برش</a:t>
            </a:r>
            <a:r>
              <a:rPr lang="fa-IR" dirty="0"/>
              <a:t> </a:t>
            </a:r>
            <a:r>
              <a:rPr lang="ar-IQ" dirty="0"/>
              <a:t>شبکه با هدف تقسیم منطقی مجموعه توابع و منابع شبکه در یک</a:t>
            </a:r>
            <a:r>
              <a:rPr lang="fa-IR" dirty="0"/>
              <a:t> </a:t>
            </a:r>
            <a:r>
              <a:rPr lang="ar-IQ" dirty="0"/>
              <a:t>نهاد</a:t>
            </a:r>
            <a:r>
              <a:rPr lang="fa-IR" dirty="0"/>
              <a:t> </a:t>
            </a:r>
            <a:r>
              <a:rPr lang="ar-IQ" dirty="0"/>
              <a:t>شبکه در نظر گرفته شده است </a:t>
            </a:r>
            <a:endParaRPr lang="fa-IR" dirty="0"/>
          </a:p>
          <a:p>
            <a:r>
              <a:rPr lang="ar-IQ" dirty="0"/>
              <a:t>با خرد کردن یک شبکه</a:t>
            </a:r>
            <a:r>
              <a:rPr lang="fa-IR" dirty="0"/>
              <a:t> </a:t>
            </a:r>
            <a:r>
              <a:rPr lang="ar-IQ" dirty="0"/>
              <a:t>فیزیکی به چندین شبکه منطقی، برششبکه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dirty="0" err="1"/>
              <a:t>QoS</a:t>
            </a:r>
            <a:r>
              <a:rPr lang="ar-IQ" dirty="0"/>
              <a:t>مربوطه اختصاص داده شوند </a:t>
            </a:r>
            <a:br>
              <a:rPr lang="ar-IQ" dirty="0"/>
            </a:br>
            <a:br>
              <a:rPr lang="ar-IQ" dirty="0"/>
            </a:br>
            <a:br>
              <a:rPr lang="ar-IQ" dirty="0"/>
            </a:b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00195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a:t>سه نوع برش شبکه</a:t>
            </a:r>
          </a:p>
          <a:p>
            <a:pPr lvl="1"/>
            <a:r>
              <a:rPr lang="ar-IQ" b="1" dirty="0"/>
              <a:t>برش هسته</a:t>
            </a:r>
            <a:r>
              <a:rPr lang="ar-IQ" dirty="0"/>
              <a:t> </a:t>
            </a:r>
            <a:br>
              <a:rPr lang="ar-IQ" dirty="0"/>
            </a:br>
            <a:endParaRPr lang="fa-IR" dirty="0"/>
          </a:p>
          <a:p>
            <a:pPr lvl="1"/>
            <a:r>
              <a:rPr lang="fa-IR" dirty="0"/>
              <a:t>برش </a:t>
            </a:r>
            <a:r>
              <a:rPr lang="en-US" dirty="0"/>
              <a:t>RAN</a:t>
            </a:r>
          </a:p>
          <a:p>
            <a:pPr lvl="1"/>
            <a:endParaRPr lang="en-US" dirty="0"/>
          </a:p>
          <a:p>
            <a:pPr lvl="1"/>
            <a:r>
              <a:rPr lang="fa-IR" dirty="0"/>
              <a:t>برش </a:t>
            </a:r>
            <a:r>
              <a:rPr lang="en-US" dirty="0"/>
              <a:t>RAN</a:t>
            </a:r>
            <a:r>
              <a:rPr lang="fa-IR" dirty="0"/>
              <a:t> و هسته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Tree>
    <p:extLst>
      <p:ext uri="{BB962C8B-B14F-4D97-AF65-F5344CB8AC3E}">
        <p14:creationId xmlns:p14="http://schemas.microsoft.com/office/powerpoint/2010/main" val="247819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br>
              <a:rPr lang="ar-IQ" dirty="0"/>
            </a:br>
            <a:endParaRPr lang="fa-IR"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Tree>
    <p:extLst>
      <p:ext uri="{BB962C8B-B14F-4D97-AF65-F5344CB8AC3E}">
        <p14:creationId xmlns:p14="http://schemas.microsoft.com/office/powerpoint/2010/main" val="2616548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br>
              <a:rPr lang="ar-IQ" dirty="0"/>
            </a:br>
            <a:br>
              <a:rPr lang="ar-IQ" dirty="0"/>
            </a:br>
            <a:br>
              <a:rPr lang="ar-IQ" dirty="0"/>
            </a:br>
            <a:endParaRPr lang="fa-IR"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Tree>
    <p:extLst>
      <p:ext uri="{BB962C8B-B14F-4D97-AF65-F5344CB8AC3E}">
        <p14:creationId xmlns:p14="http://schemas.microsoft.com/office/powerpoint/2010/main" val="727083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1639650"/>
            <a:ext cx="8915399" cy="1468800"/>
          </a:xfrm>
        </p:spPr>
        <p:txBody>
          <a:bodyPr>
            <a:normAutofit/>
          </a:bodyPr>
          <a:lstStyle/>
          <a:p>
            <a:pPr algn="ctr" rtl="1"/>
            <a:r>
              <a:rPr lang="fa-IR" sz="6600" b="1" dirty="0">
                <a:cs typeface="B Nazanin" panose="00000400000000000000" pitchFamily="2" charset="-78"/>
              </a:rPr>
              <a:t>ادبیات و پیشینه ی تحقیق</a:t>
            </a:r>
            <a:endParaRPr lang="en-US" sz="6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r>
              <a:rPr lang="en-US" dirty="0"/>
              <a:t>/50</a:t>
            </a:r>
          </a:p>
        </p:txBody>
      </p:sp>
    </p:spTree>
    <p:extLst>
      <p:ext uri="{BB962C8B-B14F-4D97-AF65-F5344CB8AC3E}">
        <p14:creationId xmlns:p14="http://schemas.microsoft.com/office/powerpoint/2010/main" val="1857096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Tree>
    <p:extLst>
      <p:ext uri="{BB962C8B-B14F-4D97-AF65-F5344CB8AC3E}">
        <p14:creationId xmlns:p14="http://schemas.microsoft.com/office/powerpoint/2010/main" val="241323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r>
              <a:rPr lang="fa-IR"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ساختار </a:t>
            </a:r>
            <a:r>
              <a:rPr lang="en-US" dirty="0"/>
              <a:t>ORAN</a:t>
            </a:r>
            <a:endParaRPr lang="fa-IR" dirty="0"/>
          </a:p>
          <a:p>
            <a:pPr lvl="1"/>
            <a:r>
              <a:rPr lang="fa-IR" dirty="0"/>
              <a:t>جداسازی توابع زمان حقیقی از توابع زمان غیر حقیقی</a:t>
            </a:r>
          </a:p>
          <a:p>
            <a:pPr lvl="1"/>
            <a:r>
              <a:rPr lang="fa-IR" dirty="0"/>
              <a:t>قرار گیری مدل یادگیری در توابع نزدیک به زمان حقیقی</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Tree>
    <p:extLst>
      <p:ext uri="{BB962C8B-B14F-4D97-AF65-F5344CB8AC3E}">
        <p14:creationId xmlns:p14="http://schemas.microsoft.com/office/powerpoint/2010/main" val="3130132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قرار دادن </a:t>
            </a:r>
            <a:r>
              <a:rPr lang="en-US" dirty="0"/>
              <a:t>VNF</a:t>
            </a:r>
            <a:r>
              <a:rPr lang="fa-IR" dirty="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a:t>NFV</a:t>
            </a:r>
            <a:r>
              <a:rPr lang="fa-IR" dirty="0"/>
              <a:t> </a:t>
            </a:r>
            <a:r>
              <a:rPr lang="ar-IQ" dirty="0"/>
              <a:t>الگویي است که عملکردهای شبکه سنتی را مجازی می کند و آنها را در سخت افزارهای عمومی و ابرها در</a:t>
            </a:r>
            <a:r>
              <a:rPr lang="fa-IR" dirty="0"/>
              <a:t> </a:t>
            </a:r>
            <a:r>
              <a:rPr lang="ar-IQ" dirty="0"/>
              <a:t>مقابل سخت افزارهای تعیین شده، قرار می دهد </a:t>
            </a:r>
            <a:endParaRPr lang="en-US" dirty="0"/>
          </a:p>
          <a:p>
            <a:r>
              <a:rPr lang="ar-IQ" dirty="0"/>
              <a:t>در واقع </a:t>
            </a:r>
            <a:r>
              <a:rPr lang="en-US" dirty="0"/>
              <a:t>NFV</a:t>
            </a:r>
            <a:r>
              <a:rPr lang="ar-IQ" dirty="0"/>
              <a:t>بخش نرم افزار را از سخت افزار جدا می نماید. </a:t>
            </a:r>
            <a:endParaRPr lang="en-US" dirty="0"/>
          </a:p>
          <a:p>
            <a:r>
              <a:rPr lang="en-US" dirty="0"/>
              <a:t>VNF</a:t>
            </a:r>
            <a:r>
              <a:rPr lang="ar-IQ" dirty="0"/>
              <a:t>ها معمولاً بر روی نمونه های ماشین مجازی در زیرساخت های ابری در حال اجرا هستند </a:t>
            </a:r>
            <a:endParaRPr lang="en-US" dirty="0"/>
          </a:p>
          <a:p>
            <a:r>
              <a:rPr lang="fa-IR" dirty="0"/>
              <a:t>یکی از مسائل مورد توجه، </a:t>
            </a:r>
            <a:r>
              <a:rPr lang="ar-IQ" dirty="0"/>
              <a:t>یافتن تعداد بهینه ی </a:t>
            </a:r>
            <a:r>
              <a:rPr lang="en-US" dirty="0"/>
              <a:t>VNF</a:t>
            </a:r>
            <a:r>
              <a:rPr lang="ar-IQ" dirty="0"/>
              <a:t>ها در یک زنجیره ی سرویس و قرار گیری </a:t>
            </a:r>
            <a:r>
              <a:rPr lang="en-US" dirty="0"/>
              <a:t>VNF</a:t>
            </a:r>
            <a:r>
              <a:rPr lang="ar-IQ" dirty="0"/>
              <a:t>های مورد نظر بر روی سرور در هر بازه ی زمانی می باشد </a:t>
            </a:r>
            <a:endParaRPr lang="fa-IR" dirty="0"/>
          </a:p>
          <a:p>
            <a:pPr lvl="1"/>
            <a:r>
              <a:rPr lang="fa-IR" dirty="0"/>
              <a:t>کاهش هزینه ها</a:t>
            </a:r>
          </a:p>
          <a:p>
            <a:pPr lvl="1"/>
            <a:r>
              <a:rPr lang="ar-IQ" dirty="0"/>
              <a:t>کمینه کردن انرژی های مصرفی در هر بازه ی زمانی </a:t>
            </a:r>
            <a:endParaRPr lang="fa-IR" dirty="0"/>
          </a:p>
          <a:p>
            <a:pPr lvl="2"/>
            <a:r>
              <a:rPr lang="ar-IQ" dirty="0"/>
              <a:t>هزینه ی انرژی مصرفی</a:t>
            </a:r>
            <a:r>
              <a:rPr lang="fa-IR" dirty="0"/>
              <a:t> </a:t>
            </a:r>
            <a:r>
              <a:rPr lang="ar-IQ" dirty="0"/>
              <a:t>هر </a:t>
            </a:r>
            <a:r>
              <a:rPr lang="en-US" dirty="0"/>
              <a:t>VNF</a:t>
            </a:r>
            <a:r>
              <a:rPr lang="ar-IQ" dirty="0"/>
              <a:t>مستقر بر روی سرور در حال کار </a:t>
            </a:r>
            <a:endParaRPr lang="fa-IR" dirty="0"/>
          </a:p>
          <a:p>
            <a:pPr lvl="2"/>
            <a:r>
              <a:rPr lang="ar-IQ" dirty="0"/>
              <a:t>هزینه ی استقرار </a:t>
            </a:r>
            <a:r>
              <a:rPr lang="en-US" dirty="0"/>
              <a:t>VNF</a:t>
            </a:r>
            <a:r>
              <a:rPr lang="ar-IQ" dirty="0"/>
              <a:t>های جدید در هر لحظه ی زمانی </a:t>
            </a:r>
            <a:br>
              <a:rPr lang="ar-IQ" dirty="0"/>
            </a:br>
            <a:br>
              <a:rPr lang="ar-IQ" dirty="0"/>
            </a:br>
            <a:br>
              <a:rPr lang="ar-IQ" dirty="0"/>
            </a:b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0156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32</a:t>
            </a:fld>
            <a:r>
              <a:rPr lang="en-US"/>
              <a:t>/50</a:t>
            </a:r>
            <a:endParaRPr lang="en-US" dirty="0"/>
          </a:p>
        </p:txBody>
      </p:sp>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99039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r>
              <a:rPr lang="en-US"/>
              <a:t>/50</a:t>
            </a: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960981" y="4097131"/>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44358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173" y="2788555"/>
            <a:ext cx="8911687" cy="1280890"/>
          </a:xfrm>
        </p:spPr>
        <p:txBody>
          <a:bodyPr/>
          <a:lstStyle/>
          <a:p>
            <a:r>
              <a:rPr lang="ar-IQ" dirty="0"/>
              <a:t>تخصیص منابع در شبکه های دسترسی رادیویی باز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r>
              <a:rPr lang="en-US"/>
              <a:t>/50</a:t>
            </a:r>
            <a:endParaRPr lang="en-US" dirty="0"/>
          </a:p>
        </p:txBody>
      </p:sp>
    </p:spTree>
    <p:extLst>
      <p:ext uri="{BB962C8B-B14F-4D97-AF65-F5344CB8AC3E}">
        <p14:creationId xmlns:p14="http://schemas.microsoft.com/office/powerpoint/2010/main" val="1915444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4400" i="1">
                        <a:latin typeface="Cambria Math" panose="02040503050406030204" pitchFamily="18" charset="0"/>
                      </a:rPr>
                      <m:t> </m:t>
                    </m:r>
                    <m:sSub>
                      <m:sSubPr>
                        <m:ctrlPr>
                          <a:rPr lang="en-US" sz="4400" i="1">
                            <a:latin typeface="Cambria Math" panose="02040503050406030204" pitchFamily="18" charset="0"/>
                          </a:rPr>
                        </m:ctrlPr>
                      </m:sSubPr>
                      <m:e>
                        <m:r>
                          <a:rPr lang="en-US" sz="4400" i="1">
                            <a:latin typeface="Cambria Math" panose="02040503050406030204" pitchFamily="18" charset="0"/>
                          </a:rPr>
                          <m:t>𝑀</m:t>
                        </m:r>
                      </m:e>
                      <m:sub>
                        <m:r>
                          <a:rPr lang="en-US" sz="4400" i="1">
                            <a:latin typeface="Cambria Math" panose="02040503050406030204" pitchFamily="18" charset="0"/>
                          </a:rPr>
                          <m:t>𝑠</m:t>
                        </m:r>
                        <m:r>
                          <a:rPr lang="en-US" sz="4400" i="1">
                            <a:latin typeface="Cambria Math" panose="02040503050406030204" pitchFamily="18" charset="0"/>
                          </a:rPr>
                          <m:t>,</m:t>
                        </m:r>
                        <m:r>
                          <a:rPr lang="en-US" sz="4400" i="1">
                            <a:latin typeface="Cambria Math" panose="02040503050406030204" pitchFamily="18" charset="0"/>
                          </a:rPr>
                          <m:t>1</m:t>
                        </m:r>
                      </m:sub>
                    </m:sSub>
                  </m:oMath>
                </a14:m>
                <a:r>
                  <a:rPr lang="fa-IR" sz="4400" dirty="0"/>
                  <a:t>تا </a:t>
                </a:r>
                <a:r>
                  <a:rPr lang="en-US" sz="4400" dirty="0"/>
                  <a:t>VNF</a:t>
                </a:r>
                <a:endParaRPr lang="fa-IR" sz="42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35</a:t>
            </a:fld>
            <a:r>
              <a:rPr lang="en-US" dirty="0"/>
              <a:t>/50</a:t>
            </a:r>
          </a:p>
        </p:txBody>
      </p:sp>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graphicFrame>
        <p:nvGraphicFramePr>
          <p:cNvPr id="15" name="Object 14">
            <a:extLst>
              <a:ext uri="{FF2B5EF4-FFF2-40B4-BE49-F238E27FC236}">
                <a16:creationId xmlns:a16="http://schemas.microsoft.com/office/drawing/2014/main" id="{15BEBC57-F591-479C-9354-3C3DE016E7FC}"/>
              </a:ext>
            </a:extLst>
          </p:cNvPr>
          <p:cNvGraphicFramePr>
            <a:graphicFrameLocks noChangeAspect="1"/>
          </p:cNvGraphicFramePr>
          <p:nvPr>
            <p:extLst>
              <p:ext uri="{D42A27DB-BD31-4B8C-83A1-F6EECF244321}">
                <p14:modId xmlns:p14="http://schemas.microsoft.com/office/powerpoint/2010/main" val="1384122390"/>
              </p:ext>
            </p:extLst>
          </p:nvPr>
        </p:nvGraphicFramePr>
        <p:xfrm>
          <a:off x="1602438" y="1177835"/>
          <a:ext cx="5710705" cy="5431377"/>
        </p:xfrm>
        <a:graphic>
          <a:graphicData uri="http://schemas.openxmlformats.org/presentationml/2006/ole">
            <mc:AlternateContent xmlns:mc="http://schemas.openxmlformats.org/markup-compatibility/2006">
              <mc:Choice xmlns:v="urn:schemas-microsoft-com:vml" Requires="v">
                <p:oleObj spid="_x0000_s2052" name="PDF" r:id="rId4" imgW="0" imgH="360" progId="FoxitReader.Document">
                  <p:embed/>
                </p:oleObj>
              </mc:Choice>
              <mc:Fallback>
                <p:oleObj name="PDF" r:id="rId4" imgW="0" imgH="360" progId="FoxitReader.Document">
                  <p:embed/>
                  <p:pic>
                    <p:nvPicPr>
                      <p:cNvPr id="5" name="Object 4"/>
                      <p:cNvPicPr/>
                      <p:nvPr/>
                    </p:nvPicPr>
                    <p:blipFill>
                      <a:blip r:embed="rId5"/>
                      <a:stretch>
                        <a:fillRect/>
                      </a:stretch>
                    </p:blipFill>
                    <p:spPr>
                      <a:xfrm>
                        <a:off x="1602438" y="1177835"/>
                        <a:ext cx="5710705" cy="5431377"/>
                      </a:xfrm>
                      <a:prstGeom prst="rect">
                        <a:avLst/>
                      </a:prstGeom>
                    </p:spPr>
                  </p:pic>
                </p:oleObj>
              </mc:Fallback>
            </mc:AlternateContent>
          </a:graphicData>
        </a:graphic>
      </p:graphicFrame>
    </p:spTree>
    <p:extLst>
      <p:ext uri="{BB962C8B-B14F-4D97-AF65-F5344CB8AC3E}">
        <p14:creationId xmlns:p14="http://schemas.microsoft.com/office/powerpoint/2010/main" val="846105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4" name="Slide Number Placeholder 3">
            <a:extLst>
              <a:ext uri="{FF2B5EF4-FFF2-40B4-BE49-F238E27FC236}">
                <a16:creationId xmlns:a16="http://schemas.microsoft.com/office/drawing/2014/main" id="{E74D41D7-A3B9-466D-96DB-2C71EF9FCBA7}"/>
              </a:ext>
            </a:extLst>
          </p:cNvPr>
          <p:cNvSpPr>
            <a:spLocks noGrp="1"/>
          </p:cNvSpPr>
          <p:nvPr>
            <p:ph type="sldNum" sz="quarter" idx="12"/>
          </p:nvPr>
        </p:nvSpPr>
        <p:spPr/>
        <p:txBody>
          <a:bodyPr/>
          <a:lstStyle/>
          <a:p>
            <a:fld id="{D57F1E4F-1CFF-5643-939E-217C01CDF565}" type="slidenum">
              <a:rPr lang="en-US" smtClean="0"/>
              <a:pPr/>
              <a:t>36</a:t>
            </a:fld>
            <a:r>
              <a:rPr lang="en-US"/>
              <a:t>/50</a:t>
            </a:r>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2315404" y="1404071"/>
            <a:ext cx="3104736" cy="694000"/>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2302582" y="2113150"/>
            <a:ext cx="3981450" cy="857250"/>
          </a:xfrm>
          <a:prstGeom prst="rect">
            <a:avLst/>
          </a:prstGeom>
        </p:spPr>
      </p:pic>
      <p:pic>
        <p:nvPicPr>
          <p:cNvPr id="13" name="Picture 12">
            <a:extLst>
              <a:ext uri="{FF2B5EF4-FFF2-40B4-BE49-F238E27FC236}">
                <a16:creationId xmlns:a16="http://schemas.microsoft.com/office/drawing/2014/main" id="{9D3F1DA6-8962-4056-806E-42A1D12F4E17}"/>
              </a:ext>
            </a:extLst>
          </p:cNvPr>
          <p:cNvPicPr>
            <a:picLocks noChangeAspect="1"/>
          </p:cNvPicPr>
          <p:nvPr/>
        </p:nvPicPr>
        <p:blipFill>
          <a:blip r:embed="rId4"/>
          <a:stretch>
            <a:fillRect/>
          </a:stretch>
        </p:blipFill>
        <p:spPr>
          <a:xfrm>
            <a:off x="2315404" y="2985479"/>
            <a:ext cx="5076825" cy="3476625"/>
          </a:xfrm>
          <a:prstGeom prst="rect">
            <a:avLst/>
          </a:prstGeom>
        </p:spPr>
      </p:pic>
      <p:pic>
        <p:nvPicPr>
          <p:cNvPr id="14" name="Picture 13">
            <a:extLst>
              <a:ext uri="{FF2B5EF4-FFF2-40B4-BE49-F238E27FC236}">
                <a16:creationId xmlns:a16="http://schemas.microsoft.com/office/drawing/2014/main" id="{3EBC6ADF-1746-493A-882D-E21B5FFC9C6A}"/>
              </a:ext>
            </a:extLst>
          </p:cNvPr>
          <p:cNvPicPr>
            <a:picLocks noChangeAspect="1"/>
          </p:cNvPicPr>
          <p:nvPr/>
        </p:nvPicPr>
        <p:blipFill>
          <a:blip r:embed="rId5"/>
          <a:stretch>
            <a:fillRect/>
          </a:stretch>
        </p:blipFill>
        <p:spPr>
          <a:xfrm>
            <a:off x="6371329" y="5558807"/>
            <a:ext cx="4314825" cy="409575"/>
          </a:xfrm>
          <a:prstGeom prst="rect">
            <a:avLst/>
          </a:prstGeom>
        </p:spPr>
      </p:pic>
    </p:spTree>
    <p:extLst>
      <p:ext uri="{BB962C8B-B14F-4D97-AF65-F5344CB8AC3E}">
        <p14:creationId xmlns:p14="http://schemas.microsoft.com/office/powerpoint/2010/main" val="2427441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lstStyle/>
              <a:p>
                <a:r>
                  <a:rPr lang="fa-IR" b="0" i="0" dirty="0">
                    <a:solidFill>
                      <a:srgbClr val="000000"/>
                    </a:solidFill>
                    <a:effectLst/>
                  </a:rPr>
                  <a:t>توان سیگنال ارسالی از </a:t>
                </a:r>
                <a:r>
                  <a:rPr lang="en-US" b="0" i="1"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b="0" i="1"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fronthaul</a:t>
                </a:r>
                <a:r>
                  <a:rPr lang="fa-IR" dirty="0">
                    <a:solidFill>
                      <a:srgbClr val="000000"/>
                    </a:solidFill>
                  </a:rPr>
                  <a:t>بین </a:t>
                </a:r>
                <a:r>
                  <a:rPr lang="en-US" dirty="0">
                    <a:solidFill>
                      <a:srgbClr val="000000"/>
                    </a:solidFill>
                  </a:rPr>
                  <a:t>j</a:t>
                </a:r>
                <a:r>
                  <a:rPr lang="fa-IR" dirty="0">
                    <a:solidFill>
                      <a:srgbClr val="000000"/>
                    </a:solidFill>
                  </a:rPr>
                  <a:t>امین واحد رادیویی در برش </a:t>
                </a:r>
                <a:r>
                  <a:rPr lang="en-US"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2258" r="-9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5DACA3-0D95-446B-A90A-EB3103EFAF41}"/>
              </a:ext>
            </a:extLst>
          </p:cNvPr>
          <p:cNvSpPr>
            <a:spLocks noGrp="1"/>
          </p:cNvSpPr>
          <p:nvPr>
            <p:ph type="sldNum" sz="quarter" idx="12"/>
          </p:nvPr>
        </p:nvSpPr>
        <p:spPr/>
        <p:txBody>
          <a:bodyPr/>
          <a:lstStyle/>
          <a:p>
            <a:fld id="{D57F1E4F-1CFF-5643-939E-217C01CDF565}" type="slidenum">
              <a:rPr lang="en-US" smtClean="0"/>
              <a:pPr/>
              <a:t>37</a:t>
            </a:fld>
            <a:r>
              <a:rPr lang="en-US"/>
              <a:t>/50</a:t>
            </a:r>
            <a:endParaRPr lang="en-US" dirty="0"/>
          </a:p>
        </p:txBody>
      </p:sp>
      <p:pic>
        <p:nvPicPr>
          <p:cNvPr id="5" name="Picture 4">
            <a:extLst>
              <a:ext uri="{FF2B5EF4-FFF2-40B4-BE49-F238E27FC236}">
                <a16:creationId xmlns:a16="http://schemas.microsoft.com/office/drawing/2014/main" id="{982C7AC8-CC37-494A-90F3-D0226C18D89B}"/>
              </a:ext>
            </a:extLst>
          </p:cNvPr>
          <p:cNvPicPr>
            <a:picLocks noChangeAspect="1"/>
          </p:cNvPicPr>
          <p:nvPr/>
        </p:nvPicPr>
        <p:blipFill>
          <a:blip r:embed="rId3"/>
          <a:stretch>
            <a:fillRect/>
          </a:stretch>
        </p:blipFill>
        <p:spPr>
          <a:xfrm>
            <a:off x="2787650" y="2847975"/>
            <a:ext cx="4533900" cy="581025"/>
          </a:xfrm>
          <a:prstGeom prst="rect">
            <a:avLst/>
          </a:prstGeom>
        </p:spPr>
      </p:pic>
      <p:pic>
        <p:nvPicPr>
          <p:cNvPr id="6" name="Picture 5">
            <a:extLst>
              <a:ext uri="{FF2B5EF4-FFF2-40B4-BE49-F238E27FC236}">
                <a16:creationId xmlns:a16="http://schemas.microsoft.com/office/drawing/2014/main" id="{7129B3C9-5B14-452F-BA31-349F22242223}"/>
              </a:ext>
            </a:extLst>
          </p:cNvPr>
          <p:cNvPicPr>
            <a:picLocks noChangeAspect="1"/>
          </p:cNvPicPr>
          <p:nvPr/>
        </p:nvPicPr>
        <p:blipFill>
          <a:blip r:embed="rId4"/>
          <a:stretch>
            <a:fillRect/>
          </a:stretch>
        </p:blipFill>
        <p:spPr>
          <a:xfrm>
            <a:off x="2863850" y="4148746"/>
            <a:ext cx="4457700" cy="771525"/>
          </a:xfrm>
          <a:prstGeom prst="rect">
            <a:avLst/>
          </a:prstGeom>
        </p:spPr>
      </p:pic>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451312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941510" y="2069621"/>
            <a:ext cx="9120189" cy="3836230"/>
          </a:xfrm>
        </p:spPr>
        <p:txBody>
          <a:bodyPr/>
          <a:lstStyle/>
          <a:p>
            <a:r>
              <a:rPr lang="fa-IR" dirty="0"/>
              <a:t>پردازش باند پایه هر ،</a:t>
            </a:r>
            <a:r>
              <a:rPr lang="en-US" dirty="0"/>
              <a:t>VNF</a:t>
            </a:r>
            <a:r>
              <a:rPr lang="fa-IR" dirty="0"/>
              <a:t>بوسیله ی پردازش صف </a:t>
            </a:r>
            <a:r>
              <a:rPr lang="en-US" dirty="0"/>
              <a:t> M/M/1</a:t>
            </a:r>
            <a:r>
              <a:rPr lang="fa-IR" dirty="0"/>
              <a:t>نشان</a:t>
            </a:r>
            <a:br>
              <a:rPr lang="fa-IR" dirty="0"/>
            </a:br>
            <a:r>
              <a:rPr lang="fa-IR" dirty="0"/>
              <a:t>داده می شود </a:t>
            </a:r>
            <a:endParaRPr lang="en-US" dirty="0"/>
          </a:p>
          <a:p>
            <a:r>
              <a:rPr lang="fa-IR" dirty="0"/>
              <a:t>تاخیر پردازشی در </a:t>
            </a:r>
            <a:r>
              <a:rPr lang="en-US" dirty="0"/>
              <a:t>CU</a:t>
            </a:r>
            <a:r>
              <a:rPr lang="fa-IR" dirty="0"/>
              <a:t> و </a:t>
            </a:r>
            <a:r>
              <a:rPr lang="en-US" dirty="0"/>
              <a:t> DU</a:t>
            </a:r>
          </a:p>
          <a:p>
            <a:endParaRPr lang="fa-IR" dirty="0"/>
          </a:p>
          <a:p>
            <a:r>
              <a:rPr lang="fa-IR" dirty="0"/>
              <a:t>تاخیر در ارسال</a:t>
            </a:r>
          </a:p>
          <a:p>
            <a:endParaRPr lang="en-US" dirty="0"/>
          </a:p>
          <a:p>
            <a:r>
              <a:rPr lang="fa-IR" dirty="0"/>
              <a:t>تاخیر کل </a:t>
            </a:r>
            <a:endParaRPr lang="en-US" dirty="0"/>
          </a:p>
        </p:txBody>
      </p:sp>
      <p:sp>
        <p:nvSpPr>
          <p:cNvPr id="4" name="Slide Number Placeholder 3">
            <a:extLst>
              <a:ext uri="{FF2B5EF4-FFF2-40B4-BE49-F238E27FC236}">
                <a16:creationId xmlns:a16="http://schemas.microsoft.com/office/drawing/2014/main" id="{67D2CAB7-5109-4DCC-8AC3-29ED4BBF135B}"/>
              </a:ext>
            </a:extLst>
          </p:cNvPr>
          <p:cNvSpPr>
            <a:spLocks noGrp="1"/>
          </p:cNvSpPr>
          <p:nvPr>
            <p:ph type="sldNum" sz="quarter" idx="12"/>
          </p:nvPr>
        </p:nvSpPr>
        <p:spPr/>
        <p:txBody>
          <a:bodyPr/>
          <a:lstStyle/>
          <a:p>
            <a:fld id="{D57F1E4F-1CFF-5643-939E-217C01CDF565}" type="slidenum">
              <a:rPr lang="en-US" smtClean="0"/>
              <a:pPr/>
              <a:t>38</a:t>
            </a:fld>
            <a:r>
              <a:rPr lang="en-US"/>
              <a:t>/50</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417859" y="5001907"/>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448204" y="2654675"/>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694958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مرکز داده ی فیزیکی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799159"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یکبودن نشان می دهد مرکزداده ی </a:t>
                </a:r>
                <a:r>
                  <a:rPr lang="en-US" b="0" i="1" dirty="0">
                    <a:solidFill>
                      <a:srgbClr val="000000"/>
                    </a:solidFill>
                    <a:effectLst/>
                    <a:latin typeface="CMMI12"/>
                  </a:rPr>
                  <a:t>d</a:t>
                </a:r>
                <a:r>
                  <a:rPr lang="fa-IR" b="0" i="0" dirty="0">
                    <a:solidFill>
                      <a:srgbClr val="000000"/>
                    </a:solidFill>
                    <a:effectLst/>
                    <a:latin typeface="IRLotus"/>
                  </a:rPr>
                  <a:t>ام به </a:t>
                </a:r>
                <a:r>
                  <a:rPr lang="en-US" b="0" i="1" dirty="0">
                    <a:solidFill>
                      <a:srgbClr val="000000"/>
                    </a:solidFill>
                    <a:effectLst/>
                    <a:latin typeface="CMMI12"/>
                  </a:rPr>
                  <a:t>s</a:t>
                </a:r>
                <a:r>
                  <a:rPr lang="fa-IR" b="0" i="0" dirty="0">
                    <a:solidFill>
                      <a:srgbClr val="000000"/>
                    </a:solidFill>
                    <a:effectLst/>
                    <a:latin typeface="IRLotus"/>
                  </a:rPr>
                  <a:t>امین برش، منابع فیزیکی اختصاص داده </a:t>
                </a:r>
                <a:r>
                  <a:rPr lang="fa-IR" dirty="0"/>
                  <a:t> </a:t>
                </a:r>
                <a:br>
                  <a:rPr lang="fa-IR" dirty="0"/>
                </a:br>
                <a:br>
                  <a:rPr lang="fa-IR" dirty="0"/>
                </a:br>
                <a:endParaRPr lang="en-US" dirty="0"/>
              </a:p>
            </p:txBody>
          </p:sp>
        </mc:Choice>
        <mc:Fallback>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799159" y="1898272"/>
                <a:ext cx="9196390" cy="4445351"/>
              </a:xfrm>
              <a:blipFill>
                <a:blip r:embed="rId2"/>
                <a:stretch>
                  <a:fillRect t="-2329" r="-9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A00646-6B3A-40BA-B6D1-CA035BF6D04B}"/>
              </a:ext>
            </a:extLst>
          </p:cNvPr>
          <p:cNvSpPr>
            <a:spLocks noGrp="1"/>
          </p:cNvSpPr>
          <p:nvPr>
            <p:ph type="sldNum" sz="quarter" idx="12"/>
          </p:nvPr>
        </p:nvSpPr>
        <p:spPr/>
        <p:txBody>
          <a:bodyPr/>
          <a:lstStyle/>
          <a:p>
            <a:fld id="{D57F1E4F-1CFF-5643-939E-217C01CDF565}" type="slidenum">
              <a:rPr lang="en-US" smtClean="0"/>
              <a:pPr/>
              <a:t>39</a:t>
            </a:fld>
            <a:r>
              <a:rPr lang="en-US"/>
              <a:t>/50</a:t>
            </a:r>
            <a:endParaRPr lang="en-US" dirty="0"/>
          </a:p>
        </p:txBody>
      </p:sp>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2805112" y="2652154"/>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1799159" y="3633229"/>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8470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3C07-85B4-4B8D-B827-F80F65C61072}"/>
              </a:ext>
            </a:extLst>
          </p:cNvPr>
          <p:cNvSpPr>
            <a:spLocks noGrp="1"/>
          </p:cNvSpPr>
          <p:nvPr>
            <p:ph type="title"/>
          </p:nvPr>
        </p:nvSpPr>
        <p:spPr>
          <a:xfrm>
            <a:off x="2505838" y="3047996"/>
            <a:ext cx="8911687" cy="1280890"/>
          </a:xfrm>
        </p:spPr>
        <p:txBody>
          <a:bodyPr/>
          <a:lstStyle/>
          <a:p>
            <a:pPr algn="ctr"/>
            <a:r>
              <a:rPr lang="fa-IR" dirty="0">
                <a:cs typeface="B Nazanin" panose="00000400000000000000" pitchFamily="2" charset="-78"/>
              </a:rPr>
              <a:t>مقدمه و تعریف مفاهیم</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E440F57-0D95-4A1F-884E-5FD4E46C51A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98513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b="0" i="0" dirty="0">
                <a:solidFill>
                  <a:srgbClr val="000000"/>
                </a:solidFill>
                <a:effectLst/>
                <a:latin typeface="LiberationSerif"/>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r>
              <a:rPr lang="en-US" dirty="0"/>
              <a:t>/50</a:t>
            </a:r>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726172" y="1461608"/>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1624572" y="2761349"/>
            <a:ext cx="2286000" cy="523875"/>
          </a:xfrm>
          <a:prstGeom prst="rect">
            <a:avLst/>
          </a:prstGeom>
        </p:spPr>
      </p:pic>
      <p:pic>
        <p:nvPicPr>
          <p:cNvPr id="23" name="Picture 22">
            <a:extLst>
              <a:ext uri="{FF2B5EF4-FFF2-40B4-BE49-F238E27FC236}">
                <a16:creationId xmlns:a16="http://schemas.microsoft.com/office/drawing/2014/main" id="{42E3824C-6C57-4C85-8FF3-6CF953CB0AF1}"/>
              </a:ext>
            </a:extLst>
          </p:cNvPr>
          <p:cNvPicPr>
            <a:picLocks noChangeAspect="1"/>
          </p:cNvPicPr>
          <p:nvPr/>
        </p:nvPicPr>
        <p:blipFill>
          <a:blip r:embed="rId4"/>
          <a:stretch>
            <a:fillRect/>
          </a:stretch>
        </p:blipFill>
        <p:spPr>
          <a:xfrm>
            <a:off x="1624572" y="4320068"/>
            <a:ext cx="2990850" cy="571500"/>
          </a:xfrm>
          <a:prstGeom prst="rect">
            <a:avLst/>
          </a:prstGeom>
        </p:spPr>
      </p:pic>
    </p:spTree>
    <p:extLst>
      <p:ext uri="{BB962C8B-B14F-4D97-AF65-F5344CB8AC3E}">
        <p14:creationId xmlns:p14="http://schemas.microsoft.com/office/powerpoint/2010/main" val="546833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r>
              <a:rPr lang="en-US" dirty="0"/>
              <a:t>/50</a:t>
            </a:r>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1460682" y="1223380"/>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1480285" y="2818623"/>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159104" y="4608972"/>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330679" y="1139872"/>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080231" y="2944314"/>
            <a:ext cx="2457450" cy="1466850"/>
          </a:xfrm>
          <a:prstGeom prst="rect">
            <a:avLst/>
          </a:prstGeom>
        </p:spPr>
      </p:pic>
    </p:spTree>
    <p:extLst>
      <p:ext uri="{BB962C8B-B14F-4D97-AF65-F5344CB8AC3E}">
        <p14:creationId xmlns:p14="http://schemas.microsoft.com/office/powerpoint/2010/main" val="248734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a:t>حل مسئله ی اول بخش اول</a:t>
            </a:r>
            <a:endParaRPr lang="en-US" dirty="0"/>
          </a:p>
        </p:txBody>
      </p:sp>
      <p:sp>
        <p:nvSpPr>
          <p:cNvPr id="4" name="Slide Number Placeholder 3">
            <a:extLst>
              <a:ext uri="{FF2B5EF4-FFF2-40B4-BE49-F238E27FC236}">
                <a16:creationId xmlns:a16="http://schemas.microsoft.com/office/drawing/2014/main" id="{E1D6382F-57BF-4C6E-8B46-96DC286EB99A}"/>
              </a:ext>
            </a:extLst>
          </p:cNvPr>
          <p:cNvSpPr>
            <a:spLocks noGrp="1"/>
          </p:cNvSpPr>
          <p:nvPr>
            <p:ph type="sldNum" sz="quarter" idx="12"/>
          </p:nvPr>
        </p:nvSpPr>
        <p:spPr/>
        <p:txBody>
          <a:bodyPr/>
          <a:lstStyle/>
          <a:p>
            <a:fld id="{D57F1E4F-1CFF-5643-939E-217C01CDF565}" type="slidenum">
              <a:rPr lang="en-US" smtClean="0"/>
              <a:pPr/>
              <a:t>42</a:t>
            </a:fld>
            <a:r>
              <a:rPr lang="en-US"/>
              <a:t>/50</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751039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اول بخش دوم</a:t>
            </a:r>
            <a:endParaRPr lang="en-US" dirty="0"/>
          </a:p>
        </p:txBody>
      </p:sp>
      <p:sp>
        <p:nvSpPr>
          <p:cNvPr id="4" name="Slide Number Placeholder 3">
            <a:extLst>
              <a:ext uri="{FF2B5EF4-FFF2-40B4-BE49-F238E27FC236}">
                <a16:creationId xmlns:a16="http://schemas.microsoft.com/office/drawing/2014/main" id="{D04F5BD8-4A80-4501-B1F3-C22AAD75622B}"/>
              </a:ext>
            </a:extLst>
          </p:cNvPr>
          <p:cNvSpPr>
            <a:spLocks noGrp="1"/>
          </p:cNvSpPr>
          <p:nvPr>
            <p:ph type="sldNum" sz="quarter" idx="12"/>
          </p:nvPr>
        </p:nvSpPr>
        <p:spPr/>
        <p:txBody>
          <a:bodyPr/>
          <a:lstStyle/>
          <a:p>
            <a:fld id="{D57F1E4F-1CFF-5643-939E-217C01CDF565}" type="slidenum">
              <a:rPr lang="en-US" smtClean="0"/>
              <a:pPr/>
              <a:t>43</a:t>
            </a:fld>
            <a:r>
              <a:rPr lang="en-US"/>
              <a:t>/50</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84401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a:t>الگوریتم مسئله ی اول </a:t>
            </a:r>
            <a:endParaRPr lang="en-US" dirty="0"/>
          </a:p>
        </p:txBody>
      </p:sp>
      <p:sp>
        <p:nvSpPr>
          <p:cNvPr id="4" name="Slide Number Placeholder 3">
            <a:extLst>
              <a:ext uri="{FF2B5EF4-FFF2-40B4-BE49-F238E27FC236}">
                <a16:creationId xmlns:a16="http://schemas.microsoft.com/office/drawing/2014/main" id="{02522FC7-8163-49CA-B837-4713323DD350}"/>
              </a:ext>
            </a:extLst>
          </p:cNvPr>
          <p:cNvSpPr>
            <a:spLocks noGrp="1"/>
          </p:cNvSpPr>
          <p:nvPr>
            <p:ph type="sldNum" sz="quarter" idx="12"/>
          </p:nvPr>
        </p:nvSpPr>
        <p:spPr/>
        <p:txBody>
          <a:bodyPr/>
          <a:lstStyle/>
          <a:p>
            <a:fld id="{D57F1E4F-1CFF-5643-939E-217C01CDF565}" type="slidenum">
              <a:rPr lang="en-US" smtClean="0"/>
              <a:pPr/>
              <a:t>44</a:t>
            </a:fld>
            <a:r>
              <a:rPr lang="en-US"/>
              <a:t>/50</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Tree>
    <p:extLst>
      <p:ext uri="{BB962C8B-B14F-4D97-AF65-F5344CB8AC3E}">
        <p14:creationId xmlns:p14="http://schemas.microsoft.com/office/powerpoint/2010/main" val="2345738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حل مسئله ی دوم</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4" name="Slide Number Placeholder 3">
            <a:extLst>
              <a:ext uri="{FF2B5EF4-FFF2-40B4-BE49-F238E27FC236}">
                <a16:creationId xmlns:a16="http://schemas.microsoft.com/office/drawing/2014/main" id="{20E33022-5365-463F-87B6-5398899242C0}"/>
              </a:ext>
            </a:extLst>
          </p:cNvPr>
          <p:cNvSpPr>
            <a:spLocks noGrp="1"/>
          </p:cNvSpPr>
          <p:nvPr>
            <p:ph type="sldNum" sz="quarter" idx="12"/>
          </p:nvPr>
        </p:nvSpPr>
        <p:spPr/>
        <p:txBody>
          <a:bodyPr/>
          <a:lstStyle/>
          <a:p>
            <a:fld id="{D57F1E4F-1CFF-5643-939E-217C01CDF565}" type="slidenum">
              <a:rPr lang="en-US" smtClean="0"/>
              <a:pPr/>
              <a:t>45</a:t>
            </a:fld>
            <a:r>
              <a:rPr lang="en-US"/>
              <a:t>/50</a:t>
            </a:r>
            <a:endParaRPr lang="en-US" dirty="0"/>
          </a:p>
        </p:txBody>
      </p:sp>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Tree>
    <p:extLst>
      <p:ext uri="{BB962C8B-B14F-4D97-AF65-F5344CB8AC3E}">
        <p14:creationId xmlns:p14="http://schemas.microsoft.com/office/powerpoint/2010/main" val="1906024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اول</a:t>
            </a:r>
            <a:endParaRPr lang="en-US" dirty="0"/>
          </a:p>
        </p:txBody>
      </p:sp>
      <p:sp>
        <p:nvSpPr>
          <p:cNvPr id="4" name="Slide Number Placeholder 3"/>
          <p:cNvSpPr>
            <a:spLocks noGrp="1"/>
          </p:cNvSpPr>
          <p:nvPr>
            <p:ph type="sldNum" sz="quarter" idx="12"/>
          </p:nvPr>
        </p:nvSpPr>
        <p:spPr>
          <a:xfrm>
            <a:off x="383440" y="2077741"/>
            <a:ext cx="779767" cy="365125"/>
          </a:xfrm>
        </p:spPr>
        <p:txBody>
          <a:bodyPr/>
          <a:lstStyle/>
          <a:p>
            <a:fld id="{D57F1E4F-1CFF-5643-939E-217C01CDF565}" type="slidenum">
              <a:rPr lang="en-US" smtClean="0"/>
              <a:pPr/>
              <a:t>46</a:t>
            </a:fld>
            <a:r>
              <a:rPr lang="en-US" dirty="0"/>
              <a:t>/50</a:t>
            </a:r>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767726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دوم</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sp>
        <p:nvSpPr>
          <p:cNvPr id="4" name="Slide Number Placeholder 3">
            <a:extLst>
              <a:ext uri="{FF2B5EF4-FFF2-40B4-BE49-F238E27FC236}">
                <a16:creationId xmlns:a16="http://schemas.microsoft.com/office/drawing/2014/main" id="{F32103E1-5943-4030-B264-E500C506B182}"/>
              </a:ext>
            </a:extLst>
          </p:cNvPr>
          <p:cNvSpPr>
            <a:spLocks noGrp="1"/>
          </p:cNvSpPr>
          <p:nvPr>
            <p:ph type="sldNum" sz="quarter" idx="12"/>
          </p:nvPr>
        </p:nvSpPr>
        <p:spPr/>
        <p:txBody>
          <a:bodyPr/>
          <a:lstStyle/>
          <a:p>
            <a:fld id="{D57F1E4F-1CFF-5643-939E-217C01CDF565}" type="slidenum">
              <a:rPr lang="en-US" smtClean="0"/>
              <a:pPr/>
              <a:t>47</a:t>
            </a:fld>
            <a:r>
              <a:rPr lang="en-US"/>
              <a:t>/50</a:t>
            </a:r>
            <a:endParaRPr lang="en-US" dirty="0"/>
          </a:p>
        </p:txBody>
      </p:sp>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405927" y="1063171"/>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04826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37F3-9744-4B7B-BC2C-F029D521EF01}"/>
              </a:ext>
            </a:extLst>
          </p:cNvPr>
          <p:cNvSpPr>
            <a:spLocks noGrp="1"/>
          </p:cNvSpPr>
          <p:nvPr>
            <p:ph type="title"/>
          </p:nvPr>
        </p:nvSpPr>
        <p:spPr>
          <a:xfrm>
            <a:off x="2086654" y="2788555"/>
            <a:ext cx="8911687" cy="1280890"/>
          </a:xfrm>
        </p:spPr>
        <p:txBody>
          <a:bodyPr>
            <a:normAutofit fontScale="90000"/>
          </a:bodyPr>
          <a:lstStyle/>
          <a:p>
            <a:r>
              <a:rPr lang="fa-IR" sz="4000" b="1" i="0" dirty="0">
                <a:solidFill>
                  <a:srgbClr val="000000"/>
                </a:solidFill>
                <a:effectLst/>
                <a:latin typeface="IRlotus-Bold"/>
              </a:rPr>
              <a:t>تخصیص برش شبکه به صورت دینامیکی</a:t>
            </a:r>
            <a:r>
              <a:rPr lang="fa-IR" sz="6700" dirty="0"/>
              <a:t> </a:t>
            </a:r>
            <a:br>
              <a:rPr lang="fa-IR" sz="4000" dirty="0"/>
            </a:br>
            <a:endParaRPr lang="en-US" sz="4000" dirty="0"/>
          </a:p>
        </p:txBody>
      </p:sp>
      <p:sp>
        <p:nvSpPr>
          <p:cNvPr id="4" name="Slide Number Placeholder 3">
            <a:extLst>
              <a:ext uri="{FF2B5EF4-FFF2-40B4-BE49-F238E27FC236}">
                <a16:creationId xmlns:a16="http://schemas.microsoft.com/office/drawing/2014/main" id="{A4915221-6B10-44BA-9643-8E8FA1CF23A1}"/>
              </a:ext>
            </a:extLst>
          </p:cNvPr>
          <p:cNvSpPr>
            <a:spLocks noGrp="1"/>
          </p:cNvSpPr>
          <p:nvPr>
            <p:ph type="sldNum" sz="quarter" idx="12"/>
          </p:nvPr>
        </p:nvSpPr>
        <p:spPr/>
        <p:txBody>
          <a:bodyPr/>
          <a:lstStyle/>
          <a:p>
            <a:fld id="{D57F1E4F-1CFF-5643-939E-217C01CDF565}" type="slidenum">
              <a:rPr lang="en-US" smtClean="0"/>
              <a:pPr/>
              <a:t>48</a:t>
            </a:fld>
            <a:r>
              <a:rPr lang="en-US"/>
              <a:t>/50</a:t>
            </a:r>
            <a:endParaRPr lang="en-US" dirty="0"/>
          </a:p>
        </p:txBody>
      </p:sp>
    </p:spTree>
    <p:extLst>
      <p:ext uri="{BB962C8B-B14F-4D97-AF65-F5344CB8AC3E}">
        <p14:creationId xmlns:p14="http://schemas.microsoft.com/office/powerpoint/2010/main" val="57167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sp>
        <p:nvSpPr>
          <p:cNvPr id="4" name="Slide Number Placeholder 3">
            <a:extLst>
              <a:ext uri="{FF2B5EF4-FFF2-40B4-BE49-F238E27FC236}">
                <a16:creationId xmlns:a16="http://schemas.microsoft.com/office/drawing/2014/main" id="{F2418B32-36A8-43AD-9688-52AC0793A69A}"/>
              </a:ext>
            </a:extLst>
          </p:cNvPr>
          <p:cNvSpPr>
            <a:spLocks noGrp="1"/>
          </p:cNvSpPr>
          <p:nvPr>
            <p:ph type="sldNum" sz="quarter" idx="12"/>
          </p:nvPr>
        </p:nvSpPr>
        <p:spPr/>
        <p:txBody>
          <a:bodyPr/>
          <a:lstStyle/>
          <a:p>
            <a:fld id="{D57F1E4F-1CFF-5643-939E-217C01CDF565}" type="slidenum">
              <a:rPr lang="en-US" smtClean="0"/>
              <a:pPr/>
              <a:t>49</a:t>
            </a:fld>
            <a:r>
              <a:rPr lang="en-US"/>
              <a:t>/50</a:t>
            </a: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63688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r>
              <a:rPr lang="en-US" dirty="0"/>
              <a:t>/50</a:t>
            </a:r>
          </a:p>
        </p:txBody>
      </p:sp>
    </p:spTree>
    <p:extLst>
      <p:ext uri="{BB962C8B-B14F-4D97-AF65-F5344CB8AC3E}">
        <p14:creationId xmlns:p14="http://schemas.microsoft.com/office/powerpoint/2010/main" val="3427082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fa-IR" sz="2000" dirty="0">
                    <a:solidFill>
                      <a:srgbClr val="000000"/>
                    </a:solidFill>
                    <a:cs typeface="Times New Roman" panose="02020603050405020304" pitchFamily="18" charset="0"/>
                  </a:rPr>
                  <a:t> </a:t>
                </a:r>
                <a:r>
                  <a:rPr lang="en-US" sz="2000" dirty="0">
                    <a:solidFill>
                      <a:srgbClr val="000000"/>
                    </a:solidFill>
                    <a:cs typeface="Times New Roman" panose="02020603050405020304" pitchFamily="18" charset="0"/>
                  </a:rPr>
                  <a:t>f</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pPr/>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d</a:t>
                </a:r>
                <a:r>
                  <a:rPr lang="fa-IR" dirty="0">
                    <a:solidFill>
                      <a:srgbClr val="000000"/>
                    </a:solidFill>
                    <a:latin typeface="IRLotus"/>
                  </a:rPr>
                  <a:t>که به </a:t>
                </a:r>
                <a:r>
                  <a:rPr lang="en-US" dirty="0">
                    <a:solidFill>
                      <a:srgbClr val="000000"/>
                    </a:solidFill>
                    <a:latin typeface="IRLotus"/>
                  </a:rPr>
                  <a:t>VNF</a:t>
                </a:r>
                <a:r>
                  <a:rPr lang="fa-IR" dirty="0">
                    <a:solidFill>
                      <a:srgbClr val="000000"/>
                    </a:solidFill>
                    <a:latin typeface="IRLotus"/>
                  </a:rPr>
                  <a:t>های یک برش </a:t>
                </a:r>
                <a:r>
                  <a:rPr lang="en-US" dirty="0">
                    <a:solidFill>
                      <a:srgbClr val="000000"/>
                    </a:solidFill>
                    <a:latin typeface="IRLotus"/>
                  </a:rPr>
                  <a:t> 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latin typeface="IRLotus"/>
                  </a:rPr>
                  <a:t>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F3326BF-AEA9-4B19-9803-3E3CC72B979D}"/>
              </a:ext>
            </a:extLst>
          </p:cNvPr>
          <p:cNvSpPr>
            <a:spLocks noGrp="1"/>
          </p:cNvSpPr>
          <p:nvPr>
            <p:ph type="sldNum" sz="quarter" idx="12"/>
          </p:nvPr>
        </p:nvSpPr>
        <p:spPr/>
        <p:txBody>
          <a:bodyPr/>
          <a:lstStyle/>
          <a:p>
            <a:fld id="{D57F1E4F-1CFF-5643-939E-217C01CDF565}" type="slidenum">
              <a:rPr lang="en-US" smtClean="0"/>
              <a:pPr/>
              <a:t>50</a:t>
            </a:fld>
            <a:r>
              <a:rPr lang="en-US"/>
              <a:t>/50</a:t>
            </a:r>
            <a:endParaRPr lang="en-US" dirty="0"/>
          </a:p>
        </p:txBody>
      </p:sp>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340973" y="2568368"/>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311355" y="2979984"/>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656727" y="4394010"/>
            <a:ext cx="4217060" cy="944960"/>
          </a:xfrm>
          <a:prstGeom prst="rect">
            <a:avLst/>
          </a:prstGeom>
        </p:spPr>
      </p:pic>
    </p:spTree>
    <p:extLst>
      <p:ext uri="{BB962C8B-B14F-4D97-AF65-F5344CB8AC3E}">
        <p14:creationId xmlns:p14="http://schemas.microsoft.com/office/powerpoint/2010/main" val="1807645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4" name="Slide Number Placeholder 3">
            <a:extLst>
              <a:ext uri="{FF2B5EF4-FFF2-40B4-BE49-F238E27FC236}">
                <a16:creationId xmlns:a16="http://schemas.microsoft.com/office/drawing/2014/main" id="{2664A328-0BEA-4918-9F5C-F8635B694D99}"/>
              </a:ext>
            </a:extLst>
          </p:cNvPr>
          <p:cNvSpPr>
            <a:spLocks noGrp="1"/>
          </p:cNvSpPr>
          <p:nvPr>
            <p:ph type="sldNum" sz="quarter" idx="12"/>
          </p:nvPr>
        </p:nvSpPr>
        <p:spPr/>
        <p:txBody>
          <a:bodyPr/>
          <a:lstStyle/>
          <a:p>
            <a:fld id="{D57F1E4F-1CFF-5643-939E-217C01CDF565}" type="slidenum">
              <a:rPr lang="en-US" smtClean="0"/>
              <a:pPr/>
              <a:t>51</a:t>
            </a:fld>
            <a:r>
              <a:rPr lang="en-US"/>
              <a:t>/50</a:t>
            </a: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Tree>
    <p:extLst>
      <p:ext uri="{BB962C8B-B14F-4D97-AF65-F5344CB8AC3E}">
        <p14:creationId xmlns:p14="http://schemas.microsoft.com/office/powerpoint/2010/main" val="3887034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F077-EE1B-4273-ACBA-5C491B646F6C}"/>
              </a:ext>
            </a:extLst>
          </p:cNvPr>
          <p:cNvSpPr>
            <a:spLocks noGrp="1"/>
          </p:cNvSpPr>
          <p:nvPr>
            <p:ph type="title"/>
          </p:nvPr>
        </p:nvSpPr>
        <p:spPr/>
        <p:txBody>
          <a:bodyPr/>
          <a:lstStyle/>
          <a:p>
            <a:r>
              <a:rPr lang="fa-IR" dirty="0"/>
              <a:t>حل به روش یادگیری تقویتی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9C0271-CEEA-4261-BB6A-6DF45EA35617}"/>
                  </a:ext>
                </a:extLst>
              </p:cNvPr>
              <p:cNvSpPr>
                <a:spLocks noGrp="1"/>
              </p:cNvSpPr>
              <p:nvPr>
                <p:ph idx="1"/>
              </p:nvPr>
            </p:nvSpPr>
            <p:spPr>
              <a:xfrm>
                <a:off x="1240839" y="2051897"/>
                <a:ext cx="9553803" cy="4323794"/>
              </a:xfrm>
            </p:spPr>
            <p:txBody>
              <a:bodyPr>
                <a:normAutofit fontScale="92500" lnSpcReduction="20000"/>
              </a:bodyPr>
              <a:lstStyle/>
              <a:p>
                <a:r>
                  <a:rPr lang="fa-IR" sz="2600" b="0" i="0" dirty="0">
                    <a:solidFill>
                      <a:srgbClr val="000000"/>
                    </a:solidFill>
                    <a:effectLst/>
                    <a:latin typeface="IRLotus"/>
                  </a:rPr>
                  <a:t>مقدار ارزش انجام عمل </a:t>
                </a:r>
                <a:r>
                  <a:rPr lang="en-US" sz="2200" b="0" i="0" dirty="0">
                    <a:solidFill>
                      <a:srgbClr val="000000"/>
                    </a:solidFill>
                    <a:effectLst/>
                    <a:cs typeface="Times New Roman" panose="02020603050405020304" pitchFamily="18" charset="0"/>
                  </a:rPr>
                  <a:t>a</a:t>
                </a:r>
                <a:r>
                  <a:rPr lang="fa-IR" sz="2600" b="0" i="0" dirty="0">
                    <a:solidFill>
                      <a:srgbClr val="000000"/>
                    </a:solidFill>
                    <a:effectLst/>
                    <a:latin typeface="IRLotus"/>
                  </a:rPr>
                  <a:t> در حالت</a:t>
                </a:r>
                <a:r>
                  <a:rPr lang="en-US" sz="2200" b="0" i="0" dirty="0">
                    <a:solidFill>
                      <a:srgbClr val="000000"/>
                    </a:solidFill>
                    <a:effectLst/>
                    <a:cs typeface="Times New Roman" panose="02020603050405020304" pitchFamily="18" charset="0"/>
                  </a:rPr>
                  <a:t>s</a:t>
                </a:r>
                <a:r>
                  <a:rPr lang="fa-IR" sz="2600" b="0" i="0" dirty="0">
                    <a:solidFill>
                      <a:srgbClr val="000000"/>
                    </a:solidFill>
                    <a:effectLst/>
                    <a:latin typeface="IRLotus"/>
                  </a:rPr>
                  <a:t> تحت سیاست </a:t>
                </a:r>
                <a14:m>
                  <m:oMath xmlns:m="http://schemas.openxmlformats.org/officeDocument/2006/math">
                    <m:r>
                      <a:rPr lang="en-US" sz="2600" b="0" i="1" smtClean="0">
                        <a:solidFill>
                          <a:srgbClr val="000000"/>
                        </a:solidFill>
                        <a:effectLst/>
                        <a:latin typeface="Cambria Math" panose="02040503050406030204" pitchFamily="18" charset="0"/>
                      </a:rPr>
                      <m:t>𝜋</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oMath>
                </a14:m>
                <a:r>
                  <a:rPr lang="fa-IR" sz="2600" b="0" i="0" dirty="0">
                    <a:solidFill>
                      <a:srgbClr val="000000"/>
                    </a:solidFill>
                    <a:effectLst/>
                    <a:latin typeface="IRLotus"/>
                  </a:rPr>
                  <a:t>  را با</a:t>
                </a:r>
                <a14:m>
                  <m:oMath xmlns:m="http://schemas.openxmlformats.org/officeDocument/2006/math">
                    <m:sSup>
                      <m:sSupPr>
                        <m:ctrlPr>
                          <a:rPr lang="en-US" sz="2600" b="0" i="1" smtClean="0">
                            <a:solidFill>
                              <a:srgbClr val="000000"/>
                            </a:solidFill>
                            <a:effectLst/>
                            <a:latin typeface="Cambria Math" panose="02040503050406030204" pitchFamily="18" charset="0"/>
                          </a:rPr>
                        </m:ctrlPr>
                      </m:sSupPr>
                      <m:e>
                        <m:r>
                          <a:rPr lang="en-US" sz="2600" b="0" i="1" smtClean="0">
                            <a:solidFill>
                              <a:srgbClr val="000000"/>
                            </a:solidFill>
                            <a:effectLst/>
                            <a:latin typeface="Cambria Math" panose="02040503050406030204" pitchFamily="18" charset="0"/>
                          </a:rPr>
                          <m:t>𝑄</m:t>
                        </m:r>
                      </m:e>
                      <m:sup>
                        <m:r>
                          <a:rPr lang="en-US" sz="2600" b="0" i="1" smtClean="0">
                            <a:solidFill>
                              <a:srgbClr val="000000"/>
                            </a:solidFill>
                            <a:effectLst/>
                            <a:latin typeface="Cambria Math" panose="02040503050406030204" pitchFamily="18" charset="0"/>
                          </a:rPr>
                          <m:t>𝜋</m:t>
                        </m:r>
                      </m:sup>
                    </m:sSup>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𝑎</m:t>
                    </m:r>
                    <m:r>
                      <a:rPr lang="en-US" sz="2600" b="0" i="1" smtClean="0">
                        <a:solidFill>
                          <a:srgbClr val="000000"/>
                        </a:solidFill>
                        <a:effectLst/>
                        <a:latin typeface="Cambria Math" panose="02040503050406030204" pitchFamily="18" charset="0"/>
                      </a:rPr>
                      <m:t>) </m:t>
                    </m:r>
                  </m:oMath>
                </a14:m>
                <a:r>
                  <a:rPr lang="en-US" sz="2600" b="0" i="0" dirty="0">
                    <a:solidFill>
                      <a:srgbClr val="000000"/>
                    </a:solidFill>
                    <a:effectLst/>
                    <a:latin typeface="IRLotus"/>
                  </a:rPr>
                  <a:t> </a:t>
                </a:r>
                <a:r>
                  <a:rPr lang="fa-IR" sz="2600" b="0" i="0" dirty="0">
                    <a:solidFill>
                      <a:srgbClr val="000000"/>
                    </a:solidFill>
                    <a:effectLst/>
                    <a:latin typeface="IRLotus"/>
                  </a:rPr>
                  <a:t> نمایش می دهیم</a:t>
                </a:r>
                <a:r>
                  <a:rPr lang="fa-IR" sz="2600" dirty="0"/>
                  <a:t> </a:t>
                </a:r>
                <a:endParaRPr lang="en-US" sz="2600" dirty="0"/>
              </a:p>
              <a:p>
                <a:endParaRPr lang="en-US" sz="2600" dirty="0"/>
              </a:p>
              <a:p>
                <a:pPr marL="0" indent="0">
                  <a:buNone/>
                </a:pPr>
                <a:endParaRPr lang="en-US" sz="2600" dirty="0"/>
              </a:p>
              <a:p>
                <a:r>
                  <a:rPr lang="fa-IR" sz="2600" dirty="0">
                    <a:solidFill>
                      <a:srgbClr val="000000"/>
                    </a:solidFill>
                    <a:latin typeface="IRLotus"/>
                  </a:rPr>
                  <a:t>روشهای مختلفی برای دستیابی به مینیمم خطا هست که ما در ادامه ی کار از روش </a:t>
                </a:r>
                <a:r>
                  <a:rPr lang="en-US" sz="2200" dirty="0">
                    <a:solidFill>
                      <a:srgbClr val="000000"/>
                    </a:solidFill>
                    <a:cs typeface="Times New Roman" panose="02020603050405020304" pitchFamily="18" charset="0"/>
                  </a:rPr>
                  <a:t>Q- learning</a:t>
                </a:r>
                <a:r>
                  <a:rPr lang="fa-IR" sz="2200" dirty="0">
                    <a:solidFill>
                      <a:srgbClr val="000000"/>
                    </a:solidFill>
                    <a:cs typeface="Times New Roman" panose="02020603050405020304" pitchFamily="18" charset="0"/>
                  </a:rPr>
                  <a:t>  </a:t>
                </a:r>
                <a:r>
                  <a:rPr lang="fa-IR" sz="2600" dirty="0">
                    <a:solidFill>
                      <a:srgbClr val="000000"/>
                    </a:solidFill>
                    <a:latin typeface="IRLotus"/>
                  </a:rPr>
                  <a:t>استفاده می کنیم</a:t>
                </a:r>
                <a:endParaRPr lang="en-US" sz="2600" dirty="0">
                  <a:solidFill>
                    <a:srgbClr val="000000"/>
                  </a:solidFill>
                  <a:latin typeface="IRLotus"/>
                </a:endParaRPr>
              </a:p>
              <a:p>
                <a:endParaRPr lang="en-US" sz="2600" dirty="0">
                  <a:solidFill>
                    <a:srgbClr val="000000"/>
                  </a:solidFill>
                  <a:latin typeface="IRLotus"/>
                </a:endParaRPr>
              </a:p>
              <a:p>
                <a:endParaRPr lang="en-US" sz="2600" dirty="0">
                  <a:solidFill>
                    <a:srgbClr val="000000"/>
                  </a:solidFill>
                  <a:latin typeface="IRLotus"/>
                </a:endParaRPr>
              </a:p>
              <a:p>
                <a:r>
                  <a:rPr lang="fa-IR" sz="2600" b="0" i="0" dirty="0">
                    <a:solidFill>
                      <a:srgbClr val="000000"/>
                    </a:solidFill>
                    <a:effectLst/>
                    <a:latin typeface="IRLotus"/>
                  </a:rPr>
                  <a:t>در روش </a:t>
                </a:r>
                <a:r>
                  <a:rPr lang="en-US" sz="2200" b="0" i="0" dirty="0">
                    <a:solidFill>
                      <a:srgbClr val="000000"/>
                    </a:solidFill>
                    <a:effectLst/>
                    <a:cs typeface="Times New Roman" panose="02020603050405020304" pitchFamily="18" charset="0"/>
                  </a:rPr>
                  <a:t>Q-learning</a:t>
                </a:r>
                <a:r>
                  <a:rPr lang="fa-IR" sz="2600" b="0" i="0" dirty="0">
                    <a:solidFill>
                      <a:srgbClr val="000000"/>
                    </a:solidFill>
                    <a:effectLst/>
                    <a:latin typeface="IRLotus"/>
                  </a:rPr>
                  <a:t>در هر بروزرسانی تابع </a:t>
                </a:r>
                <a:r>
                  <a:rPr lang="en-US" sz="2200" dirty="0">
                    <a:solidFill>
                      <a:srgbClr val="000000"/>
                    </a:solidFill>
                    <a:cs typeface="Times New Roman" panose="02020603050405020304" pitchFamily="18" charset="0"/>
                  </a:rPr>
                  <a:t>Q</a:t>
                </a:r>
                <a:r>
                  <a:rPr lang="fa-IR" sz="2600" b="0" i="0" dirty="0">
                    <a:solidFill>
                      <a:srgbClr val="000000"/>
                    </a:solidFill>
                    <a:effectLst/>
                    <a:latin typeface="IRLotus"/>
                  </a:rPr>
                  <a:t>داریم</a:t>
                </a:r>
                <a:r>
                  <a:rPr lang="fa-IR" sz="2600" dirty="0"/>
                  <a:t> </a:t>
                </a:r>
                <a:br>
                  <a:rPr lang="fa-IR" dirty="0"/>
                </a:br>
                <a:r>
                  <a:rPr lang="fa-IR" dirty="0"/>
                  <a:t> </a:t>
                </a:r>
                <a:br>
                  <a:rPr lang="fa-IR" dirty="0"/>
                </a:br>
                <a:br>
                  <a:rPr lang="fa-IR" dirty="0"/>
                </a:br>
                <a:endParaRPr lang="en-US" dirty="0"/>
              </a:p>
            </p:txBody>
          </p:sp>
        </mc:Choice>
        <mc:Fallback>
          <p:sp>
            <p:nvSpPr>
              <p:cNvPr id="3" name="Content Placeholder 2">
                <a:extLst>
                  <a:ext uri="{FF2B5EF4-FFF2-40B4-BE49-F238E27FC236}">
                    <a16:creationId xmlns:a16="http://schemas.microsoft.com/office/drawing/2014/main" id="{A09C0271-CEEA-4261-BB6A-6DF45EA35617}"/>
                  </a:ext>
                </a:extLst>
              </p:cNvPr>
              <p:cNvSpPr>
                <a:spLocks noGrp="1" noRot="1" noChangeAspect="1" noMove="1" noResize="1" noEditPoints="1" noAdjustHandles="1" noChangeArrowheads="1" noChangeShapeType="1" noTextEdit="1"/>
              </p:cNvSpPr>
              <p:nvPr>
                <p:ph idx="1"/>
              </p:nvPr>
            </p:nvSpPr>
            <p:spPr>
              <a:xfrm>
                <a:off x="1240839" y="2051897"/>
                <a:ext cx="9553803" cy="4323794"/>
              </a:xfrm>
              <a:blipFill>
                <a:blip r:embed="rId2"/>
                <a:stretch>
                  <a:fillRect l="-511" t="-2680" r="-8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6646808-F69B-4080-A6AB-7665736717FC}"/>
              </a:ext>
            </a:extLst>
          </p:cNvPr>
          <p:cNvSpPr>
            <a:spLocks noGrp="1"/>
          </p:cNvSpPr>
          <p:nvPr>
            <p:ph type="sldNum" sz="quarter" idx="12"/>
          </p:nvPr>
        </p:nvSpPr>
        <p:spPr/>
        <p:txBody>
          <a:bodyPr/>
          <a:lstStyle/>
          <a:p>
            <a:fld id="{D57F1E4F-1CFF-5643-939E-217C01CDF565}" type="slidenum">
              <a:rPr lang="en-US" smtClean="0"/>
              <a:pPr/>
              <a:t>52</a:t>
            </a:fld>
            <a:r>
              <a:rPr lang="en-US"/>
              <a:t>/50</a:t>
            </a:r>
            <a:endParaRPr lang="en-US" dirty="0"/>
          </a:p>
        </p:txBody>
      </p:sp>
      <p:pic>
        <p:nvPicPr>
          <p:cNvPr id="5" name="Picture 4">
            <a:extLst>
              <a:ext uri="{FF2B5EF4-FFF2-40B4-BE49-F238E27FC236}">
                <a16:creationId xmlns:a16="http://schemas.microsoft.com/office/drawing/2014/main" id="{3CDC4DDF-522F-4941-AD0E-6EC32061A41F}"/>
              </a:ext>
            </a:extLst>
          </p:cNvPr>
          <p:cNvPicPr>
            <a:picLocks noChangeAspect="1"/>
          </p:cNvPicPr>
          <p:nvPr/>
        </p:nvPicPr>
        <p:blipFill>
          <a:blip r:embed="rId3"/>
          <a:stretch>
            <a:fillRect/>
          </a:stretch>
        </p:blipFill>
        <p:spPr>
          <a:xfrm>
            <a:off x="2240354" y="2528659"/>
            <a:ext cx="2705100" cy="714375"/>
          </a:xfrm>
          <a:prstGeom prst="rect">
            <a:avLst/>
          </a:prstGeom>
        </p:spPr>
      </p:pic>
      <p:pic>
        <p:nvPicPr>
          <p:cNvPr id="6" name="Picture 5">
            <a:extLst>
              <a:ext uri="{FF2B5EF4-FFF2-40B4-BE49-F238E27FC236}">
                <a16:creationId xmlns:a16="http://schemas.microsoft.com/office/drawing/2014/main" id="{24599861-308E-46D3-9511-284D1121F040}"/>
              </a:ext>
            </a:extLst>
          </p:cNvPr>
          <p:cNvPicPr>
            <a:picLocks noChangeAspect="1"/>
          </p:cNvPicPr>
          <p:nvPr/>
        </p:nvPicPr>
        <p:blipFill>
          <a:blip r:embed="rId4"/>
          <a:stretch>
            <a:fillRect/>
          </a:stretch>
        </p:blipFill>
        <p:spPr>
          <a:xfrm>
            <a:off x="5890604" y="2386815"/>
            <a:ext cx="3743325" cy="876300"/>
          </a:xfrm>
          <a:prstGeom prst="rect">
            <a:avLst/>
          </a:prstGeom>
        </p:spPr>
      </p:pic>
      <p:pic>
        <p:nvPicPr>
          <p:cNvPr id="7" name="Picture 6">
            <a:extLst>
              <a:ext uri="{FF2B5EF4-FFF2-40B4-BE49-F238E27FC236}">
                <a16:creationId xmlns:a16="http://schemas.microsoft.com/office/drawing/2014/main" id="{BAD68E0D-6A86-4954-9F6A-6883A255719F}"/>
              </a:ext>
            </a:extLst>
          </p:cNvPr>
          <p:cNvPicPr>
            <a:picLocks noChangeAspect="1"/>
          </p:cNvPicPr>
          <p:nvPr/>
        </p:nvPicPr>
        <p:blipFill>
          <a:blip r:embed="rId5"/>
          <a:stretch>
            <a:fillRect/>
          </a:stretch>
        </p:blipFill>
        <p:spPr>
          <a:xfrm>
            <a:off x="3933371" y="4036393"/>
            <a:ext cx="3914466" cy="632023"/>
          </a:xfrm>
          <a:prstGeom prst="rect">
            <a:avLst/>
          </a:prstGeom>
        </p:spPr>
      </p:pic>
      <p:pic>
        <p:nvPicPr>
          <p:cNvPr id="8" name="Picture 7">
            <a:extLst>
              <a:ext uri="{FF2B5EF4-FFF2-40B4-BE49-F238E27FC236}">
                <a16:creationId xmlns:a16="http://schemas.microsoft.com/office/drawing/2014/main" id="{D121CD87-FFE9-40FA-AF09-7036CF16FAB8}"/>
              </a:ext>
            </a:extLst>
          </p:cNvPr>
          <p:cNvPicPr>
            <a:picLocks noChangeAspect="1"/>
          </p:cNvPicPr>
          <p:nvPr/>
        </p:nvPicPr>
        <p:blipFill>
          <a:blip r:embed="rId6"/>
          <a:stretch>
            <a:fillRect/>
          </a:stretch>
        </p:blipFill>
        <p:spPr>
          <a:xfrm>
            <a:off x="2240354" y="5551715"/>
            <a:ext cx="6226010" cy="515256"/>
          </a:xfrm>
          <a:prstGeom prst="rect">
            <a:avLst/>
          </a:prstGeom>
        </p:spPr>
      </p:pic>
      <p:sp>
        <p:nvSpPr>
          <p:cNvPr id="9" name="Rounded Rectangle 15">
            <a:extLst>
              <a:ext uri="{FF2B5EF4-FFF2-40B4-BE49-F238E27FC236}">
                <a16:creationId xmlns:a16="http://schemas.microsoft.com/office/drawing/2014/main" id="{F285C51F-D724-48AF-B6D0-73E4A43EEF8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0" name="Rectangle 9">
            <a:extLst>
              <a:ext uri="{FF2B5EF4-FFF2-40B4-BE49-F238E27FC236}">
                <a16:creationId xmlns:a16="http://schemas.microsoft.com/office/drawing/2014/main" id="{488AA933-EDA2-4F18-850E-B9063DBB0DC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37194C9E-4A05-4704-BF36-5AD020F500B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672115B-48AB-4115-85C0-4C52E23010AD}"/>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582D02F8-5027-499D-BA6D-6430149308D0}"/>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4" name="Rectangle 13">
            <a:extLst>
              <a:ext uri="{FF2B5EF4-FFF2-40B4-BE49-F238E27FC236}">
                <a16:creationId xmlns:a16="http://schemas.microsoft.com/office/drawing/2014/main" id="{AB85C3AF-91BF-441C-9014-F41A70D19EA6}"/>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257234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ی اول</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sp>
        <p:nvSpPr>
          <p:cNvPr id="4" name="Slide Number Placeholder 3">
            <a:extLst>
              <a:ext uri="{FF2B5EF4-FFF2-40B4-BE49-F238E27FC236}">
                <a16:creationId xmlns:a16="http://schemas.microsoft.com/office/drawing/2014/main" id="{704AEA10-EEC2-4531-A0F3-5D0142090482}"/>
              </a:ext>
            </a:extLst>
          </p:cNvPr>
          <p:cNvSpPr>
            <a:spLocks noGrp="1"/>
          </p:cNvSpPr>
          <p:nvPr>
            <p:ph type="sldNum" sz="quarter" idx="12"/>
          </p:nvPr>
        </p:nvSpPr>
        <p:spPr/>
        <p:txBody>
          <a:bodyPr/>
          <a:lstStyle/>
          <a:p>
            <a:fld id="{D57F1E4F-1CFF-5643-939E-217C01CDF565}" type="slidenum">
              <a:rPr lang="en-US" smtClean="0"/>
              <a:pPr/>
              <a:t>53</a:t>
            </a:fld>
            <a:r>
              <a:rPr lang="en-US"/>
              <a:t>/50</a:t>
            </a:r>
            <a:endParaRPr lang="en-US" dirty="0"/>
          </a:p>
        </p:txBody>
      </p:sp>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9726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دوم</a:t>
            </a:r>
            <a:r>
              <a:rPr lang="fa-IR" dirty="0"/>
              <a:t> </a:t>
            </a:r>
            <a:br>
              <a:rPr lang="fa-IR" dirty="0"/>
            </a:br>
            <a:endParaRPr lang="en-US" dirty="0"/>
          </a:p>
        </p:txBody>
      </p:sp>
      <p:sp>
        <p:nvSpPr>
          <p:cNvPr id="4" name="Slide Number Placeholder 3">
            <a:extLst>
              <a:ext uri="{FF2B5EF4-FFF2-40B4-BE49-F238E27FC236}">
                <a16:creationId xmlns:a16="http://schemas.microsoft.com/office/drawing/2014/main" id="{704AEA10-EEC2-4531-A0F3-5D0142090482}"/>
              </a:ext>
            </a:extLst>
          </p:cNvPr>
          <p:cNvSpPr>
            <a:spLocks noGrp="1"/>
          </p:cNvSpPr>
          <p:nvPr>
            <p:ph type="sldNum" sz="quarter" idx="12"/>
          </p:nvPr>
        </p:nvSpPr>
        <p:spPr/>
        <p:txBody>
          <a:bodyPr/>
          <a:lstStyle/>
          <a:p>
            <a:fld id="{D57F1E4F-1CFF-5643-939E-217C01CDF565}" type="slidenum">
              <a:rPr lang="en-US" smtClean="0"/>
              <a:pPr/>
              <a:t>54</a:t>
            </a:fld>
            <a:r>
              <a:rPr lang="en-US"/>
              <a:t>/50</a:t>
            </a: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Tree>
    <p:extLst>
      <p:ext uri="{BB962C8B-B14F-4D97-AF65-F5344CB8AC3E}">
        <p14:creationId xmlns:p14="http://schemas.microsoft.com/office/powerpoint/2010/main" val="3966160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0A1E-7F5F-41D4-974F-4188609A29A4}"/>
              </a:ext>
            </a:extLst>
          </p:cNvPr>
          <p:cNvSpPr>
            <a:spLocks noGrp="1"/>
          </p:cNvSpPr>
          <p:nvPr>
            <p:ph type="title"/>
          </p:nvPr>
        </p:nvSpPr>
        <p:spPr>
          <a:xfrm>
            <a:off x="2434997" y="2547782"/>
            <a:ext cx="8911687" cy="1280890"/>
          </a:xfrm>
        </p:spPr>
        <p:txBody>
          <a:bodyPr/>
          <a:lstStyle/>
          <a:p>
            <a:r>
              <a:rPr lang="fa-IR" dirty="0"/>
              <a:t>نتیجه گیری و پیشنهادات</a:t>
            </a:r>
            <a:endParaRPr lang="en-US" dirty="0"/>
          </a:p>
        </p:txBody>
      </p:sp>
      <p:sp>
        <p:nvSpPr>
          <p:cNvPr id="4" name="Slide Number Placeholder 3">
            <a:extLst>
              <a:ext uri="{FF2B5EF4-FFF2-40B4-BE49-F238E27FC236}">
                <a16:creationId xmlns:a16="http://schemas.microsoft.com/office/drawing/2014/main" id="{AD2ADEB7-0F2D-4B1A-9C93-5D162FCE7A79}"/>
              </a:ext>
            </a:extLst>
          </p:cNvPr>
          <p:cNvSpPr>
            <a:spLocks noGrp="1"/>
          </p:cNvSpPr>
          <p:nvPr>
            <p:ph type="sldNum" sz="quarter" idx="12"/>
          </p:nvPr>
        </p:nvSpPr>
        <p:spPr/>
        <p:txBody>
          <a:bodyPr/>
          <a:lstStyle/>
          <a:p>
            <a:fld id="{D57F1E4F-1CFF-5643-939E-217C01CDF565}" type="slidenum">
              <a:rPr lang="en-US" smtClean="0"/>
              <a:pPr/>
              <a:t>55</a:t>
            </a:fld>
            <a:r>
              <a:rPr lang="en-US"/>
              <a:t>/50</a:t>
            </a:r>
            <a:endParaRPr lang="en-US" dirty="0"/>
          </a:p>
        </p:txBody>
      </p:sp>
    </p:spTree>
    <p:extLst>
      <p:ext uri="{BB962C8B-B14F-4D97-AF65-F5344CB8AC3E}">
        <p14:creationId xmlns:p14="http://schemas.microsoft.com/office/powerpoint/2010/main" val="492288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 بخش اول</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صورت مسئله به طور دقیق بیان شده و ظرفیت لینک </a:t>
            </a:r>
            <a:r>
              <a:rPr lang="en-US" sz="9600" dirty="0"/>
              <a:t>fronthaul</a:t>
            </a:r>
            <a:r>
              <a:rPr lang="fa-IR" sz="9600" dirty="0"/>
              <a:t> و تاخیر در نظر گرفته شده است.</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dirty="0"/>
              <a:t>مسئله ی اول ترکیب بسته بندی جعبه و مسئله ی محدب می باشد که به طور تکراری حل می شود</a:t>
            </a:r>
          </a:p>
          <a:p>
            <a:r>
              <a:rPr lang="fa-IR" sz="9600" dirty="0"/>
              <a:t>مسئله ی دوم از جنس بسته بندی جعبه ۳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p>
          <a:p>
            <a:r>
              <a:rPr lang="fa-IR" sz="9600" dirty="0"/>
              <a:t>با افزایش تداخل،  افزایش تعدا برشهای شبکه، کاهش تعداد منابع فیزیکی و افزایش تعداد کاربران، نتیجه ی روش ابتکاری از مقدار بهینه فاصله می گیرد</a:t>
            </a:r>
          </a:p>
          <a:p>
            <a:pPr marL="0" indent="0">
              <a:buNone/>
            </a:pPr>
            <a:br>
              <a:rPr lang="fa-IR" dirty="0"/>
            </a:br>
            <a:br>
              <a:rPr lang="fa-IR" dirty="0"/>
            </a:br>
            <a:endParaRPr lang="en-US" dirty="0"/>
          </a:p>
        </p:txBody>
      </p:sp>
      <p:sp>
        <p:nvSpPr>
          <p:cNvPr id="4" name="Slide Number Placeholder 3">
            <a:extLst>
              <a:ext uri="{FF2B5EF4-FFF2-40B4-BE49-F238E27FC236}">
                <a16:creationId xmlns:a16="http://schemas.microsoft.com/office/drawing/2014/main" id="{69CF8508-55C1-4D10-BC65-114D8867AF84}"/>
              </a:ext>
            </a:extLst>
          </p:cNvPr>
          <p:cNvSpPr>
            <a:spLocks noGrp="1"/>
          </p:cNvSpPr>
          <p:nvPr>
            <p:ph type="sldNum" sz="quarter" idx="12"/>
          </p:nvPr>
        </p:nvSpPr>
        <p:spPr/>
        <p:txBody>
          <a:bodyPr/>
          <a:lstStyle/>
          <a:p>
            <a:fld id="{D57F1E4F-1CFF-5643-939E-217C01CDF565}" type="slidenum">
              <a:rPr lang="en-US" smtClean="0"/>
              <a:pPr/>
              <a:t>56</a:t>
            </a:fld>
            <a:r>
              <a:rPr lang="en-US"/>
              <a:t>/50</a:t>
            </a: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1847395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0FD8-A821-447B-B264-9961CD696068}"/>
              </a:ext>
            </a:extLst>
          </p:cNvPr>
          <p:cNvSpPr>
            <a:spLocks noGrp="1"/>
          </p:cNvSpPr>
          <p:nvPr>
            <p:ph type="title"/>
          </p:nvPr>
        </p:nvSpPr>
        <p:spPr/>
        <p:txBody>
          <a:bodyPr/>
          <a:lstStyle/>
          <a:p>
            <a:r>
              <a:rPr lang="fa-IR" dirty="0"/>
              <a:t>نتیجه گیری بخش دوم</a:t>
            </a:r>
            <a:endParaRPr lang="en-US" dirty="0"/>
          </a:p>
        </p:txBody>
      </p:sp>
      <p:sp>
        <p:nvSpPr>
          <p:cNvPr id="3" name="Content Placeholder 2">
            <a:extLst>
              <a:ext uri="{FF2B5EF4-FFF2-40B4-BE49-F238E27FC236}">
                <a16:creationId xmlns:a16="http://schemas.microsoft.com/office/drawing/2014/main" id="{4A1FACFC-F8E7-4800-A66E-E4F373CA6359}"/>
              </a:ext>
            </a:extLst>
          </p:cNvPr>
          <p:cNvSpPr>
            <a:spLocks noGrp="1"/>
          </p:cNvSpPr>
          <p:nvPr>
            <p:ph idx="1"/>
          </p:nvPr>
        </p:nvSpPr>
        <p:spPr/>
        <p:txBody>
          <a:bodyPr/>
          <a:lstStyle/>
          <a:p>
            <a:r>
              <a:rPr lang="fa-IR" dirty="0"/>
              <a:t>مسئله بخش رادیویی و هسته به صورت ساده شده در حالت دینامیکی حل گردیده است</a:t>
            </a:r>
          </a:p>
          <a:p>
            <a:r>
              <a:rPr lang="fa-IR" dirty="0"/>
              <a:t>از روش یادگیری تقویتی برای حل مسئله استفاده شده است</a:t>
            </a:r>
          </a:p>
          <a:p>
            <a:r>
              <a:rPr lang="fa-IR" dirty="0"/>
              <a:t>در این مسئله مقادیر طوری در نظر گرفته شده اند که تعداد حالتها و اعمال گسسته و قابل شمارش باشند </a:t>
            </a:r>
          </a:p>
          <a:p>
            <a:r>
              <a:rPr lang="fa-IR" dirty="0"/>
              <a:t>با افزایش تعداد برشهای شبکه مقدار خروجی  از مقدار بهینه فاصله می گیرد</a:t>
            </a:r>
          </a:p>
        </p:txBody>
      </p:sp>
      <p:sp>
        <p:nvSpPr>
          <p:cNvPr id="4" name="Slide Number Placeholder 3">
            <a:extLst>
              <a:ext uri="{FF2B5EF4-FFF2-40B4-BE49-F238E27FC236}">
                <a16:creationId xmlns:a16="http://schemas.microsoft.com/office/drawing/2014/main" id="{ECF0D01D-C6CB-4DDF-973E-EC8ACAB278DC}"/>
              </a:ext>
            </a:extLst>
          </p:cNvPr>
          <p:cNvSpPr>
            <a:spLocks noGrp="1"/>
          </p:cNvSpPr>
          <p:nvPr>
            <p:ph type="sldNum" sz="quarter" idx="12"/>
          </p:nvPr>
        </p:nvSpPr>
        <p:spPr/>
        <p:txBody>
          <a:bodyPr/>
          <a:lstStyle/>
          <a:p>
            <a:fld id="{D57F1E4F-1CFF-5643-939E-217C01CDF565}" type="slidenum">
              <a:rPr lang="en-US" smtClean="0"/>
              <a:pPr/>
              <a:t>57</a:t>
            </a:fld>
            <a:r>
              <a:rPr lang="en-US"/>
              <a:t>/50</a:t>
            </a:r>
            <a:endParaRPr lang="en-US" dirty="0"/>
          </a:p>
        </p:txBody>
      </p:sp>
      <p:sp>
        <p:nvSpPr>
          <p:cNvPr id="5" name="Rounded Rectangle 15">
            <a:extLst>
              <a:ext uri="{FF2B5EF4-FFF2-40B4-BE49-F238E27FC236}">
                <a16:creationId xmlns:a16="http://schemas.microsoft.com/office/drawing/2014/main" id="{8C3A71A5-7CE9-4618-A372-6B0FE1103543}"/>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D1326435-931D-435F-8FAC-AD96E7D1E28C}"/>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CA2AA0FC-E17C-4416-80D1-0F4312F4D3D7}"/>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7776316B-1304-4C0E-A86D-12B020E774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2757827-9300-43F7-ABA0-798048A786C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EB437128-A870-43A3-B8EB-83F0872465E4}"/>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1028063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304381" y="1476163"/>
            <a:ext cx="10715643" cy="5895237"/>
          </a:xfrm>
        </p:spPr>
        <p:txBody>
          <a:bodyPr>
            <a:normAutofit fontScale="70000" lnSpcReduction="20000"/>
          </a:bodyPr>
          <a:lstStyle/>
          <a:p>
            <a:r>
              <a:rPr lang="fa-IR" sz="3100" b="0" i="0" dirty="0">
                <a:solidFill>
                  <a:srgbClr val="000000"/>
                </a:solidFill>
                <a:effectLst/>
              </a:rPr>
              <a:t>مدل کردن برش شبکه در ساختار شبکه ی دسترسی رادیویی باز و حل آن بوسیله ی روش یادگیری تقویتی عمیق می باشد</a:t>
            </a:r>
            <a:r>
              <a:rPr lang="fa-IR" sz="3600" dirty="0"/>
              <a:t> </a:t>
            </a:r>
          </a:p>
          <a:p>
            <a:r>
              <a:rPr lang="fa-IR" sz="3100" b="0" i="0" dirty="0">
                <a:solidFill>
                  <a:srgbClr val="000000"/>
                </a:solidFill>
                <a:effectLst/>
              </a:rPr>
              <a:t>تخصیص منابع به روش توزیع شده برای برش شبکه از منابع محاسباتی و منابع دیگر همانند پهنای باند می باشد. همچنین از روش توزیع شده در لینک فراسو </a:t>
            </a:r>
            <a:r>
              <a:rPr lang="fa-IR" sz="3100" dirty="0">
                <a:solidFill>
                  <a:srgbClr val="0000FF"/>
                </a:solidFill>
              </a:rPr>
              <a:t> </a:t>
            </a:r>
            <a:r>
              <a:rPr lang="fa-IR" sz="3100" b="0" i="0" dirty="0">
                <a:solidFill>
                  <a:srgbClr val="000000"/>
                </a:solidFill>
                <a:effectLst/>
              </a:rPr>
              <a:t>برای تخصیص توان کاربران، تخصیصپهنای باند و ... استفاده می گردد. یکی از روشها، استفاده از </a:t>
            </a:r>
            <a:r>
              <a:rPr lang="en-US" sz="3100" b="0" i="0" dirty="0">
                <a:solidFill>
                  <a:srgbClr val="000000"/>
                </a:solidFill>
                <a:effectLst/>
              </a:rPr>
              <a:t>Distributed ADMM</a:t>
            </a:r>
            <a:r>
              <a:rPr lang="fa-IR" sz="3100" b="0" i="0" dirty="0">
                <a:solidFill>
                  <a:srgbClr val="000000"/>
                </a:solidFill>
                <a:effectLst/>
              </a:rPr>
              <a:t> می باشد که دراین روش</a:t>
            </a:r>
            <a:r>
              <a:rPr lang="en-US" sz="3100" b="0" i="0" dirty="0">
                <a:solidFill>
                  <a:srgbClr val="000000"/>
                </a:solidFill>
                <a:effectLst/>
              </a:rPr>
              <a:t> </a:t>
            </a:r>
            <a:r>
              <a:rPr lang="fa-IR" sz="3100" b="0" i="0" dirty="0">
                <a:solidFill>
                  <a:srgbClr val="000000"/>
                </a:solidFill>
                <a:effectLst/>
              </a:rPr>
              <a:t>تعدادی عامل به صورت همکارانه سعی درحل یکمعادله ی بهینه سازی مشترک دارند که تابع هدف مجموعی از مقدارهای خصوصی هر عامل می باشد</a:t>
            </a:r>
            <a:r>
              <a:rPr lang="fa-IR" sz="3600" dirty="0"/>
              <a:t> </a:t>
            </a:r>
            <a:endParaRPr lang="en-US" sz="3600" dirty="0"/>
          </a:p>
          <a:p>
            <a:r>
              <a:rPr lang="fa-IR" sz="3100" dirty="0">
                <a:solidFill>
                  <a:srgbClr val="000000"/>
                </a:solidFill>
              </a:rPr>
              <a:t>بدست آوردن پارامترهای کیفیت سرویس </a:t>
            </a:r>
            <a:r>
              <a:rPr lang="en-US" sz="3100" dirty="0">
                <a:solidFill>
                  <a:srgbClr val="000000"/>
                </a:solidFill>
              </a:rPr>
              <a:t>QoS</a:t>
            </a:r>
            <a:r>
              <a:rPr lang="fa-IR" sz="3100" dirty="0">
                <a:solidFill>
                  <a:srgbClr val="000000"/>
                </a:solidFill>
              </a:rPr>
              <a:t>در شبکه های دسترسی باز</a:t>
            </a:r>
            <a:r>
              <a:rPr lang="en-US" sz="3100" dirty="0">
                <a:solidFill>
                  <a:srgbClr val="000000"/>
                </a:solidFill>
              </a:rPr>
              <a:t> </a:t>
            </a:r>
            <a:r>
              <a:rPr lang="fa-IR" sz="3100" dirty="0">
                <a:solidFill>
                  <a:srgbClr val="000000"/>
                </a:solidFill>
              </a:rPr>
              <a:t>می باشد که شامل تاخیر انتها به انتها، میزان از دست دادن بسته ها ، قابلیت اطمینان و ... می باشد. در</a:t>
            </a:r>
            <a:r>
              <a:rPr lang="en-US" sz="3100" dirty="0">
                <a:solidFill>
                  <a:srgbClr val="000000"/>
                </a:solidFill>
              </a:rPr>
              <a:t> </a:t>
            </a:r>
            <a:r>
              <a:rPr lang="fa-IR" sz="3100" dirty="0">
                <a:solidFill>
                  <a:srgbClr val="000000"/>
                </a:solidFill>
              </a:rPr>
              <a:t>اینجا می توان تاخیر را هم در بخش رادیویی هم در بخش هسته ی شبکه بدست آورد. همچنین، به منظور</a:t>
            </a:r>
            <a:r>
              <a:rPr lang="en-US" sz="3100" dirty="0">
                <a:solidFill>
                  <a:srgbClr val="000000"/>
                </a:solidFill>
              </a:rPr>
              <a:t> </a:t>
            </a:r>
            <a:r>
              <a:rPr lang="fa-IR" sz="3100" dirty="0">
                <a:solidFill>
                  <a:srgbClr val="000000"/>
                </a:solidFill>
              </a:rPr>
              <a:t>نشان دادن نقش هوش در </a:t>
            </a:r>
            <a:r>
              <a:rPr lang="en-US" sz="3100" dirty="0">
                <a:solidFill>
                  <a:srgbClr val="000000"/>
                </a:solidFill>
              </a:rPr>
              <a:t>ORAN </a:t>
            </a:r>
            <a:r>
              <a:rPr lang="fa-IR" sz="3100" dirty="0">
                <a:solidFill>
                  <a:srgbClr val="000000"/>
                </a:solidFill>
              </a:rPr>
              <a:t>طرح مدیریت هوشمند منابع رادیویی را برای کنترل تراکم ترافیک و</a:t>
            </a:r>
            <a:r>
              <a:rPr lang="en-US" sz="3100" dirty="0">
                <a:solidFill>
                  <a:srgbClr val="000000"/>
                </a:solidFill>
              </a:rPr>
              <a:t> </a:t>
            </a:r>
            <a:r>
              <a:rPr lang="fa-IR" sz="3100" dirty="0">
                <a:solidFill>
                  <a:srgbClr val="000000"/>
                </a:solidFill>
              </a:rPr>
              <a:t>نشان دادن کارایی آن در یک مجموعه داده واقعی از یک اپراتور بزرگ بدست می آوریم </a:t>
            </a:r>
            <a:endParaRPr lang="en-US" sz="3100" dirty="0">
              <a:solidFill>
                <a:srgbClr val="000000"/>
              </a:solidFill>
            </a:endParaRPr>
          </a:p>
          <a:p>
            <a:r>
              <a:rPr lang="fa-IR" sz="3100" dirty="0">
                <a:solidFill>
                  <a:srgbClr val="000000"/>
                </a:solidFill>
              </a:rPr>
              <a:t>بارهای ترافیکی در برش های مختلف با گذشت زمان تحت تغییر</a:t>
            </a:r>
            <a:r>
              <a:rPr lang="en-US" sz="3100" dirty="0">
                <a:solidFill>
                  <a:srgbClr val="000000"/>
                </a:solidFill>
              </a:rPr>
              <a:t> </a:t>
            </a:r>
            <a:r>
              <a:rPr lang="fa-IR" sz="3100" dirty="0">
                <a:solidFill>
                  <a:srgbClr val="000000"/>
                </a:solidFill>
              </a:rPr>
              <a:t>قرار می گیرند ، در نتیجه چالش هایی برای تأمین کیفیت مداوم ایجاد می شود</a:t>
            </a:r>
            <a:r>
              <a:rPr lang="fa-IR" sz="5100" dirty="0">
                <a:solidFill>
                  <a:srgbClr val="000000"/>
                </a:solidFill>
              </a:rPr>
              <a:t>. </a:t>
            </a:r>
            <a:r>
              <a:rPr lang="fa-IR" sz="3100" dirty="0">
                <a:solidFill>
                  <a:srgbClr val="000000"/>
                </a:solidFill>
              </a:rPr>
              <a:t>حل این مشکل از کارهای آتی می باشد</a:t>
            </a:r>
            <a:br>
              <a:rPr lang="fa-IR" dirty="0"/>
            </a:br>
            <a:br>
              <a:rPr lang="fa-IR" dirty="0"/>
            </a:br>
            <a:br>
              <a:rPr lang="fa-IR" dirty="0"/>
            </a:br>
            <a:br>
              <a:rPr lang="fa-IR" dirty="0"/>
            </a:br>
            <a:br>
              <a:rPr lang="fa-IR" dirty="0"/>
            </a:br>
            <a:endParaRPr lang="en-US" dirty="0"/>
          </a:p>
        </p:txBody>
      </p:sp>
      <p:sp>
        <p:nvSpPr>
          <p:cNvPr id="4" name="Slide Number Placeholder 3">
            <a:extLst>
              <a:ext uri="{FF2B5EF4-FFF2-40B4-BE49-F238E27FC236}">
                <a16:creationId xmlns:a16="http://schemas.microsoft.com/office/drawing/2014/main" id="{C59584D9-0B85-460F-97A9-7553A9EB2905}"/>
              </a:ext>
            </a:extLst>
          </p:cNvPr>
          <p:cNvSpPr>
            <a:spLocks noGrp="1"/>
          </p:cNvSpPr>
          <p:nvPr>
            <p:ph type="sldNum" sz="quarter" idx="12"/>
          </p:nvPr>
        </p:nvSpPr>
        <p:spPr/>
        <p:txBody>
          <a:bodyPr/>
          <a:lstStyle/>
          <a:p>
            <a:fld id="{D57F1E4F-1CFF-5643-939E-217C01CDF565}" type="slidenum">
              <a:rPr lang="en-US" smtClean="0"/>
              <a:pPr/>
              <a:t>58</a:t>
            </a:fld>
            <a:r>
              <a:rPr lang="en-US"/>
              <a:t>/50</a:t>
            </a:r>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482573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4" name="Slide Number Placeholder 3">
            <a:extLst>
              <a:ext uri="{FF2B5EF4-FFF2-40B4-BE49-F238E27FC236}">
                <a16:creationId xmlns:a16="http://schemas.microsoft.com/office/drawing/2014/main" id="{ECA88C76-555F-4EC2-A68D-2B745855A5E8}"/>
              </a:ext>
            </a:extLst>
          </p:cNvPr>
          <p:cNvSpPr>
            <a:spLocks noGrp="1"/>
          </p:cNvSpPr>
          <p:nvPr>
            <p:ph type="sldNum" sz="quarter" idx="12"/>
          </p:nvPr>
        </p:nvSpPr>
        <p:spPr/>
        <p:txBody>
          <a:bodyPr/>
          <a:lstStyle/>
          <a:p>
            <a:fld id="{D57F1E4F-1CFF-5643-939E-217C01CDF565}" type="slidenum">
              <a:rPr lang="en-US" smtClean="0"/>
              <a:pPr/>
              <a:t>59</a:t>
            </a:fld>
            <a:r>
              <a:rPr lang="en-US"/>
              <a:t>/50</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1" y="0"/>
            <a:ext cx="8915399" cy="1168400"/>
          </a:xfrm>
        </p:spPr>
        <p:txBody>
          <a:bodyPr>
            <a:normAutofit/>
          </a:bodyPr>
          <a:lstStyle/>
          <a:p>
            <a:pPr algn="ctr" rtl="1"/>
            <a:r>
              <a:rPr lang="fa-IR" sz="3600" b="1" dirty="0">
                <a:cs typeface="B Nazanin" panose="00000400000000000000" pitchFamily="2" charset="-78"/>
              </a:rPr>
              <a:t>مقدمه ای بر ساختار </a:t>
            </a:r>
            <a:r>
              <a:rPr lang="en-US" sz="3600" b="1" dirty="0">
                <a:latin typeface="Times New Roman" panose="02020603050405020304" pitchFamily="18" charset="0"/>
                <a:cs typeface="Times New Roman" panose="02020603050405020304" pitchFamily="18" charset="0"/>
              </a:rPr>
              <a:t>ORAN</a:t>
            </a:r>
            <a:endParaRPr lang="en-US" b="1"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r>
              <a:rPr lang="en-US" dirty="0"/>
              <a:t>/50</a:t>
            </a:r>
          </a:p>
        </p:txBody>
      </p:sp>
      <p:pic>
        <p:nvPicPr>
          <p:cNvPr id="3" name="Picture 2"/>
          <p:cNvPicPr>
            <a:picLocks noChangeAspect="1"/>
          </p:cNvPicPr>
          <p:nvPr/>
        </p:nvPicPr>
        <p:blipFill>
          <a:blip r:embed="rId2"/>
          <a:stretch>
            <a:fillRect/>
          </a:stretch>
        </p:blipFill>
        <p:spPr>
          <a:xfrm>
            <a:off x="2267766" y="1480426"/>
            <a:ext cx="7943850" cy="4257675"/>
          </a:xfrm>
          <a:prstGeom prst="rect">
            <a:avLst/>
          </a:prstGeom>
        </p:spPr>
      </p:pic>
      <p:sp>
        <p:nvSpPr>
          <p:cNvPr id="5" name="Rounded Rectangle 10">
            <a:extLst>
              <a:ext uri="{FF2B5EF4-FFF2-40B4-BE49-F238E27FC236}">
                <a16:creationId xmlns:a16="http://schemas.microsoft.com/office/drawing/2014/main" id="{4C2E1028-1530-4AB8-9B8B-4E354F2B0B93}"/>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021848C3-5B66-4B2B-B1DF-4F6086DC1DD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38C58F33-BA3D-4D0D-9C45-E65540EE9FC1}"/>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8D2E35B5-1802-4036-BF13-6B707AA6ACAD}"/>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2B50E62-0834-4D7B-B7C6-6028BCB6270D}"/>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6CDC47C0-26CE-4A2B-A50A-FD9A7869697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984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r>
              <a:rPr lang="en-US" dirty="0"/>
              <a:t>/50</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3912" y="1967751"/>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76456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8" y="342900"/>
            <a:ext cx="10131425" cy="1456267"/>
          </a:xfrm>
        </p:spPr>
        <p:txBody>
          <a:bodyPr/>
          <a:lstStyle/>
          <a:p>
            <a:pPr algn="ctr" rtl="1"/>
            <a:r>
              <a:rPr lang="fa-IR" dirty="0"/>
              <a:t>ایستگاه پایه با </a:t>
            </a:r>
            <a:r>
              <a:rPr lang="en-US" sz="3200" dirty="0"/>
              <a:t>RRH</a:t>
            </a:r>
          </a:p>
        </p:txBody>
      </p:sp>
      <p:sp>
        <p:nvSpPr>
          <p:cNvPr id="3" name="Content Placeholder 2"/>
          <p:cNvSpPr>
            <a:spLocks noGrp="1"/>
          </p:cNvSpPr>
          <p:nvPr>
            <p:ph idx="1"/>
          </p:nvPr>
        </p:nvSpPr>
        <p:spPr>
          <a:xfrm>
            <a:off x="9660" y="1769263"/>
            <a:ext cx="10379343" cy="4434208"/>
          </a:xfrm>
        </p:spPr>
        <p:txBody>
          <a:bodyPr anchor="t">
            <a:normAutofit/>
          </a:bodyPr>
          <a:lstStyle/>
          <a:p>
            <a:pPr algn="r" rtl="1">
              <a:buFont typeface="Wingdings" panose="05000000000000000000" pitchFamily="2" charset="2"/>
              <a:buChar char="Ø"/>
            </a:pPr>
            <a:r>
              <a:rPr lang="fa-IR" dirty="0"/>
              <a:t>ایستگاه پایه به یک قسمت پردازشی و یک قسمت رادیویی تقسیم میشود</a:t>
            </a:r>
          </a:p>
          <a:p>
            <a:pPr algn="r" rtl="1">
              <a:buFont typeface="Wingdings" panose="05000000000000000000" pitchFamily="2" charset="2"/>
              <a:buChar char="Ø"/>
            </a:pPr>
            <a:r>
              <a:rPr lang="fa-IR" dirty="0"/>
              <a:t>قسمت رادیویی </a:t>
            </a:r>
            <a:r>
              <a:rPr lang="en-US" sz="1800" dirty="0"/>
              <a:t>RRH</a:t>
            </a:r>
            <a:r>
              <a:rPr lang="fa-IR" dirty="0"/>
              <a:t> یا واحد ارتباط راه دور</a:t>
            </a:r>
            <a:r>
              <a:rPr lang="en-US" dirty="0"/>
              <a:t>(</a:t>
            </a:r>
            <a:r>
              <a:rPr lang="en-US" sz="1800" dirty="0"/>
              <a:t>RRU</a:t>
            </a:r>
            <a:r>
              <a:rPr lang="en-US" dirty="0"/>
              <a:t>) </a:t>
            </a:r>
            <a:r>
              <a:rPr lang="fa-IR" dirty="0"/>
              <a:t> نامیده میشود</a:t>
            </a:r>
          </a:p>
          <a:p>
            <a:pPr lvl="1"/>
            <a:r>
              <a:rPr lang="fa-IR" dirty="0"/>
              <a:t>در واحد </a:t>
            </a:r>
            <a:r>
              <a:rPr lang="en-US" sz="1400" dirty="0"/>
              <a:t>RRH</a:t>
            </a:r>
            <a:r>
              <a:rPr lang="fa-IR" dirty="0"/>
              <a:t> پردازش دیجیتال،تبدیل دیجیتال به آنالوگ، تبدیل آنالوگ به دیجیتال،تقویت توان و فیلترینگ انجام میشود</a:t>
            </a:r>
          </a:p>
          <a:p>
            <a:pPr algn="r" rtl="1">
              <a:buFont typeface="Wingdings" panose="05000000000000000000" pitchFamily="2" charset="2"/>
              <a:buChar char="Ø"/>
            </a:pPr>
            <a:r>
              <a:rPr lang="fa-IR" dirty="0"/>
              <a:t>پردازش سیگنال باند پایه با عنوان </a:t>
            </a:r>
            <a:r>
              <a:rPr lang="en-US" sz="1800" dirty="0"/>
              <a:t>BBU</a:t>
            </a:r>
            <a:r>
              <a:rPr lang="fa-IR" dirty="0"/>
              <a:t> یا واحد داده شناخته میشود (</a:t>
            </a:r>
            <a:r>
              <a:rPr lang="en-US" sz="1800" dirty="0"/>
              <a:t>Data Unit</a:t>
            </a:r>
            <a:r>
              <a:rPr lang="fa-IR" dirty="0"/>
              <a:t>)</a:t>
            </a:r>
          </a:p>
          <a:p>
            <a:pPr algn="r" rt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r>
              <a:rPr lang="en-US" dirty="0"/>
              <a:t>/50</a:t>
            </a:r>
          </a:p>
        </p:txBody>
      </p:sp>
      <p:pic>
        <p:nvPicPr>
          <p:cNvPr id="5" name="Content Placeholder 4"/>
          <p:cNvPicPr>
            <a:picLocks noChangeAspect="1"/>
          </p:cNvPicPr>
          <p:nvPr/>
        </p:nvPicPr>
        <p:blipFill>
          <a:blip r:embed="rId2"/>
          <a:stretch>
            <a:fillRect/>
          </a:stretch>
        </p:blipFill>
        <p:spPr>
          <a:xfrm>
            <a:off x="3016888" y="4384276"/>
            <a:ext cx="5260326" cy="2328246"/>
          </a:xfrm>
          <a:prstGeom prst="rect">
            <a:avLst/>
          </a:prstGeom>
        </p:spPr>
      </p:pic>
      <p:sp>
        <p:nvSpPr>
          <p:cNvPr id="13" name="Rounded Rectangle 10">
            <a:extLst>
              <a:ext uri="{FF2B5EF4-FFF2-40B4-BE49-F238E27FC236}">
                <a16:creationId xmlns:a16="http://schemas.microsoft.com/office/drawing/2014/main" id="{0A564911-A37E-4691-BD5A-22D172A8A686}"/>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85C826E-6562-4E72-BC98-30AE8B5A45BF}"/>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A58DA27-6D99-44A5-997A-827539BBFFCB}"/>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86FA04CE-DE33-450A-8BD0-F9A741D84ADC}"/>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3B70BE9-CBE8-4641-904C-D6AC7610EAF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DE4BD5B-A816-4161-B468-F4F482141F0E}"/>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606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478422" y="1672087"/>
            <a:ext cx="8915400" cy="3777622"/>
          </a:xfrm>
        </p:spPr>
        <p:txBody>
          <a:bodyPr>
            <a:normAutofit/>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r>
              <a:rPr lang="en-US" dirty="0"/>
              <a:t>/50</a:t>
            </a:r>
          </a:p>
        </p:txBody>
      </p:sp>
      <p:pic>
        <p:nvPicPr>
          <p:cNvPr id="5" name="Picture 4"/>
          <p:cNvPicPr>
            <a:picLocks noChangeAspect="1"/>
          </p:cNvPicPr>
          <p:nvPr/>
        </p:nvPicPr>
        <p:blipFill>
          <a:blip r:embed="rId2"/>
          <a:stretch>
            <a:fillRect/>
          </a:stretch>
        </p:blipFill>
        <p:spPr>
          <a:xfrm>
            <a:off x="1789111" y="3906761"/>
            <a:ext cx="5260148" cy="212928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107054461"/>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3697</TotalTime>
  <Words>3789</Words>
  <Application>Microsoft Office PowerPoint</Application>
  <PresentationFormat>Widescreen</PresentationFormat>
  <Paragraphs>598</Paragraphs>
  <Slides>59</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2"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مقدمه و تعریف مفاهیم</vt:lpstr>
      <vt:lpstr>نسل پنجم مخابرات 5G</vt:lpstr>
      <vt:lpstr>مقدمه ای بر ساختار ORAN</vt:lpstr>
      <vt:lpstr>تکامل ساختار ایستگاه های پایه( (BSها</vt:lpstr>
      <vt:lpstr>ایستگاه پایه با RRH</vt:lpstr>
      <vt:lpstr>شبکه ی دسترسی رادیویی ابری- C-RAN</vt:lpstr>
      <vt:lpstr>شبکه ی دسترسی رادیویی ابری- C-RAN</vt:lpstr>
      <vt:lpstr>شبکه ی دسترسی رادیویی ابری متجانس- HCRAN</vt:lpstr>
      <vt:lpstr>شبکه ی دسترسی رادیویی ابری متجانس- HCRAN</vt:lpstr>
      <vt:lpstr>شبکه های دسترسی رادیویی مهی FRAN</vt:lpstr>
      <vt:lpstr>شبکه های دسترسی رادیویی مهی FRAN</vt:lpstr>
      <vt:lpstr>XRAN</vt:lpstr>
      <vt:lpstr>VRAN</vt:lpstr>
      <vt:lpstr>ORAN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کوله پشتی</vt:lpstr>
      <vt:lpstr>ادبیات و پیشینه ی تحقیق</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تخصیص منابع در شبکه های دسترسی رادیویی باز  </vt:lpstr>
      <vt:lpstr>مدل سیستم</vt:lpstr>
      <vt:lpstr>نرخ قابل دسترس</vt:lpstr>
      <vt:lpstr>توان و ظرفیت لینک fronthaul</vt:lpstr>
      <vt:lpstr>میانگین تاخیر</vt:lpstr>
      <vt:lpstr>مرکز داده ی فیزیکی</vt:lpstr>
      <vt:lpstr>شرح مسئله  </vt:lpstr>
      <vt:lpstr>شرح مسئله  </vt:lpstr>
      <vt:lpstr>حل مسئله ی اول بخش اول</vt:lpstr>
      <vt:lpstr>حل مسئله ی اول بخش دوم</vt:lpstr>
      <vt:lpstr>الگوریتم مسئله ی اول </vt:lpstr>
      <vt:lpstr>حل مسئله ی دوم</vt:lpstr>
      <vt:lpstr>نتایج عددی مسئله ی اول</vt:lpstr>
      <vt:lpstr>نتایج عددی مسئله ی دوم</vt:lpstr>
      <vt:lpstr>تخصیص برش شبکه به صورت دینامیکی  </vt:lpstr>
      <vt:lpstr>مدل سیستم و صورت مسئله ی بخش رادیویی  </vt:lpstr>
      <vt:lpstr>مدل سیستم و صورت مسئله ی بخش هسته  </vt:lpstr>
      <vt:lpstr>مدل سیستم و صورت مسئله ی بخش هسته</vt:lpstr>
      <vt:lpstr>حل به روش یادگیری تقویتی</vt:lpstr>
      <vt:lpstr>نتایج عددی مسئله ی اول  </vt:lpstr>
      <vt:lpstr>نتایج عددی مسئله ی دوم  </vt:lpstr>
      <vt:lpstr>نتیجه گیری و پیشنهادات</vt:lpstr>
      <vt:lpstr>نتیجه گیری بخش اول</vt:lpstr>
      <vt:lpstr>نتیجه گیری بخش دوم</vt:lpstr>
      <vt:lpstr>پیشنهادات</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178</cp:revision>
  <dcterms:created xsi:type="dcterms:W3CDTF">2017-09-21T07:09:31Z</dcterms:created>
  <dcterms:modified xsi:type="dcterms:W3CDTF">2020-10-26T13:17:26Z</dcterms:modified>
</cp:coreProperties>
</file>