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2"/>
  </p:notesMasterIdLst>
  <p:sldIdLst>
    <p:sldId id="256" r:id="rId2"/>
    <p:sldId id="259" r:id="rId3"/>
    <p:sldId id="319" r:id="rId4"/>
    <p:sldId id="257" r:id="rId5"/>
    <p:sldId id="272" r:id="rId6"/>
    <p:sldId id="265" r:id="rId7"/>
    <p:sldId id="267" r:id="rId8"/>
    <p:sldId id="268" r:id="rId9"/>
    <p:sldId id="269" r:id="rId10"/>
    <p:sldId id="320" r:id="rId11"/>
    <p:sldId id="321" r:id="rId12"/>
    <p:sldId id="322" r:id="rId13"/>
    <p:sldId id="324" r:id="rId14"/>
    <p:sldId id="325" r:id="rId15"/>
    <p:sldId id="326" r:id="rId16"/>
    <p:sldId id="329" r:id="rId17"/>
    <p:sldId id="327" r:id="rId18"/>
    <p:sldId id="328" r:id="rId19"/>
    <p:sldId id="330" r:id="rId20"/>
    <p:sldId id="331" r:id="rId21"/>
    <p:sldId id="332" r:id="rId22"/>
    <p:sldId id="333" r:id="rId23"/>
    <p:sldId id="334" r:id="rId24"/>
    <p:sldId id="335" r:id="rId25"/>
    <p:sldId id="337" r:id="rId26"/>
    <p:sldId id="338" r:id="rId27"/>
    <p:sldId id="273" r:id="rId28"/>
    <p:sldId id="336" r:id="rId29"/>
    <p:sldId id="339" r:id="rId30"/>
    <p:sldId id="340" r:id="rId31"/>
    <p:sldId id="341" r:id="rId32"/>
    <p:sldId id="342" r:id="rId33"/>
    <p:sldId id="343" r:id="rId34"/>
    <p:sldId id="285" r:id="rId35"/>
    <p:sldId id="288" r:id="rId36"/>
    <p:sldId id="289" r:id="rId37"/>
    <p:sldId id="294" r:id="rId38"/>
    <p:sldId id="295" r:id="rId39"/>
    <p:sldId id="314" r:id="rId40"/>
    <p:sldId id="291" r:id="rId41"/>
    <p:sldId id="292" r:id="rId42"/>
    <p:sldId id="293" r:id="rId43"/>
    <p:sldId id="296" r:id="rId44"/>
    <p:sldId id="297" r:id="rId45"/>
    <p:sldId id="298" r:id="rId46"/>
    <p:sldId id="312" r:id="rId47"/>
    <p:sldId id="300" r:id="rId48"/>
    <p:sldId id="299" r:id="rId49"/>
    <p:sldId id="301" r:id="rId50"/>
    <p:sldId id="302" r:id="rId51"/>
    <p:sldId id="303" r:id="rId52"/>
    <p:sldId id="304" r:id="rId53"/>
    <p:sldId id="305" r:id="rId54"/>
    <p:sldId id="306" r:id="rId55"/>
    <p:sldId id="307" r:id="rId56"/>
    <p:sldId id="308" r:id="rId57"/>
    <p:sldId id="309" r:id="rId58"/>
    <p:sldId id="316" r:id="rId59"/>
    <p:sldId id="317" r:id="rId60"/>
    <p:sldId id="318"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p:scale>
          <a:sx n="66" d="100"/>
          <a:sy n="66" d="100"/>
        </p:scale>
        <p:origin x="774"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35B88-4C89-4578-A075-4D3E83B0A887}" type="datetimeFigureOut">
              <a:rPr lang="en-US" smtClean="0"/>
              <a:t>10/23/2020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6444-D154-4956-9572-4337882A0F52}" type="slidenum">
              <a:rPr lang="en-US" smtClean="0"/>
              <a:t>‹#›</a:t>
            </a:fld>
            <a:endParaRPr lang="en-US"/>
          </a:p>
        </p:txBody>
      </p:sp>
    </p:spTree>
    <p:extLst>
      <p:ext uri="{BB962C8B-B14F-4D97-AF65-F5344CB8AC3E}">
        <p14:creationId xmlns:p14="http://schemas.microsoft.com/office/powerpoint/2010/main" val="285973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556444-D154-4956-9572-4337882A0F52}" type="slidenum">
              <a:rPr lang="en-US" smtClean="0"/>
              <a:t>1</a:t>
            </a:fld>
            <a:endParaRPr lang="en-US"/>
          </a:p>
        </p:txBody>
      </p:sp>
    </p:spTree>
    <p:extLst>
      <p:ext uri="{BB962C8B-B14F-4D97-AF65-F5344CB8AC3E}">
        <p14:creationId xmlns:p14="http://schemas.microsoft.com/office/powerpoint/2010/main" val="263578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8160CD-9E5C-44FE-9F0C-D612028CC188}" type="slidenum">
              <a:rPr lang="en-US" smtClean="0"/>
              <a:t>3</a:t>
            </a:fld>
            <a:endParaRPr lang="en-US"/>
          </a:p>
        </p:txBody>
      </p:sp>
    </p:spTree>
    <p:extLst>
      <p:ext uri="{BB962C8B-B14F-4D97-AF65-F5344CB8AC3E}">
        <p14:creationId xmlns:p14="http://schemas.microsoft.com/office/powerpoint/2010/main" val="2950456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556444-D154-4956-9572-4337882A0F52}" type="slidenum">
              <a:rPr lang="en-US" smtClean="0"/>
              <a:t>48</a:t>
            </a:fld>
            <a:endParaRPr lang="en-US"/>
          </a:p>
        </p:txBody>
      </p:sp>
    </p:spTree>
    <p:extLst>
      <p:ext uri="{BB962C8B-B14F-4D97-AF65-F5344CB8AC3E}">
        <p14:creationId xmlns:p14="http://schemas.microsoft.com/office/powerpoint/2010/main" val="38619325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latin typeface="Times New Roman" panose="02020603050405020304" pitchFamily="18" charset="0"/>
                <a:cs typeface="B Nazanin" panose="00000400000000000000" pitchFamily="2" charset="-7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E2D1834A-6298-41C1-97D2-8964EEE37E5F}" type="datetime1">
              <a:rPr lang="en-US" smtClean="0"/>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406400" y="4529540"/>
            <a:ext cx="9051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/50</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3" y="0"/>
            <a:ext cx="1868641" cy="1439953"/>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388319" cy="13883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56B403-6700-4904-B8DE-9E354D35E0FD}" type="datetime1">
              <a:rPr lang="en-US" smtClean="0"/>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210D9F-507C-4382-A05F-83176C7C63BD}" type="datetime1">
              <a:rPr lang="en-US" smtClean="0"/>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18A7616-395E-432F-B3EF-9039C9F81BBF}" type="datetime1">
              <a:rPr lang="en-US" smtClean="0"/>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16A641-5AA9-4DC4-A36C-7E323FA5682C}" type="datetime1">
              <a:rPr lang="en-US" smtClean="0"/>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0114DC-C73C-46AD-AF41-1F5DB3ACAF9A}" type="datetime1">
              <a:rPr lang="en-US" smtClean="0"/>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0C839-69B2-4C55-BDAC-5D34F86FB20F}" type="datetime1">
              <a:rPr lang="en-US" smtClean="0"/>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2384A-88BF-4734-BE24-7E176DAFB9EA}" type="datetime1">
              <a:rPr lang="en-US" smtClean="0"/>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1511" y="617382"/>
            <a:ext cx="8911687" cy="1280890"/>
          </a:xfrm>
        </p:spPr>
        <p:txBody>
          <a:bodyPr/>
          <a:lstStyle>
            <a:lvl1pPr algn="ctr" rtl="1">
              <a:defRPr b="1">
                <a:solidFill>
                  <a:schemeClr val="tx1">
                    <a:lumMod val="95000"/>
                    <a:lumOff val="5000"/>
                  </a:schemeClr>
                </a:solidFill>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hasCustomPrompt="1"/>
          </p:nvPr>
        </p:nvSpPr>
        <p:spPr>
          <a:xfrm>
            <a:off x="1941511" y="2128229"/>
            <a:ext cx="8915400" cy="3777622"/>
          </a:xfrm>
        </p:spPr>
        <p:txBody>
          <a:bodyPr>
            <a:normAutofit/>
          </a:bodyPr>
          <a:lstStyle>
            <a:lvl1pPr marL="342900" indent="-342900" algn="r" rtl="1">
              <a:buFont typeface="Wingdings" panose="05000000000000000000" pitchFamily="2" charset="2"/>
              <a:buChar char="Ø"/>
              <a:defRPr sz="2400">
                <a:solidFill>
                  <a:schemeClr val="tx1">
                    <a:lumMod val="95000"/>
                    <a:lumOff val="5000"/>
                  </a:schemeClr>
                </a:solidFill>
                <a:latin typeface="Times New Roman" panose="02020603050405020304" pitchFamily="18" charset="0"/>
                <a:cs typeface="B Nazanin" panose="00000400000000000000" pitchFamily="2" charset="-78"/>
              </a:defRPr>
            </a:lvl1pPr>
            <a:lvl2pPr marL="742950" indent="-285750" algn="r" rtl="1">
              <a:buFont typeface="Wingdings" panose="05000000000000000000" pitchFamily="2" charset="2"/>
              <a:buChar char="Ø"/>
              <a:defRPr sz="2000">
                <a:solidFill>
                  <a:schemeClr val="tx1">
                    <a:lumMod val="95000"/>
                    <a:lumOff val="5000"/>
                  </a:schemeClr>
                </a:solidFill>
                <a:latin typeface="Times New Roman" panose="02020603050405020304" pitchFamily="18" charset="0"/>
                <a:cs typeface="B Nazanin" panose="00000400000000000000" pitchFamily="2" charset="-78"/>
              </a:defRPr>
            </a:lvl2pPr>
            <a:lvl3pPr marL="1143000" indent="-228600" algn="r" rtl="1">
              <a:buFont typeface="Wingdings" panose="05000000000000000000" pitchFamily="2" charset="2"/>
              <a:buChar char="Ø"/>
              <a:defRPr sz="1800">
                <a:solidFill>
                  <a:schemeClr val="tx1">
                    <a:lumMod val="95000"/>
                    <a:lumOff val="5000"/>
                  </a:schemeClr>
                </a:solidFill>
                <a:latin typeface="Times New Roman" panose="02020603050405020304" pitchFamily="18" charset="0"/>
                <a:cs typeface="B Nazanin" panose="00000400000000000000" pitchFamily="2" charset="-78"/>
              </a:defRPr>
            </a:lvl3pPr>
            <a:lvl4pPr marL="16002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4pPr>
            <a:lvl5pPr marL="20574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5pPr>
          </a:lstStyle>
          <a:p>
            <a:pPr lvl="0"/>
            <a:r>
              <a:rPr lang="en-US" dirty="0"/>
              <a:t>Click to edit Master text styles</a:t>
            </a:r>
            <a:r>
              <a:rPr lang="fa-IR" dirty="0"/>
              <a:t>لیییسزی</a:t>
            </a:r>
            <a:endParaRPr lang="en-US" dirty="0"/>
          </a:p>
          <a:p>
            <a:pPr lvl="1"/>
            <a:r>
              <a:rPr lang="en-US" dirty="0"/>
              <a:t>Second level</a:t>
            </a:r>
            <a:r>
              <a:rPr lang="fa-IR" dirty="0"/>
              <a:t>رزط</a:t>
            </a:r>
            <a:endParaRPr lang="en-US" dirty="0"/>
          </a:p>
          <a:p>
            <a:pPr lvl="2"/>
            <a:r>
              <a:rPr lang="en-US" dirty="0"/>
              <a:t>Third level</a:t>
            </a:r>
            <a:r>
              <a:rPr lang="fa-IR" dirty="0"/>
              <a:t>رزط</a:t>
            </a:r>
            <a:endParaRPr lang="en-US" dirty="0"/>
          </a:p>
          <a:p>
            <a:pPr lvl="3"/>
            <a:r>
              <a:rPr lang="en-US" dirty="0"/>
              <a:t>Fourth level</a:t>
            </a:r>
            <a:r>
              <a:rPr lang="fa-IR" dirty="0"/>
              <a:t>رزط</a:t>
            </a:r>
            <a:endParaRPr lang="en-US" dirty="0"/>
          </a:p>
          <a:p>
            <a:pPr lvl="4"/>
            <a:r>
              <a:rPr lang="en-US" dirty="0"/>
              <a:t>Fifth level</a:t>
            </a:r>
            <a:r>
              <a:rPr lang="fa-IR" dirty="0"/>
              <a:t>زطظ</a:t>
            </a:r>
            <a:endParaRPr lang="en-US" dirty="0"/>
          </a:p>
        </p:txBody>
      </p:sp>
      <p:sp>
        <p:nvSpPr>
          <p:cNvPr id="4" name="Date Placeholder 3"/>
          <p:cNvSpPr>
            <a:spLocks noGrp="1"/>
          </p:cNvSpPr>
          <p:nvPr>
            <p:ph type="dt" sz="half" idx="10"/>
          </p:nvPr>
        </p:nvSpPr>
        <p:spPr>
          <a:xfrm>
            <a:off x="10619135" y="6225360"/>
            <a:ext cx="1146283" cy="370396"/>
          </a:xfrm>
        </p:spPr>
        <p:txBody>
          <a:bodyPr/>
          <a:lstStyle/>
          <a:p>
            <a:fld id="{5E6885D2-F37E-4217-A7F1-AD646E474FB1}" type="datetime1">
              <a:rPr lang="en-US" smtClean="0"/>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0" y="199853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40464" y="2069621"/>
            <a:ext cx="1003300"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/50</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4" y="1"/>
            <a:ext cx="1649700" cy="127124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225655" cy="122565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AF84E9-C801-4668-B7D5-43E19716F29F}" type="datetime1">
              <a:rPr lang="en-US" smtClean="0"/>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228600" y="3244139"/>
            <a:ext cx="10829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/50</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
            <a:ext cx="1616071" cy="1245326"/>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46674" y="1"/>
            <a:ext cx="1245326" cy="124532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71A801-A131-4D68-864C-2457A2486860}" type="datetime1">
              <a:rPr lang="en-US" smtClean="0"/>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0" y="213360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299993" y="2204685"/>
            <a:ext cx="779767" cy="365125"/>
          </a:xfrm>
        </p:spPr>
        <p:txBody>
          <a:bodyPr/>
          <a:lstStyle/>
          <a:p>
            <a:fld id="{D57F1E4F-1CFF-5643-939E-217C01CDF565}" type="slidenum">
              <a:rPr lang="en-US" dirty="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0" y="1"/>
            <a:ext cx="1558656" cy="120108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42469" y="0"/>
            <a:ext cx="1149531" cy="114953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7C1E7D-19CD-42FC-9274-120DB03787E1}" type="datetime1">
              <a:rPr lang="en-US" smtClean="0"/>
              <a:t>10/23/2020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D71D7E-B49D-41F0-ACD9-E1F0291AB812}" type="datetime1">
              <a:rPr lang="en-US" smtClean="0"/>
              <a:t>10/23/2020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0" y="236287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a:xfrm>
            <a:off x="261356" y="2433955"/>
            <a:ext cx="779767" cy="365125"/>
          </a:xfrm>
        </p:spPr>
        <p:txBody>
          <a:bodyPr/>
          <a:lstStyle/>
          <a:p>
            <a:fld id="{D57F1E4F-1CFF-5643-939E-217C01CDF565}" type="slidenum">
              <a:rPr lang="en-US" dirty="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1" y="1"/>
            <a:ext cx="1558655" cy="1201082"/>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29406" y="1"/>
            <a:ext cx="1162593" cy="116259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8399F-6DC9-4AB2-8CE4-3068FE1F18A2}" type="datetime1">
              <a:rPr lang="en-US" smtClean="0"/>
              <a:t>10/23/2020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3DFDFD-4869-4A5D-8971-25F2E660517A}" type="datetime1">
              <a:rPr lang="en-US" smtClean="0"/>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765C4D-C331-4AFE-A546-14DBA7813602}" type="datetime1">
              <a:rPr lang="en-US" smtClean="0"/>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EB4F27F-BEC0-40D1-B51D-7815B07F5487}" type="datetime1">
              <a:rPr lang="en-US" smtClean="0"/>
              <a:t>10/23/2020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7.wmf"/></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60.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620.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75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5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5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858" y="478681"/>
            <a:ext cx="9302796" cy="3583867"/>
          </a:xfrm>
        </p:spPr>
        <p:txBody>
          <a:bodyPr>
            <a:normAutofit fontScale="90000"/>
          </a:bodyPr>
          <a:lstStyle/>
          <a:p>
            <a:pPr algn="ctr" rtl="1"/>
            <a:r>
              <a:rPr lang="fa-IR" sz="2200" b="1" dirty="0"/>
              <a:t>دانشگاه تهران</a:t>
            </a:r>
            <a:br>
              <a:rPr lang="fa-IR" sz="2200" b="1" dirty="0"/>
            </a:br>
            <a:r>
              <a:rPr lang="fa-IR" sz="2200" b="1" dirty="0"/>
              <a:t>دانشکده برق و کامپیوتر</a:t>
            </a:r>
            <a:br>
              <a:rPr lang="fa-IR" sz="2200" b="1" dirty="0"/>
            </a:br>
            <a:r>
              <a:rPr lang="fa-IR" sz="2200" b="1" dirty="0"/>
              <a:t>پروپزال دکتری</a:t>
            </a:r>
            <a:br>
              <a:rPr lang="fa-IR" sz="2200" b="1" dirty="0"/>
            </a:br>
            <a:r>
              <a:rPr lang="en-US" dirty="0"/>
              <a:t/>
            </a:r>
            <a:br>
              <a:rPr lang="en-US" dirty="0"/>
            </a:br>
            <a:r>
              <a:rPr lang="ar-IQ" sz="4900" dirty="0"/>
              <a:t>تخصیص منابع در شبکه های دسترسی رادیویی</a:t>
            </a:r>
            <a:br>
              <a:rPr lang="ar-IQ" sz="4900" dirty="0"/>
            </a:br>
            <a:r>
              <a:rPr lang="ar-IQ" sz="4900" dirty="0"/>
              <a:t>باز با برش دهی شبکه</a:t>
            </a:r>
            <a:r>
              <a:rPr lang="ar-IQ" sz="2700" dirty="0"/>
              <a:t> </a:t>
            </a:r>
            <a:br>
              <a:rPr lang="ar-IQ" sz="2700" dirty="0"/>
            </a:br>
            <a:endParaRPr lang="en-US" sz="2700" b="1" dirty="0"/>
          </a:p>
        </p:txBody>
      </p:sp>
      <p:sp>
        <p:nvSpPr>
          <p:cNvPr id="3" name="Subtitle 2"/>
          <p:cNvSpPr>
            <a:spLocks noGrp="1"/>
          </p:cNvSpPr>
          <p:nvPr>
            <p:ph type="subTitle" idx="1"/>
          </p:nvPr>
        </p:nvSpPr>
        <p:spPr>
          <a:xfrm>
            <a:off x="2020255" y="4062548"/>
            <a:ext cx="8915399" cy="1726452"/>
          </a:xfrm>
        </p:spPr>
        <p:txBody>
          <a:bodyPr>
            <a:normAutofit/>
          </a:bodyPr>
          <a:lstStyle/>
          <a:p>
            <a:pPr algn="ctr" rtl="1"/>
            <a:r>
              <a:rPr lang="fa-IR" sz="2000" b="1" dirty="0">
                <a:solidFill>
                  <a:schemeClr val="tx1"/>
                </a:solidFill>
              </a:rPr>
              <a:t>استاد راهنما : جناب آقای دکتر شاه منصوری</a:t>
            </a:r>
          </a:p>
          <a:p>
            <a:pPr algn="ctr" rtl="1"/>
            <a:r>
              <a:rPr lang="fa-IR" b="1" dirty="0">
                <a:solidFill>
                  <a:schemeClr val="tx1"/>
                </a:solidFill>
              </a:rPr>
              <a:t>مژده کربلایی مطلب 810196074</a:t>
            </a:r>
            <a:endParaRPr lang="en-US" b="1" dirty="0">
              <a:solidFill>
                <a:schemeClr val="tx1"/>
              </a:solidFill>
            </a:endParaRPr>
          </a:p>
          <a:p>
            <a:pPr algn="ctr" rtl="1"/>
            <a:r>
              <a:rPr lang="fa-IR" b="1" dirty="0">
                <a:solidFill>
                  <a:schemeClr val="tx1"/>
                </a:solidFill>
              </a:rPr>
              <a:t>آبان ۱۳۹۹</a:t>
            </a:r>
            <a:endParaRPr lang="en-US" b="1" dirty="0">
              <a:solidFill>
                <a:schemeClr val="tx1"/>
              </a:solidFill>
            </a:endParaRPr>
          </a:p>
          <a:p>
            <a:pPr algn="r" rtl="1"/>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r>
              <a:rPr lang="fa-IR" dirty="0"/>
              <a:t>/</a:t>
            </a:r>
            <a:r>
              <a:rPr lang="en-US" dirty="0"/>
              <a:t>50</a:t>
            </a:r>
          </a:p>
        </p:txBody>
      </p:sp>
    </p:spTree>
    <p:extLst>
      <p:ext uri="{BB962C8B-B14F-4D97-AF65-F5344CB8AC3E}">
        <p14:creationId xmlns:p14="http://schemas.microsoft.com/office/powerpoint/2010/main" val="572494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D8ED-73DE-42F0-9527-607FA35BC570}"/>
              </a:ext>
            </a:extLst>
          </p:cNvPr>
          <p:cNvSpPr>
            <a:spLocks noGrp="1"/>
          </p:cNvSpPr>
          <p:nvPr>
            <p:ph type="title"/>
          </p:nvPr>
        </p:nvSpPr>
        <p:spPr>
          <a:xfrm>
            <a:off x="1774467" y="562790"/>
            <a:ext cx="8911687" cy="1280890"/>
          </a:xfrm>
        </p:spPr>
        <p:txBody>
          <a:bodyPr/>
          <a:lstStyle/>
          <a:p>
            <a:r>
              <a:rPr lang="fa-IR" dirty="0"/>
              <a:t>شبکه ی دسترسی رادیویی ابری متجانس- </a:t>
            </a:r>
            <a:r>
              <a:rPr lang="en-US" sz="3200" dirty="0"/>
              <a:t>HCRAN</a:t>
            </a:r>
            <a:endParaRPr lang="en-US" dirty="0"/>
          </a:p>
        </p:txBody>
      </p:sp>
      <p:sp>
        <p:nvSpPr>
          <p:cNvPr id="3" name="Content Placeholder 2">
            <a:extLst>
              <a:ext uri="{FF2B5EF4-FFF2-40B4-BE49-F238E27FC236}">
                <a16:creationId xmlns:a16="http://schemas.microsoft.com/office/drawing/2014/main" id="{5C380813-E3FA-497D-BF97-2136D2E09124}"/>
              </a:ext>
            </a:extLst>
          </p:cNvPr>
          <p:cNvSpPr>
            <a:spLocks noGrp="1"/>
          </p:cNvSpPr>
          <p:nvPr>
            <p:ph idx="1"/>
          </p:nvPr>
        </p:nvSpPr>
        <p:spPr/>
        <p:txBody>
          <a:bodyPr/>
          <a:lstStyle/>
          <a:p>
            <a:r>
              <a:rPr lang="fa-IR" dirty="0"/>
              <a:t>برای غلبه بر چالش لینک </a:t>
            </a:r>
            <a:r>
              <a:rPr lang="en-US" dirty="0"/>
              <a:t>Fronthaul</a:t>
            </a:r>
            <a:r>
              <a:rPr lang="fa-IR" dirty="0"/>
              <a:t> در </a:t>
            </a:r>
            <a:r>
              <a:rPr lang="en-US" dirty="0"/>
              <a:t>CRAN</a:t>
            </a:r>
            <a:r>
              <a:rPr lang="fa-IR" dirty="0"/>
              <a:t> مفهوم جدید </a:t>
            </a:r>
            <a:r>
              <a:rPr lang="en-US" dirty="0"/>
              <a:t>HCRAN</a:t>
            </a:r>
            <a:r>
              <a:rPr lang="fa-IR" dirty="0"/>
              <a:t> معرفی شده</a:t>
            </a:r>
          </a:p>
          <a:p>
            <a:r>
              <a:rPr lang="fa-IR" dirty="0"/>
              <a:t>نودهای توان بالا </a:t>
            </a:r>
            <a:r>
              <a:rPr lang="en-US" dirty="0"/>
              <a:t>HPN</a:t>
            </a:r>
            <a:r>
              <a:rPr lang="fa-IR" dirty="0"/>
              <a:t> عمدتا برای فراهم کردن پوشش بدون درز و اجرای عملکرد صفحه کنترل می‌باشد.</a:t>
            </a:r>
          </a:p>
          <a:p>
            <a:r>
              <a:rPr lang="en-US" dirty="0"/>
              <a:t>HPN</a:t>
            </a:r>
            <a:r>
              <a:rPr lang="fa-IR" dirty="0"/>
              <a:t>ها از طریق لینکهای </a:t>
            </a:r>
            <a:r>
              <a:rPr lang="en-US" dirty="0"/>
              <a:t>backhaul</a:t>
            </a:r>
            <a:r>
              <a:rPr lang="fa-IR" dirty="0"/>
              <a:t> به </a:t>
            </a:r>
            <a:r>
              <a:rPr lang="en-US" dirty="0"/>
              <a:t>BBU Pool</a:t>
            </a:r>
            <a:r>
              <a:rPr lang="fa-IR" dirty="0"/>
              <a:t> متصلند ( برای هماهنگ کردن تداخل )</a:t>
            </a:r>
          </a:p>
          <a:p>
            <a:r>
              <a:rPr lang="fa-IR" dirty="0"/>
              <a:t>سیگنال کنترلی و داده در این ساختار از هم جدا شده اند.</a:t>
            </a:r>
            <a:br>
              <a:rPr lang="fa-IR" dirty="0"/>
            </a:br>
            <a:endParaRPr lang="en-US" dirty="0"/>
          </a:p>
        </p:txBody>
      </p:sp>
      <p:sp>
        <p:nvSpPr>
          <p:cNvPr id="4" name="Slide Number Placeholder 3">
            <a:extLst>
              <a:ext uri="{FF2B5EF4-FFF2-40B4-BE49-F238E27FC236}">
                <a16:creationId xmlns:a16="http://schemas.microsoft.com/office/drawing/2014/main" id="{40F6502B-1B63-4A00-9E42-F3798277BEBB}"/>
              </a:ext>
            </a:extLst>
          </p:cNvPr>
          <p:cNvSpPr>
            <a:spLocks noGrp="1"/>
          </p:cNvSpPr>
          <p:nvPr>
            <p:ph type="sldNum" sz="quarter" idx="12"/>
          </p:nvPr>
        </p:nvSpPr>
        <p:spPr/>
        <p:txBody>
          <a:bodyPr/>
          <a:lstStyle/>
          <a:p>
            <a:fld id="{D57F1E4F-1CFF-5643-939E-217C01CDF565}" type="slidenum">
              <a:rPr lang="en-US" smtClean="0"/>
              <a:pPr/>
              <a:t>10</a:t>
            </a:fld>
            <a:r>
              <a:rPr lang="en-US"/>
              <a:t>/50</a:t>
            </a:r>
            <a:endParaRPr lang="en-US" dirty="0"/>
          </a:p>
        </p:txBody>
      </p:sp>
      <p:sp>
        <p:nvSpPr>
          <p:cNvPr id="7" name="Rounded Rectangle 10">
            <a:extLst>
              <a:ext uri="{FF2B5EF4-FFF2-40B4-BE49-F238E27FC236}">
                <a16:creationId xmlns:a16="http://schemas.microsoft.com/office/drawing/2014/main" id="{5A6EA133-C8C5-4472-BE96-3365D634D2F9}"/>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56A5DBD6-5281-4B16-BF19-A4A2DF2D452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9" name="Rectangle 8">
            <a:extLst>
              <a:ext uri="{FF2B5EF4-FFF2-40B4-BE49-F238E27FC236}">
                <a16:creationId xmlns:a16="http://schemas.microsoft.com/office/drawing/2014/main" id="{F3516286-D3B6-442E-91FF-D3A7286CCAD7}"/>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61AE9E62-7F04-472B-BEAD-1446FD39AB1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003D5EF3-72A1-40B5-903C-D50A3DB3C8C1}"/>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2" name="Rectangle 11">
            <a:extLst>
              <a:ext uri="{FF2B5EF4-FFF2-40B4-BE49-F238E27FC236}">
                <a16:creationId xmlns:a16="http://schemas.microsoft.com/office/drawing/2014/main" id="{E0CABA0D-B182-4C05-BE53-A0A9ECED6C47}"/>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187426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CF73-8371-4C43-809C-23322E5CDD98}"/>
              </a:ext>
            </a:extLst>
          </p:cNvPr>
          <p:cNvSpPr>
            <a:spLocks noGrp="1"/>
          </p:cNvSpPr>
          <p:nvPr>
            <p:ph type="title"/>
          </p:nvPr>
        </p:nvSpPr>
        <p:spPr/>
        <p:txBody>
          <a:bodyPr/>
          <a:lstStyle/>
          <a:p>
            <a:r>
              <a:rPr lang="fa-IR" dirty="0"/>
              <a:t>شبکه ی دسترسی رادیویی ابری متجانس- </a:t>
            </a:r>
            <a:r>
              <a:rPr lang="en-US" sz="3200" dirty="0"/>
              <a:t>HCRAN</a:t>
            </a:r>
            <a:endParaRPr lang="en-US" dirty="0"/>
          </a:p>
        </p:txBody>
      </p:sp>
      <p:sp>
        <p:nvSpPr>
          <p:cNvPr id="4" name="Slide Number Placeholder 3">
            <a:extLst>
              <a:ext uri="{FF2B5EF4-FFF2-40B4-BE49-F238E27FC236}">
                <a16:creationId xmlns:a16="http://schemas.microsoft.com/office/drawing/2014/main" id="{182DF621-7D1F-418D-9055-C1F92A29AD6C}"/>
              </a:ext>
            </a:extLst>
          </p:cNvPr>
          <p:cNvSpPr>
            <a:spLocks noGrp="1"/>
          </p:cNvSpPr>
          <p:nvPr>
            <p:ph type="sldNum" sz="quarter" idx="12"/>
          </p:nvPr>
        </p:nvSpPr>
        <p:spPr/>
        <p:txBody>
          <a:bodyPr/>
          <a:lstStyle/>
          <a:p>
            <a:fld id="{D57F1E4F-1CFF-5643-939E-217C01CDF565}" type="slidenum">
              <a:rPr lang="en-US" smtClean="0"/>
              <a:pPr/>
              <a:t>11</a:t>
            </a:fld>
            <a:r>
              <a:rPr lang="en-US"/>
              <a:t>/50</a:t>
            </a:r>
            <a:endParaRPr lang="en-US" dirty="0"/>
          </a:p>
        </p:txBody>
      </p:sp>
      <p:pic>
        <p:nvPicPr>
          <p:cNvPr id="5" name="Picture 4">
            <a:extLst>
              <a:ext uri="{FF2B5EF4-FFF2-40B4-BE49-F238E27FC236}">
                <a16:creationId xmlns:a16="http://schemas.microsoft.com/office/drawing/2014/main" id="{BF21E42A-C392-47B0-BACF-975DF587E677}"/>
              </a:ext>
            </a:extLst>
          </p:cNvPr>
          <p:cNvPicPr>
            <a:picLocks noChangeAspect="1"/>
          </p:cNvPicPr>
          <p:nvPr/>
        </p:nvPicPr>
        <p:blipFill>
          <a:blip r:embed="rId2"/>
          <a:stretch>
            <a:fillRect/>
          </a:stretch>
        </p:blipFill>
        <p:spPr>
          <a:xfrm>
            <a:off x="3232155" y="2069621"/>
            <a:ext cx="6330398" cy="4409323"/>
          </a:xfrm>
          <a:prstGeom prst="rect">
            <a:avLst/>
          </a:prstGeom>
        </p:spPr>
      </p:pic>
      <p:sp>
        <p:nvSpPr>
          <p:cNvPr id="6" name="Rounded Rectangle 10">
            <a:extLst>
              <a:ext uri="{FF2B5EF4-FFF2-40B4-BE49-F238E27FC236}">
                <a16:creationId xmlns:a16="http://schemas.microsoft.com/office/drawing/2014/main" id="{A7F2D893-7115-4EF8-A50B-D1E9FBEAAACA}"/>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4FDDB759-6B7E-431B-9C29-F0E1405A2BB8}"/>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2F33D8FF-22D6-45E4-9436-2EC7604E4CFC}"/>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76ED65A-B0A7-404E-A14D-8FE3434A1232}"/>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5C7AFD74-AC78-4359-8242-56965C2751C0}"/>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1D1D7667-5436-46FB-8335-46345B6C3DB0}"/>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423110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91129-1807-4BBD-B1F0-A82A08217592}"/>
              </a:ext>
            </a:extLst>
          </p:cNvPr>
          <p:cNvSpPr>
            <a:spLocks noGrp="1"/>
          </p:cNvSpPr>
          <p:nvPr>
            <p:ph type="title"/>
          </p:nvPr>
        </p:nvSpPr>
        <p:spPr/>
        <p:txBody>
          <a:bodyPr/>
          <a:lstStyle/>
          <a:p>
            <a:r>
              <a:rPr lang="fa-IR" dirty="0"/>
              <a:t>شبکه های دسترسی رادیویی مهی </a:t>
            </a:r>
            <a:r>
              <a:rPr lang="en-US" dirty="0"/>
              <a:t>FRAN</a:t>
            </a:r>
          </a:p>
        </p:txBody>
      </p:sp>
      <p:sp>
        <p:nvSpPr>
          <p:cNvPr id="3" name="Content Placeholder 2">
            <a:extLst>
              <a:ext uri="{FF2B5EF4-FFF2-40B4-BE49-F238E27FC236}">
                <a16:creationId xmlns:a16="http://schemas.microsoft.com/office/drawing/2014/main" id="{A1D818A6-599A-4808-B9D3-406A76A7D817}"/>
              </a:ext>
            </a:extLst>
          </p:cNvPr>
          <p:cNvSpPr>
            <a:spLocks noGrp="1"/>
          </p:cNvSpPr>
          <p:nvPr>
            <p:ph idx="1"/>
          </p:nvPr>
        </p:nvSpPr>
        <p:spPr/>
        <p:txBody>
          <a:bodyPr/>
          <a:lstStyle/>
          <a:p>
            <a:r>
              <a:rPr lang="ar-IQ" dirty="0"/>
              <a:t>تمام ویژگیهای مثبت محاسبات ابری و شبکه‌های نامتجانس و محاسبات مهی را همزمان در بر </a:t>
            </a:r>
            <a:r>
              <a:rPr lang="ar-IQ" dirty="0" smtClean="0"/>
              <a:t>می‌گیرد</a:t>
            </a:r>
            <a:endParaRPr lang="en-US" dirty="0" smtClean="0"/>
          </a:p>
          <a:p>
            <a:r>
              <a:rPr lang="fa-IR" dirty="0" smtClean="0"/>
              <a:t>م</a:t>
            </a:r>
            <a:r>
              <a:rPr lang="ar-IQ" dirty="0" smtClean="0"/>
              <a:t>حاسبات </a:t>
            </a:r>
            <a:r>
              <a:rPr lang="ar-IQ" dirty="0"/>
              <a:t>مهی، اصطلاحی برای جایگزین کردن محاسبات ابری است که مقدار قابل توجهی از ذخیره سازی، ارتباطات، کنترل کردن، اندازه گیری و مدیریت را در لبه ی شبکه انجام </a:t>
            </a:r>
            <a:r>
              <a:rPr lang="ar-IQ" dirty="0" smtClean="0"/>
              <a:t>می‌دهد</a:t>
            </a:r>
            <a:r>
              <a:rPr lang="fa-IR" dirty="0" smtClean="0"/>
              <a:t>.</a:t>
            </a:r>
          </a:p>
          <a:p>
            <a:r>
              <a:rPr lang="ar-IQ" dirty="0"/>
              <a:t>سیستمهای </a:t>
            </a:r>
            <a:r>
              <a:rPr lang="en-US" dirty="0" smtClean="0"/>
              <a:t> FRAN</a:t>
            </a:r>
            <a:r>
              <a:rPr lang="ar-IQ" dirty="0" smtClean="0"/>
              <a:t>تحولی </a:t>
            </a:r>
            <a:r>
              <a:rPr lang="ar-IQ" dirty="0"/>
              <a:t>از سیستمهای </a:t>
            </a:r>
            <a:r>
              <a:rPr lang="en-US" dirty="0" smtClean="0"/>
              <a:t>CRAN</a:t>
            </a:r>
            <a:r>
              <a:rPr lang="fa-IR" dirty="0" smtClean="0"/>
              <a:t> </a:t>
            </a:r>
            <a:r>
              <a:rPr lang="en-US" dirty="0" smtClean="0"/>
              <a:t> </a:t>
            </a:r>
            <a:r>
              <a:rPr lang="ar-IQ" dirty="0"/>
              <a:t>می‌باشد </a:t>
            </a:r>
            <a:r>
              <a:rPr lang="fa-IR" dirty="0" smtClean="0"/>
              <a:t>که</a:t>
            </a:r>
            <a:r>
              <a:rPr lang="ar-IQ" dirty="0" smtClean="0"/>
              <a:t> </a:t>
            </a:r>
            <a:r>
              <a:rPr lang="ar-IQ" dirty="0"/>
              <a:t>برخی از ارتباطات توزیع شده و عملکردهای ذخیره سازی در منطق لایه ی مه قرار دارد.</a:t>
            </a:r>
            <a:endParaRPr lang="en-US" dirty="0"/>
          </a:p>
        </p:txBody>
      </p:sp>
      <p:sp>
        <p:nvSpPr>
          <p:cNvPr id="4" name="Slide Number Placeholder 3">
            <a:extLst>
              <a:ext uri="{FF2B5EF4-FFF2-40B4-BE49-F238E27FC236}">
                <a16:creationId xmlns:a16="http://schemas.microsoft.com/office/drawing/2014/main" id="{9D7DC0C4-26B4-41D8-87AE-4D0526FE2E37}"/>
              </a:ext>
            </a:extLst>
          </p:cNvPr>
          <p:cNvSpPr>
            <a:spLocks noGrp="1"/>
          </p:cNvSpPr>
          <p:nvPr>
            <p:ph type="sldNum" sz="quarter" idx="12"/>
          </p:nvPr>
        </p:nvSpPr>
        <p:spPr/>
        <p:txBody>
          <a:bodyPr/>
          <a:lstStyle/>
          <a:p>
            <a:fld id="{D57F1E4F-1CFF-5643-939E-217C01CDF565}" type="slidenum">
              <a:rPr lang="en-US" smtClean="0"/>
              <a:pPr/>
              <a:t>12</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893756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شبکه های دسترسی رادیویی مهی </a:t>
            </a:r>
            <a:r>
              <a:rPr lang="en-US" dirty="0"/>
              <a:t>FRAN</a:t>
            </a:r>
          </a:p>
        </p:txBody>
      </p:sp>
      <p:sp>
        <p:nvSpPr>
          <p:cNvPr id="3" name="Content Placeholder 2"/>
          <p:cNvSpPr>
            <a:spLocks noGrp="1"/>
          </p:cNvSpPr>
          <p:nvPr>
            <p:ph idx="1"/>
          </p:nvPr>
        </p:nvSpPr>
        <p:spPr>
          <a:xfrm>
            <a:off x="1445122" y="1501212"/>
            <a:ext cx="8915400" cy="3777622"/>
          </a:xfrm>
        </p:spPr>
        <p:txBody>
          <a:bodyPr/>
          <a:lstStyle/>
          <a:p>
            <a:r>
              <a:rPr lang="ar-IQ" dirty="0"/>
              <a:t>چهار نوع ارتباطات ابری تعریف شده </a:t>
            </a:r>
            <a:r>
              <a:rPr lang="ar-IQ" dirty="0" smtClean="0"/>
              <a:t>است</a:t>
            </a:r>
            <a:r>
              <a:rPr lang="fa-IR" dirty="0" smtClean="0"/>
              <a:t>	</a:t>
            </a:r>
          </a:p>
          <a:p>
            <a:pPr lvl="1"/>
            <a:r>
              <a:rPr lang="ar-IQ" dirty="0"/>
              <a:t>ابر ذخیره‌گر و ارتباطات مرکزی جامع </a:t>
            </a:r>
            <a:r>
              <a:rPr lang="ar-IQ" dirty="0" smtClean="0"/>
              <a:t> </a:t>
            </a:r>
            <a:r>
              <a:rPr lang="ar-IQ" dirty="0"/>
              <a:t>که همانند ابر </a:t>
            </a:r>
            <a:r>
              <a:rPr lang="ar-IQ" dirty="0" smtClean="0"/>
              <a:t>مرکزی</a:t>
            </a:r>
            <a:r>
              <a:rPr lang="en-US" dirty="0" smtClean="0"/>
              <a:t> C-RAN </a:t>
            </a:r>
            <a:r>
              <a:rPr lang="ar-IQ" dirty="0"/>
              <a:t>می‌باشد</a:t>
            </a:r>
            <a:r>
              <a:rPr lang="ar-IQ" dirty="0" smtClean="0"/>
              <a:t>.</a:t>
            </a:r>
            <a:endParaRPr lang="en-US" dirty="0" smtClean="0"/>
          </a:p>
          <a:p>
            <a:pPr lvl="1"/>
            <a:r>
              <a:rPr lang="ar-IQ" dirty="0"/>
              <a:t> ابر کنترل‌گر مرکزی </a:t>
            </a:r>
            <a:r>
              <a:rPr lang="ar-IQ" dirty="0" smtClean="0"/>
              <a:t>که </a:t>
            </a:r>
            <a:r>
              <a:rPr lang="ar-IQ" dirty="0"/>
              <a:t>برای تکمیل عملکردهای کنترلی می‌باشد و در </a:t>
            </a:r>
            <a:r>
              <a:rPr lang="en-US" dirty="0" smtClean="0"/>
              <a:t>HPN</a:t>
            </a:r>
            <a:r>
              <a:rPr lang="ar-IQ" dirty="0" smtClean="0"/>
              <a:t>ها </a:t>
            </a:r>
            <a:r>
              <a:rPr lang="ar-IQ" dirty="0"/>
              <a:t>قرار دارد</a:t>
            </a:r>
            <a:r>
              <a:rPr lang="ar-IQ" dirty="0" smtClean="0"/>
              <a:t>.</a:t>
            </a:r>
            <a:endParaRPr lang="en-US" dirty="0" smtClean="0"/>
          </a:p>
          <a:p>
            <a:pPr lvl="1"/>
            <a:r>
              <a:rPr lang="ar-IQ" dirty="0"/>
              <a:t>ابر ارتباطات منطقی توزیع شده که در برنامه‌های محاسبات مهی و ابزارهای این محاسبات قرار دارد</a:t>
            </a:r>
            <a:r>
              <a:rPr lang="ar-IQ" dirty="0" smtClean="0"/>
              <a:t>.</a:t>
            </a:r>
            <a:endParaRPr lang="en-US" dirty="0" smtClean="0"/>
          </a:p>
          <a:p>
            <a:pPr lvl="1"/>
            <a:r>
              <a:rPr lang="ar-IQ" dirty="0"/>
              <a:t>ابر ذخیره گر منطق توزیع </a:t>
            </a:r>
            <a:r>
              <a:rPr lang="ar-IQ" dirty="0" smtClean="0"/>
              <a:t>شده</a:t>
            </a:r>
            <a:r>
              <a:rPr lang="en-US" dirty="0" smtClean="0"/>
              <a:t> </a:t>
            </a:r>
            <a:r>
              <a:rPr lang="ar-IQ" dirty="0" smtClean="0"/>
              <a:t>در</a:t>
            </a:r>
            <a:r>
              <a:rPr lang="en-US" dirty="0" smtClean="0"/>
              <a:t> FRAN </a:t>
            </a:r>
            <a:r>
              <a:rPr lang="ar-IQ" dirty="0"/>
              <a:t>قرار دارد.</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r>
              <a:rPr lang="en-US" smtClean="0"/>
              <a:t>/50</a:t>
            </a:r>
            <a:endParaRPr lang="en-US" dirty="0"/>
          </a:p>
        </p:txBody>
      </p:sp>
      <p:pic>
        <p:nvPicPr>
          <p:cNvPr id="5" name="Picture 4">
            <a:extLst>
              <a:ext uri="{FF2B5EF4-FFF2-40B4-BE49-F238E27FC236}">
                <a16:creationId xmlns:a16="http://schemas.microsoft.com/office/drawing/2014/main" id="{9AECD0B6-F4CE-457A-8C0F-2EF793FEE178}"/>
              </a:ext>
            </a:extLst>
          </p:cNvPr>
          <p:cNvPicPr>
            <a:picLocks noChangeAspect="1"/>
          </p:cNvPicPr>
          <p:nvPr/>
        </p:nvPicPr>
        <p:blipFill>
          <a:blip r:embed="rId2"/>
          <a:stretch>
            <a:fillRect/>
          </a:stretch>
        </p:blipFill>
        <p:spPr>
          <a:xfrm>
            <a:off x="1941511" y="3730706"/>
            <a:ext cx="3839930" cy="3096256"/>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638762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XRAN</a:t>
            </a:r>
            <a:endParaRPr lang="en-US" dirty="0"/>
          </a:p>
        </p:txBody>
      </p:sp>
      <p:sp>
        <p:nvSpPr>
          <p:cNvPr id="3" name="Content Placeholder 2"/>
          <p:cNvSpPr>
            <a:spLocks noGrp="1"/>
          </p:cNvSpPr>
          <p:nvPr>
            <p:ph idx="1"/>
          </p:nvPr>
        </p:nvSpPr>
        <p:spPr>
          <a:xfrm>
            <a:off x="1598506" y="1580606"/>
            <a:ext cx="9253358" cy="4325245"/>
          </a:xfrm>
        </p:spPr>
        <p:txBody>
          <a:bodyPr/>
          <a:lstStyle/>
          <a:p>
            <a:r>
              <a:rPr lang="ar-IQ" dirty="0"/>
              <a:t>یک جایگزین انعطاف پذیر و باز </a:t>
            </a:r>
            <a:r>
              <a:rPr lang="ar-IQ" dirty="0" smtClean="0"/>
              <a:t>برای</a:t>
            </a:r>
            <a:r>
              <a:rPr lang="fa-IR" dirty="0" smtClean="0"/>
              <a:t> </a:t>
            </a:r>
            <a:r>
              <a:rPr lang="en-US" dirty="0" smtClean="0"/>
              <a:t>RAN</a:t>
            </a:r>
            <a:r>
              <a:rPr lang="fa-IR" dirty="0" smtClean="0"/>
              <a:t> </a:t>
            </a:r>
            <a:r>
              <a:rPr lang="ar-IQ" dirty="0" smtClean="0"/>
              <a:t>مبتنی </a:t>
            </a:r>
            <a:r>
              <a:rPr lang="ar-IQ" dirty="0"/>
              <a:t>بر سخت افزار سنتی بدست آمده‌است</a:t>
            </a:r>
            <a:r>
              <a:rPr lang="ar-IQ" dirty="0" smtClean="0"/>
              <a:t>.</a:t>
            </a:r>
            <a:endParaRPr lang="fa-IR" dirty="0" smtClean="0"/>
          </a:p>
          <a:p>
            <a:r>
              <a:rPr lang="ar-IQ" dirty="0"/>
              <a:t>سه حوزه ی </a:t>
            </a:r>
            <a:r>
              <a:rPr lang="ar-IQ" dirty="0" smtClean="0"/>
              <a:t>مهم</a:t>
            </a:r>
            <a:r>
              <a:rPr lang="fa-IR" dirty="0" smtClean="0"/>
              <a:t> در این ساختار</a:t>
            </a:r>
          </a:p>
          <a:p>
            <a:pPr lvl="1"/>
            <a:r>
              <a:rPr lang="ar-IQ" dirty="0"/>
              <a:t>جداسازی </a:t>
            </a:r>
            <a:r>
              <a:rPr lang="ar-IQ" dirty="0" smtClean="0"/>
              <a:t>بخش</a:t>
            </a:r>
            <a:r>
              <a:rPr lang="fa-IR" dirty="0" smtClean="0"/>
              <a:t> </a:t>
            </a:r>
            <a:r>
              <a:rPr lang="ar-IQ" dirty="0" smtClean="0"/>
              <a:t>صفحه </a:t>
            </a:r>
            <a:r>
              <a:rPr lang="ar-IQ" dirty="0"/>
              <a:t>ی </a:t>
            </a:r>
            <a:r>
              <a:rPr lang="ar-IQ" dirty="0" smtClean="0"/>
              <a:t>کنترل</a:t>
            </a:r>
            <a:r>
              <a:rPr lang="fa-IR" dirty="0" smtClean="0"/>
              <a:t> از </a:t>
            </a:r>
            <a:r>
              <a:rPr lang="ar-IQ" dirty="0" smtClean="0"/>
              <a:t>صفحه‌ی کاربر</a:t>
            </a:r>
            <a:endParaRPr lang="fa-IR" dirty="0" smtClean="0"/>
          </a:p>
          <a:p>
            <a:pPr lvl="2"/>
            <a:r>
              <a:rPr lang="fa-IR" dirty="0"/>
              <a:t> </a:t>
            </a:r>
            <a:r>
              <a:rPr lang="en-US" dirty="0" smtClean="0"/>
              <a:t>RAN</a:t>
            </a:r>
            <a:r>
              <a:rPr lang="fa-IR" dirty="0" smtClean="0"/>
              <a:t> به </a:t>
            </a:r>
            <a:r>
              <a:rPr lang="fa-IR" dirty="0"/>
              <a:t>عنوان یک استخر منطقی از ظرفیت، با کارایی بیشتری کار کند</a:t>
            </a:r>
            <a:r>
              <a:rPr lang="fa-IR" dirty="0" smtClean="0"/>
              <a:t>.</a:t>
            </a:r>
          </a:p>
          <a:p>
            <a:pPr lvl="2"/>
            <a:r>
              <a:rPr lang="fa-IR" dirty="0" smtClean="0"/>
              <a:t>جدایی نرم افزار از سخت افزار</a:t>
            </a:r>
          </a:p>
          <a:p>
            <a:pPr lvl="1"/>
            <a:r>
              <a:rPr lang="ar-IQ" dirty="0"/>
              <a:t>ساختن یک پشته </a:t>
            </a:r>
            <a:r>
              <a:rPr lang="ar-IQ" dirty="0" smtClean="0"/>
              <a:t>نرم‌افزاری</a:t>
            </a:r>
            <a:r>
              <a:rPr lang="en-US" dirty="0" smtClean="0"/>
              <a:t> </a:t>
            </a:r>
            <a:r>
              <a:rPr lang="fa-IR" dirty="0" smtClean="0"/>
              <a:t> </a:t>
            </a:r>
            <a:r>
              <a:rPr lang="en-US" dirty="0" err="1" smtClean="0"/>
              <a:t>eNodeB</a:t>
            </a:r>
            <a:r>
              <a:rPr lang="fa-IR" dirty="0"/>
              <a:t> </a:t>
            </a:r>
            <a:r>
              <a:rPr lang="fa-IR" dirty="0" smtClean="0"/>
              <a:t>مدولار</a:t>
            </a:r>
          </a:p>
          <a:p>
            <a:pPr lvl="2"/>
            <a:r>
              <a:rPr lang="fa-IR" dirty="0" smtClean="0"/>
              <a:t>با طرح های مجازی سازی هماهنگی دارد</a:t>
            </a:r>
          </a:p>
          <a:p>
            <a:pPr lvl="1"/>
            <a:r>
              <a:rPr lang="ar-IQ" dirty="0"/>
              <a:t>انتشار رابطهای باز شمال و </a:t>
            </a:r>
            <a:r>
              <a:rPr lang="ar-IQ" dirty="0" smtClean="0"/>
              <a:t>جنوب</a:t>
            </a:r>
            <a:endParaRPr lang="fa-IR" dirty="0" smtClean="0"/>
          </a:p>
          <a:p>
            <a:pPr lvl="2"/>
            <a:r>
              <a:rPr lang="ar-IQ" dirty="0"/>
              <a:t>رابطهای استاندارد و باز قابلیت پشتیبانی از فروشنده‌های متعدد همکاری اثبات شده دارند</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318291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491" y="101197"/>
            <a:ext cx="8911687" cy="1280890"/>
          </a:xfrm>
        </p:spPr>
        <p:txBody>
          <a:bodyPr/>
          <a:lstStyle/>
          <a:p>
            <a:r>
              <a:rPr lang="en-US" dirty="0" smtClean="0"/>
              <a:t>VRAN</a:t>
            </a:r>
            <a:endParaRPr lang="en-US" dirty="0"/>
          </a:p>
        </p:txBody>
      </p:sp>
      <p:sp>
        <p:nvSpPr>
          <p:cNvPr id="3" name="Content Placeholder 2"/>
          <p:cNvSpPr>
            <a:spLocks noGrp="1"/>
          </p:cNvSpPr>
          <p:nvPr>
            <p:ph idx="1"/>
          </p:nvPr>
        </p:nvSpPr>
        <p:spPr>
          <a:xfrm>
            <a:off x="1549626" y="1266080"/>
            <a:ext cx="8915400" cy="3777622"/>
          </a:xfrm>
        </p:spPr>
        <p:txBody>
          <a:bodyPr/>
          <a:lstStyle/>
          <a:p>
            <a:r>
              <a:rPr lang="ar-IQ" dirty="0"/>
              <a:t> شبکه‌های دسترسی رادیویی </a:t>
            </a:r>
            <a:r>
              <a:rPr lang="ar-IQ" dirty="0" smtClean="0"/>
              <a:t>مجازی</a:t>
            </a:r>
            <a:r>
              <a:rPr lang="fa-IR" dirty="0" smtClean="0"/>
              <a:t>-</a:t>
            </a:r>
            <a:r>
              <a:rPr lang="en-US" dirty="0" smtClean="0"/>
              <a:t> BBU</a:t>
            </a:r>
            <a:r>
              <a:rPr lang="fa-IR" dirty="0" smtClean="0"/>
              <a:t> مجازی می شود</a:t>
            </a:r>
          </a:p>
          <a:p>
            <a:r>
              <a:rPr lang="ar-IQ" dirty="0"/>
              <a:t>با اجرای توابع باند پایه مجازی بر روی سخت افزار سرور کالا، بر اساس اصول مجازی سازی توابع شبکه </a:t>
            </a:r>
            <a:r>
              <a:rPr lang="en-US" dirty="0"/>
              <a:t>، </a:t>
            </a:r>
            <a:r>
              <a:rPr lang="ar-IQ" dirty="0"/>
              <a:t>فراتر از آخرین شبکه‌ی  متمرکز رادیویی</a:t>
            </a:r>
            <a:r>
              <a:rPr lang="en-US" dirty="0"/>
              <a:t> </a:t>
            </a:r>
            <a:r>
              <a:rPr lang="ar-IQ" dirty="0" smtClean="0"/>
              <a:t>است</a:t>
            </a:r>
            <a:endParaRPr lang="ar-IQ" dirty="0"/>
          </a:p>
          <a:p>
            <a:r>
              <a:rPr lang="ar-IQ" dirty="0" smtClean="0"/>
              <a:t>افزایش </a:t>
            </a:r>
            <a:r>
              <a:rPr lang="ar-IQ" dirty="0"/>
              <a:t>هوشمندانه </a:t>
            </a:r>
            <a:r>
              <a:rPr lang="ar-IQ" dirty="0" smtClean="0"/>
              <a:t>ظرفیت </a:t>
            </a:r>
            <a:endParaRPr lang="en-US" dirty="0" smtClean="0"/>
          </a:p>
          <a:p>
            <a:r>
              <a:rPr lang="ar-IQ" dirty="0" smtClean="0"/>
              <a:t>کاهش </a:t>
            </a:r>
            <a:r>
              <a:rPr lang="ar-IQ" dirty="0"/>
              <a:t>چشمگیر </a:t>
            </a:r>
            <a:r>
              <a:rPr lang="ar-IQ" dirty="0" smtClean="0"/>
              <a:t>هزینه‌ها</a:t>
            </a:r>
            <a:endParaRPr lang="en-US" dirty="0" smtClean="0"/>
          </a:p>
          <a:p>
            <a:r>
              <a:rPr lang="ar-IQ" dirty="0"/>
              <a:t>معماری </a:t>
            </a:r>
            <a:r>
              <a:rPr lang="en-US" dirty="0" err="1"/>
              <a:t>vRAN</a:t>
            </a:r>
            <a:r>
              <a:rPr lang="en-US" dirty="0"/>
              <a:t> </a:t>
            </a:r>
            <a:r>
              <a:rPr lang="ar-IQ" dirty="0"/>
              <a:t>همچنین امکان انتقال اترنت و </a:t>
            </a:r>
            <a:r>
              <a:rPr lang="en-US" dirty="0"/>
              <a:t>IP </a:t>
            </a:r>
            <a:r>
              <a:rPr lang="ar-IQ" dirty="0"/>
              <a:t>را فراهم </a:t>
            </a:r>
            <a:r>
              <a:rPr lang="ar-IQ" dirty="0" smtClean="0"/>
              <a:t>می‌کند</a:t>
            </a:r>
            <a:endParaRPr lang="en-US" dirty="0" smtClean="0"/>
          </a:p>
          <a:p>
            <a:pPr lvl="1"/>
            <a:r>
              <a:rPr lang="ar-IQ" dirty="0" smtClean="0"/>
              <a:t> </a:t>
            </a:r>
            <a:r>
              <a:rPr lang="ar-IQ" dirty="0"/>
              <a:t>که به ارائه‌دهندگان خدمات گزینه‌های مقرون به صرفه‌تری برای انتقال </a:t>
            </a:r>
            <a:r>
              <a:rPr lang="en-US" dirty="0" err="1"/>
              <a:t>fronthaul</a:t>
            </a:r>
            <a:r>
              <a:rPr lang="en-US" dirty="0"/>
              <a:t> </a:t>
            </a:r>
            <a:r>
              <a:rPr lang="ar-IQ" dirty="0"/>
              <a:t>می‌دهد</a:t>
            </a:r>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r>
              <a:rPr lang="en-US" smtClean="0"/>
              <a:t>/50</a:t>
            </a:r>
            <a:endParaRPr lang="en-US" dirty="0"/>
          </a:p>
        </p:txBody>
      </p:sp>
      <p:pic>
        <p:nvPicPr>
          <p:cNvPr id="5" name="Picture 4"/>
          <p:cNvPicPr>
            <a:picLocks noChangeAspect="1"/>
          </p:cNvPicPr>
          <p:nvPr/>
        </p:nvPicPr>
        <p:blipFill>
          <a:blip r:embed="rId2"/>
          <a:stretch>
            <a:fillRect/>
          </a:stretch>
        </p:blipFill>
        <p:spPr>
          <a:xfrm>
            <a:off x="4310743" y="4474241"/>
            <a:ext cx="4616731" cy="2280628"/>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555848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ORAN</a:t>
            </a:r>
            <a:endParaRPr lang="en-US" dirty="0"/>
          </a:p>
        </p:txBody>
      </p:sp>
      <p:sp>
        <p:nvSpPr>
          <p:cNvPr id="3" name="Content Placeholder 2"/>
          <p:cNvSpPr>
            <a:spLocks noGrp="1"/>
          </p:cNvSpPr>
          <p:nvPr>
            <p:ph idx="1"/>
          </p:nvPr>
        </p:nvSpPr>
        <p:spPr/>
        <p:txBody>
          <a:bodyPr/>
          <a:lstStyle/>
          <a:p>
            <a:r>
              <a:rPr lang="fa-IR" dirty="0" smtClean="0"/>
              <a:t>ا</a:t>
            </a:r>
            <a:r>
              <a:rPr lang="ar-IQ" dirty="0" smtClean="0"/>
              <a:t>لمانهای </a:t>
            </a:r>
            <a:r>
              <a:rPr lang="ar-IQ" dirty="0"/>
              <a:t>شبکه ی دسترسی رادیویی را مجازی می‌کند، آنها را جدا کرده و رابطهای </a:t>
            </a:r>
            <a:r>
              <a:rPr lang="ar-IQ" dirty="0" smtClean="0"/>
              <a:t>باز</a:t>
            </a:r>
            <a:r>
              <a:rPr lang="fa-IR" dirty="0" smtClean="0"/>
              <a:t> </a:t>
            </a:r>
            <a:r>
              <a:rPr lang="ar-IQ" dirty="0" smtClean="0"/>
              <a:t>مناسب </a:t>
            </a:r>
            <a:r>
              <a:rPr lang="ar-IQ" dirty="0"/>
              <a:t>را </a:t>
            </a:r>
            <a:r>
              <a:rPr lang="ar-IQ" dirty="0" smtClean="0"/>
              <a:t>برای </a:t>
            </a:r>
            <a:r>
              <a:rPr lang="ar-IQ" dirty="0"/>
              <a:t>اتصال این </a:t>
            </a:r>
            <a:r>
              <a:rPr lang="ar-IQ" dirty="0" smtClean="0"/>
              <a:t>عناصر</a:t>
            </a:r>
            <a:r>
              <a:rPr lang="fa-IR" dirty="0" smtClean="0"/>
              <a:t> </a:t>
            </a:r>
            <a:r>
              <a:rPr lang="ar-IQ" dirty="0" smtClean="0"/>
              <a:t>تعیین </a:t>
            </a:r>
            <a:r>
              <a:rPr lang="ar-IQ" dirty="0"/>
              <a:t>می‌کند</a:t>
            </a:r>
            <a:r>
              <a:rPr lang="ar-IQ" dirty="0" smtClean="0"/>
              <a:t>.</a:t>
            </a:r>
            <a:endParaRPr lang="fa-IR" dirty="0" smtClean="0"/>
          </a:p>
          <a:p>
            <a:r>
              <a:rPr lang="fa-IR" dirty="0" smtClean="0"/>
              <a:t>استفاده از </a:t>
            </a:r>
            <a:r>
              <a:rPr lang="fa-IR" dirty="0"/>
              <a:t>روشهای یادگیری ماشین برای هوشمندسازی </a:t>
            </a:r>
            <a:r>
              <a:rPr lang="fa-IR" dirty="0" smtClean="0"/>
              <a:t>لایه‌های </a:t>
            </a:r>
            <a:r>
              <a:rPr lang="en-US" dirty="0" smtClean="0"/>
              <a:t>RAN</a:t>
            </a:r>
          </a:p>
          <a:p>
            <a:r>
              <a:rPr lang="fa-IR" dirty="0" smtClean="0"/>
              <a:t>توابع شبکه ی دسترسی رادیویی به ۳ بخش تقسیم می شود</a:t>
            </a:r>
          </a:p>
          <a:p>
            <a:pPr lvl="1"/>
            <a:r>
              <a:rPr lang="en-US" dirty="0" smtClean="0"/>
              <a:t>RU</a:t>
            </a:r>
            <a:r>
              <a:rPr lang="fa-IR" dirty="0" smtClean="0"/>
              <a:t> </a:t>
            </a:r>
            <a:r>
              <a:rPr lang="fa-IR" dirty="0" smtClean="0">
                <a:sym typeface="Wingdings" panose="05000000000000000000" pitchFamily="2" charset="2"/>
              </a:rPr>
              <a:t> </a:t>
            </a:r>
            <a:r>
              <a:rPr lang="en-US" dirty="0" err="1" smtClean="0">
                <a:sym typeface="Wingdings" panose="05000000000000000000" pitchFamily="2" charset="2"/>
              </a:rPr>
              <a:t>phy</a:t>
            </a:r>
            <a:r>
              <a:rPr lang="fa-IR" dirty="0" smtClean="0">
                <a:sym typeface="Wingdings" panose="05000000000000000000" pitchFamily="2" charset="2"/>
              </a:rPr>
              <a:t> لایه ی پایین</a:t>
            </a:r>
            <a:endParaRPr lang="en-US" dirty="0" smtClean="0"/>
          </a:p>
          <a:p>
            <a:pPr lvl="1"/>
            <a:r>
              <a:rPr lang="en-US" dirty="0" smtClean="0"/>
              <a:t>DU</a:t>
            </a:r>
            <a:r>
              <a:rPr lang="fa-IR" dirty="0" smtClean="0"/>
              <a:t> </a:t>
            </a:r>
            <a:r>
              <a:rPr lang="fa-IR" dirty="0" smtClean="0">
                <a:sym typeface="Wingdings" panose="05000000000000000000" pitchFamily="2" charset="2"/>
              </a:rPr>
              <a:t> </a:t>
            </a:r>
            <a:r>
              <a:rPr lang="en-US" dirty="0" err="1" smtClean="0">
                <a:sym typeface="Wingdings" panose="05000000000000000000" pitchFamily="2" charset="2"/>
              </a:rPr>
              <a:t>phy</a:t>
            </a:r>
            <a:r>
              <a:rPr lang="en-US" dirty="0" smtClean="0">
                <a:sym typeface="Wingdings" panose="05000000000000000000" pitchFamily="2" charset="2"/>
              </a:rPr>
              <a:t> </a:t>
            </a:r>
            <a:r>
              <a:rPr lang="fa-IR" dirty="0">
                <a:sym typeface="Wingdings" panose="05000000000000000000" pitchFamily="2" charset="2"/>
              </a:rPr>
              <a:t> </a:t>
            </a:r>
            <a:r>
              <a:rPr lang="fa-IR" dirty="0" smtClean="0">
                <a:sym typeface="Wingdings" panose="05000000000000000000" pitchFamily="2" charset="2"/>
              </a:rPr>
              <a:t>لایه بالاتر، </a:t>
            </a:r>
            <a:r>
              <a:rPr lang="en-US" dirty="0" smtClean="0">
                <a:sym typeface="Wingdings" panose="05000000000000000000" pitchFamily="2" charset="2"/>
              </a:rPr>
              <a:t>RLC</a:t>
            </a:r>
            <a:r>
              <a:rPr lang="fa-IR" dirty="0" smtClean="0">
                <a:sym typeface="Wingdings" panose="05000000000000000000" pitchFamily="2" charset="2"/>
              </a:rPr>
              <a:t> و </a:t>
            </a:r>
            <a:r>
              <a:rPr lang="en-US" dirty="0" smtClean="0">
                <a:sym typeface="Wingdings" panose="05000000000000000000" pitchFamily="2" charset="2"/>
              </a:rPr>
              <a:t>MAC</a:t>
            </a:r>
            <a:endParaRPr lang="en-US" dirty="0" smtClean="0"/>
          </a:p>
          <a:p>
            <a:pPr lvl="1"/>
            <a:r>
              <a:rPr lang="en-US" dirty="0" smtClean="0"/>
              <a:t>CU</a:t>
            </a:r>
            <a:r>
              <a:rPr lang="fa-IR" dirty="0" smtClean="0"/>
              <a:t> </a:t>
            </a:r>
            <a:r>
              <a:rPr lang="fa-IR" dirty="0" smtClean="0">
                <a:sym typeface="Wingdings" panose="05000000000000000000" pitchFamily="2" charset="2"/>
              </a:rPr>
              <a:t> </a:t>
            </a:r>
            <a:r>
              <a:rPr lang="en-US" dirty="0" smtClean="0">
                <a:sym typeface="Wingdings" panose="05000000000000000000" pitchFamily="2" charset="2"/>
              </a:rPr>
              <a:t>RRC</a:t>
            </a:r>
            <a:r>
              <a:rPr lang="fa-IR" dirty="0" smtClean="0">
                <a:sym typeface="Wingdings" panose="05000000000000000000" pitchFamily="2" charset="2"/>
              </a:rPr>
              <a:t>، </a:t>
            </a:r>
            <a:r>
              <a:rPr lang="en-US" dirty="0" smtClean="0">
                <a:sym typeface="Wingdings" panose="05000000000000000000" pitchFamily="2" charset="2"/>
              </a:rPr>
              <a:t>PDCP</a:t>
            </a:r>
            <a:r>
              <a:rPr lang="fa-IR" dirty="0" smtClean="0">
                <a:sym typeface="Wingdings" panose="05000000000000000000" pitchFamily="2" charset="2"/>
              </a:rPr>
              <a:t> و </a:t>
            </a:r>
            <a:r>
              <a:rPr lang="en-US" dirty="0" smtClean="0">
                <a:sym typeface="Wingdings" panose="05000000000000000000" pitchFamily="2" charset="2"/>
              </a:rPr>
              <a:t>SDAP</a:t>
            </a:r>
            <a:endParaRPr lang="fa-IR"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475686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ORAN</a:t>
            </a:r>
            <a:endParaRPr lang="en-US" dirty="0"/>
          </a:p>
        </p:txBody>
      </p:sp>
      <p:sp>
        <p:nvSpPr>
          <p:cNvPr id="3" name="Content Placeholder 2"/>
          <p:cNvSpPr>
            <a:spLocks noGrp="1"/>
          </p:cNvSpPr>
          <p:nvPr>
            <p:ph idx="1"/>
          </p:nvPr>
        </p:nvSpPr>
        <p:spPr/>
        <p:txBody>
          <a:bodyPr/>
          <a:lstStyle/>
          <a:p>
            <a:r>
              <a:rPr lang="fa-IR" dirty="0" smtClean="0"/>
              <a:t>از ترکیب </a:t>
            </a:r>
            <a:r>
              <a:rPr lang="en-US" dirty="0" smtClean="0"/>
              <a:t>C-RAN</a:t>
            </a:r>
            <a:r>
              <a:rPr lang="fa-IR" dirty="0" smtClean="0"/>
              <a:t> و </a:t>
            </a:r>
            <a:r>
              <a:rPr lang="en-US" dirty="0" smtClean="0"/>
              <a:t>VRAN </a:t>
            </a:r>
            <a:r>
              <a:rPr lang="fa-IR" dirty="0" smtClean="0"/>
              <a:t> - </a:t>
            </a:r>
            <a:r>
              <a:rPr lang="en-US" dirty="0" smtClean="0"/>
              <a:t>C-RAN</a:t>
            </a:r>
            <a:r>
              <a:rPr lang="fa-IR" dirty="0" smtClean="0"/>
              <a:t> و </a:t>
            </a:r>
            <a:r>
              <a:rPr lang="en-US" dirty="0" smtClean="0"/>
              <a:t>XRAN</a:t>
            </a:r>
          </a:p>
          <a:p>
            <a:r>
              <a:rPr lang="fa-IR" dirty="0" smtClean="0"/>
              <a:t>ويژگی</a:t>
            </a:r>
            <a:r>
              <a:rPr lang="en-US" dirty="0" smtClean="0"/>
              <a:t> </a:t>
            </a:r>
            <a:r>
              <a:rPr lang="fa-IR" dirty="0" smtClean="0"/>
              <a:t>های </a:t>
            </a:r>
            <a:r>
              <a:rPr lang="en-US" dirty="0" smtClean="0"/>
              <a:t>ORAN</a:t>
            </a:r>
          </a:p>
          <a:p>
            <a:pPr lvl="1"/>
            <a:r>
              <a:rPr lang="fa-IR" dirty="0" smtClean="0"/>
              <a:t>باز بودن</a:t>
            </a:r>
          </a:p>
          <a:p>
            <a:pPr lvl="1"/>
            <a:r>
              <a:rPr lang="fa-IR" dirty="0" smtClean="0"/>
              <a:t>هوشمندی</a:t>
            </a:r>
          </a:p>
          <a:p>
            <a:pPr lvl="1"/>
            <a:r>
              <a:rPr lang="fa-IR" dirty="0" smtClean="0"/>
              <a:t>مجازی سازی بخش </a:t>
            </a:r>
            <a:r>
              <a:rPr lang="en-US" dirty="0" smtClean="0"/>
              <a:t>RAN</a:t>
            </a:r>
          </a:p>
          <a:p>
            <a:pPr lvl="1"/>
            <a:r>
              <a:rPr lang="fa-IR" dirty="0" smtClean="0"/>
              <a:t>نرم افزار منبع باز</a:t>
            </a:r>
          </a:p>
          <a:p>
            <a:pPr lvl="1"/>
            <a:r>
              <a:rPr lang="fa-IR" dirty="0" smtClean="0"/>
              <a:t>سخت افزار سفید</a:t>
            </a:r>
            <a:endParaRPr lang="en-US"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r>
              <a:rPr lang="en-US" smtClean="0"/>
              <a:t>/50</a:t>
            </a:r>
            <a:endParaRPr lang="en-US" dirty="0"/>
          </a:p>
        </p:txBody>
      </p:sp>
      <p:pic>
        <p:nvPicPr>
          <p:cNvPr id="5" name="Picture 4"/>
          <p:cNvPicPr>
            <a:picLocks noChangeAspect="1"/>
          </p:cNvPicPr>
          <p:nvPr/>
        </p:nvPicPr>
        <p:blipFill>
          <a:blip r:embed="rId2"/>
          <a:stretch>
            <a:fillRect/>
          </a:stretch>
        </p:blipFill>
        <p:spPr>
          <a:xfrm>
            <a:off x="1143764" y="2560320"/>
            <a:ext cx="4691237" cy="4206240"/>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571122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509" y="173244"/>
            <a:ext cx="8911687" cy="1280890"/>
          </a:xfrm>
        </p:spPr>
        <p:txBody>
          <a:bodyPr/>
          <a:lstStyle/>
          <a:p>
            <a:r>
              <a:rPr lang="en-US" dirty="0" smtClean="0"/>
              <a:t>ORAN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r>
              <a:rPr lang="en-US" smtClean="0"/>
              <a:t>/50</a:t>
            </a:r>
            <a:endParaRPr lang="en-US" dirty="0"/>
          </a:p>
        </p:txBody>
      </p:sp>
      <p:pic>
        <p:nvPicPr>
          <p:cNvPr id="5" name="Picture 4"/>
          <p:cNvPicPr>
            <a:picLocks noChangeAspect="1"/>
          </p:cNvPicPr>
          <p:nvPr/>
        </p:nvPicPr>
        <p:blipFill>
          <a:blip r:embed="rId2"/>
          <a:stretch>
            <a:fillRect/>
          </a:stretch>
        </p:blipFill>
        <p:spPr>
          <a:xfrm>
            <a:off x="3317966" y="1298912"/>
            <a:ext cx="5993856" cy="5374190"/>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43557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a:xfrm>
            <a:off x="671829" y="1366448"/>
            <a:ext cx="9890260" cy="4951840"/>
          </a:xfrm>
        </p:spPr>
        <p:txBody>
          <a:bodyPr>
            <a:normAutofit lnSpcReduction="10000"/>
          </a:bodyPr>
          <a:lstStyle/>
          <a:p>
            <a:r>
              <a:rPr lang="fa-IR" dirty="0" smtClean="0"/>
              <a:t>ساختار </a:t>
            </a:r>
            <a:r>
              <a:rPr lang="en-US" dirty="0" smtClean="0"/>
              <a:t>ORAN</a:t>
            </a:r>
            <a:endParaRPr lang="fa-IR" dirty="0" smtClean="0"/>
          </a:p>
          <a:p>
            <a:pPr lvl="1"/>
            <a:r>
              <a:rPr lang="fa-IR" dirty="0" smtClean="0"/>
              <a:t>کنترلگر هوشمند </a:t>
            </a:r>
            <a:r>
              <a:rPr lang="en-US" dirty="0" smtClean="0"/>
              <a:t>RAN</a:t>
            </a:r>
            <a:r>
              <a:rPr lang="fa-IR" dirty="0" smtClean="0"/>
              <a:t> </a:t>
            </a:r>
            <a:r>
              <a:rPr lang="en-US" dirty="0" smtClean="0"/>
              <a:t>(RIC)</a:t>
            </a:r>
            <a:r>
              <a:rPr lang="fa-IR" dirty="0" smtClean="0"/>
              <a:t> ،غیر زمان واقعی (بالاتر از یک ثانیه)</a:t>
            </a:r>
          </a:p>
          <a:p>
            <a:pPr lvl="2"/>
            <a:r>
              <a:rPr lang="fa-IR" dirty="0" smtClean="0"/>
              <a:t>مدیریت سیاست</a:t>
            </a:r>
          </a:p>
          <a:p>
            <a:pPr lvl="2"/>
            <a:r>
              <a:rPr lang="fa-IR" dirty="0" smtClean="0"/>
              <a:t>آنالیز </a:t>
            </a:r>
            <a:r>
              <a:rPr lang="en-US" dirty="0" smtClean="0"/>
              <a:t>RAN</a:t>
            </a:r>
          </a:p>
          <a:p>
            <a:pPr lvl="2"/>
            <a:r>
              <a:rPr lang="fa-IR" dirty="0" smtClean="0"/>
              <a:t>مدیریت توابعی که از هوش مصنوعی استفاده می گردد</a:t>
            </a:r>
          </a:p>
          <a:p>
            <a:pPr lvl="1"/>
            <a:r>
              <a:rPr lang="fa-IR" dirty="0" smtClean="0"/>
              <a:t>کنترلگر هوشمند </a:t>
            </a:r>
            <a:r>
              <a:rPr lang="en-US" dirty="0"/>
              <a:t>(RIC)</a:t>
            </a:r>
            <a:r>
              <a:rPr lang="fa-IR" dirty="0"/>
              <a:t> ، </a:t>
            </a:r>
            <a:r>
              <a:rPr lang="fa-IR" dirty="0" smtClean="0"/>
              <a:t>نزدیک به زمان واقعی(کمتر از یک ثانیه )</a:t>
            </a:r>
          </a:p>
          <a:p>
            <a:pPr lvl="2"/>
            <a:r>
              <a:rPr lang="en-US" dirty="0" smtClean="0"/>
              <a:t>RRM </a:t>
            </a:r>
            <a:r>
              <a:rPr lang="fa-IR" dirty="0" smtClean="0"/>
              <a:t> -مدیریت تعادل بار، </a:t>
            </a:r>
            <a:r>
              <a:rPr lang="en-US" dirty="0" smtClean="0"/>
              <a:t>RB</a:t>
            </a:r>
            <a:r>
              <a:rPr lang="fa-IR" dirty="0" smtClean="0"/>
              <a:t> </a:t>
            </a:r>
            <a:endParaRPr lang="en-US" dirty="0" smtClean="0"/>
          </a:p>
          <a:p>
            <a:pPr lvl="2"/>
            <a:r>
              <a:rPr lang="en-US" dirty="0" err="1" smtClean="0"/>
              <a:t>QoS</a:t>
            </a:r>
            <a:endParaRPr lang="fa-IR" dirty="0" smtClean="0"/>
          </a:p>
          <a:p>
            <a:pPr lvl="1"/>
            <a:r>
              <a:rPr lang="fa-IR" dirty="0" smtClean="0"/>
              <a:t>پشته پروتکل </a:t>
            </a:r>
            <a:r>
              <a:rPr lang="en-US" dirty="0" smtClean="0"/>
              <a:t>CU</a:t>
            </a:r>
          </a:p>
          <a:p>
            <a:pPr lvl="2"/>
            <a:r>
              <a:rPr lang="fa-IR" dirty="0" smtClean="0"/>
              <a:t>پشتیبانی از مجازی سازی</a:t>
            </a:r>
          </a:p>
          <a:p>
            <a:pPr lvl="2"/>
            <a:r>
              <a:rPr lang="fa-IR" dirty="0" smtClean="0"/>
              <a:t>اجرای دستورات توابع </a:t>
            </a:r>
            <a:r>
              <a:rPr lang="en-US" dirty="0" smtClean="0"/>
              <a:t>RIC</a:t>
            </a:r>
            <a:r>
              <a:rPr lang="fa-IR" dirty="0" smtClean="0"/>
              <a:t> غیر زمان واقعی</a:t>
            </a:r>
          </a:p>
          <a:p>
            <a:pPr lvl="1"/>
            <a:r>
              <a:rPr lang="en-US" dirty="0" smtClean="0"/>
              <a:t>O-DU</a:t>
            </a:r>
            <a:r>
              <a:rPr lang="fa-IR" dirty="0" smtClean="0"/>
              <a:t> و </a:t>
            </a:r>
            <a:r>
              <a:rPr lang="en-US" dirty="0" smtClean="0"/>
              <a:t>O_RU</a:t>
            </a:r>
          </a:p>
          <a:p>
            <a:pPr marL="457200" lvl="1"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398767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od.jpg"/>
          <p:cNvPicPr>
            <a:picLocks noGrp="1"/>
          </p:cNvPicPr>
          <p:nvPr>
            <p:ph idx="1"/>
          </p:nvPr>
        </p:nvPicPr>
        <p:blipFill>
          <a:blip r:embed="rId2" cstate="print">
            <a:biLevel thresh="25000"/>
          </a:blip>
          <a:stretch>
            <a:fillRect/>
          </a:stretch>
        </p:blipFill>
        <p:spPr>
          <a:xfrm>
            <a:off x="2962142" y="876300"/>
            <a:ext cx="8023358" cy="4597400"/>
          </a:xfrm>
          <a:prstGeom prst="roundRect">
            <a:avLst>
              <a:gd name="adj" fmla="val 16667"/>
            </a:avLst>
          </a:prstGeom>
          <a:gradFill flip="none" rotWithShape="1">
            <a:gsLst>
              <a:gs pos="0">
                <a:srgbClr val="67CDF5">
                  <a:lumMod val="80000"/>
                  <a:lumOff val="20000"/>
                </a:srgbClr>
              </a:gs>
              <a:gs pos="0">
                <a:srgbClr val="00B0F0"/>
              </a:gs>
              <a:gs pos="100000">
                <a:schemeClr val="bg2">
                  <a:shade val="98000"/>
                  <a:satMod val="120000"/>
                  <a:lumMod val="98000"/>
                </a:schemeClr>
              </a:gs>
            </a:gsLst>
            <a:lin ang="5400000" scaled="0"/>
            <a:tileRect/>
          </a:gradFill>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Slide Number Placeholder 2"/>
          <p:cNvSpPr>
            <a:spLocks noGrp="1"/>
          </p:cNvSpPr>
          <p:nvPr>
            <p:ph type="sldNum" sz="quarter" idx="12"/>
          </p:nvPr>
        </p:nvSpPr>
        <p:spPr/>
        <p:txBody>
          <a:bodyPr/>
          <a:lstStyle/>
          <a:p>
            <a:fld id="{D57F1E4F-1CFF-5643-939E-217C01CDF565}" type="slidenum">
              <a:rPr lang="en-US" smtClean="0"/>
              <a:pPr/>
              <a:t>2</a:t>
            </a:fld>
            <a:r>
              <a:rPr lang="en-US" dirty="0"/>
              <a:t>/50</a:t>
            </a:r>
          </a:p>
        </p:txBody>
      </p:sp>
    </p:spTree>
    <p:extLst>
      <p:ext uri="{BB962C8B-B14F-4D97-AF65-F5344CB8AC3E}">
        <p14:creationId xmlns:p14="http://schemas.microsoft.com/office/powerpoint/2010/main" val="1961345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755" y="238559"/>
            <a:ext cx="8911687" cy="1280890"/>
          </a:xfrm>
        </p:spPr>
        <p:txBody>
          <a:bodyPr/>
          <a:lstStyle/>
          <a:p>
            <a:r>
              <a:rPr lang="ar-IQ" dirty="0"/>
              <a:t>مجازی سازی توابع شبکه </a:t>
            </a:r>
            <a:br>
              <a:rPr lang="ar-IQ" dirty="0"/>
            </a:br>
            <a:endParaRPr lang="en-US" dirty="0"/>
          </a:p>
        </p:txBody>
      </p:sp>
      <p:sp>
        <p:nvSpPr>
          <p:cNvPr id="3" name="Content Placeholder 2"/>
          <p:cNvSpPr>
            <a:spLocks noGrp="1"/>
          </p:cNvSpPr>
          <p:nvPr>
            <p:ph idx="1"/>
          </p:nvPr>
        </p:nvSpPr>
        <p:spPr>
          <a:xfrm>
            <a:off x="1143764" y="1382086"/>
            <a:ext cx="9709435" cy="5084027"/>
          </a:xfrm>
        </p:spPr>
        <p:txBody>
          <a:bodyPr>
            <a:normAutofit fontScale="92500" lnSpcReduction="10000"/>
          </a:bodyPr>
          <a:lstStyle/>
          <a:p>
            <a:r>
              <a:rPr lang="ar-IQ" dirty="0"/>
              <a:t>جداسازی المانهای نرم افزاری و سخت افزاری شبکه </a:t>
            </a:r>
            <a:r>
              <a:rPr lang="ar-IQ" dirty="0" smtClean="0"/>
              <a:t>صورت</a:t>
            </a:r>
            <a:r>
              <a:rPr lang="en-US" dirty="0" smtClean="0"/>
              <a:t> </a:t>
            </a:r>
            <a:r>
              <a:rPr lang="ar-IQ" dirty="0" smtClean="0"/>
              <a:t>گرفته </a:t>
            </a:r>
            <a:r>
              <a:rPr lang="ar-IQ" dirty="0"/>
              <a:t>است و به عنوان مجازی سازی توابع </a:t>
            </a:r>
            <a:r>
              <a:rPr lang="ar-IQ" dirty="0" smtClean="0"/>
              <a:t>شبکه</a:t>
            </a:r>
            <a:r>
              <a:rPr lang="en-US" dirty="0" smtClean="0"/>
              <a:t> (NFV)</a:t>
            </a:r>
            <a:r>
              <a:rPr lang="ar-IQ" dirty="0" smtClean="0"/>
              <a:t>معرفی </a:t>
            </a:r>
            <a:r>
              <a:rPr lang="ar-IQ" dirty="0"/>
              <a:t>شده است </a:t>
            </a:r>
            <a:endParaRPr lang="en-US" dirty="0" smtClean="0"/>
          </a:p>
          <a:p>
            <a:r>
              <a:rPr lang="ar-IQ" dirty="0"/>
              <a:t>توابع شبکه ی </a:t>
            </a:r>
            <a:r>
              <a:rPr lang="ar-IQ" dirty="0" smtClean="0"/>
              <a:t>مجازی</a:t>
            </a:r>
            <a:r>
              <a:rPr lang="en-US" dirty="0"/>
              <a:t> </a:t>
            </a:r>
            <a:r>
              <a:rPr lang="en-US" dirty="0" smtClean="0"/>
              <a:t>VNF</a:t>
            </a:r>
            <a:r>
              <a:rPr lang="ar-IQ" dirty="0"/>
              <a:t>بلوکهای توابع سیستم هستند </a:t>
            </a:r>
            <a:endParaRPr lang="en-US" dirty="0" smtClean="0"/>
          </a:p>
          <a:p>
            <a:r>
              <a:rPr lang="ar-IQ" dirty="0"/>
              <a:t>ایده اصلی </a:t>
            </a:r>
            <a:r>
              <a:rPr lang="en-US" dirty="0"/>
              <a:t>NFV</a:t>
            </a:r>
            <a:r>
              <a:rPr lang="ar-IQ" dirty="0"/>
              <a:t>جداسازی تجهیزات شبکه فیزیکی از توابع اجرا </a:t>
            </a:r>
            <a:r>
              <a:rPr lang="ar-IQ" dirty="0" smtClean="0"/>
              <a:t>شده</a:t>
            </a:r>
            <a:r>
              <a:rPr lang="fa-IR" dirty="0" smtClean="0"/>
              <a:t> </a:t>
            </a:r>
            <a:r>
              <a:rPr lang="ar-IQ" dirty="0" smtClean="0"/>
              <a:t>بر </a:t>
            </a:r>
            <a:r>
              <a:rPr lang="ar-IQ" dirty="0"/>
              <a:t>روی آنها است </a:t>
            </a:r>
            <a:endParaRPr lang="fa-IR" dirty="0" smtClean="0"/>
          </a:p>
          <a:p>
            <a:r>
              <a:rPr lang="fa-IR" dirty="0" smtClean="0"/>
              <a:t>ویژگی های </a:t>
            </a:r>
            <a:r>
              <a:rPr lang="en-US" dirty="0" smtClean="0"/>
              <a:t>NFV</a:t>
            </a:r>
          </a:p>
          <a:p>
            <a:pPr lvl="1"/>
            <a:r>
              <a:rPr lang="ar-IQ" dirty="0"/>
              <a:t>جدا سازی بخش نرم افزار از سخت </a:t>
            </a:r>
            <a:r>
              <a:rPr lang="ar-IQ" dirty="0" smtClean="0"/>
              <a:t>افزار</a:t>
            </a:r>
            <a:endParaRPr lang="en-US" dirty="0" smtClean="0"/>
          </a:p>
          <a:p>
            <a:pPr lvl="1"/>
            <a:r>
              <a:rPr lang="ar-IQ" dirty="0"/>
              <a:t>استقرار عملکرد شبکه انعطاف پذیر </a:t>
            </a:r>
            <a:endParaRPr lang="en-US" dirty="0" smtClean="0"/>
          </a:p>
          <a:p>
            <a:pPr lvl="1"/>
            <a:r>
              <a:rPr lang="ar-IQ" dirty="0"/>
              <a:t>استقرار عملکرد شبکه انعطاف پذیر </a:t>
            </a:r>
            <a:br>
              <a:rPr lang="ar-IQ" dirty="0"/>
            </a:br>
            <a:r>
              <a:rPr lang="ar-IQ" dirty="0"/>
              <a:t/>
            </a:r>
            <a:br>
              <a:rPr lang="ar-IQ" dirty="0"/>
            </a:br>
            <a:r>
              <a:rPr lang="ar-IQ" dirty="0"/>
              <a:t> </a:t>
            </a:r>
            <a:br>
              <a:rPr lang="ar-IQ" dirty="0"/>
            </a:br>
            <a:r>
              <a:rPr lang="ar-IQ" dirty="0"/>
              <a:t/>
            </a:r>
            <a:br>
              <a:rPr lang="ar-IQ" dirty="0"/>
            </a:br>
            <a:r>
              <a:rPr lang="ar-IQ" dirty="0"/>
              <a:t/>
            </a:r>
            <a:br>
              <a:rPr lang="ar-IQ" dirty="0"/>
            </a:br>
            <a:r>
              <a:rPr lang="ar-IQ" dirty="0"/>
              <a:t/>
            </a:r>
            <a:br>
              <a:rPr lang="ar-IQ"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969167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مجازی سازی توابع شبکه</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2" name="Content Placeholder 11"/>
          <p:cNvSpPr>
            <a:spLocks noGrp="1"/>
          </p:cNvSpPr>
          <p:nvPr>
            <p:ph idx="1"/>
          </p:nvPr>
        </p:nvSpPr>
        <p:spPr>
          <a:xfrm>
            <a:off x="1266495" y="1440671"/>
            <a:ext cx="9643931" cy="4555180"/>
          </a:xfrm>
        </p:spPr>
        <p:txBody>
          <a:bodyPr>
            <a:normAutofit/>
          </a:bodyPr>
          <a:lstStyle/>
          <a:p>
            <a:r>
              <a:rPr lang="fa-IR" dirty="0" smtClean="0"/>
              <a:t>سه مولفه اصلی </a:t>
            </a:r>
            <a:r>
              <a:rPr lang="en-US" dirty="0" smtClean="0"/>
              <a:t>NFV</a:t>
            </a:r>
          </a:p>
          <a:p>
            <a:pPr lvl="1"/>
            <a:r>
              <a:rPr lang="fa-IR" dirty="0" smtClean="0"/>
              <a:t>خدمات</a:t>
            </a:r>
            <a:endParaRPr lang="en-US" dirty="0" smtClean="0"/>
          </a:p>
          <a:p>
            <a:pPr lvl="2"/>
            <a:r>
              <a:rPr lang="ar-IQ" dirty="0"/>
              <a:t>یک سرویس مجموعه ای از ها </a:t>
            </a:r>
            <a:r>
              <a:rPr lang="en-US" dirty="0"/>
              <a:t>VNF</a:t>
            </a:r>
            <a:r>
              <a:rPr lang="ar-IQ" dirty="0"/>
              <a:t>است که میتوانند در یک یا چند ماشین مجازی پیاده سازی</a:t>
            </a:r>
            <a:br>
              <a:rPr lang="ar-IQ" dirty="0"/>
            </a:br>
            <a:r>
              <a:rPr lang="ar-IQ" dirty="0"/>
              <a:t>شوند </a:t>
            </a:r>
            <a:endParaRPr lang="fa-IR" dirty="0" smtClean="0"/>
          </a:p>
          <a:p>
            <a:pPr lvl="1"/>
            <a:r>
              <a:rPr lang="en-US" dirty="0" smtClean="0"/>
              <a:t>NFVI</a:t>
            </a:r>
          </a:p>
          <a:p>
            <a:pPr lvl="2"/>
            <a:r>
              <a:rPr lang="en-US" dirty="0"/>
              <a:t>I</a:t>
            </a:r>
            <a:r>
              <a:rPr lang="ar-IQ" dirty="0"/>
              <a:t>شامل اتصال شبکه بین مکانها، به عنوان مثال، بین مراکز </a:t>
            </a:r>
            <a:r>
              <a:rPr lang="ar-IQ" dirty="0" smtClean="0"/>
              <a:t>داده</a:t>
            </a:r>
            <a:endParaRPr lang="en-US" dirty="0" smtClean="0"/>
          </a:p>
          <a:p>
            <a:pPr marL="914400" lvl="2" indent="0">
              <a:buNone/>
            </a:pPr>
            <a:r>
              <a:rPr lang="ar-IQ" dirty="0" smtClean="0"/>
              <a:t> </a:t>
            </a:r>
            <a:r>
              <a:rPr lang="ar-IQ" dirty="0"/>
              <a:t>و ابرهای ترکیبی </a:t>
            </a:r>
            <a:r>
              <a:rPr lang="ar-IQ" dirty="0" smtClean="0"/>
              <a:t>عمومی</a:t>
            </a:r>
            <a:r>
              <a:rPr lang="en-US" dirty="0" smtClean="0"/>
              <a:t> </a:t>
            </a:r>
            <a:r>
              <a:rPr lang="ar-IQ" dirty="0" smtClean="0"/>
              <a:t>یا</a:t>
            </a:r>
            <a:r>
              <a:rPr lang="en-US" dirty="0"/>
              <a:t> </a:t>
            </a:r>
            <a:r>
              <a:rPr lang="ar-IQ" dirty="0" smtClean="0"/>
              <a:t>خصوصی </a:t>
            </a:r>
            <a:r>
              <a:rPr lang="ar-IQ" dirty="0"/>
              <a:t>است </a:t>
            </a:r>
            <a:br>
              <a:rPr lang="ar-IQ" dirty="0"/>
            </a:br>
            <a:endParaRPr lang="en-US" dirty="0" smtClean="0"/>
          </a:p>
          <a:p>
            <a:pPr lvl="1"/>
            <a:r>
              <a:rPr lang="en-US" dirty="0" smtClean="0"/>
              <a:t>MANO</a:t>
            </a:r>
          </a:p>
          <a:p>
            <a:pPr lvl="2"/>
            <a:r>
              <a:rPr lang="fa-IR" dirty="0" smtClean="0"/>
              <a:t>شامل هماهنگ ساز، مدیران </a:t>
            </a:r>
            <a:r>
              <a:rPr lang="en-US" dirty="0" smtClean="0"/>
              <a:t>VNF</a:t>
            </a:r>
            <a:r>
              <a:rPr lang="fa-IR" dirty="0" smtClean="0"/>
              <a:t> و مدیران زیرساخت مجازی اند.</a:t>
            </a:r>
            <a:endParaRPr lang="en-US" dirty="0"/>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57" y="2766497"/>
            <a:ext cx="4768228" cy="3883625"/>
          </a:xfrm>
          <a:prstGeom prst="rect">
            <a:avLst/>
          </a:prstGeom>
        </p:spPr>
      </p:pic>
    </p:spTree>
    <p:extLst>
      <p:ext uri="{BB962C8B-B14F-4D97-AF65-F5344CB8AC3E}">
        <p14:creationId xmlns:p14="http://schemas.microsoft.com/office/powerpoint/2010/main" val="1264779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شبکه دسترسی رادیویی تعر یف شده نرم افزار </a:t>
            </a:r>
            <a:br>
              <a:rPr lang="ar-IQ" dirty="0"/>
            </a:br>
            <a:endParaRPr lang="en-US" dirty="0"/>
          </a:p>
        </p:txBody>
      </p:sp>
      <p:sp>
        <p:nvSpPr>
          <p:cNvPr id="3" name="Content Placeholder 2"/>
          <p:cNvSpPr>
            <a:spLocks noGrp="1"/>
          </p:cNvSpPr>
          <p:nvPr>
            <p:ph idx="1"/>
          </p:nvPr>
        </p:nvSpPr>
        <p:spPr>
          <a:xfrm>
            <a:off x="1687042" y="2107468"/>
            <a:ext cx="8915400" cy="3777622"/>
          </a:xfrm>
        </p:spPr>
        <p:txBody>
          <a:bodyPr>
            <a:normAutofit fontScale="92500" lnSpcReduction="10000"/>
          </a:bodyPr>
          <a:lstStyle/>
          <a:p>
            <a:r>
              <a:rPr lang="ar-IQ" dirty="0"/>
              <a:t>شبکه تعریف شده توسط نرم </a:t>
            </a:r>
            <a:r>
              <a:rPr lang="ar-IQ" dirty="0" smtClean="0"/>
              <a:t>افزار</a:t>
            </a:r>
            <a:r>
              <a:rPr lang="en-US" dirty="0" smtClean="0"/>
              <a:t>SDN	</a:t>
            </a:r>
          </a:p>
          <a:p>
            <a:pPr lvl="1"/>
            <a:r>
              <a:rPr lang="fa-IR" dirty="0" smtClean="0"/>
              <a:t>ج</a:t>
            </a:r>
            <a:r>
              <a:rPr lang="ar-IQ" dirty="0" smtClean="0"/>
              <a:t>دا </a:t>
            </a:r>
            <a:r>
              <a:rPr lang="ar-IQ" dirty="0"/>
              <a:t>شدن صفحه ی کنترل و داده </a:t>
            </a:r>
            <a:endParaRPr lang="fa-IR" dirty="0" smtClean="0"/>
          </a:p>
          <a:p>
            <a:pPr lvl="1"/>
            <a:r>
              <a:rPr lang="ar-IQ" dirty="0" smtClean="0"/>
              <a:t> </a:t>
            </a:r>
            <a:r>
              <a:rPr lang="ar-IQ" dirty="0"/>
              <a:t>قابلیت برنامه ریزی در صفحه کنترل </a:t>
            </a:r>
            <a:br>
              <a:rPr lang="ar-IQ" dirty="0"/>
            </a:br>
            <a:endParaRPr lang="fa-IR" dirty="0" smtClean="0"/>
          </a:p>
          <a:p>
            <a:r>
              <a:rPr lang="en-US" dirty="0" smtClean="0"/>
              <a:t>SDRAN</a:t>
            </a:r>
            <a:r>
              <a:rPr lang="fa-IR" dirty="0" smtClean="0"/>
              <a:t> </a:t>
            </a:r>
            <a:r>
              <a:rPr lang="ar-IQ" dirty="0" smtClean="0"/>
              <a:t>یک </a:t>
            </a:r>
            <a:r>
              <a:rPr lang="ar-IQ" dirty="0"/>
              <a:t>صفحه‌ی کنترل متمرکز نرم‌افزار تعریف شده است برای بخش شبکه دسترسی رادیویی که ایستگاه‌های پایه را در یک مکان جغرافیایی داخلی، به عنوان یک ایستگاه پایه‌ی بزرگ مجازی با المانهای کنترلی مرکزی و رادیویی می‌باشد.</a:t>
            </a:r>
          </a:p>
          <a:p>
            <a:r>
              <a:rPr lang="en-US" dirty="0"/>
              <a:t>SDRAN</a:t>
            </a:r>
            <a:r>
              <a:rPr lang="fa-IR" dirty="0" smtClean="0"/>
              <a:t> به </a:t>
            </a:r>
            <a:r>
              <a:rPr lang="ar-IQ" dirty="0" smtClean="0"/>
              <a:t>مفهوم</a:t>
            </a:r>
            <a:r>
              <a:rPr lang="en-US" dirty="0" err="1" smtClean="0"/>
              <a:t>vRAN</a:t>
            </a:r>
            <a:r>
              <a:rPr lang="en-US" dirty="0" smtClean="0"/>
              <a:t> </a:t>
            </a:r>
            <a:r>
              <a:rPr lang="fa-IR" dirty="0" smtClean="0"/>
              <a:t> </a:t>
            </a:r>
            <a:r>
              <a:rPr lang="ar-IQ" dirty="0" smtClean="0"/>
              <a:t>بسیار </a:t>
            </a:r>
            <a:r>
              <a:rPr lang="ar-IQ" dirty="0"/>
              <a:t>نزدیک </a:t>
            </a:r>
            <a:r>
              <a:rPr lang="ar-IQ" dirty="0" smtClean="0"/>
              <a:t>است.</a:t>
            </a:r>
            <a:endParaRPr lang="fa-IR" dirty="0" smtClean="0"/>
          </a:p>
          <a:p>
            <a:r>
              <a:rPr lang="en-US" dirty="0"/>
              <a:t>SDRAN</a:t>
            </a:r>
            <a:r>
              <a:rPr lang="fa-IR" dirty="0" smtClean="0"/>
              <a:t> </a:t>
            </a:r>
            <a:r>
              <a:rPr lang="ar-IQ" dirty="0" smtClean="0"/>
              <a:t>صفحه </a:t>
            </a:r>
            <a:r>
              <a:rPr lang="ar-IQ" dirty="0"/>
              <a:t>کنترل و صفحه داده را </a:t>
            </a:r>
            <a:r>
              <a:rPr lang="ar-IQ" dirty="0" smtClean="0"/>
              <a:t>در</a:t>
            </a:r>
            <a:r>
              <a:rPr lang="en-US" dirty="0" smtClean="0"/>
              <a:t>RAN </a:t>
            </a:r>
            <a:r>
              <a:rPr lang="fa-IR" dirty="0" smtClean="0"/>
              <a:t> </a:t>
            </a:r>
            <a:r>
              <a:rPr lang="ar-IQ" dirty="0" smtClean="0"/>
              <a:t>جدا </a:t>
            </a:r>
            <a:r>
              <a:rPr lang="ar-IQ" dirty="0"/>
              <a:t>می‌کند و تصمیمات کنترل را به صفحه کنترل متمرکز می‌کند.</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4028051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برش شبکه </a:t>
            </a:r>
            <a:br>
              <a:rPr lang="ar-IQ" dirty="0"/>
            </a:br>
            <a:endParaRPr lang="en-US" dirty="0"/>
          </a:p>
        </p:txBody>
      </p:sp>
      <p:sp>
        <p:nvSpPr>
          <p:cNvPr id="3" name="Content Placeholder 2"/>
          <p:cNvSpPr>
            <a:spLocks noGrp="1"/>
          </p:cNvSpPr>
          <p:nvPr>
            <p:ph idx="1"/>
          </p:nvPr>
        </p:nvSpPr>
        <p:spPr>
          <a:xfrm>
            <a:off x="1336947" y="1528354"/>
            <a:ext cx="9384434" cy="4754879"/>
          </a:xfrm>
        </p:spPr>
        <p:txBody>
          <a:bodyPr>
            <a:normAutofit lnSpcReduction="10000"/>
          </a:bodyPr>
          <a:lstStyle/>
          <a:p>
            <a:r>
              <a:rPr lang="ar-IQ" dirty="0"/>
              <a:t>یک برش شبکه، یک شبکه منطقی </a:t>
            </a:r>
            <a:r>
              <a:rPr lang="en-US" dirty="0" smtClean="0"/>
              <a:t>end-to-end</a:t>
            </a:r>
            <a:r>
              <a:rPr lang="fa-IR" dirty="0" smtClean="0"/>
              <a:t> </a:t>
            </a:r>
            <a:r>
              <a:rPr lang="ar-IQ" dirty="0" smtClean="0"/>
              <a:t>است </a:t>
            </a:r>
            <a:r>
              <a:rPr lang="ar-IQ" dirty="0"/>
              <a:t>که خدمات با نیازهای خاص را ارائه می دهد. </a:t>
            </a:r>
            <a:endParaRPr lang="fa-IR" dirty="0" smtClean="0"/>
          </a:p>
          <a:p>
            <a:r>
              <a:rPr lang="ar-IQ" dirty="0" smtClean="0"/>
              <a:t> برش</a:t>
            </a:r>
            <a:r>
              <a:rPr lang="fa-IR" dirty="0" smtClean="0"/>
              <a:t> </a:t>
            </a:r>
            <a:r>
              <a:rPr lang="ar-IQ" dirty="0" smtClean="0"/>
              <a:t>شبکه </a:t>
            </a:r>
            <a:r>
              <a:rPr lang="ar-IQ" dirty="0"/>
              <a:t>با هدف تقسیم منطقی مجموعه توابع و منابع شبکه در </a:t>
            </a:r>
            <a:r>
              <a:rPr lang="ar-IQ" dirty="0" smtClean="0"/>
              <a:t>یک</a:t>
            </a:r>
            <a:r>
              <a:rPr lang="fa-IR" dirty="0" smtClean="0"/>
              <a:t> </a:t>
            </a:r>
            <a:r>
              <a:rPr lang="ar-IQ" dirty="0" smtClean="0"/>
              <a:t>نهاد</a:t>
            </a:r>
            <a:r>
              <a:rPr lang="fa-IR" dirty="0" smtClean="0"/>
              <a:t> </a:t>
            </a:r>
            <a:r>
              <a:rPr lang="ar-IQ" dirty="0" smtClean="0"/>
              <a:t>شبکه </a:t>
            </a:r>
            <a:r>
              <a:rPr lang="ar-IQ" dirty="0"/>
              <a:t>در نظر گرفته شده است </a:t>
            </a:r>
            <a:endParaRPr lang="fa-IR" dirty="0" smtClean="0"/>
          </a:p>
          <a:p>
            <a:r>
              <a:rPr lang="ar-IQ" dirty="0" smtClean="0"/>
              <a:t>با </a:t>
            </a:r>
            <a:r>
              <a:rPr lang="ar-IQ" dirty="0"/>
              <a:t>خرد کردن یک </a:t>
            </a:r>
            <a:r>
              <a:rPr lang="ar-IQ" dirty="0" smtClean="0"/>
              <a:t>شبکه</a:t>
            </a:r>
            <a:r>
              <a:rPr lang="fa-IR" dirty="0" smtClean="0"/>
              <a:t> </a:t>
            </a:r>
            <a:r>
              <a:rPr lang="ar-IQ" dirty="0" smtClean="0"/>
              <a:t>فیزیکی </a:t>
            </a:r>
            <a:r>
              <a:rPr lang="ar-IQ" dirty="0"/>
              <a:t>به چندین شبکه منطقی، برششبکه میتواند ازخدمات </a:t>
            </a:r>
            <a:r>
              <a:rPr lang="ar-IQ" dirty="0" smtClean="0"/>
              <a:t>متناسب</a:t>
            </a:r>
            <a:r>
              <a:rPr lang="fa-IR" dirty="0" smtClean="0"/>
              <a:t> </a:t>
            </a:r>
            <a:r>
              <a:rPr lang="ar-IQ" dirty="0" smtClean="0"/>
              <a:t>با </a:t>
            </a:r>
            <a:r>
              <a:rPr lang="ar-IQ" dirty="0"/>
              <a:t>تقاضا برای سناریوهای برنامه </a:t>
            </a:r>
            <a:r>
              <a:rPr lang="ar-IQ" dirty="0" smtClean="0"/>
              <a:t>مشخص</a:t>
            </a:r>
            <a:r>
              <a:rPr lang="fa-IR" dirty="0" smtClean="0"/>
              <a:t> </a:t>
            </a:r>
            <a:r>
              <a:rPr lang="ar-IQ" dirty="0" smtClean="0"/>
              <a:t>در </a:t>
            </a:r>
            <a:r>
              <a:rPr lang="ar-IQ" dirty="0"/>
              <a:t>همان زمان با استفاده از همان شبکه </a:t>
            </a:r>
            <a:r>
              <a:rPr lang="ar-IQ" dirty="0" smtClean="0"/>
              <a:t>فیزیکی</a:t>
            </a:r>
            <a:r>
              <a:rPr lang="fa-IR" dirty="0" smtClean="0"/>
              <a:t> </a:t>
            </a:r>
            <a:r>
              <a:rPr lang="ar-IQ" dirty="0" smtClean="0"/>
              <a:t>پشتیبانی </a:t>
            </a:r>
            <a:r>
              <a:rPr lang="ar-IQ" dirty="0"/>
              <a:t>کند </a:t>
            </a:r>
            <a:endParaRPr lang="fa-IR" dirty="0" smtClean="0"/>
          </a:p>
          <a:p>
            <a:r>
              <a:rPr lang="ar-IQ" dirty="0"/>
              <a:t>منابع شبکه میتوانند </a:t>
            </a:r>
            <a:r>
              <a:rPr lang="ar-IQ" dirty="0" smtClean="0"/>
              <a:t>به</a:t>
            </a:r>
            <a:r>
              <a:rPr lang="fa-IR" dirty="0" smtClean="0"/>
              <a:t> </a:t>
            </a:r>
            <a:r>
              <a:rPr lang="ar-IQ" dirty="0" smtClean="0"/>
              <a:t>صورت </a:t>
            </a:r>
            <a:r>
              <a:rPr lang="ar-IQ" dirty="0"/>
              <a:t>پویا و کارآمد به برشهای شبکه منطقی با توجه به خواسته های </a:t>
            </a:r>
            <a:r>
              <a:rPr lang="en-US" dirty="0" err="1"/>
              <a:t>QoS</a:t>
            </a:r>
            <a:r>
              <a:rPr lang="ar-IQ" dirty="0"/>
              <a:t>مربوطه اختصاص داده شوند </a:t>
            </a:r>
            <a:br>
              <a:rPr lang="ar-IQ" dirty="0"/>
            </a:br>
            <a:r>
              <a:rPr lang="ar-IQ" dirty="0"/>
              <a:t/>
            </a:r>
            <a:br>
              <a:rPr lang="ar-IQ" dirty="0"/>
            </a:br>
            <a:r>
              <a:rPr lang="ar-IQ" dirty="0"/>
              <a:t/>
            </a:r>
            <a:br>
              <a:rPr lang="ar-IQ" dirty="0"/>
            </a:br>
            <a:r>
              <a:rPr lang="ar-IQ" dirty="0"/>
              <a:t/>
            </a:r>
            <a:br>
              <a:rPr lang="ar-IQ"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001953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برش شبکه</a:t>
            </a:r>
            <a:endParaRPr lang="en-US" dirty="0"/>
          </a:p>
        </p:txBody>
      </p:sp>
      <p:sp>
        <p:nvSpPr>
          <p:cNvPr id="3" name="Content Placeholder 2"/>
          <p:cNvSpPr>
            <a:spLocks noGrp="1"/>
          </p:cNvSpPr>
          <p:nvPr>
            <p:ph idx="1"/>
          </p:nvPr>
        </p:nvSpPr>
        <p:spPr>
          <a:xfrm>
            <a:off x="1720854" y="1671029"/>
            <a:ext cx="8915400" cy="3777622"/>
          </a:xfrm>
        </p:spPr>
        <p:txBody>
          <a:bodyPr/>
          <a:lstStyle/>
          <a:p>
            <a:r>
              <a:rPr lang="fa-IR" dirty="0" smtClean="0"/>
              <a:t>سه نوع برش شبکه</a:t>
            </a:r>
          </a:p>
          <a:p>
            <a:pPr lvl="1"/>
            <a:r>
              <a:rPr lang="ar-IQ" b="1" dirty="0"/>
              <a:t>برش هسته</a:t>
            </a:r>
            <a:r>
              <a:rPr lang="ar-IQ" dirty="0"/>
              <a:t> </a:t>
            </a:r>
            <a:br>
              <a:rPr lang="ar-IQ" dirty="0"/>
            </a:br>
            <a:endParaRPr lang="fa-IR" dirty="0" smtClean="0"/>
          </a:p>
          <a:p>
            <a:pPr lvl="1"/>
            <a:r>
              <a:rPr lang="fa-IR" dirty="0" smtClean="0"/>
              <a:t>برش </a:t>
            </a:r>
            <a:r>
              <a:rPr lang="en-US" dirty="0" smtClean="0"/>
              <a:t>RAN</a:t>
            </a:r>
          </a:p>
          <a:p>
            <a:pPr lvl="1"/>
            <a:endParaRPr lang="en-US" dirty="0"/>
          </a:p>
          <a:p>
            <a:pPr lvl="1"/>
            <a:r>
              <a:rPr lang="fa-IR" dirty="0" smtClean="0"/>
              <a:t>برش </a:t>
            </a:r>
            <a:r>
              <a:rPr lang="en-US" dirty="0" smtClean="0"/>
              <a:t>RAN</a:t>
            </a:r>
            <a:r>
              <a:rPr lang="fa-IR" dirty="0" smtClean="0"/>
              <a:t> و هسته</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780" y="1382087"/>
            <a:ext cx="5401429" cy="4677428"/>
          </a:xfrm>
          <a:prstGeom prst="rect">
            <a:avLst/>
          </a:prstGeom>
        </p:spPr>
      </p:pic>
    </p:spTree>
    <p:extLst>
      <p:ext uri="{BB962C8B-B14F-4D97-AF65-F5344CB8AC3E}">
        <p14:creationId xmlns:p14="http://schemas.microsoft.com/office/powerpoint/2010/main" val="2478193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مسئله کوله پشتی</a:t>
            </a:r>
            <a:endParaRPr lang="en-US" dirty="0"/>
          </a:p>
        </p:txBody>
      </p:sp>
      <p:sp>
        <p:nvSpPr>
          <p:cNvPr id="3" name="Content Placeholder 2"/>
          <p:cNvSpPr>
            <a:spLocks noGrp="1"/>
          </p:cNvSpPr>
          <p:nvPr>
            <p:ph idx="1"/>
          </p:nvPr>
        </p:nvSpPr>
        <p:spPr>
          <a:xfrm>
            <a:off x="1971690" y="2252183"/>
            <a:ext cx="8915400" cy="3777622"/>
          </a:xfrm>
        </p:spPr>
        <p:txBody>
          <a:bodyPr/>
          <a:lstStyle/>
          <a:p>
            <a:r>
              <a:rPr lang="en-US" dirty="0" smtClean="0"/>
              <a:t>NP-Hard</a:t>
            </a:r>
            <a:r>
              <a:rPr lang="fa-IR" dirty="0" smtClean="0"/>
              <a:t> است</a:t>
            </a:r>
          </a:p>
          <a:p>
            <a:r>
              <a:rPr lang="ar-IQ" dirty="0"/>
              <a:t>می خواهیم تعدادی شی با </a:t>
            </a:r>
            <a:r>
              <a:rPr lang="ar-IQ" dirty="0" smtClean="0"/>
              <a:t>وزنهای</a:t>
            </a:r>
            <a:r>
              <a:rPr lang="fa-IR" dirty="0" smtClean="0"/>
              <a:t> </a:t>
            </a:r>
            <a:r>
              <a:rPr lang="ar-IQ" dirty="0" smtClean="0"/>
              <a:t>مختلف </a:t>
            </a:r>
            <a:r>
              <a:rPr lang="ar-IQ" dirty="0"/>
              <a:t>را در تعدادی جایگاه با ظرفیت مشخص قرار دهیم. هدف در این مسئله قرارگیری بیشترین تعداد اشیاء </a:t>
            </a:r>
            <a:r>
              <a:rPr lang="ar-IQ" dirty="0" smtClean="0"/>
              <a:t>در</a:t>
            </a:r>
            <a:r>
              <a:rPr lang="fa-IR" dirty="0" smtClean="0"/>
              <a:t> </a:t>
            </a:r>
            <a:r>
              <a:rPr lang="ar-IQ" dirty="0" smtClean="0"/>
              <a:t>این </a:t>
            </a:r>
            <a:r>
              <a:rPr lang="ar-IQ" dirty="0"/>
              <a:t>جایگاه ها می باشد </a:t>
            </a:r>
            <a:br>
              <a:rPr lang="ar-IQ" dirty="0"/>
            </a:br>
            <a:endParaRPr lang="fa-IR"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stretch>
            <a:fillRect/>
          </a:stretch>
        </p:blipFill>
        <p:spPr>
          <a:xfrm>
            <a:off x="3527685" y="3754445"/>
            <a:ext cx="4469870" cy="2275360"/>
          </a:xfrm>
          <a:prstGeom prst="rect">
            <a:avLst/>
          </a:prstGeom>
        </p:spPr>
      </p:pic>
    </p:spTree>
    <p:extLst>
      <p:ext uri="{BB962C8B-B14F-4D97-AF65-F5344CB8AC3E}">
        <p14:creationId xmlns:p14="http://schemas.microsoft.com/office/powerpoint/2010/main" val="2616548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مسئله کوله پشتی</a:t>
            </a:r>
            <a:endParaRPr lang="en-US" dirty="0"/>
          </a:p>
        </p:txBody>
      </p:sp>
      <p:sp>
        <p:nvSpPr>
          <p:cNvPr id="3" name="Content Placeholder 2"/>
          <p:cNvSpPr>
            <a:spLocks noGrp="1"/>
          </p:cNvSpPr>
          <p:nvPr>
            <p:ph idx="1"/>
          </p:nvPr>
        </p:nvSpPr>
        <p:spPr>
          <a:xfrm>
            <a:off x="1971690" y="2252183"/>
            <a:ext cx="8915400" cy="3777622"/>
          </a:xfrm>
        </p:spPr>
        <p:txBody>
          <a:bodyPr/>
          <a:lstStyle/>
          <a:p>
            <a:r>
              <a:rPr lang="en-US" dirty="0" smtClean="0"/>
              <a:t>NP-Hard</a:t>
            </a:r>
            <a:r>
              <a:rPr lang="fa-IR" dirty="0" smtClean="0"/>
              <a:t> است</a:t>
            </a:r>
          </a:p>
          <a:p>
            <a:r>
              <a:rPr lang="ar-IQ" dirty="0"/>
              <a:t>هدف قرار دادن تعدادی شیء در تعدادی جعبه با ظرفیت مشخص می باشد </a:t>
            </a:r>
            <a:endParaRPr lang="fa-IR" dirty="0" smtClean="0"/>
          </a:p>
          <a:p>
            <a:r>
              <a:rPr lang="ar-IQ" dirty="0"/>
              <a:t>هدف کمینه کردن تعداد جعبه های ورودی با فرض اینکه همه ی اشیا در آن جا شوند </a:t>
            </a:r>
            <a:br>
              <a:rPr lang="ar-IQ" dirty="0"/>
            </a:br>
            <a:r>
              <a:rPr lang="ar-IQ" dirty="0"/>
              <a:t/>
            </a:r>
            <a:br>
              <a:rPr lang="ar-IQ" dirty="0"/>
            </a:br>
            <a:r>
              <a:rPr lang="ar-IQ" dirty="0"/>
              <a:t/>
            </a:r>
            <a:br>
              <a:rPr lang="ar-IQ" dirty="0"/>
            </a:br>
            <a:endParaRPr lang="fa-IR"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Picture 11"/>
          <p:cNvPicPr>
            <a:picLocks noChangeAspect="1"/>
          </p:cNvPicPr>
          <p:nvPr/>
        </p:nvPicPr>
        <p:blipFill>
          <a:blip r:embed="rId2"/>
          <a:stretch>
            <a:fillRect/>
          </a:stretch>
        </p:blipFill>
        <p:spPr>
          <a:xfrm>
            <a:off x="3629024" y="4042735"/>
            <a:ext cx="4144157" cy="1987070"/>
          </a:xfrm>
          <a:prstGeom prst="rect">
            <a:avLst/>
          </a:prstGeom>
        </p:spPr>
      </p:pic>
    </p:spTree>
    <p:extLst>
      <p:ext uri="{BB962C8B-B14F-4D97-AF65-F5344CB8AC3E}">
        <p14:creationId xmlns:p14="http://schemas.microsoft.com/office/powerpoint/2010/main" val="727083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2" y="1639650"/>
            <a:ext cx="8915399" cy="1468800"/>
          </a:xfrm>
        </p:spPr>
        <p:txBody>
          <a:bodyPr>
            <a:normAutofit/>
          </a:bodyPr>
          <a:lstStyle/>
          <a:p>
            <a:pPr algn="ctr" rtl="1"/>
            <a:r>
              <a:rPr lang="fa-IR" sz="6600" b="1" dirty="0">
                <a:cs typeface="B Nazanin" panose="00000400000000000000" pitchFamily="2" charset="-78"/>
              </a:rPr>
              <a:t>ادبیات و پیشینه ی تحقیق</a:t>
            </a:r>
            <a:endParaRPr lang="en-US" sz="66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r>
              <a:rPr lang="en-US" dirty="0"/>
              <a:t>/50</a:t>
            </a:r>
          </a:p>
        </p:txBody>
      </p:sp>
    </p:spTree>
    <p:extLst>
      <p:ext uri="{BB962C8B-B14F-4D97-AF65-F5344CB8AC3E}">
        <p14:creationId xmlns:p14="http://schemas.microsoft.com/office/powerpoint/2010/main" val="1857096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201" y="166977"/>
            <a:ext cx="8911687" cy="1280890"/>
          </a:xfrm>
        </p:spPr>
        <p:txBody>
          <a:bodyPr/>
          <a:lstStyle/>
          <a:p>
            <a:r>
              <a:rPr lang="fa-IR" dirty="0" smtClean="0"/>
              <a:t>بررسی برش شبکه به صورت دینامیکی در شبکه </a:t>
            </a:r>
            <a:r>
              <a:rPr lang="en-US" dirty="0" smtClean="0"/>
              <a:t>HCRAN</a:t>
            </a:r>
            <a:endParaRPr lang="en-US" dirty="0"/>
          </a:p>
        </p:txBody>
      </p:sp>
      <p:sp>
        <p:nvSpPr>
          <p:cNvPr id="3" name="Content Placeholder 2"/>
          <p:cNvSpPr>
            <a:spLocks noGrp="1"/>
          </p:cNvSpPr>
          <p:nvPr>
            <p:ph idx="1"/>
          </p:nvPr>
        </p:nvSpPr>
        <p:spPr>
          <a:xfrm>
            <a:off x="1936464" y="1387888"/>
            <a:ext cx="8915400" cy="3777622"/>
          </a:xfrm>
        </p:spPr>
        <p:txBody>
          <a:bodyPr>
            <a:normAutofit/>
          </a:bodyPr>
          <a:lstStyle/>
          <a:p>
            <a:r>
              <a:rPr lang="ar-IQ" dirty="0"/>
              <a:t>برش شبکه به صورت دینامیکی در بخش رادیویی مورد بررسی قرار گرفته شده است </a:t>
            </a:r>
            <a:endParaRPr lang="en-US" dirty="0" smtClean="0"/>
          </a:p>
          <a:p>
            <a:r>
              <a:rPr lang="ar-IQ" dirty="0" smtClean="0"/>
              <a:t>برش</a:t>
            </a:r>
            <a:r>
              <a:rPr lang="en-US" dirty="0" smtClean="0"/>
              <a:t> </a:t>
            </a:r>
            <a:r>
              <a:rPr lang="ar-IQ" dirty="0" smtClean="0"/>
              <a:t>شبکه </a:t>
            </a:r>
            <a:r>
              <a:rPr lang="fa-IR" dirty="0" smtClean="0"/>
              <a:t>: </a:t>
            </a:r>
            <a:r>
              <a:rPr lang="ar-IQ" dirty="0" smtClean="0"/>
              <a:t>فرآیند </a:t>
            </a:r>
            <a:r>
              <a:rPr lang="ar-IQ" dirty="0"/>
              <a:t>تخصیص منابع شبکه به کاربران </a:t>
            </a:r>
            <a:endParaRPr lang="en-US" dirty="0" smtClean="0"/>
          </a:p>
          <a:p>
            <a:pPr lvl="1"/>
            <a:r>
              <a:rPr lang="ar-IQ" dirty="0" smtClean="0"/>
              <a:t>یک سطح</a:t>
            </a:r>
            <a:r>
              <a:rPr lang="fa-IR" dirty="0" smtClean="0"/>
              <a:t> </a:t>
            </a:r>
            <a:r>
              <a:rPr lang="ar-IQ" dirty="0" smtClean="0"/>
              <a:t>بالاتر</a:t>
            </a:r>
            <a:r>
              <a:rPr lang="ar-IQ" dirty="0"/>
              <a:t>، که مدیریت کنترل پذیرش کاربران، ارتباط کاربر که شامل تخصیص واحد رادیویی </a:t>
            </a:r>
            <a:r>
              <a:rPr lang="en-US" dirty="0" smtClean="0"/>
              <a:t>RRH</a:t>
            </a:r>
            <a:r>
              <a:rPr lang="fa-IR" dirty="0" smtClean="0"/>
              <a:t> </a:t>
            </a:r>
            <a:r>
              <a:rPr lang="ar-IQ" dirty="0" smtClean="0"/>
              <a:t>برای بیشینه</a:t>
            </a:r>
            <a:r>
              <a:rPr lang="fa-IR" dirty="0" smtClean="0"/>
              <a:t> </a:t>
            </a:r>
            <a:r>
              <a:rPr lang="ar-IQ" dirty="0" smtClean="0"/>
              <a:t>سازی </a:t>
            </a:r>
            <a:r>
              <a:rPr lang="ar-IQ" dirty="0"/>
              <a:t>نرخ کاربران و تخصیص ظرفیت منابع باند پایه </a:t>
            </a:r>
            <a:r>
              <a:rPr lang="en-US" dirty="0" smtClean="0"/>
              <a:t>BBU</a:t>
            </a:r>
            <a:endParaRPr lang="fa-IR" dirty="0"/>
          </a:p>
          <a:p>
            <a:pPr lvl="1"/>
            <a:r>
              <a:rPr lang="ar-IQ" dirty="0" smtClean="0"/>
              <a:t> </a:t>
            </a:r>
            <a:r>
              <a:rPr lang="ar-IQ" dirty="0"/>
              <a:t>یک سطح پایین تر، که تخصیص توان و </a:t>
            </a:r>
            <a:r>
              <a:rPr lang="ar-IQ" dirty="0" smtClean="0"/>
              <a:t>بلوک</a:t>
            </a:r>
            <a:r>
              <a:rPr lang="fa-IR" dirty="0" smtClean="0"/>
              <a:t> </a:t>
            </a:r>
            <a:r>
              <a:rPr lang="ar-IQ" dirty="0" smtClean="0"/>
              <a:t>منابع </a:t>
            </a:r>
            <a:r>
              <a:rPr lang="ar-IQ" dirty="0"/>
              <a:t>فیزیکی </a:t>
            </a:r>
            <a:r>
              <a:rPr lang="en-US" dirty="0" smtClean="0"/>
              <a:t>PRB</a:t>
            </a:r>
            <a:r>
              <a:rPr lang="fa-IR" dirty="0" smtClean="0"/>
              <a:t> </a:t>
            </a:r>
            <a:r>
              <a:rPr lang="ar-IQ" dirty="0" smtClean="0"/>
              <a:t>در </a:t>
            </a:r>
            <a:r>
              <a:rPr lang="ar-IQ" dirty="0"/>
              <a:t>میان کاربران می باشد. </a:t>
            </a:r>
            <a:br>
              <a:rPr lang="ar-IQ" dirty="0"/>
            </a:br>
            <a:r>
              <a:rPr lang="ar-IQ" dirty="0"/>
              <a:t/>
            </a:r>
            <a:br>
              <a:rPr lang="ar-IQ"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706" y="3703332"/>
            <a:ext cx="5000772" cy="2725075"/>
          </a:xfrm>
          <a:prstGeom prst="rect">
            <a:avLst/>
          </a:prstGeom>
        </p:spPr>
      </p:pic>
    </p:spTree>
    <p:extLst>
      <p:ext uri="{BB962C8B-B14F-4D97-AF65-F5344CB8AC3E}">
        <p14:creationId xmlns:p14="http://schemas.microsoft.com/office/powerpoint/2010/main" val="2413237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ORAN</a:t>
            </a:r>
            <a:endParaRPr lang="en-US" dirty="0"/>
          </a:p>
        </p:txBody>
      </p:sp>
      <p:sp>
        <p:nvSpPr>
          <p:cNvPr id="3" name="Content Placeholder 2"/>
          <p:cNvSpPr>
            <a:spLocks noGrp="1"/>
          </p:cNvSpPr>
          <p:nvPr>
            <p:ph idx="1"/>
          </p:nvPr>
        </p:nvSpPr>
        <p:spPr/>
        <p:txBody>
          <a:bodyPr/>
          <a:lstStyle/>
          <a:p>
            <a:r>
              <a:rPr lang="fa-IR" dirty="0" smtClean="0"/>
              <a:t>ساختار </a:t>
            </a:r>
            <a:r>
              <a:rPr lang="en-US" dirty="0" smtClean="0"/>
              <a:t>ORAN</a:t>
            </a:r>
            <a:endParaRPr lang="fa-IR" dirty="0" smtClean="0"/>
          </a:p>
          <a:p>
            <a:pPr lvl="1"/>
            <a:r>
              <a:rPr lang="fa-IR" dirty="0" smtClean="0"/>
              <a:t>جداسازی توابع زمان حقیقی از توابع زمان غیر حقیقی</a:t>
            </a:r>
          </a:p>
          <a:p>
            <a:pPr lvl="1"/>
            <a:r>
              <a:rPr lang="fa-IR" dirty="0" smtClean="0"/>
              <a:t>قرار گیری مدل یادگیری در توابع نزدیک به زمان حقیقی</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29</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stretch>
            <a:fillRect/>
          </a:stretch>
        </p:blipFill>
        <p:spPr>
          <a:xfrm>
            <a:off x="869993" y="2572101"/>
            <a:ext cx="4600575" cy="3333750"/>
          </a:xfrm>
          <a:prstGeom prst="rect">
            <a:avLst/>
          </a:prstGeom>
        </p:spPr>
      </p:pic>
      <p:pic>
        <p:nvPicPr>
          <p:cNvPr id="12" name="Picture 11"/>
          <p:cNvPicPr>
            <a:picLocks noChangeAspect="1"/>
          </p:cNvPicPr>
          <p:nvPr/>
        </p:nvPicPr>
        <p:blipFill>
          <a:blip r:embed="rId3"/>
          <a:stretch>
            <a:fillRect/>
          </a:stretch>
        </p:blipFill>
        <p:spPr>
          <a:xfrm>
            <a:off x="6268315" y="3758295"/>
            <a:ext cx="3662887" cy="2983913"/>
          </a:xfrm>
          <a:prstGeom prst="rect">
            <a:avLst/>
          </a:prstGeom>
        </p:spPr>
      </p:pic>
    </p:spTree>
    <p:extLst>
      <p:ext uri="{BB962C8B-B14F-4D97-AF65-F5344CB8AC3E}">
        <p14:creationId xmlns:p14="http://schemas.microsoft.com/office/powerpoint/2010/main" val="313013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72"/>
          <p:cNvGrpSpPr/>
          <p:nvPr/>
        </p:nvGrpSpPr>
        <p:grpSpPr>
          <a:xfrm>
            <a:off x="7307563" y="1486960"/>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18"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مقدمه و کلیات</a:t>
              </a:r>
              <a:endParaRPr lang="en-US" sz="1500" b="1" dirty="0">
                <a:solidFill>
                  <a:schemeClr val="tx1"/>
                </a:solidFill>
                <a:cs typeface="B Nazanin" pitchFamily="2" charset="-78"/>
              </a:endParaRPr>
            </a:p>
          </p:txBody>
        </p:sp>
        <p:sp>
          <p:nvSpPr>
            <p:cNvPr id="19"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1</a:t>
              </a:r>
            </a:p>
          </p:txBody>
        </p:sp>
      </p:grpSp>
      <p:grpSp>
        <p:nvGrpSpPr>
          <p:cNvPr id="20" name="Group 72"/>
          <p:cNvGrpSpPr/>
          <p:nvPr/>
        </p:nvGrpSpPr>
        <p:grpSpPr>
          <a:xfrm>
            <a:off x="7301473" y="2057559"/>
            <a:ext cx="4331146" cy="427957"/>
            <a:chOff x="2043055" y="2512303"/>
            <a:chExt cx="4724887" cy="427957"/>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2" name="AutoShape 33"/>
            <p:cNvSpPr>
              <a:spLocks noChangeArrowheads="1"/>
            </p:cNvSpPr>
            <p:nvPr/>
          </p:nvSpPr>
          <p:spPr bwMode="ltGray">
            <a:xfrm flipH="1">
              <a:off x="2043055" y="2559260"/>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مروری بر پژوهش های پیشین</a:t>
              </a:r>
              <a:endParaRPr lang="en-US" sz="1500" b="1" dirty="0">
                <a:solidFill>
                  <a:schemeClr val="tx1"/>
                </a:solidFill>
                <a:cs typeface="B Nazanin" pitchFamily="2" charset="-78"/>
              </a:endParaRPr>
            </a:p>
          </p:txBody>
        </p:sp>
        <p:sp>
          <p:nvSpPr>
            <p:cNvPr id="23" name="Oval 39"/>
            <p:cNvSpPr>
              <a:spLocks noChangeArrowheads="1"/>
            </p:cNvSpPr>
            <p:nvPr/>
          </p:nvSpPr>
          <p:spPr bwMode="gray">
            <a:xfrm flipH="1">
              <a:off x="6241753" y="2512303"/>
              <a:ext cx="526189" cy="427957"/>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2</a:t>
              </a:r>
            </a:p>
          </p:txBody>
        </p:sp>
      </p:grpSp>
      <p:grpSp>
        <p:nvGrpSpPr>
          <p:cNvPr id="24" name="Group 72"/>
          <p:cNvGrpSpPr/>
          <p:nvPr/>
        </p:nvGrpSpPr>
        <p:grpSpPr>
          <a:xfrm>
            <a:off x="7301473" y="2672317"/>
            <a:ext cx="4316156" cy="439546"/>
            <a:chOff x="2049698" y="2730915"/>
            <a:chExt cx="4708534"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5"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منابع در شبکه دسترسی رادیویی باز</a:t>
              </a:r>
              <a:endParaRPr lang="en-US" sz="1500" b="1" dirty="0">
                <a:solidFill>
                  <a:schemeClr val="tx1"/>
                </a:solidFill>
                <a:cs typeface="B Nazanin" pitchFamily="2" charset="-78"/>
              </a:endParaRPr>
            </a:p>
          </p:txBody>
        </p:sp>
        <p:sp>
          <p:nvSpPr>
            <p:cNvPr id="26" name="Oval 39"/>
            <p:cNvSpPr>
              <a:spLocks noChangeArrowheads="1"/>
            </p:cNvSpPr>
            <p:nvPr/>
          </p:nvSpPr>
          <p:spPr bwMode="gray">
            <a:xfrm flipH="1">
              <a:off x="6248400" y="2730915"/>
              <a:ext cx="509832"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3</a:t>
              </a:r>
            </a:p>
          </p:txBody>
        </p:sp>
      </p:grpSp>
      <p:grpSp>
        <p:nvGrpSpPr>
          <p:cNvPr id="27" name="Group 72"/>
          <p:cNvGrpSpPr/>
          <p:nvPr/>
        </p:nvGrpSpPr>
        <p:grpSpPr>
          <a:xfrm>
            <a:off x="7364710" y="3298664"/>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9" name="AutoShape 33"/>
            <p:cNvSpPr>
              <a:spLocks noChangeArrowheads="1"/>
            </p:cNvSpPr>
            <p:nvPr/>
          </p:nvSpPr>
          <p:spPr bwMode="ltGray">
            <a:xfrm flipH="1">
              <a:off x="2049698" y="2754313"/>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برش شبکه به صورت دینامیکی</a:t>
              </a:r>
              <a:endParaRPr lang="en-US" sz="1500" b="1" dirty="0">
                <a:solidFill>
                  <a:schemeClr val="tx1"/>
                </a:solidFill>
                <a:cs typeface="B Nazanin" pitchFamily="2" charset="-78"/>
              </a:endParaRPr>
            </a:p>
          </p:txBody>
        </p:sp>
        <p:sp>
          <p:nvSpPr>
            <p:cNvPr id="30"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4</a:t>
              </a:r>
            </a:p>
          </p:txBody>
        </p:sp>
      </p:grpSp>
      <p:grpSp>
        <p:nvGrpSpPr>
          <p:cNvPr id="31" name="Group 72"/>
          <p:cNvGrpSpPr/>
          <p:nvPr/>
        </p:nvGrpSpPr>
        <p:grpSpPr>
          <a:xfrm>
            <a:off x="7349719" y="3956748"/>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32"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نتیجه گیری و پیشنهادات</a:t>
              </a:r>
              <a:endParaRPr lang="en-US" sz="1500" b="1" dirty="0">
                <a:solidFill>
                  <a:schemeClr val="tx1"/>
                </a:solidFill>
                <a:cs typeface="B Nazanin" pitchFamily="2" charset="-78"/>
              </a:endParaRPr>
            </a:p>
          </p:txBody>
        </p:sp>
        <p:sp>
          <p:nvSpPr>
            <p:cNvPr id="33"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5</a:t>
              </a:r>
            </a:p>
          </p:txBody>
        </p:sp>
      </p:grpSp>
      <p:pic>
        <p:nvPicPr>
          <p:cNvPr id="48" name="Picture 2" descr="http://arzansara.sellfile.ir/prod-images/16668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595" y="4077830"/>
            <a:ext cx="2665719" cy="19246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Title 1"/>
          <p:cNvSpPr>
            <a:spLocks noGrp="1"/>
          </p:cNvSpPr>
          <p:nvPr>
            <p:ph type="title"/>
          </p:nvPr>
        </p:nvSpPr>
        <p:spPr>
          <a:xfrm>
            <a:off x="1881724" y="75123"/>
            <a:ext cx="8911687" cy="708648"/>
          </a:xfrm>
        </p:spPr>
        <p:txBody>
          <a:bodyPr/>
          <a:lstStyle/>
          <a:p>
            <a:pPr algn="ctr" rtl="1"/>
            <a:r>
              <a:rPr lang="fa-IR" dirty="0">
                <a:cs typeface="B Nazanin" panose="00000400000000000000" pitchFamily="2" charset="-78"/>
              </a:rPr>
              <a:t>فهرست مطالب</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r>
              <a:rPr lang="fa-IR"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/50</a:t>
            </a:r>
          </a:p>
        </p:txBody>
      </p:sp>
    </p:spTree>
    <p:extLst>
      <p:ext uri="{BB962C8B-B14F-4D97-AF65-F5344CB8AC3E}">
        <p14:creationId xmlns:p14="http://schemas.microsoft.com/office/powerpoint/2010/main" val="2599429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ppt_x</p:attrName>
                                        </p:attrNameLst>
                                      </p:cBhvr>
                                      <p:tavLst>
                                        <p:tav tm="0">
                                          <p:val>
                                            <p:strVal val="#ppt_x-.2"/>
                                          </p:val>
                                        </p:tav>
                                        <p:tav tm="100000">
                                          <p:val>
                                            <p:strVal val="#ppt_x"/>
                                          </p:val>
                                        </p:tav>
                                      </p:tavLst>
                                    </p:anim>
                                    <p:anim calcmode="lin" valueType="num">
                                      <p:cBhvr>
                                        <p:cTn id="8"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ppt_x</p:attrName>
                                        </p:attrNameLst>
                                      </p:cBhvr>
                                      <p:tavLst>
                                        <p:tav tm="0">
                                          <p:val>
                                            <p:strVal val="#ppt_x-.2"/>
                                          </p:val>
                                        </p:tav>
                                        <p:tav tm="100000">
                                          <p:val>
                                            <p:strVal val="#ppt_x"/>
                                          </p:val>
                                        </p:tav>
                                      </p:tavLst>
                                    </p:anim>
                                    <p:anim calcmode="lin" valueType="num">
                                      <p:cBhvr>
                                        <p:cTn id="14"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0"/>
                                        </p:tgtEl>
                                      </p:cBhvr>
                                    </p:animEffect>
                                  </p:childTnLst>
                                </p:cTn>
                              </p:par>
                            </p:childTnLst>
                          </p:cTn>
                        </p:par>
                        <p:par>
                          <p:cTn id="16" fill="hold">
                            <p:stCondLst>
                              <p:cond delay="2000"/>
                            </p:stCondLst>
                            <p:childTnLst>
                              <p:par>
                                <p:cTn id="17" presetID="29"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ppt_x</p:attrName>
                                        </p:attrNameLst>
                                      </p:cBhvr>
                                      <p:tavLst>
                                        <p:tav tm="0">
                                          <p:val>
                                            <p:strVal val="#ppt_x-.2"/>
                                          </p:val>
                                        </p:tav>
                                        <p:tav tm="100000">
                                          <p:val>
                                            <p:strVal val="#ppt_x"/>
                                          </p:val>
                                        </p:tav>
                                      </p:tavLst>
                                    </p:anim>
                                    <p:anim calcmode="lin" valueType="num">
                                      <p:cBhvr>
                                        <p:cTn id="20"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4"/>
                                        </p:tgtEl>
                                      </p:cBhvr>
                                    </p:animEffect>
                                  </p:childTnLst>
                                </p:cTn>
                              </p:par>
                            </p:childTnLst>
                          </p:cTn>
                        </p:par>
                        <p:par>
                          <p:cTn id="22" fill="hold">
                            <p:stCondLst>
                              <p:cond delay="3000"/>
                            </p:stCondLst>
                            <p:childTnLst>
                              <p:par>
                                <p:cTn id="23" presetID="29" presetClass="entr" presetSubtype="0"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ppt_x</p:attrName>
                                        </p:attrNameLst>
                                      </p:cBhvr>
                                      <p:tavLst>
                                        <p:tav tm="0">
                                          <p:val>
                                            <p:strVal val="#ppt_x-.2"/>
                                          </p:val>
                                        </p:tav>
                                        <p:tav tm="100000">
                                          <p:val>
                                            <p:strVal val="#ppt_x"/>
                                          </p:val>
                                        </p:tav>
                                      </p:tavLst>
                                    </p:anim>
                                    <p:anim calcmode="lin" valueType="num">
                                      <p:cBhvr>
                                        <p:cTn id="26"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7"/>
                                        </p:tgtEl>
                                      </p:cBhvr>
                                    </p:animEffect>
                                  </p:childTnLst>
                                </p:cTn>
                              </p:par>
                            </p:childTnLst>
                          </p:cTn>
                        </p:par>
                        <p:par>
                          <p:cTn id="28" fill="hold">
                            <p:stCondLst>
                              <p:cond delay="4000"/>
                            </p:stCondLst>
                            <p:childTnLst>
                              <p:par>
                                <p:cTn id="29" presetID="29" presetClass="entr" presetSubtype="0"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1000" fill="hold"/>
                                        <p:tgtEl>
                                          <p:spTgt spid="31"/>
                                        </p:tgtEl>
                                        <p:attrNameLst>
                                          <p:attrName>ppt_x</p:attrName>
                                        </p:attrNameLst>
                                      </p:cBhvr>
                                      <p:tavLst>
                                        <p:tav tm="0">
                                          <p:val>
                                            <p:strVal val="#ppt_x-.2"/>
                                          </p:val>
                                        </p:tav>
                                        <p:tav tm="100000">
                                          <p:val>
                                            <p:strVal val="#ppt_x"/>
                                          </p:val>
                                        </p:tav>
                                      </p:tavLst>
                                    </p:anim>
                                    <p:anim calcmode="lin" valueType="num">
                                      <p:cBhvr>
                                        <p:cTn id="32"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قرار دادن </a:t>
            </a:r>
            <a:r>
              <a:rPr lang="en-US" dirty="0" smtClean="0"/>
              <a:t>VNF</a:t>
            </a:r>
            <a:r>
              <a:rPr lang="fa-IR" dirty="0" smtClean="0"/>
              <a:t>ها در مراکز داده</a:t>
            </a:r>
            <a:endParaRPr lang="en-US" dirty="0"/>
          </a:p>
        </p:txBody>
      </p:sp>
      <p:sp>
        <p:nvSpPr>
          <p:cNvPr id="3" name="Content Placeholder 2"/>
          <p:cNvSpPr>
            <a:spLocks noGrp="1"/>
          </p:cNvSpPr>
          <p:nvPr>
            <p:ph idx="1"/>
          </p:nvPr>
        </p:nvSpPr>
        <p:spPr>
          <a:xfrm>
            <a:off x="1358537" y="1658984"/>
            <a:ext cx="9233404" cy="4517550"/>
          </a:xfrm>
        </p:spPr>
        <p:txBody>
          <a:bodyPr>
            <a:normAutofit fontScale="92500" lnSpcReduction="10000"/>
          </a:bodyPr>
          <a:lstStyle/>
          <a:p>
            <a:r>
              <a:rPr lang="en-US" dirty="0" smtClean="0"/>
              <a:t>NFV</a:t>
            </a:r>
            <a:r>
              <a:rPr lang="fa-IR" dirty="0" smtClean="0"/>
              <a:t> </a:t>
            </a:r>
            <a:r>
              <a:rPr lang="ar-IQ" dirty="0" smtClean="0"/>
              <a:t>الگویي </a:t>
            </a:r>
            <a:r>
              <a:rPr lang="ar-IQ" dirty="0"/>
              <a:t>است که عملکردهای شبکه سنتی را مجازی می کند و آنها را در سخت افزارهای عمومی و ابرها </a:t>
            </a:r>
            <a:r>
              <a:rPr lang="ar-IQ" dirty="0" smtClean="0"/>
              <a:t>در</a:t>
            </a:r>
            <a:r>
              <a:rPr lang="fa-IR" dirty="0" smtClean="0"/>
              <a:t> </a:t>
            </a:r>
            <a:r>
              <a:rPr lang="ar-IQ" dirty="0" smtClean="0"/>
              <a:t>مقابل </a:t>
            </a:r>
            <a:r>
              <a:rPr lang="ar-IQ" dirty="0"/>
              <a:t>سخت افزارهای تعیین شده، قرار می دهد</a:t>
            </a:r>
            <a:r>
              <a:rPr lang="ar-IQ" dirty="0"/>
              <a:t> </a:t>
            </a:r>
            <a:endParaRPr lang="en-US" dirty="0" smtClean="0"/>
          </a:p>
          <a:p>
            <a:r>
              <a:rPr lang="ar-IQ" dirty="0"/>
              <a:t>در واقع </a:t>
            </a:r>
            <a:r>
              <a:rPr lang="en-US" dirty="0" smtClean="0"/>
              <a:t>NFV</a:t>
            </a:r>
            <a:r>
              <a:rPr lang="ar-IQ" dirty="0" smtClean="0"/>
              <a:t>بخش </a:t>
            </a:r>
            <a:r>
              <a:rPr lang="ar-IQ" dirty="0"/>
              <a:t>نرم افزار را از سخت افزار جدا می نماید.</a:t>
            </a:r>
            <a:r>
              <a:rPr lang="ar-IQ" dirty="0"/>
              <a:t> </a:t>
            </a:r>
            <a:endParaRPr lang="en-US" dirty="0" smtClean="0"/>
          </a:p>
          <a:p>
            <a:r>
              <a:rPr lang="en-US" dirty="0" smtClean="0"/>
              <a:t>VNF</a:t>
            </a:r>
            <a:r>
              <a:rPr lang="ar-IQ" dirty="0" smtClean="0"/>
              <a:t>ها </a:t>
            </a:r>
            <a:r>
              <a:rPr lang="ar-IQ" dirty="0"/>
              <a:t>معمولاً بر روی نمونه های ماشین مجازی در زیرساخت های ابری در حال اجرا هستند </a:t>
            </a:r>
            <a:endParaRPr lang="en-US" dirty="0" smtClean="0"/>
          </a:p>
          <a:p>
            <a:r>
              <a:rPr lang="fa-IR" dirty="0" smtClean="0"/>
              <a:t>یکی از مسائل مورد توجه، </a:t>
            </a:r>
            <a:r>
              <a:rPr lang="ar-IQ" dirty="0"/>
              <a:t>یافتن تعداد بهینه ی </a:t>
            </a:r>
            <a:r>
              <a:rPr lang="en-US" dirty="0"/>
              <a:t>VNF</a:t>
            </a:r>
            <a:r>
              <a:rPr lang="ar-IQ" dirty="0"/>
              <a:t>ها در یک زنجیره ی سرویس و قرار گیری </a:t>
            </a:r>
            <a:r>
              <a:rPr lang="en-US" dirty="0" smtClean="0"/>
              <a:t>VNF</a:t>
            </a:r>
            <a:r>
              <a:rPr lang="ar-IQ" dirty="0" smtClean="0"/>
              <a:t>های </a:t>
            </a:r>
            <a:r>
              <a:rPr lang="ar-IQ" dirty="0"/>
              <a:t>مورد نظر بر روی سرور در هر بازه ی زمانی می باشد</a:t>
            </a:r>
            <a:r>
              <a:rPr lang="ar-IQ" dirty="0"/>
              <a:t> </a:t>
            </a:r>
            <a:endParaRPr lang="fa-IR" dirty="0" smtClean="0"/>
          </a:p>
          <a:p>
            <a:pPr lvl="1"/>
            <a:r>
              <a:rPr lang="fa-IR" dirty="0" smtClean="0"/>
              <a:t>کاهش هزینه ها</a:t>
            </a:r>
          </a:p>
          <a:p>
            <a:pPr lvl="1"/>
            <a:r>
              <a:rPr lang="ar-IQ" dirty="0"/>
              <a:t>کمینه کردن انرژی های مصرفی در هر بازه ی زمانی</a:t>
            </a:r>
            <a:r>
              <a:rPr lang="ar-IQ" dirty="0"/>
              <a:t> </a:t>
            </a:r>
            <a:endParaRPr lang="fa-IR" dirty="0"/>
          </a:p>
          <a:p>
            <a:pPr lvl="2"/>
            <a:r>
              <a:rPr lang="ar-IQ" dirty="0"/>
              <a:t>هزینه ی انرژی </a:t>
            </a:r>
            <a:r>
              <a:rPr lang="ar-IQ" dirty="0" smtClean="0"/>
              <a:t>مصرفی</a:t>
            </a:r>
            <a:r>
              <a:rPr lang="fa-IR" dirty="0" smtClean="0"/>
              <a:t> </a:t>
            </a:r>
            <a:r>
              <a:rPr lang="ar-IQ" dirty="0" smtClean="0"/>
              <a:t>هر </a:t>
            </a:r>
            <a:r>
              <a:rPr lang="en-US" dirty="0"/>
              <a:t>VNF</a:t>
            </a:r>
            <a:r>
              <a:rPr lang="ar-IQ" dirty="0"/>
              <a:t>مستقر بر روی سرور در حال کار </a:t>
            </a:r>
            <a:endParaRPr lang="fa-IR" dirty="0"/>
          </a:p>
          <a:p>
            <a:pPr lvl="2"/>
            <a:r>
              <a:rPr lang="ar-IQ" dirty="0" smtClean="0"/>
              <a:t>هزینه </a:t>
            </a:r>
            <a:r>
              <a:rPr lang="ar-IQ" dirty="0"/>
              <a:t>ی استقرار </a:t>
            </a:r>
            <a:r>
              <a:rPr lang="en-US" dirty="0"/>
              <a:t>VNF</a:t>
            </a:r>
            <a:r>
              <a:rPr lang="ar-IQ" dirty="0"/>
              <a:t>های جدید در هر لحظه ی زمانی </a:t>
            </a:r>
            <a:r>
              <a:rPr lang="ar-IQ" dirty="0"/>
              <a:t/>
            </a:r>
            <a:br>
              <a:rPr lang="ar-IQ" dirty="0"/>
            </a:br>
            <a:r>
              <a:rPr lang="ar-IQ" dirty="0"/>
              <a:t/>
            </a:r>
            <a:br>
              <a:rPr lang="ar-IQ" dirty="0"/>
            </a:br>
            <a:r>
              <a:rPr lang="ar-IQ" dirty="0"/>
              <a:t/>
            </a:r>
            <a:br>
              <a:rPr lang="ar-IQ" dirty="0"/>
            </a:br>
            <a:endParaRPr lang="en-US"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r>
              <a:rPr lang="en-US" smtClean="0"/>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301568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smtClean="0"/>
              <a:t>یادگیری </a:t>
            </a:r>
            <a:r>
              <a:rPr lang="ar-IQ" dirty="0"/>
              <a:t>تقویتی</a:t>
            </a:r>
            <a:r>
              <a:rPr lang="ar-IQ" dirty="0"/>
              <a:t> </a:t>
            </a:r>
            <a:r>
              <a:rPr lang="fa-IR" dirty="0" smtClean="0"/>
              <a:t>در حل مسئله</a:t>
            </a:r>
            <a:r>
              <a:rPr lang="ar-IQ" dirty="0"/>
              <a:t/>
            </a:r>
            <a:br>
              <a:rPr lang="ar-IQ" dirty="0"/>
            </a:br>
            <a:endParaRPr lang="en-US" dirty="0"/>
          </a:p>
        </p:txBody>
      </p:sp>
      <p:pic>
        <p:nvPicPr>
          <p:cNvPr id="6" name="Content Placeholder 5"/>
          <p:cNvPicPr>
            <a:picLocks noGrp="1" noChangeAspect="1"/>
          </p:cNvPicPr>
          <p:nvPr>
            <p:ph idx="1"/>
          </p:nvPr>
        </p:nvPicPr>
        <p:blipFill>
          <a:blip r:embed="rId2"/>
          <a:stretch>
            <a:fillRect/>
          </a:stretch>
        </p:blipFill>
        <p:spPr>
          <a:xfrm>
            <a:off x="2551205" y="1612421"/>
            <a:ext cx="8301993" cy="2752105"/>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31</a:t>
            </a:fld>
            <a:r>
              <a:rPr lang="en-US" smtClean="0"/>
              <a:t>/50</a:t>
            </a:r>
            <a:endParaRPr lang="en-US" dirty="0"/>
          </a:p>
        </p:txBody>
      </p:sp>
      <p:pic>
        <p:nvPicPr>
          <p:cNvPr id="7" name="Picture 6"/>
          <p:cNvPicPr>
            <a:picLocks noChangeAspect="1"/>
          </p:cNvPicPr>
          <p:nvPr/>
        </p:nvPicPr>
        <p:blipFill>
          <a:blip r:embed="rId3"/>
          <a:stretch>
            <a:fillRect/>
          </a:stretch>
        </p:blipFill>
        <p:spPr>
          <a:xfrm>
            <a:off x="2533787" y="4364526"/>
            <a:ext cx="5895975" cy="2171700"/>
          </a:xfrm>
          <a:prstGeom prst="rect">
            <a:avLst/>
          </a:prstGeom>
        </p:spPr>
      </p:pic>
      <p:sp>
        <p:nvSpPr>
          <p:cNvPr id="8"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1" name="Rectangle 10">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990399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یادگیری تقویتی </a:t>
            </a:r>
            <a:r>
              <a:rPr lang="fa-IR" dirty="0"/>
              <a:t>در حل مسئله</a:t>
            </a:r>
            <a:r>
              <a:rPr lang="ar-IQ" dirty="0"/>
              <a:t/>
            </a:r>
            <a:br>
              <a:rPr lang="ar-IQ"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32</a:t>
            </a:fld>
            <a:r>
              <a:rPr lang="en-US" smtClean="0"/>
              <a:t>/50</a:t>
            </a:r>
            <a:endParaRPr lang="en-US" dirty="0"/>
          </a:p>
        </p:txBody>
      </p:sp>
      <p:pic>
        <p:nvPicPr>
          <p:cNvPr id="7" name="Picture 6"/>
          <p:cNvPicPr>
            <a:picLocks noChangeAspect="1"/>
          </p:cNvPicPr>
          <p:nvPr/>
        </p:nvPicPr>
        <p:blipFill>
          <a:blip r:embed="rId2"/>
          <a:stretch>
            <a:fillRect/>
          </a:stretch>
        </p:blipFill>
        <p:spPr>
          <a:xfrm>
            <a:off x="5522639" y="1669415"/>
            <a:ext cx="4116743" cy="3050612"/>
          </a:xfrm>
          <a:prstGeom prst="rect">
            <a:avLst/>
          </a:prstGeom>
        </p:spPr>
      </p:pic>
      <p:pic>
        <p:nvPicPr>
          <p:cNvPr id="8" name="Picture 7"/>
          <p:cNvPicPr>
            <a:picLocks noChangeAspect="1"/>
          </p:cNvPicPr>
          <p:nvPr/>
        </p:nvPicPr>
        <p:blipFill>
          <a:blip r:embed="rId3"/>
          <a:stretch>
            <a:fillRect/>
          </a:stretch>
        </p:blipFill>
        <p:spPr>
          <a:xfrm>
            <a:off x="1941511" y="1779888"/>
            <a:ext cx="2038350" cy="466725"/>
          </a:xfrm>
          <a:prstGeom prst="rect">
            <a:avLst/>
          </a:prstGeom>
        </p:spPr>
      </p:pic>
      <p:pic>
        <p:nvPicPr>
          <p:cNvPr id="9" name="Picture 8"/>
          <p:cNvPicPr>
            <a:picLocks noChangeAspect="1"/>
          </p:cNvPicPr>
          <p:nvPr/>
        </p:nvPicPr>
        <p:blipFill>
          <a:blip r:embed="rId4"/>
          <a:stretch>
            <a:fillRect/>
          </a:stretch>
        </p:blipFill>
        <p:spPr>
          <a:xfrm>
            <a:off x="1941511" y="2252183"/>
            <a:ext cx="2562225" cy="609600"/>
          </a:xfrm>
          <a:prstGeom prst="rect">
            <a:avLst/>
          </a:prstGeom>
        </p:spPr>
      </p:pic>
      <p:pic>
        <p:nvPicPr>
          <p:cNvPr id="10" name="Picture 9"/>
          <p:cNvPicPr>
            <a:picLocks noChangeAspect="1"/>
          </p:cNvPicPr>
          <p:nvPr/>
        </p:nvPicPr>
        <p:blipFill>
          <a:blip r:embed="rId5"/>
          <a:stretch>
            <a:fillRect/>
          </a:stretch>
        </p:blipFill>
        <p:spPr>
          <a:xfrm>
            <a:off x="960981" y="4097131"/>
            <a:ext cx="5542189" cy="2431616"/>
          </a:xfrm>
          <a:prstGeom prst="rect">
            <a:avLst/>
          </a:prstGeom>
        </p:spPr>
      </p:pic>
      <p:sp>
        <p:nvSpPr>
          <p:cNvPr id="11"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443588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4407" y="385154"/>
            <a:ext cx="8911687" cy="1280890"/>
          </a:xfrm>
        </p:spPr>
        <p:txBody>
          <a:bodyPr/>
          <a:lstStyle/>
          <a:p>
            <a:r>
              <a:rPr lang="ar-IQ" dirty="0"/>
              <a:t>تخصیص منابع در شبکه های دسترسی رادیویی باز</a:t>
            </a:r>
            <a:r>
              <a:rPr lang="ar-IQ" dirty="0"/>
              <a:t> </a:t>
            </a:r>
            <a:br>
              <a:rPr lang="ar-IQ"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33</a:t>
            </a:fld>
            <a:r>
              <a:rPr lang="en-US" smtClean="0"/>
              <a:t>/50</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299748834"/>
              </p:ext>
            </p:extLst>
          </p:nvPr>
        </p:nvGraphicFramePr>
        <p:xfrm>
          <a:off x="3644899" y="1244880"/>
          <a:ext cx="5710705" cy="5431377"/>
        </p:xfrm>
        <a:graphic>
          <a:graphicData uri="http://schemas.openxmlformats.org/presentationml/2006/ole">
            <mc:AlternateContent xmlns:mc="http://schemas.openxmlformats.org/markup-compatibility/2006">
              <mc:Choice xmlns:v="urn:schemas-microsoft-com:vml" Requires="v">
                <p:oleObj spid="_x0000_s1027" name="PDF" r:id="rId3" imgW="0" imgH="360" progId="FoxitReader.Document">
                  <p:embed/>
                </p:oleObj>
              </mc:Choice>
              <mc:Fallback>
                <p:oleObj name="PDF" r:id="rId3" imgW="0" imgH="360" progId="FoxitReader.Document">
                  <p:embed/>
                  <p:pic>
                    <p:nvPicPr>
                      <p:cNvPr id="0" name=""/>
                      <p:cNvPicPr/>
                      <p:nvPr/>
                    </p:nvPicPr>
                    <p:blipFill>
                      <a:blip r:embed="rId4"/>
                      <a:stretch>
                        <a:fillRect/>
                      </a:stretch>
                    </p:blipFill>
                    <p:spPr>
                      <a:xfrm>
                        <a:off x="3644899" y="1244880"/>
                        <a:ext cx="5710705" cy="5431377"/>
                      </a:xfrm>
                      <a:prstGeom prst="rect">
                        <a:avLst/>
                      </a:prstGeom>
                    </p:spPr>
                  </p:pic>
                </p:oleObj>
              </mc:Fallback>
            </mc:AlternateContent>
          </a:graphicData>
        </a:graphic>
      </p:graphicFrame>
    </p:spTree>
    <p:extLst>
      <p:ext uri="{BB962C8B-B14F-4D97-AF65-F5344CB8AC3E}">
        <p14:creationId xmlns:p14="http://schemas.microsoft.com/office/powerpoint/2010/main" val="19154443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068" y="385100"/>
            <a:ext cx="8911687" cy="1001941"/>
          </a:xfrm>
        </p:spPr>
        <p:txBody>
          <a:bodyPr/>
          <a:lstStyle/>
          <a:p>
            <a:pPr algn="ctr"/>
            <a:r>
              <a:rPr lang="fa-IR" dirty="0"/>
              <a:t>سیستم مدل لینک فروسو</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05516" y="1552847"/>
                <a:ext cx="8915400" cy="4524179"/>
              </a:xfrm>
            </p:spPr>
            <p:txBody>
              <a:bodyPr>
                <a:normAutofit fontScale="55000" lnSpcReduction="20000"/>
              </a:bodyPr>
              <a:lstStyle/>
              <a:p>
                <a14:m>
                  <m:oMath xmlns:m="http://schemas.openxmlformats.org/officeDocument/2006/math">
                    <m:r>
                      <a:rPr lang="en-US" sz="3600" i="1" dirty="0">
                        <a:latin typeface="Cambria Math" panose="02040503050406030204" pitchFamily="18" charset="0"/>
                      </a:rPr>
                      <m:t>𝑅</m:t>
                    </m:r>
                  </m:oMath>
                </a14:m>
                <a:r>
                  <a:rPr lang="fa-IR" sz="3600" dirty="0"/>
                  <a:t> </a:t>
                </a:r>
                <a:r>
                  <a:rPr lang="fa-IR" sz="4400" dirty="0"/>
                  <a:t>واحد رادیویی تک آنتنه</a:t>
                </a:r>
              </a:p>
              <a:p>
                <a14:m>
                  <m:oMath xmlns:m="http://schemas.openxmlformats.org/officeDocument/2006/math">
                    <m:r>
                      <a:rPr lang="en-US" sz="3600" i="1" dirty="0">
                        <a:latin typeface="Cambria Math" panose="02040503050406030204" pitchFamily="18" charset="0"/>
                      </a:rPr>
                      <m:t>𝐷</m:t>
                    </m:r>
                  </m:oMath>
                </a14:m>
                <a:r>
                  <a:rPr lang="fa-IR" sz="3600" dirty="0"/>
                  <a:t> </a:t>
                </a:r>
                <a:r>
                  <a:rPr lang="fa-IR" sz="4400" dirty="0"/>
                  <a:t>کاربر تک آنتنه</a:t>
                </a:r>
              </a:p>
              <a:p>
                <a14:m>
                  <m:oMath xmlns:m="http://schemas.openxmlformats.org/officeDocument/2006/math">
                    <m:r>
                      <a:rPr lang="en-US" sz="3600" i="1" dirty="0">
                        <a:latin typeface="Cambria Math" panose="02040503050406030204" pitchFamily="18" charset="0"/>
                      </a:rPr>
                      <m:t>𝑆</m:t>
                    </m:r>
                  </m:oMath>
                </a14:m>
                <a:r>
                  <a:rPr lang="fa-IR" sz="3600" dirty="0"/>
                  <a:t> </a:t>
                </a:r>
                <a:r>
                  <a:rPr lang="fa-IR" sz="4400" dirty="0"/>
                  <a:t>خوشه</a:t>
                </a:r>
              </a:p>
              <a:p>
                <a:r>
                  <a:rPr lang="fa-IR" sz="4400" dirty="0"/>
                  <a:t>محدودیت  ظرفیت در لینک </a:t>
                </a:r>
                <a:r>
                  <a:rPr lang="en-US" sz="3600" dirty="0" err="1"/>
                  <a:t>fronthaul</a:t>
                </a:r>
                <a:endParaRPr lang="fa-IR" sz="4400" dirty="0"/>
              </a:p>
              <a:p>
                <a:pPr lvl="1"/>
                <a:r>
                  <a:rPr lang="fa-IR" sz="3600" dirty="0"/>
                  <a:t>فشرده سازی</a:t>
                </a:r>
              </a:p>
              <a:p>
                <a:r>
                  <a:rPr lang="fa-IR" sz="3800" dirty="0"/>
                  <a:t>برای </a:t>
                </a:r>
                <a:r>
                  <a:rPr lang="en-US" sz="3600" dirty="0"/>
                  <a:t>v</a:t>
                </a:r>
                <a:r>
                  <a:rPr lang="fa-IR" sz="3600" dirty="0"/>
                  <a:t> </a:t>
                </a:r>
                <a:r>
                  <a:rPr lang="fa-IR" sz="3800" dirty="0"/>
                  <a:t>امین خوشه</a:t>
                </a:r>
              </a:p>
              <a:p>
                <a:r>
                  <a:rPr lang="fa-IR" sz="3800" dirty="0"/>
                  <a:t>سیگنال دریافتی توسط دسته اي</a:t>
                </a:r>
                <a:r>
                  <a:rPr lang="en-US" sz="3800" dirty="0"/>
                  <a:t> </a:t>
                </a:r>
                <a:r>
                  <a:rPr lang="fa-IR" sz="3800" dirty="0"/>
                  <a:t>از کاربران در </a:t>
                </a:r>
                <a:r>
                  <a:rPr lang="en-US" sz="3800" i="1" dirty="0"/>
                  <a:t>s</a:t>
                </a:r>
                <a:r>
                  <a:rPr lang="fa-IR" sz="3800" dirty="0"/>
                  <a:t>امین خوشه </a:t>
                </a:r>
              </a:p>
              <a:p>
                <a:endParaRPr lang="fa-IR" sz="2800" dirty="0"/>
              </a:p>
              <a:p>
                <a:endParaRPr lang="fa-IR" sz="2800" dirty="0"/>
              </a:p>
              <a:p>
                <a:endParaRPr lang="en-US" dirty="0"/>
              </a:p>
              <a:p>
                <a:pPr marL="0" indent="0">
                  <a:buNone/>
                </a:pPr>
                <a:r>
                  <a:rPr lang="fa-IR" dirty="0"/>
                  <a:t/>
                </a:r>
                <a:br>
                  <a:rPr lang="fa-IR" dirty="0"/>
                </a:br>
                <a:r>
                  <a:rPr lang="fa-IR" dirty="0"/>
                  <a:t/>
                </a:r>
                <a:br>
                  <a:rPr lang="fa-IR"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05516" y="1552847"/>
                <a:ext cx="8915400" cy="4524179"/>
              </a:xfrm>
              <a:blipFill rotWithShape="0">
                <a:blip r:embed="rId2"/>
                <a:stretch>
                  <a:fillRect t="-2291" r="-9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34</a:t>
            </a:fld>
            <a:r>
              <a:rPr lang="en-US" dirty="0"/>
              <a:t>/50</a:t>
            </a:r>
          </a:p>
        </p:txBody>
      </p:sp>
      <p:sp>
        <p:nvSpPr>
          <p:cNvPr id="5" name="Rounded Rectangle 4"/>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8" name="Rectangle 7"/>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در لینک فروسو</a:t>
            </a:r>
            <a:endParaRPr lang="en-US" sz="1400" b="1" dirty="0">
              <a:solidFill>
                <a:schemeClr val="bg1"/>
              </a:solidFill>
              <a:cs typeface="B Nazanin" panose="00000400000000000000" pitchFamily="2" charset="-78"/>
            </a:endParaRPr>
          </a:p>
        </p:txBody>
      </p:sp>
      <p:sp>
        <p:nvSpPr>
          <p:cNvPr id="9" name="Rectangle 8"/>
          <p:cNvSpPr/>
          <p:nvPr/>
        </p:nvSpPr>
        <p:spPr>
          <a:xfrm>
            <a:off x="10894160" y="3893938"/>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0" name="Rectangle 9"/>
          <p:cNvSpPr/>
          <p:nvPr/>
        </p:nvSpPr>
        <p:spPr>
          <a:xfrm>
            <a:off x="10874841" y="4939354"/>
            <a:ext cx="933719" cy="109669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به صورت تقسیم زمانی</a:t>
            </a:r>
            <a:endParaRPr lang="en-US" sz="1400" dirty="0">
              <a:solidFill>
                <a:schemeClr val="tx1"/>
              </a:solidFill>
              <a:cs typeface="B Nazanin" panose="00000400000000000000" pitchFamily="2" charset="-78"/>
            </a:endParaRPr>
          </a:p>
        </p:txBody>
      </p:sp>
      <p:pic>
        <p:nvPicPr>
          <p:cNvPr id="12" name="Picture 11"/>
          <p:cNvPicPr>
            <a:picLocks noChangeAspect="1"/>
          </p:cNvPicPr>
          <p:nvPr/>
        </p:nvPicPr>
        <p:blipFill>
          <a:blip r:embed="rId3"/>
          <a:stretch>
            <a:fillRect/>
          </a:stretch>
        </p:blipFill>
        <p:spPr>
          <a:xfrm>
            <a:off x="1605516" y="2745607"/>
            <a:ext cx="3429000" cy="1190625"/>
          </a:xfrm>
          <a:prstGeom prst="rect">
            <a:avLst/>
          </a:prstGeom>
        </p:spPr>
      </p:pic>
      <p:pic>
        <p:nvPicPr>
          <p:cNvPr id="13" name="Picture 12"/>
          <p:cNvPicPr>
            <a:picLocks noChangeAspect="1"/>
          </p:cNvPicPr>
          <p:nvPr/>
        </p:nvPicPr>
        <p:blipFill>
          <a:blip r:embed="rId4"/>
          <a:stretch>
            <a:fillRect/>
          </a:stretch>
        </p:blipFill>
        <p:spPr>
          <a:xfrm>
            <a:off x="1590068" y="4443938"/>
            <a:ext cx="2905125" cy="781050"/>
          </a:xfrm>
          <a:prstGeom prst="rect">
            <a:avLst/>
          </a:prstGeom>
        </p:spPr>
      </p:pic>
      <p:pic>
        <p:nvPicPr>
          <p:cNvPr id="14" name="Picture 13"/>
          <p:cNvPicPr>
            <a:picLocks noChangeAspect="1"/>
          </p:cNvPicPr>
          <p:nvPr/>
        </p:nvPicPr>
        <p:blipFill>
          <a:blip r:embed="rId5"/>
          <a:stretch>
            <a:fillRect/>
          </a:stretch>
        </p:blipFill>
        <p:spPr>
          <a:xfrm>
            <a:off x="1590068" y="5199726"/>
            <a:ext cx="1924050" cy="609600"/>
          </a:xfrm>
          <a:prstGeom prst="rect">
            <a:avLst/>
          </a:prstGeom>
        </p:spPr>
      </p:pic>
      <p:pic>
        <p:nvPicPr>
          <p:cNvPr id="15" name="Picture 14"/>
          <p:cNvPicPr>
            <a:picLocks noChangeAspect="1"/>
          </p:cNvPicPr>
          <p:nvPr/>
        </p:nvPicPr>
        <p:blipFill>
          <a:blip r:embed="rId6"/>
          <a:stretch>
            <a:fillRect/>
          </a:stretch>
        </p:blipFill>
        <p:spPr>
          <a:xfrm>
            <a:off x="1590068" y="5755057"/>
            <a:ext cx="2276475" cy="561975"/>
          </a:xfrm>
          <a:prstGeom prst="rect">
            <a:avLst/>
          </a:prstGeom>
        </p:spPr>
      </p:pic>
    </p:spTree>
    <p:extLst>
      <p:ext uri="{BB962C8B-B14F-4D97-AF65-F5344CB8AC3E}">
        <p14:creationId xmlns:p14="http://schemas.microsoft.com/office/powerpoint/2010/main" val="8461050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986" y="399466"/>
            <a:ext cx="8911687" cy="779617"/>
          </a:xfrm>
        </p:spPr>
        <p:txBody>
          <a:bodyPr>
            <a:normAutofit/>
          </a:bodyPr>
          <a:lstStyle/>
          <a:p>
            <a:pPr algn="ctr"/>
            <a:r>
              <a:rPr lang="fa-IR" dirty="0"/>
              <a:t>نرخ قابل دسترس</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78422" y="1531411"/>
                <a:ext cx="8915400" cy="3777622"/>
              </a:xfrm>
            </p:spPr>
            <p:txBody>
              <a:bodyPr/>
              <a:lstStyle/>
              <a:p>
                <a:r>
                  <a:rPr lang="fa-IR" dirty="0"/>
                  <a:t>نرخ قابل دسترسی برای کاربر</a:t>
                </a:r>
                <a:r>
                  <a:rPr lang="en-US" dirty="0"/>
                  <a:t>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𝑑</m:t>
                        </m:r>
                      </m:e>
                      <m:sub>
                        <m:r>
                          <a:rPr lang="en-US" sz="2000" i="1" dirty="0" err="1">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𝑘</m:t>
                        </m:r>
                      </m:sub>
                    </m:sSub>
                  </m:oMath>
                </a14:m>
                <a:endParaRPr lang="en-US" dirty="0"/>
              </a:p>
              <a:p>
                <a:r>
                  <a:rPr lang="fa-IR" dirty="0"/>
                  <a:t>نسبت سیگنال به نویز</a:t>
                </a:r>
              </a:p>
              <a:p>
                <a:endParaRPr lang="fa-IR" dirty="0"/>
              </a:p>
              <a:p>
                <a:r>
                  <a:rPr lang="fa-IR" dirty="0"/>
                  <a:t>تداخل </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78422" y="1531411"/>
                <a:ext cx="8915400" cy="3777622"/>
              </a:xfrm>
              <a:blipFill rotWithShape="0">
                <a:blip r:embed="rId2"/>
                <a:stretch>
                  <a:fillRect t="-1613" r="-95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35</a:t>
            </a:fld>
            <a:r>
              <a:rPr lang="en-US" dirty="0"/>
              <a:t>/50</a:t>
            </a:r>
          </a:p>
        </p:txBody>
      </p:sp>
      <p:pic>
        <p:nvPicPr>
          <p:cNvPr id="5" name="Picture 4"/>
          <p:cNvPicPr>
            <a:picLocks noChangeAspect="1"/>
          </p:cNvPicPr>
          <p:nvPr/>
        </p:nvPicPr>
        <p:blipFill>
          <a:blip r:embed="rId3"/>
          <a:stretch>
            <a:fillRect/>
          </a:stretch>
        </p:blipFill>
        <p:spPr>
          <a:xfrm>
            <a:off x="2167810" y="1503066"/>
            <a:ext cx="2771775" cy="600075"/>
          </a:xfrm>
          <a:prstGeom prst="rect">
            <a:avLst/>
          </a:prstGeom>
        </p:spPr>
      </p:pic>
      <p:pic>
        <p:nvPicPr>
          <p:cNvPr id="6" name="Picture 5"/>
          <p:cNvPicPr>
            <a:picLocks noChangeAspect="1"/>
          </p:cNvPicPr>
          <p:nvPr/>
        </p:nvPicPr>
        <p:blipFill>
          <a:blip r:embed="rId4"/>
          <a:stretch>
            <a:fillRect/>
          </a:stretch>
        </p:blipFill>
        <p:spPr>
          <a:xfrm>
            <a:off x="2167810" y="2109166"/>
            <a:ext cx="3267075" cy="819150"/>
          </a:xfrm>
          <a:prstGeom prst="rect">
            <a:avLst/>
          </a:prstGeom>
        </p:spPr>
      </p:pic>
      <p:pic>
        <p:nvPicPr>
          <p:cNvPr id="7" name="Picture 6"/>
          <p:cNvPicPr>
            <a:picLocks noChangeAspect="1"/>
          </p:cNvPicPr>
          <p:nvPr/>
        </p:nvPicPr>
        <p:blipFill>
          <a:blip r:embed="rId5"/>
          <a:stretch>
            <a:fillRect/>
          </a:stretch>
        </p:blipFill>
        <p:spPr>
          <a:xfrm>
            <a:off x="2167810" y="2928316"/>
            <a:ext cx="3674301" cy="3683050"/>
          </a:xfrm>
          <a:prstGeom prst="rect">
            <a:avLst/>
          </a:prstGeom>
        </p:spPr>
      </p:pic>
      <p:sp>
        <p:nvSpPr>
          <p:cNvPr id="8" name="Rounded Rectangle 7"/>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1" name="Rectangle 10"/>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لینک فروسو</a:t>
            </a:r>
            <a:endParaRPr lang="en-US" sz="1500" b="1" dirty="0">
              <a:solidFill>
                <a:schemeClr val="bg1"/>
              </a:solidFill>
              <a:cs typeface="B Nazanin" panose="00000400000000000000" pitchFamily="2" charset="-78"/>
            </a:endParaRPr>
          </a:p>
        </p:txBody>
      </p:sp>
      <p:sp>
        <p:nvSpPr>
          <p:cNvPr id="12" name="Rectangle 11"/>
          <p:cNvSpPr/>
          <p:nvPr/>
        </p:nvSpPr>
        <p:spPr>
          <a:xfrm>
            <a:off x="10894160" y="3893938"/>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لینک فراسو</a:t>
            </a:r>
            <a:endParaRPr lang="en-US" sz="1500" dirty="0">
              <a:solidFill>
                <a:schemeClr val="tx1"/>
              </a:solidFill>
              <a:cs typeface="B Nazanin" panose="00000400000000000000" pitchFamily="2" charset="-78"/>
            </a:endParaRPr>
          </a:p>
        </p:txBody>
      </p:sp>
      <p:sp>
        <p:nvSpPr>
          <p:cNvPr id="13" name="Rectangle 12"/>
          <p:cNvSpPr/>
          <p:nvPr/>
        </p:nvSpPr>
        <p:spPr>
          <a:xfrm>
            <a:off x="10874841" y="4939354"/>
            <a:ext cx="933719" cy="109669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به صورت تقسیم زمانی</a:t>
            </a:r>
            <a:endParaRPr lang="en-US" sz="1500" dirty="0">
              <a:solidFill>
                <a:schemeClr val="tx1"/>
              </a:solidFill>
              <a:cs typeface="B Nazanin" panose="00000400000000000000" pitchFamily="2" charset="-78"/>
            </a:endParaRPr>
          </a:p>
        </p:txBody>
      </p:sp>
      <p:pic>
        <p:nvPicPr>
          <p:cNvPr id="14" name="Picture 13"/>
          <p:cNvPicPr>
            <a:picLocks noChangeAspect="1"/>
          </p:cNvPicPr>
          <p:nvPr/>
        </p:nvPicPr>
        <p:blipFill>
          <a:blip r:embed="rId6"/>
          <a:stretch>
            <a:fillRect/>
          </a:stretch>
        </p:blipFill>
        <p:spPr>
          <a:xfrm>
            <a:off x="6450592" y="3762921"/>
            <a:ext cx="3629025" cy="1485900"/>
          </a:xfrm>
          <a:prstGeom prst="rect">
            <a:avLst/>
          </a:prstGeom>
        </p:spPr>
      </p:pic>
    </p:spTree>
    <p:extLst>
      <p:ext uri="{BB962C8B-B14F-4D97-AF65-F5344CB8AC3E}">
        <p14:creationId xmlns:p14="http://schemas.microsoft.com/office/powerpoint/2010/main" val="3718455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986" y="566049"/>
            <a:ext cx="8911687" cy="1280890"/>
          </a:xfrm>
        </p:spPr>
        <p:txBody>
          <a:bodyPr/>
          <a:lstStyle/>
          <a:p>
            <a:pPr algn="ctr"/>
            <a:r>
              <a:rPr lang="fa-IR" b="1" dirty="0"/>
              <a:t>شرح مسئله</a:t>
            </a:r>
            <a:r>
              <a:rPr lang="fa-IR" dirty="0"/>
              <a:t> </a:t>
            </a:r>
            <a:br>
              <a:rPr lang="fa-IR"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50428" y="1672087"/>
                <a:ext cx="8915400" cy="3777622"/>
              </a:xfrm>
            </p:spPr>
            <p:txBody>
              <a:bodyPr/>
              <a:lstStyle/>
              <a:p>
                <a:r>
                  <a:rPr lang="fa-IR" dirty="0"/>
                  <a:t>توان سیگنال ارسالی و ظرفیت لینک </a:t>
                </a:r>
                <a:r>
                  <a:rPr lang="en-US" sz="2000" dirty="0"/>
                  <a:t>fronthaul</a:t>
                </a:r>
                <a:r>
                  <a:rPr lang="fa-IR" sz="2000" dirty="0"/>
                  <a:t> </a:t>
                </a:r>
                <a14:m>
                  <m:oMath xmlns:m="http://schemas.openxmlformats.org/officeDocument/2006/math">
                    <m:r>
                      <a:rPr lang="en-US" sz="2000" i="1" dirty="0">
                        <a:latin typeface="Cambria Math" panose="02040503050406030204" pitchFamily="18" charset="0"/>
                      </a:rPr>
                      <m:t>𝑖</m:t>
                    </m:r>
                  </m:oMath>
                </a14:m>
                <a:r>
                  <a:rPr lang="fa-IR" dirty="0"/>
                  <a:t>امین واحد رادیویی در </a:t>
                </a:r>
                <a14:m>
                  <m:oMath xmlns:m="http://schemas.openxmlformats.org/officeDocument/2006/math">
                    <m:r>
                      <a:rPr lang="en-US" sz="2000" i="1" dirty="0">
                        <a:latin typeface="Cambria Math" panose="02040503050406030204" pitchFamily="18" charset="0"/>
                      </a:rPr>
                      <m:t>𝑠</m:t>
                    </m:r>
                  </m:oMath>
                </a14:m>
                <a:r>
                  <a:rPr lang="fa-IR" dirty="0"/>
                  <a:t>امین خوشه </a:t>
                </a:r>
                <a:endParaRPr lang="en-US" dirty="0"/>
              </a:p>
              <a:p>
                <a:endParaRPr lang="fa-IR" dirty="0"/>
              </a:p>
              <a:p>
                <a:endParaRPr lang="fa-IR" dirty="0"/>
              </a:p>
              <a:p>
                <a:endParaRPr lang="fa-IR" dirty="0"/>
              </a:p>
              <a:p>
                <a:r>
                  <a:rPr lang="fa-IR" dirty="0"/>
                  <a:t>هدف </a:t>
                </a:r>
              </a:p>
              <a:p>
                <a:pPr marL="0" indent="0">
                  <a:buNone/>
                </a:pPr>
                <a:r>
                  <a:rPr lang="fa-IR" dirty="0"/>
                  <a:t/>
                </a:r>
                <a:br>
                  <a:rPr lang="fa-IR"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50428" y="1672087"/>
                <a:ext cx="8915400" cy="3777622"/>
              </a:xfrm>
              <a:blipFill rotWithShape="0">
                <a:blip r:embed="rId2"/>
                <a:stretch>
                  <a:fillRect t="-1613" r="-9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36</a:t>
            </a:fld>
            <a:r>
              <a:rPr lang="en-US" dirty="0"/>
              <a:t>/50</a:t>
            </a:r>
          </a:p>
        </p:txBody>
      </p:sp>
      <p:pic>
        <p:nvPicPr>
          <p:cNvPr id="5" name="Picture 4"/>
          <p:cNvPicPr>
            <a:picLocks noChangeAspect="1"/>
          </p:cNvPicPr>
          <p:nvPr/>
        </p:nvPicPr>
        <p:blipFill>
          <a:blip r:embed="rId3"/>
          <a:stretch>
            <a:fillRect/>
          </a:stretch>
        </p:blipFill>
        <p:spPr>
          <a:xfrm>
            <a:off x="2090178" y="2236830"/>
            <a:ext cx="3790950" cy="552450"/>
          </a:xfrm>
          <a:prstGeom prst="rect">
            <a:avLst/>
          </a:prstGeom>
        </p:spPr>
      </p:pic>
      <p:pic>
        <p:nvPicPr>
          <p:cNvPr id="6" name="Picture 5"/>
          <p:cNvPicPr>
            <a:picLocks noChangeAspect="1"/>
          </p:cNvPicPr>
          <p:nvPr/>
        </p:nvPicPr>
        <p:blipFill>
          <a:blip r:embed="rId4"/>
          <a:stretch>
            <a:fillRect/>
          </a:stretch>
        </p:blipFill>
        <p:spPr>
          <a:xfrm>
            <a:off x="2169553" y="2906780"/>
            <a:ext cx="3838575" cy="828675"/>
          </a:xfrm>
          <a:prstGeom prst="rect">
            <a:avLst/>
          </a:prstGeom>
        </p:spPr>
      </p:pic>
      <p:pic>
        <p:nvPicPr>
          <p:cNvPr id="7" name="Picture 6"/>
          <p:cNvPicPr>
            <a:picLocks noChangeAspect="1"/>
          </p:cNvPicPr>
          <p:nvPr/>
        </p:nvPicPr>
        <p:blipFill>
          <a:blip r:embed="rId5"/>
          <a:stretch>
            <a:fillRect/>
          </a:stretch>
        </p:blipFill>
        <p:spPr>
          <a:xfrm>
            <a:off x="2169553" y="3907317"/>
            <a:ext cx="4181475" cy="2552700"/>
          </a:xfrm>
          <a:prstGeom prst="rect">
            <a:avLst/>
          </a:prstGeom>
        </p:spPr>
      </p:pic>
      <p:sp>
        <p:nvSpPr>
          <p:cNvPr id="8" name="Rounded Rectangle 7"/>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1" name="Rectangle 10"/>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لینک فروسو</a:t>
            </a:r>
            <a:endParaRPr lang="en-US" sz="1500" b="1" dirty="0">
              <a:solidFill>
                <a:schemeClr val="bg1"/>
              </a:solidFill>
              <a:cs typeface="B Nazanin" panose="00000400000000000000" pitchFamily="2" charset="-78"/>
            </a:endParaRPr>
          </a:p>
        </p:txBody>
      </p:sp>
      <p:sp>
        <p:nvSpPr>
          <p:cNvPr id="12" name="Rectangle 11"/>
          <p:cNvSpPr/>
          <p:nvPr/>
        </p:nvSpPr>
        <p:spPr>
          <a:xfrm>
            <a:off x="10894160" y="3893938"/>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لینک فراسو</a:t>
            </a:r>
            <a:endParaRPr lang="en-US" sz="1500" dirty="0">
              <a:solidFill>
                <a:schemeClr val="tx1"/>
              </a:solidFill>
              <a:cs typeface="B Nazanin" panose="00000400000000000000" pitchFamily="2" charset="-78"/>
            </a:endParaRPr>
          </a:p>
        </p:txBody>
      </p:sp>
      <p:sp>
        <p:nvSpPr>
          <p:cNvPr id="13" name="Rectangle 12"/>
          <p:cNvSpPr/>
          <p:nvPr/>
        </p:nvSpPr>
        <p:spPr>
          <a:xfrm>
            <a:off x="10874841" y="4939354"/>
            <a:ext cx="933719" cy="109669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به صورت تقسیم زمانی</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546833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107" y="629457"/>
            <a:ext cx="8911687" cy="1280890"/>
          </a:xfrm>
        </p:spPr>
        <p:txBody>
          <a:bodyPr/>
          <a:lstStyle/>
          <a:p>
            <a:r>
              <a:rPr lang="fa-IR" dirty="0"/>
              <a:t>الگوریتم مورد استفاده</a:t>
            </a:r>
            <a:endParaRPr lang="en-US" dirty="0"/>
          </a:p>
        </p:txBody>
      </p:sp>
      <p:sp>
        <p:nvSpPr>
          <p:cNvPr id="3" name="Content Placeholder 2"/>
          <p:cNvSpPr>
            <a:spLocks noGrp="1"/>
          </p:cNvSpPr>
          <p:nvPr>
            <p:ph idx="1"/>
          </p:nvPr>
        </p:nvSpPr>
        <p:spPr>
          <a:xfrm>
            <a:off x="1679327" y="2128229"/>
            <a:ext cx="8915400" cy="3777622"/>
          </a:xfrm>
        </p:spPr>
        <p:txBody>
          <a:bodyPr>
            <a:normAutofit lnSpcReduction="10000"/>
          </a:bodyPr>
          <a:lstStyle/>
          <a:p>
            <a:r>
              <a:rPr lang="fa-IR" dirty="0"/>
              <a:t>قضیه</a:t>
            </a:r>
          </a:p>
          <a:p>
            <a:endParaRPr lang="fa-IR" dirty="0"/>
          </a:p>
          <a:p>
            <a:r>
              <a:rPr lang="fa-IR" dirty="0"/>
              <a:t>با استفاده از قضیه ی بیان شده و روش لاگرانژ</a:t>
            </a:r>
          </a:p>
          <a:p>
            <a:endParaRPr lang="fa-IR" dirty="0"/>
          </a:p>
          <a:p>
            <a:endParaRPr lang="fa-IR" dirty="0"/>
          </a:p>
          <a:p>
            <a:endParaRPr lang="fa-IR" dirty="0"/>
          </a:p>
          <a:p>
            <a:endParaRPr lang="fa-IR" dirty="0"/>
          </a:p>
          <a:p>
            <a:r>
              <a:rPr lang="fa-IR" dirty="0"/>
              <a:t>توان بهینه</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37</a:t>
            </a:fld>
            <a:r>
              <a:rPr lang="en-US" dirty="0"/>
              <a:t>/50</a:t>
            </a:r>
          </a:p>
        </p:txBody>
      </p:sp>
      <p:pic>
        <p:nvPicPr>
          <p:cNvPr id="5" name="Picture 4"/>
          <p:cNvPicPr>
            <a:picLocks noChangeAspect="1"/>
          </p:cNvPicPr>
          <p:nvPr/>
        </p:nvPicPr>
        <p:blipFill>
          <a:blip r:embed="rId2"/>
          <a:stretch>
            <a:fillRect/>
          </a:stretch>
        </p:blipFill>
        <p:spPr>
          <a:xfrm>
            <a:off x="1396720" y="2458749"/>
            <a:ext cx="4305300" cy="3028950"/>
          </a:xfrm>
          <a:prstGeom prst="rect">
            <a:avLst/>
          </a:prstGeom>
        </p:spPr>
      </p:pic>
      <p:pic>
        <p:nvPicPr>
          <p:cNvPr id="6" name="Picture 5"/>
          <p:cNvPicPr>
            <a:picLocks noChangeAspect="1"/>
          </p:cNvPicPr>
          <p:nvPr/>
        </p:nvPicPr>
        <p:blipFill>
          <a:blip r:embed="rId3"/>
          <a:stretch>
            <a:fillRect/>
          </a:stretch>
        </p:blipFill>
        <p:spPr>
          <a:xfrm>
            <a:off x="1396720" y="5464995"/>
            <a:ext cx="4400550" cy="752475"/>
          </a:xfrm>
          <a:prstGeom prst="rect">
            <a:avLst/>
          </a:prstGeom>
        </p:spPr>
      </p:pic>
      <p:sp>
        <p:nvSpPr>
          <p:cNvPr id="13" name="Rounded Rectangle 12"/>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5" name="Rectangle 14"/>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6" name="Rectangle 15"/>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لینک فروسو</a:t>
            </a:r>
            <a:endParaRPr lang="en-US" sz="1500" b="1" dirty="0">
              <a:solidFill>
                <a:schemeClr val="bg1"/>
              </a:solidFill>
              <a:cs typeface="B Nazanin" panose="00000400000000000000" pitchFamily="2" charset="-78"/>
            </a:endParaRPr>
          </a:p>
        </p:txBody>
      </p:sp>
      <p:sp>
        <p:nvSpPr>
          <p:cNvPr id="17" name="Rectangle 16"/>
          <p:cNvSpPr/>
          <p:nvPr/>
        </p:nvSpPr>
        <p:spPr>
          <a:xfrm>
            <a:off x="10894160" y="3893938"/>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لینک فراسو</a:t>
            </a:r>
            <a:endParaRPr lang="en-US" sz="1500" dirty="0">
              <a:solidFill>
                <a:schemeClr val="tx1"/>
              </a:solidFill>
              <a:cs typeface="B Nazanin" panose="00000400000000000000" pitchFamily="2" charset="-78"/>
            </a:endParaRPr>
          </a:p>
        </p:txBody>
      </p:sp>
      <p:sp>
        <p:nvSpPr>
          <p:cNvPr id="18" name="Rectangle 17"/>
          <p:cNvSpPr/>
          <p:nvPr/>
        </p:nvSpPr>
        <p:spPr>
          <a:xfrm>
            <a:off x="10874841" y="4939354"/>
            <a:ext cx="933719" cy="109669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به صورت تقسیم زمانی</a:t>
            </a:r>
            <a:endParaRPr lang="en-US" sz="1500" dirty="0">
              <a:solidFill>
                <a:schemeClr val="tx1"/>
              </a:solidFill>
              <a:cs typeface="B Nazanin" panose="00000400000000000000" pitchFamily="2" charset="-78"/>
            </a:endParaRPr>
          </a:p>
        </p:txBody>
      </p:sp>
      <p:pic>
        <p:nvPicPr>
          <p:cNvPr id="19" name="Picture 18"/>
          <p:cNvPicPr>
            <a:picLocks noChangeAspect="1"/>
          </p:cNvPicPr>
          <p:nvPr/>
        </p:nvPicPr>
        <p:blipFill>
          <a:blip r:embed="rId4"/>
          <a:stretch>
            <a:fillRect/>
          </a:stretch>
        </p:blipFill>
        <p:spPr>
          <a:xfrm>
            <a:off x="6223498" y="1734095"/>
            <a:ext cx="2943225" cy="1047750"/>
          </a:xfrm>
          <a:prstGeom prst="rect">
            <a:avLst/>
          </a:prstGeom>
        </p:spPr>
      </p:pic>
    </p:spTree>
    <p:extLst>
      <p:ext uri="{BB962C8B-B14F-4D97-AF65-F5344CB8AC3E}">
        <p14:creationId xmlns:p14="http://schemas.microsoft.com/office/powerpoint/2010/main" val="2672014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577" y="629457"/>
            <a:ext cx="8911687" cy="1280890"/>
          </a:xfrm>
        </p:spPr>
        <p:txBody>
          <a:bodyPr/>
          <a:lstStyle/>
          <a:p>
            <a:r>
              <a:rPr lang="fa-IR" dirty="0"/>
              <a:t>الگوریتم مورد استفاده</a:t>
            </a:r>
            <a:endParaRPr lang="en-US" dirty="0"/>
          </a:p>
        </p:txBody>
      </p:sp>
      <p:pic>
        <p:nvPicPr>
          <p:cNvPr id="5" name="Content Placeholder 4"/>
          <p:cNvPicPr>
            <a:picLocks noGrp="1" noChangeAspect="1"/>
          </p:cNvPicPr>
          <p:nvPr>
            <p:ph idx="1"/>
          </p:nvPr>
        </p:nvPicPr>
        <p:blipFill>
          <a:blip r:embed="rId2"/>
          <a:stretch>
            <a:fillRect/>
          </a:stretch>
        </p:blipFill>
        <p:spPr>
          <a:xfrm>
            <a:off x="1900843" y="1910347"/>
            <a:ext cx="7208295" cy="3776662"/>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38</a:t>
            </a:fld>
            <a:r>
              <a:rPr lang="en-US" dirty="0"/>
              <a:t>/50</a:t>
            </a:r>
          </a:p>
        </p:txBody>
      </p:sp>
      <p:sp>
        <p:nvSpPr>
          <p:cNvPr id="6" name="Rounded Rectangle 5"/>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B Nazanin" panose="00000400000000000000" pitchFamily="2" charset="-78"/>
            </a:endParaRPr>
          </a:p>
        </p:txBody>
      </p:sp>
      <p:sp>
        <p:nvSpPr>
          <p:cNvPr id="7" name="Rectangle 6"/>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8" name="Rectangle 7"/>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9" name="Rectangle 8"/>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در لینک فروسو</a:t>
            </a:r>
            <a:endParaRPr lang="en-US" sz="1400" b="1" dirty="0">
              <a:solidFill>
                <a:schemeClr val="bg1"/>
              </a:solidFill>
              <a:cs typeface="B Nazanin" panose="00000400000000000000" pitchFamily="2" charset="-78"/>
            </a:endParaRPr>
          </a:p>
        </p:txBody>
      </p:sp>
      <p:sp>
        <p:nvSpPr>
          <p:cNvPr id="10" name="Rectangle 9"/>
          <p:cNvSpPr/>
          <p:nvPr/>
        </p:nvSpPr>
        <p:spPr>
          <a:xfrm>
            <a:off x="10894160" y="3893938"/>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1" name="Rectangle 10"/>
          <p:cNvSpPr/>
          <p:nvPr/>
        </p:nvSpPr>
        <p:spPr>
          <a:xfrm>
            <a:off x="10874841" y="4939354"/>
            <a:ext cx="933719" cy="109669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به صورت تقسیم زمانی</a:t>
            </a:r>
            <a:endParaRPr lang="en-US" sz="14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500975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0642" y="91916"/>
            <a:ext cx="8911687" cy="1280890"/>
          </a:xfrm>
        </p:spPr>
        <p:txBody>
          <a:bodyPr/>
          <a:lstStyle/>
          <a:p>
            <a:r>
              <a:rPr lang="fa-IR" dirty="0"/>
              <a:t>نتایج عددی</a:t>
            </a:r>
            <a:endParaRPr lang="en-US" dirty="0"/>
          </a:p>
        </p:txBody>
      </p:sp>
      <p:sp>
        <p:nvSpPr>
          <p:cNvPr id="4" name="Slide Number Placeholder 3"/>
          <p:cNvSpPr>
            <a:spLocks noGrp="1"/>
          </p:cNvSpPr>
          <p:nvPr>
            <p:ph type="sldNum" sz="quarter" idx="12"/>
          </p:nvPr>
        </p:nvSpPr>
        <p:spPr>
          <a:xfrm>
            <a:off x="271313" y="1399404"/>
            <a:ext cx="779767" cy="365125"/>
          </a:xfrm>
        </p:spPr>
        <p:txBody>
          <a:bodyPr/>
          <a:lstStyle/>
          <a:p>
            <a:fld id="{D57F1E4F-1CFF-5643-939E-217C01CDF565}" type="slidenum">
              <a:rPr lang="en-US" smtClean="0"/>
              <a:pPr/>
              <a:t>39</a:t>
            </a:fld>
            <a:r>
              <a:rPr lang="en-US" dirty="0"/>
              <a:t>/50</a:t>
            </a:r>
          </a:p>
        </p:txBody>
      </p:sp>
      <p:pic>
        <p:nvPicPr>
          <p:cNvPr id="5" name="Picture 4"/>
          <p:cNvPicPr>
            <a:picLocks noChangeAspect="1"/>
          </p:cNvPicPr>
          <p:nvPr/>
        </p:nvPicPr>
        <p:blipFill>
          <a:blip r:embed="rId2"/>
          <a:stretch>
            <a:fillRect/>
          </a:stretch>
        </p:blipFill>
        <p:spPr>
          <a:xfrm>
            <a:off x="1993900" y="617382"/>
            <a:ext cx="3872337" cy="3363196"/>
          </a:xfrm>
          <a:prstGeom prst="rect">
            <a:avLst/>
          </a:prstGeom>
        </p:spPr>
      </p:pic>
      <p:pic>
        <p:nvPicPr>
          <p:cNvPr id="6" name="Picture 5"/>
          <p:cNvPicPr>
            <a:picLocks noChangeAspect="1"/>
          </p:cNvPicPr>
          <p:nvPr/>
        </p:nvPicPr>
        <p:blipFill>
          <a:blip r:embed="rId3"/>
          <a:stretch>
            <a:fillRect/>
          </a:stretch>
        </p:blipFill>
        <p:spPr>
          <a:xfrm>
            <a:off x="6136838" y="744290"/>
            <a:ext cx="4227234" cy="3164566"/>
          </a:xfrm>
          <a:prstGeom prst="rect">
            <a:avLst/>
          </a:prstGeom>
        </p:spPr>
      </p:pic>
      <p:sp>
        <p:nvSpPr>
          <p:cNvPr id="7" name="Rounded Rectangle 6"/>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0" name="Rectangle 9"/>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در لینک فروسو</a:t>
            </a:r>
            <a:endParaRPr lang="en-US" sz="1400" b="1" dirty="0">
              <a:solidFill>
                <a:schemeClr val="bg1"/>
              </a:solidFill>
              <a:cs typeface="B Nazanin" panose="00000400000000000000" pitchFamily="2" charset="-78"/>
            </a:endParaRPr>
          </a:p>
        </p:txBody>
      </p:sp>
      <p:sp>
        <p:nvSpPr>
          <p:cNvPr id="11" name="Rectangle 10"/>
          <p:cNvSpPr/>
          <p:nvPr/>
        </p:nvSpPr>
        <p:spPr>
          <a:xfrm>
            <a:off x="10894160" y="3893938"/>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2" name="Rectangle 11"/>
          <p:cNvSpPr/>
          <p:nvPr/>
        </p:nvSpPr>
        <p:spPr>
          <a:xfrm>
            <a:off x="10874841" y="4939354"/>
            <a:ext cx="933719" cy="109669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به صورت تقسیم زمانی</a:t>
            </a:r>
            <a:endParaRPr lang="en-US" sz="1400" dirty="0">
              <a:solidFill>
                <a:schemeClr val="tx1"/>
              </a:solidFill>
              <a:cs typeface="B Nazanin" panose="00000400000000000000" pitchFamily="2" charset="-78"/>
            </a:endParaRPr>
          </a:p>
        </p:txBody>
      </p:sp>
      <p:pic>
        <p:nvPicPr>
          <p:cNvPr id="13" name="Picture 12"/>
          <p:cNvPicPr>
            <a:picLocks noChangeAspect="1"/>
          </p:cNvPicPr>
          <p:nvPr/>
        </p:nvPicPr>
        <p:blipFill>
          <a:blip r:embed="rId4"/>
          <a:stretch>
            <a:fillRect/>
          </a:stretch>
        </p:blipFill>
        <p:spPr>
          <a:xfrm>
            <a:off x="6272138" y="3914376"/>
            <a:ext cx="3956633" cy="3023465"/>
          </a:xfrm>
          <a:prstGeom prst="rect">
            <a:avLst/>
          </a:prstGeom>
        </p:spPr>
      </p:pic>
      <p:pic>
        <p:nvPicPr>
          <p:cNvPr id="14" name="Content Placeholder 4"/>
          <p:cNvPicPr>
            <a:picLocks noChangeAspect="1"/>
          </p:cNvPicPr>
          <p:nvPr/>
        </p:nvPicPr>
        <p:blipFill>
          <a:blip r:embed="rId5"/>
          <a:stretch>
            <a:fillRect/>
          </a:stretch>
        </p:blipFill>
        <p:spPr>
          <a:xfrm>
            <a:off x="2155736" y="4084738"/>
            <a:ext cx="3548663" cy="2805921"/>
          </a:xfrm>
          <a:prstGeom prst="rect">
            <a:avLst/>
          </a:prstGeom>
        </p:spPr>
      </p:pic>
    </p:spTree>
    <p:extLst>
      <p:ext uri="{BB962C8B-B14F-4D97-AF65-F5344CB8AC3E}">
        <p14:creationId xmlns:p14="http://schemas.microsoft.com/office/powerpoint/2010/main" val="767726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779" y="634407"/>
            <a:ext cx="8911687" cy="1054705"/>
          </a:xfrm>
        </p:spPr>
        <p:txBody>
          <a:bodyPr/>
          <a:lstStyle/>
          <a:p>
            <a:pPr algn="ctr"/>
            <a:r>
              <a:rPr lang="fa-IR" b="1" dirty="0"/>
              <a:t>نسل پنجم مخابرات </a:t>
            </a:r>
            <a:r>
              <a:rPr lang="en-US" sz="3200" b="1" dirty="0"/>
              <a:t>5G</a:t>
            </a:r>
          </a:p>
        </p:txBody>
      </p:sp>
      <p:sp>
        <p:nvSpPr>
          <p:cNvPr id="3" name="Content Placeholder 2"/>
          <p:cNvSpPr>
            <a:spLocks noGrp="1"/>
          </p:cNvSpPr>
          <p:nvPr>
            <p:ph idx="1"/>
          </p:nvPr>
        </p:nvSpPr>
        <p:spPr>
          <a:xfrm>
            <a:off x="666206" y="1659242"/>
            <a:ext cx="9514412" cy="5093958"/>
          </a:xfrm>
        </p:spPr>
        <p:txBody>
          <a:bodyPr>
            <a:normAutofit fontScale="92500" lnSpcReduction="20000"/>
          </a:bodyPr>
          <a:lstStyle/>
          <a:p>
            <a:pPr>
              <a:buFont typeface="Wingdings" panose="05000000000000000000" pitchFamily="2" charset="2"/>
              <a:buChar char="Ø"/>
            </a:pPr>
            <a:r>
              <a:rPr lang="fa-IR" dirty="0">
                <a:solidFill>
                  <a:schemeClr val="tx1"/>
                </a:solidFill>
              </a:rPr>
              <a:t>مزایای </a:t>
            </a:r>
            <a:r>
              <a:rPr lang="en-US" sz="1800" dirty="0">
                <a:solidFill>
                  <a:schemeClr val="tx1"/>
                </a:solidFill>
              </a:rPr>
              <a:t>5G</a:t>
            </a:r>
            <a:r>
              <a:rPr lang="fa-IR" sz="2400" dirty="0">
                <a:solidFill>
                  <a:schemeClr val="tx1"/>
                </a:solidFill>
              </a:rPr>
              <a:t> </a:t>
            </a:r>
            <a:r>
              <a:rPr lang="fa-IR" dirty="0">
                <a:solidFill>
                  <a:schemeClr val="tx1"/>
                </a:solidFill>
              </a:rPr>
              <a:t>در برابر </a:t>
            </a:r>
            <a:r>
              <a:rPr lang="en-US" sz="1800" dirty="0">
                <a:solidFill>
                  <a:schemeClr val="tx1"/>
                </a:solidFill>
              </a:rPr>
              <a:t>4G</a:t>
            </a:r>
            <a:r>
              <a:rPr lang="fa-IR" sz="2400" dirty="0">
                <a:solidFill>
                  <a:schemeClr val="tx1"/>
                </a:solidFill>
              </a:rPr>
              <a:t> </a:t>
            </a:r>
            <a:r>
              <a:rPr lang="fa-IR" dirty="0">
                <a:solidFill>
                  <a:schemeClr val="tx1"/>
                </a:solidFill>
              </a:rPr>
              <a:t>:</a:t>
            </a:r>
          </a:p>
          <a:p>
            <a:pPr lvl="1">
              <a:buFont typeface="Wingdings" panose="05000000000000000000" pitchFamily="2" charset="2"/>
              <a:buChar char="Ø"/>
            </a:pPr>
            <a:r>
              <a:rPr lang="fa-IR" dirty="0">
                <a:solidFill>
                  <a:schemeClr val="tx1"/>
                </a:solidFill>
              </a:rPr>
              <a:t>ارائه طیف بالاتر و بهره وری انرژی بیشتر</a:t>
            </a:r>
            <a:endParaRPr lang="en-US" dirty="0">
              <a:solidFill>
                <a:schemeClr val="tx1"/>
              </a:solidFill>
            </a:endParaRPr>
          </a:p>
          <a:p>
            <a:pPr lvl="1">
              <a:buFont typeface="Wingdings" panose="05000000000000000000" pitchFamily="2" charset="2"/>
              <a:buChar char="Ø"/>
            </a:pPr>
            <a:r>
              <a:rPr lang="fa-IR" dirty="0">
                <a:solidFill>
                  <a:schemeClr val="tx1"/>
                </a:solidFill>
              </a:rPr>
              <a:t>دستیابی</a:t>
            </a:r>
            <a:r>
              <a:rPr lang="en-US" sz="1800" dirty="0">
                <a:solidFill>
                  <a:schemeClr val="tx1"/>
                </a:solidFill>
              </a:rPr>
              <a:t>5G</a:t>
            </a:r>
            <a:r>
              <a:rPr lang="en-US" dirty="0">
                <a:solidFill>
                  <a:schemeClr val="tx1"/>
                </a:solidFill>
              </a:rPr>
              <a:t> </a:t>
            </a:r>
            <a:r>
              <a:rPr lang="fa-IR" dirty="0">
                <a:solidFill>
                  <a:schemeClr val="tx1"/>
                </a:solidFill>
              </a:rPr>
              <a:t> به رشد ظرفیت سیستم با ضریب حداقل 1000</a:t>
            </a:r>
          </a:p>
          <a:p>
            <a:pPr lvl="1">
              <a:buFont typeface="Wingdings" panose="05000000000000000000" pitchFamily="2" charset="2"/>
              <a:buChar char="Ø"/>
            </a:pPr>
            <a:r>
              <a:rPr lang="fa-IR" dirty="0">
                <a:solidFill>
                  <a:schemeClr val="tx1"/>
                </a:solidFill>
              </a:rPr>
              <a:t> بهینه سازی انرژی با ضریب حداقل 10</a:t>
            </a:r>
          </a:p>
          <a:p>
            <a:pPr>
              <a:buFont typeface="Wingdings" panose="05000000000000000000" pitchFamily="2" charset="2"/>
              <a:buChar char="Ø"/>
            </a:pPr>
            <a:r>
              <a:rPr lang="fa-IR" dirty="0">
                <a:solidFill>
                  <a:schemeClr val="tx1"/>
                </a:solidFill>
              </a:rPr>
              <a:t>شامل یک شبکه ی فشرده با هسته ی هوشمند و منعطف</a:t>
            </a:r>
          </a:p>
          <a:p>
            <a:pPr>
              <a:buFont typeface="Wingdings" panose="05000000000000000000" pitchFamily="2" charset="2"/>
              <a:buChar char="Ø"/>
            </a:pPr>
            <a:r>
              <a:rPr lang="fa-IR" dirty="0">
                <a:solidFill>
                  <a:schemeClr val="tx1"/>
                </a:solidFill>
              </a:rPr>
              <a:t>فناوری های مورد استفاده</a:t>
            </a:r>
            <a:endParaRPr lang="en-US" dirty="0">
              <a:solidFill>
                <a:schemeClr val="tx1"/>
              </a:solidFill>
            </a:endParaRPr>
          </a:p>
          <a:p>
            <a:pPr lvl="1"/>
            <a:r>
              <a:rPr lang="en-US" dirty="0">
                <a:solidFill>
                  <a:schemeClr val="tx1"/>
                </a:solidFill>
              </a:rPr>
              <a:t>ORAN</a:t>
            </a:r>
          </a:p>
          <a:p>
            <a:pPr lvl="1"/>
            <a:r>
              <a:rPr lang="fa-IR" dirty="0">
                <a:solidFill>
                  <a:schemeClr val="tx1"/>
                </a:solidFill>
              </a:rPr>
              <a:t>برش شبکه</a:t>
            </a:r>
          </a:p>
          <a:p>
            <a:pPr lvl="1"/>
            <a:r>
              <a:rPr lang="fa-IR" dirty="0">
                <a:solidFill>
                  <a:schemeClr val="tx1"/>
                </a:solidFill>
              </a:rPr>
              <a:t>مجازی سازی توابع شبکه</a:t>
            </a:r>
          </a:p>
          <a:p>
            <a:pPr lvl="1"/>
            <a:r>
              <a:rPr lang="ar-IQ" dirty="0"/>
              <a:t>شبکه ی تعریف شده ی نرم افزاری </a:t>
            </a:r>
            <a:r>
              <a:rPr lang="en-US" dirty="0"/>
              <a:t>SDN</a:t>
            </a:r>
            <a:r>
              <a:rPr lang="ar-IQ" dirty="0"/>
              <a:t> </a:t>
            </a:r>
            <a:endParaRPr lang="fa-IR" dirty="0">
              <a:solidFill>
                <a:schemeClr val="tx1"/>
              </a:solidFill>
            </a:endParaRPr>
          </a:p>
          <a:p>
            <a:pPr lvl="1">
              <a:buFont typeface="Wingdings" panose="05000000000000000000" pitchFamily="2" charset="2"/>
              <a:buChar char="Ø"/>
            </a:pPr>
            <a:r>
              <a:rPr lang="fa-IR" dirty="0">
                <a:solidFill>
                  <a:schemeClr val="tx1"/>
                </a:solidFill>
              </a:rPr>
              <a:t>موج میلیمتری</a:t>
            </a:r>
          </a:p>
          <a:p>
            <a:pPr lvl="1">
              <a:buFont typeface="Wingdings" panose="05000000000000000000" pitchFamily="2" charset="2"/>
              <a:buChar char="Ø"/>
            </a:pPr>
            <a:r>
              <a:rPr lang="en-US" dirty="0">
                <a:solidFill>
                  <a:schemeClr val="tx1"/>
                </a:solidFill>
              </a:rPr>
              <a:t>femtocell</a:t>
            </a:r>
            <a:endParaRPr lang="fa-IR" dirty="0">
              <a:solidFill>
                <a:schemeClr val="tx1"/>
              </a:solidFill>
            </a:endParaRPr>
          </a:p>
          <a:p>
            <a:pPr lvl="1">
              <a:buFont typeface="Wingdings" panose="05000000000000000000" pitchFamily="2" charset="2"/>
              <a:buChar char="Ø"/>
            </a:pPr>
            <a:r>
              <a:rPr lang="en-US" sz="1800" dirty="0">
                <a:solidFill>
                  <a:schemeClr val="tx1"/>
                </a:solidFill>
              </a:rPr>
              <a:t>Massive MIMO</a:t>
            </a:r>
          </a:p>
          <a:p>
            <a:pPr lvl="1">
              <a:buFont typeface="Wingdings" panose="05000000000000000000" pitchFamily="2" charset="2"/>
              <a:buChar char="Ø"/>
            </a:pPr>
            <a:endParaRPr lang="fa-IR" dirty="0">
              <a:solidFill>
                <a:schemeClr val="tx1"/>
              </a:solidFill>
            </a:endParaRPr>
          </a:p>
          <a:p>
            <a:pPr marL="0" indent="0">
              <a:buNone/>
            </a:pPr>
            <a:endParaRPr lang="en-US" dirty="0"/>
          </a:p>
        </p:txBody>
      </p:sp>
      <p:sp>
        <p:nvSpPr>
          <p:cNvPr id="11" name="Rounded Rectangle 10"/>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3" name="Rectangle 12"/>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4" name="Rectangle 13"/>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5" name="Rectangle 14"/>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r>
              <a:rPr lang="en-US" dirty="0"/>
              <a:t>/50</a:t>
            </a:r>
          </a:p>
        </p:txBody>
      </p:sp>
    </p:spTree>
    <p:extLst>
      <p:ext uri="{BB962C8B-B14F-4D97-AF65-F5344CB8AC3E}">
        <p14:creationId xmlns:p14="http://schemas.microsoft.com/office/powerpoint/2010/main" val="34270828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1613" y="167344"/>
            <a:ext cx="8915399" cy="1468800"/>
          </a:xfrm>
        </p:spPr>
        <p:txBody>
          <a:bodyPr>
            <a:normAutofit/>
          </a:bodyPr>
          <a:lstStyle/>
          <a:p>
            <a:pPr algn="r" rtl="1"/>
            <a:r>
              <a:rPr lang="fa-IR" sz="6600" b="1" dirty="0">
                <a:solidFill>
                  <a:schemeClr val="tx1"/>
                </a:solidFill>
                <a:cs typeface="B Nazanin" panose="00000400000000000000" pitchFamily="2" charset="-78"/>
              </a:rPr>
              <a:t>تخصیص منابع در لینک فراسو</a:t>
            </a:r>
            <a:endParaRPr lang="en-US" sz="66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40</a:t>
            </a:fld>
            <a:r>
              <a:rPr lang="en-US" dirty="0"/>
              <a:t>/50</a:t>
            </a:r>
          </a:p>
        </p:txBody>
      </p:sp>
      <p:pic>
        <p:nvPicPr>
          <p:cNvPr id="5" name="Picture 4"/>
          <p:cNvPicPr>
            <a:picLocks noChangeAspect="1"/>
          </p:cNvPicPr>
          <p:nvPr/>
        </p:nvPicPr>
        <p:blipFill>
          <a:blip r:embed="rId2"/>
          <a:stretch>
            <a:fillRect/>
          </a:stretch>
        </p:blipFill>
        <p:spPr>
          <a:xfrm>
            <a:off x="4517308" y="2066115"/>
            <a:ext cx="4291842" cy="4456560"/>
          </a:xfrm>
          <a:prstGeom prst="rect">
            <a:avLst/>
          </a:prstGeom>
        </p:spPr>
      </p:pic>
    </p:spTree>
    <p:extLst>
      <p:ext uri="{BB962C8B-B14F-4D97-AF65-F5344CB8AC3E}">
        <p14:creationId xmlns:p14="http://schemas.microsoft.com/office/powerpoint/2010/main" val="2781390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380" y="595588"/>
            <a:ext cx="8911687" cy="1280890"/>
          </a:xfrm>
        </p:spPr>
        <p:txBody>
          <a:bodyPr/>
          <a:lstStyle/>
          <a:p>
            <a:r>
              <a:rPr lang="fa-IR" b="1" dirty="0"/>
              <a:t>آنالیز نرخ قابل دسترس</a:t>
            </a:r>
            <a:r>
              <a:rPr lang="fa-IR" dirty="0"/>
              <a:t> </a:t>
            </a:r>
            <a:br>
              <a:rPr lang="fa-IR"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21183" y="2128229"/>
                <a:ext cx="8915400" cy="3777622"/>
              </a:xfrm>
            </p:spPr>
            <p:txBody>
              <a:bodyPr/>
              <a:lstStyle/>
              <a:p>
                <a:r>
                  <a:rPr lang="fa-IR" dirty="0"/>
                  <a:t>نرخ قابل دسترسی برای کاربر</a:t>
                </a:r>
                <a:r>
                  <a:rPr lang="en-US"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𝑑</m:t>
                        </m:r>
                      </m:e>
                      <m:sub>
                        <m:r>
                          <a:rPr lang="en-US" sz="2000" i="1" dirty="0" err="1">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𝑘</m:t>
                        </m:r>
                      </m:sub>
                    </m:sSub>
                  </m:oMath>
                </a14:m>
                <a:endParaRPr lang="en-US" dirty="0"/>
              </a:p>
              <a:p>
                <a:r>
                  <a:rPr lang="fa-IR" dirty="0"/>
                  <a:t>نسبت سیگنال به نویز </a:t>
                </a:r>
              </a:p>
              <a:p>
                <a:endParaRPr lang="en-US" dirty="0"/>
              </a:p>
              <a:p>
                <a:r>
                  <a:rPr lang="fa-IR" dirty="0"/>
                  <a:t>پیام دریافتی توسط واحد رادیویی </a:t>
                </a:r>
                <a:r>
                  <a:rPr lang="en-US" sz="2000" i="1" dirty="0"/>
                  <a:t>n</a:t>
                </a:r>
                <a:r>
                  <a:rPr lang="fa-IR" dirty="0"/>
                  <a:t>ام در دسته ي </a:t>
                </a:r>
                <a:r>
                  <a:rPr lang="en-US" sz="2000" i="1" dirty="0"/>
                  <a:t>s</a:t>
                </a:r>
                <a:r>
                  <a:rPr lang="fa-IR" dirty="0"/>
                  <a:t>ام </a:t>
                </a:r>
                <a:br>
                  <a:rPr lang="fa-IR"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21183" y="2128229"/>
                <a:ext cx="8915400" cy="3777622"/>
              </a:xfrm>
              <a:blipFill rotWithShape="0">
                <a:blip r:embed="rId2"/>
                <a:stretch>
                  <a:fillRect t="-1774" r="-9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41</a:t>
            </a:fld>
            <a:r>
              <a:rPr lang="en-US" dirty="0"/>
              <a:t>/50</a:t>
            </a:r>
          </a:p>
        </p:txBody>
      </p:sp>
      <p:pic>
        <p:nvPicPr>
          <p:cNvPr id="5" name="Picture 4"/>
          <p:cNvPicPr>
            <a:picLocks noChangeAspect="1"/>
          </p:cNvPicPr>
          <p:nvPr/>
        </p:nvPicPr>
        <p:blipFill>
          <a:blip r:embed="rId3"/>
          <a:stretch>
            <a:fillRect/>
          </a:stretch>
        </p:blipFill>
        <p:spPr>
          <a:xfrm>
            <a:off x="3466187" y="2108333"/>
            <a:ext cx="2533650" cy="552450"/>
          </a:xfrm>
          <a:prstGeom prst="rect">
            <a:avLst/>
          </a:prstGeom>
        </p:spPr>
      </p:pic>
      <p:pic>
        <p:nvPicPr>
          <p:cNvPr id="6" name="Picture 5"/>
          <p:cNvPicPr>
            <a:picLocks noChangeAspect="1"/>
          </p:cNvPicPr>
          <p:nvPr/>
        </p:nvPicPr>
        <p:blipFill>
          <a:blip r:embed="rId4"/>
          <a:stretch>
            <a:fillRect/>
          </a:stretch>
        </p:blipFill>
        <p:spPr>
          <a:xfrm>
            <a:off x="3466187" y="2660783"/>
            <a:ext cx="3209925" cy="695325"/>
          </a:xfrm>
          <a:prstGeom prst="rect">
            <a:avLst/>
          </a:prstGeom>
        </p:spPr>
      </p:pic>
      <p:pic>
        <p:nvPicPr>
          <p:cNvPr id="7" name="Picture 6"/>
          <p:cNvPicPr>
            <a:picLocks noChangeAspect="1"/>
          </p:cNvPicPr>
          <p:nvPr/>
        </p:nvPicPr>
        <p:blipFill>
          <a:blip r:embed="rId5"/>
          <a:stretch>
            <a:fillRect/>
          </a:stretch>
        </p:blipFill>
        <p:spPr>
          <a:xfrm>
            <a:off x="2705300" y="4392165"/>
            <a:ext cx="7038975" cy="752475"/>
          </a:xfrm>
          <a:prstGeom prst="rect">
            <a:avLst/>
          </a:prstGeom>
        </p:spPr>
      </p:pic>
      <p:sp>
        <p:nvSpPr>
          <p:cNvPr id="8" name="Rounded Rectangle 7"/>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1" name="Rectangle 10"/>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2" name="Rectangle 11"/>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در لینک فراسو</a:t>
            </a:r>
            <a:endParaRPr lang="en-US" b="1" dirty="0">
              <a:solidFill>
                <a:schemeClr val="bg1"/>
              </a:solidFill>
              <a:cs typeface="B Nazanin" panose="00000400000000000000" pitchFamily="2" charset="-78"/>
            </a:endParaRPr>
          </a:p>
        </p:txBody>
      </p:sp>
      <p:sp>
        <p:nvSpPr>
          <p:cNvPr id="13" name="Rectangle 12"/>
          <p:cNvSpPr/>
          <p:nvPr/>
        </p:nvSpPr>
        <p:spPr>
          <a:xfrm>
            <a:off x="10874841" y="4939354"/>
            <a:ext cx="933719" cy="109669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به صورت تقسیم زمانی</a:t>
            </a:r>
            <a:endParaRPr lang="en-US" sz="1400" dirty="0">
              <a:solidFill>
                <a:schemeClr val="tx1"/>
              </a:solidFill>
              <a:cs typeface="B Nazanin" panose="00000400000000000000" pitchFamily="2" charset="-78"/>
            </a:endParaRPr>
          </a:p>
        </p:txBody>
      </p:sp>
    </p:spTree>
    <p:extLst>
      <p:ext uri="{BB962C8B-B14F-4D97-AF65-F5344CB8AC3E}">
        <p14:creationId xmlns:p14="http://schemas.microsoft.com/office/powerpoint/2010/main" val="11826884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278" y="337284"/>
            <a:ext cx="8911687" cy="1280890"/>
          </a:xfrm>
        </p:spPr>
        <p:txBody>
          <a:bodyPr/>
          <a:lstStyle/>
          <a:p>
            <a:r>
              <a:rPr lang="fa-IR" b="1" dirty="0"/>
              <a:t>آنالیز نرخ قابل دسترس</a:t>
            </a:r>
            <a:endParaRPr lang="en-US" dirty="0"/>
          </a:p>
        </p:txBody>
      </p:sp>
      <p:sp>
        <p:nvSpPr>
          <p:cNvPr id="3" name="Content Placeholder 2"/>
          <p:cNvSpPr>
            <a:spLocks noGrp="1"/>
          </p:cNvSpPr>
          <p:nvPr>
            <p:ph idx="1"/>
          </p:nvPr>
        </p:nvSpPr>
        <p:spPr>
          <a:xfrm>
            <a:off x="1749983" y="2133598"/>
            <a:ext cx="8915400" cy="3777622"/>
          </a:xfrm>
        </p:spPr>
        <p:txBody>
          <a:bodyPr/>
          <a:lstStyle/>
          <a:p>
            <a:r>
              <a:rPr lang="fa-IR" dirty="0"/>
              <a:t>پیام دریافتی توسط واحد رادیویی</a:t>
            </a:r>
            <a:r>
              <a:rPr lang="en-US" dirty="0"/>
              <a:t> </a:t>
            </a:r>
            <a:r>
              <a:rPr lang="en-US" sz="2000" dirty="0"/>
              <a:t>n</a:t>
            </a:r>
            <a:r>
              <a:rPr lang="fa-IR" dirty="0"/>
              <a:t>ام در </a:t>
            </a:r>
            <a:r>
              <a:rPr lang="en-US" sz="2000" dirty="0"/>
              <a:t>s</a:t>
            </a:r>
            <a:r>
              <a:rPr lang="fa-IR" dirty="0"/>
              <a:t> امین خوشه، بعد از فشرده سازي</a:t>
            </a:r>
          </a:p>
          <a:p>
            <a:r>
              <a:rPr lang="fa-IR" dirty="0"/>
              <a:t>پیام هر کاربر در واحد کنترل با اعمال پرتو دهی بدست می آید</a:t>
            </a:r>
          </a:p>
          <a:p>
            <a:r>
              <a:rPr lang="fa-IR" dirty="0"/>
              <a:t>تداخل و نویز بدست آمده</a:t>
            </a:r>
            <a:br>
              <a:rPr lang="fa-IR" dirty="0"/>
            </a:br>
            <a:r>
              <a:rPr lang="fa-IR" dirty="0"/>
              <a:t> </a:t>
            </a:r>
            <a:br>
              <a:rPr lang="fa-IR"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42</a:t>
            </a:fld>
            <a:r>
              <a:rPr lang="en-US" dirty="0"/>
              <a:t>/50</a:t>
            </a:r>
          </a:p>
        </p:txBody>
      </p:sp>
      <p:pic>
        <p:nvPicPr>
          <p:cNvPr id="5" name="Picture 4"/>
          <p:cNvPicPr>
            <a:picLocks noChangeAspect="1"/>
          </p:cNvPicPr>
          <p:nvPr/>
        </p:nvPicPr>
        <p:blipFill>
          <a:blip r:embed="rId2"/>
          <a:stretch>
            <a:fillRect/>
          </a:stretch>
        </p:blipFill>
        <p:spPr>
          <a:xfrm>
            <a:off x="2174852" y="2642682"/>
            <a:ext cx="2124075" cy="419100"/>
          </a:xfrm>
          <a:prstGeom prst="rect">
            <a:avLst/>
          </a:prstGeom>
        </p:spPr>
      </p:pic>
      <p:pic>
        <p:nvPicPr>
          <p:cNvPr id="6" name="Picture 5"/>
          <p:cNvPicPr>
            <a:picLocks noChangeAspect="1"/>
          </p:cNvPicPr>
          <p:nvPr/>
        </p:nvPicPr>
        <p:blipFill>
          <a:blip r:embed="rId3"/>
          <a:stretch>
            <a:fillRect/>
          </a:stretch>
        </p:blipFill>
        <p:spPr>
          <a:xfrm>
            <a:off x="2174852" y="4182615"/>
            <a:ext cx="7524750" cy="1171575"/>
          </a:xfrm>
          <a:prstGeom prst="rect">
            <a:avLst/>
          </a:prstGeom>
        </p:spPr>
      </p:pic>
      <p:sp>
        <p:nvSpPr>
          <p:cNvPr id="7" name="Rounded Rectangle 6"/>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0" name="Rectangle 9"/>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1" name="Rectangle 10"/>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در لینک فراسو</a:t>
            </a:r>
            <a:endParaRPr lang="en-US" b="1" dirty="0">
              <a:solidFill>
                <a:schemeClr val="bg1"/>
              </a:solidFill>
              <a:cs typeface="B Nazanin" panose="00000400000000000000" pitchFamily="2" charset="-78"/>
            </a:endParaRPr>
          </a:p>
        </p:txBody>
      </p:sp>
      <p:sp>
        <p:nvSpPr>
          <p:cNvPr id="12" name="Rectangle 11"/>
          <p:cNvSpPr/>
          <p:nvPr/>
        </p:nvSpPr>
        <p:spPr>
          <a:xfrm>
            <a:off x="10874841" y="4939354"/>
            <a:ext cx="933719" cy="109669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به صورت تقسیم زمانی</a:t>
            </a:r>
            <a:endParaRPr lang="en-US" sz="1400" dirty="0">
              <a:solidFill>
                <a:schemeClr val="tx1"/>
              </a:solidFill>
              <a:cs typeface="B Nazanin" panose="00000400000000000000" pitchFamily="2" charset="-78"/>
            </a:endParaRPr>
          </a:p>
        </p:txBody>
      </p:sp>
      <p:pic>
        <p:nvPicPr>
          <p:cNvPr id="13" name="Picture 12"/>
          <p:cNvPicPr>
            <a:picLocks noChangeAspect="1"/>
          </p:cNvPicPr>
          <p:nvPr/>
        </p:nvPicPr>
        <p:blipFill>
          <a:blip r:embed="rId4"/>
          <a:stretch>
            <a:fillRect/>
          </a:stretch>
        </p:blipFill>
        <p:spPr>
          <a:xfrm>
            <a:off x="2152137" y="5339241"/>
            <a:ext cx="3762375" cy="857250"/>
          </a:xfrm>
          <a:prstGeom prst="rect">
            <a:avLst/>
          </a:prstGeom>
        </p:spPr>
      </p:pic>
    </p:spTree>
    <p:extLst>
      <p:ext uri="{BB962C8B-B14F-4D97-AF65-F5344CB8AC3E}">
        <p14:creationId xmlns:p14="http://schemas.microsoft.com/office/powerpoint/2010/main" val="3529511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208" y="306335"/>
            <a:ext cx="8911687" cy="1280890"/>
          </a:xfrm>
        </p:spPr>
        <p:txBody>
          <a:bodyPr/>
          <a:lstStyle/>
          <a:p>
            <a:r>
              <a:rPr lang="fa-IR" b="1" dirty="0"/>
              <a:t>شرح مسئله</a:t>
            </a:r>
            <a:endParaRPr lang="en-US" dirty="0"/>
          </a:p>
        </p:txBody>
      </p:sp>
      <p:sp>
        <p:nvSpPr>
          <p:cNvPr id="3" name="Content Placeholder 2"/>
          <p:cNvSpPr>
            <a:spLocks noGrp="1"/>
          </p:cNvSpPr>
          <p:nvPr>
            <p:ph idx="1"/>
          </p:nvPr>
        </p:nvSpPr>
        <p:spPr>
          <a:xfrm>
            <a:off x="1609919" y="1216339"/>
            <a:ext cx="8915400" cy="3777622"/>
          </a:xfrm>
        </p:spPr>
        <p:txBody>
          <a:bodyPr/>
          <a:lstStyle/>
          <a:p>
            <a:r>
              <a:rPr lang="fa-IR" dirty="0"/>
              <a:t>نرخ قابل دسترس بر روي لینک </a:t>
            </a:r>
            <a:r>
              <a:rPr lang="en-US" sz="2000" dirty="0"/>
              <a:t>fronthaul</a:t>
            </a:r>
            <a:r>
              <a:rPr lang="fa-IR" dirty="0"/>
              <a:t> بین </a:t>
            </a:r>
            <a:r>
              <a:rPr lang="en-US" sz="2000" i="1" dirty="0"/>
              <a:t>n</a:t>
            </a:r>
            <a:r>
              <a:rPr lang="fa-IR" dirty="0"/>
              <a:t>امین واحد رادیویی در </a:t>
            </a:r>
            <a:r>
              <a:rPr lang="en-US" sz="2000" i="1" dirty="0"/>
              <a:t>s</a:t>
            </a:r>
            <a:r>
              <a:rPr lang="fa-IR" dirty="0"/>
              <a:t>امین خوشه و</a:t>
            </a:r>
            <a:br>
              <a:rPr lang="fa-IR" dirty="0"/>
            </a:br>
            <a:r>
              <a:rPr lang="fa-IR" dirty="0"/>
              <a:t>واحد کنترل </a:t>
            </a:r>
          </a:p>
          <a:p>
            <a:endParaRPr lang="fa-IR" dirty="0"/>
          </a:p>
          <a:p>
            <a:endParaRPr lang="fa-IR" dirty="0"/>
          </a:p>
          <a:p>
            <a:r>
              <a:rPr lang="fa-IR" dirty="0"/>
              <a:t>رابطه ی بازدهی انرژی</a:t>
            </a:r>
            <a:br>
              <a:rPr lang="fa-IR"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43</a:t>
            </a:fld>
            <a:r>
              <a:rPr lang="en-US" dirty="0"/>
              <a:t>/50</a:t>
            </a:r>
          </a:p>
        </p:txBody>
      </p:sp>
      <p:pic>
        <p:nvPicPr>
          <p:cNvPr id="5" name="Picture 4"/>
          <p:cNvPicPr>
            <a:picLocks noChangeAspect="1"/>
          </p:cNvPicPr>
          <p:nvPr/>
        </p:nvPicPr>
        <p:blipFill>
          <a:blip r:embed="rId2"/>
          <a:stretch>
            <a:fillRect/>
          </a:stretch>
        </p:blipFill>
        <p:spPr>
          <a:xfrm>
            <a:off x="2093201" y="2200821"/>
            <a:ext cx="7505700" cy="647700"/>
          </a:xfrm>
          <a:prstGeom prst="rect">
            <a:avLst/>
          </a:prstGeom>
        </p:spPr>
      </p:pic>
      <p:pic>
        <p:nvPicPr>
          <p:cNvPr id="6" name="Picture 5"/>
          <p:cNvPicPr>
            <a:picLocks noChangeAspect="1"/>
          </p:cNvPicPr>
          <p:nvPr/>
        </p:nvPicPr>
        <p:blipFill>
          <a:blip r:embed="rId3"/>
          <a:stretch>
            <a:fillRect/>
          </a:stretch>
        </p:blipFill>
        <p:spPr>
          <a:xfrm>
            <a:off x="3743257" y="3727134"/>
            <a:ext cx="3248025" cy="1333500"/>
          </a:xfrm>
          <a:prstGeom prst="rect">
            <a:avLst/>
          </a:prstGeom>
        </p:spPr>
      </p:pic>
      <p:sp>
        <p:nvSpPr>
          <p:cNvPr id="7" name="Rounded Rectangle 6"/>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894160" y="799979"/>
            <a:ext cx="927279" cy="76873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p:cNvSpPr/>
          <p:nvPr/>
        </p:nvSpPr>
        <p:spPr>
          <a:xfrm>
            <a:off x="10894160" y="1803104"/>
            <a:ext cx="914400" cy="76873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0" name="Rectangle 9"/>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600" dirty="0">
                <a:solidFill>
                  <a:schemeClr val="tx1"/>
                </a:solidFill>
                <a:cs typeface="B Nazanin" panose="00000400000000000000" pitchFamily="2" charset="-78"/>
              </a:rPr>
              <a:t>تخصیص منابع در لینک فروسو</a:t>
            </a:r>
            <a:endParaRPr lang="en-US" sz="1600" dirty="0">
              <a:solidFill>
                <a:schemeClr val="tx1"/>
              </a:solidFill>
              <a:cs typeface="B Nazanin" panose="00000400000000000000" pitchFamily="2" charset="-78"/>
            </a:endParaRPr>
          </a:p>
        </p:txBody>
      </p:sp>
      <p:sp>
        <p:nvSpPr>
          <p:cNvPr id="11" name="Rectangle 10"/>
          <p:cNvSpPr/>
          <p:nvPr/>
        </p:nvSpPr>
        <p:spPr>
          <a:xfrm>
            <a:off x="10894160" y="4039600"/>
            <a:ext cx="914400" cy="76873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در لینک فراسو</a:t>
            </a:r>
            <a:endParaRPr lang="en-US" b="1" dirty="0">
              <a:solidFill>
                <a:schemeClr val="bg1"/>
              </a:solidFill>
              <a:cs typeface="B Nazanin" panose="00000400000000000000" pitchFamily="2" charset="-78"/>
            </a:endParaRPr>
          </a:p>
        </p:txBody>
      </p:sp>
      <p:sp>
        <p:nvSpPr>
          <p:cNvPr id="12" name="Rectangle 11"/>
          <p:cNvSpPr/>
          <p:nvPr/>
        </p:nvSpPr>
        <p:spPr>
          <a:xfrm>
            <a:off x="10894160" y="5085016"/>
            <a:ext cx="914400" cy="8763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به صورت تقسیم زمانی</a:t>
            </a:r>
            <a:endParaRPr lang="en-US" sz="14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310968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208" y="288713"/>
            <a:ext cx="8911687" cy="1280890"/>
          </a:xfrm>
        </p:spPr>
        <p:txBody>
          <a:bodyPr/>
          <a:lstStyle/>
          <a:p>
            <a:r>
              <a:rPr lang="fa-IR" b="1" dirty="0"/>
              <a:t>شرح مسئله</a:t>
            </a:r>
            <a:r>
              <a:rPr lang="fa-IR" dirty="0"/>
              <a:t> </a:t>
            </a:r>
            <a:br>
              <a:rPr lang="fa-IR" dirty="0"/>
            </a:br>
            <a:endParaRPr lang="en-US" dirty="0"/>
          </a:p>
        </p:txBody>
      </p:sp>
      <p:sp>
        <p:nvSpPr>
          <p:cNvPr id="3" name="Content Placeholder 2"/>
          <p:cNvSpPr>
            <a:spLocks noGrp="1"/>
          </p:cNvSpPr>
          <p:nvPr>
            <p:ph idx="1"/>
          </p:nvPr>
        </p:nvSpPr>
        <p:spPr>
          <a:xfrm>
            <a:off x="1735449" y="2260350"/>
            <a:ext cx="8915400" cy="3777622"/>
          </a:xfrm>
        </p:spPr>
        <p:txBody>
          <a:bodyPr/>
          <a:lstStyle/>
          <a:p>
            <a:r>
              <a:rPr lang="fa-IR" dirty="0"/>
              <a:t>هدف</a:t>
            </a:r>
          </a:p>
          <a:p>
            <a:endParaRPr lang="fa-IR" dirty="0"/>
          </a:p>
          <a:p>
            <a:r>
              <a:rPr lang="fa-IR" dirty="0"/>
              <a:t>قضیه </a:t>
            </a:r>
          </a:p>
          <a:p>
            <a:endParaRPr lang="fa-IR" dirty="0"/>
          </a:p>
          <a:p>
            <a:r>
              <a:rPr lang="fa-IR" dirty="0"/>
              <a:t> تابع لاگرانژ بدست آمده</a:t>
            </a:r>
          </a:p>
          <a:p>
            <a:endParaRPr lang="fa-IR" dirty="0"/>
          </a:p>
          <a:p>
            <a:r>
              <a:rPr lang="fa-IR" dirty="0"/>
              <a:t>توان بهینه</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44</a:t>
            </a:fld>
            <a:r>
              <a:rPr lang="en-US" dirty="0"/>
              <a:t>/50</a:t>
            </a:r>
          </a:p>
        </p:txBody>
      </p:sp>
      <p:pic>
        <p:nvPicPr>
          <p:cNvPr id="5" name="Picture 4"/>
          <p:cNvPicPr>
            <a:picLocks noChangeAspect="1"/>
          </p:cNvPicPr>
          <p:nvPr/>
        </p:nvPicPr>
        <p:blipFill>
          <a:blip r:embed="rId2"/>
          <a:stretch>
            <a:fillRect/>
          </a:stretch>
        </p:blipFill>
        <p:spPr>
          <a:xfrm>
            <a:off x="4262620" y="1081539"/>
            <a:ext cx="4038600" cy="1666875"/>
          </a:xfrm>
          <a:prstGeom prst="rect">
            <a:avLst/>
          </a:prstGeom>
        </p:spPr>
      </p:pic>
      <p:pic>
        <p:nvPicPr>
          <p:cNvPr id="6" name="Picture 5"/>
          <p:cNvPicPr>
            <a:picLocks noChangeAspect="1"/>
          </p:cNvPicPr>
          <p:nvPr/>
        </p:nvPicPr>
        <p:blipFill>
          <a:blip r:embed="rId3"/>
          <a:stretch>
            <a:fillRect/>
          </a:stretch>
        </p:blipFill>
        <p:spPr>
          <a:xfrm>
            <a:off x="1735449" y="3080659"/>
            <a:ext cx="4343400" cy="3105150"/>
          </a:xfrm>
          <a:prstGeom prst="rect">
            <a:avLst/>
          </a:prstGeom>
        </p:spPr>
      </p:pic>
      <p:pic>
        <p:nvPicPr>
          <p:cNvPr id="7" name="Picture 6"/>
          <p:cNvPicPr>
            <a:picLocks noChangeAspect="1"/>
          </p:cNvPicPr>
          <p:nvPr/>
        </p:nvPicPr>
        <p:blipFill>
          <a:blip r:embed="rId4"/>
          <a:stretch>
            <a:fillRect/>
          </a:stretch>
        </p:blipFill>
        <p:spPr>
          <a:xfrm>
            <a:off x="6625245" y="5903713"/>
            <a:ext cx="3676650" cy="733425"/>
          </a:xfrm>
          <a:prstGeom prst="rect">
            <a:avLst/>
          </a:prstGeom>
        </p:spPr>
      </p:pic>
      <p:sp>
        <p:nvSpPr>
          <p:cNvPr id="8" name="Rounded Rectangle 7"/>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1" name="Rectangle 10"/>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2" name="Rectangle 11"/>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در لینک فراسو</a:t>
            </a:r>
            <a:endParaRPr lang="en-US" b="1" dirty="0">
              <a:solidFill>
                <a:schemeClr val="bg1"/>
              </a:solidFill>
              <a:cs typeface="B Nazanin" panose="00000400000000000000" pitchFamily="2" charset="-78"/>
            </a:endParaRPr>
          </a:p>
        </p:txBody>
      </p:sp>
      <p:sp>
        <p:nvSpPr>
          <p:cNvPr id="13" name="Rectangle 12"/>
          <p:cNvSpPr/>
          <p:nvPr/>
        </p:nvSpPr>
        <p:spPr>
          <a:xfrm>
            <a:off x="10874841" y="4939354"/>
            <a:ext cx="933719" cy="109669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به صورت تقسیم زمانی</a:t>
            </a:r>
            <a:endParaRPr lang="en-US" sz="1400" dirty="0">
              <a:solidFill>
                <a:schemeClr val="tx1"/>
              </a:solidFill>
              <a:cs typeface="B Nazanin" panose="00000400000000000000" pitchFamily="2" charset="-78"/>
            </a:endParaRPr>
          </a:p>
        </p:txBody>
      </p:sp>
      <p:pic>
        <p:nvPicPr>
          <p:cNvPr id="14" name="Picture 13"/>
          <p:cNvPicPr>
            <a:picLocks noChangeAspect="1"/>
          </p:cNvPicPr>
          <p:nvPr/>
        </p:nvPicPr>
        <p:blipFill>
          <a:blip r:embed="rId5"/>
          <a:stretch>
            <a:fillRect/>
          </a:stretch>
        </p:blipFill>
        <p:spPr>
          <a:xfrm>
            <a:off x="6463924" y="2968164"/>
            <a:ext cx="2990850" cy="952500"/>
          </a:xfrm>
          <a:prstGeom prst="rect">
            <a:avLst/>
          </a:prstGeom>
        </p:spPr>
      </p:pic>
    </p:spTree>
    <p:extLst>
      <p:ext uri="{BB962C8B-B14F-4D97-AF65-F5344CB8AC3E}">
        <p14:creationId xmlns:p14="http://schemas.microsoft.com/office/powerpoint/2010/main" val="37690746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397" y="617382"/>
            <a:ext cx="8911687" cy="1280890"/>
          </a:xfrm>
        </p:spPr>
        <p:txBody>
          <a:bodyPr/>
          <a:lstStyle/>
          <a:p>
            <a:r>
              <a:rPr lang="fa-IR" dirty="0"/>
              <a:t>الگوریتم مورد استفاده</a:t>
            </a:r>
            <a:endParaRPr lang="en-US" dirty="0"/>
          </a:p>
        </p:txBody>
      </p:sp>
      <p:sp>
        <p:nvSpPr>
          <p:cNvPr id="3" name="Content Placeholder 2"/>
          <p:cNvSpPr>
            <a:spLocks noGrp="1"/>
          </p:cNvSpPr>
          <p:nvPr>
            <p:ph idx="1"/>
          </p:nvPr>
        </p:nvSpPr>
        <p:spPr>
          <a:xfrm>
            <a:off x="1669667" y="2128229"/>
            <a:ext cx="8915400" cy="3777622"/>
          </a:xfrm>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r>
              <a:rPr lang="en-US" dirty="0"/>
              <a:t>/50</a:t>
            </a:r>
          </a:p>
        </p:txBody>
      </p:sp>
      <p:pic>
        <p:nvPicPr>
          <p:cNvPr id="5" name="Picture 4"/>
          <p:cNvPicPr>
            <a:picLocks noChangeAspect="1"/>
          </p:cNvPicPr>
          <p:nvPr/>
        </p:nvPicPr>
        <p:blipFill>
          <a:blip r:embed="rId2"/>
          <a:stretch>
            <a:fillRect/>
          </a:stretch>
        </p:blipFill>
        <p:spPr>
          <a:xfrm>
            <a:off x="2666530" y="1768259"/>
            <a:ext cx="7477125" cy="4019550"/>
          </a:xfrm>
          <a:prstGeom prst="rect">
            <a:avLst/>
          </a:prstGeom>
        </p:spPr>
      </p:pic>
      <p:sp>
        <p:nvSpPr>
          <p:cNvPr id="12" name="Rounded Rectangle 11"/>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4" name="Rectangle 13"/>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5" name="Rectangle 14"/>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6" name="Rectangle 15"/>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در لینک فراسو</a:t>
            </a:r>
            <a:endParaRPr lang="en-US" b="1" dirty="0">
              <a:solidFill>
                <a:schemeClr val="bg1"/>
              </a:solidFill>
              <a:cs typeface="B Nazanin" panose="00000400000000000000" pitchFamily="2" charset="-78"/>
            </a:endParaRPr>
          </a:p>
        </p:txBody>
      </p:sp>
      <p:sp>
        <p:nvSpPr>
          <p:cNvPr id="17" name="Rectangle 16"/>
          <p:cNvSpPr/>
          <p:nvPr/>
        </p:nvSpPr>
        <p:spPr>
          <a:xfrm>
            <a:off x="10874841" y="4939354"/>
            <a:ext cx="933719" cy="109669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به صورت تقسیم زمانی</a:t>
            </a:r>
            <a:endParaRPr lang="en-US" sz="14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3197148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6411" y="148415"/>
            <a:ext cx="8911687" cy="1280890"/>
          </a:xfrm>
        </p:spPr>
        <p:txBody>
          <a:bodyPr/>
          <a:lstStyle/>
          <a:p>
            <a:r>
              <a:rPr lang="fa-IR" dirty="0"/>
              <a:t>نتایج عددی</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r>
              <a:rPr lang="en-US" dirty="0"/>
              <a:t>/50</a:t>
            </a:r>
          </a:p>
        </p:txBody>
      </p:sp>
      <p:pic>
        <p:nvPicPr>
          <p:cNvPr id="5" name="Picture 4"/>
          <p:cNvPicPr>
            <a:picLocks noChangeAspect="1"/>
          </p:cNvPicPr>
          <p:nvPr/>
        </p:nvPicPr>
        <p:blipFill>
          <a:blip r:embed="rId2"/>
          <a:stretch>
            <a:fillRect/>
          </a:stretch>
        </p:blipFill>
        <p:spPr>
          <a:xfrm>
            <a:off x="6511332" y="799979"/>
            <a:ext cx="3715798" cy="3149103"/>
          </a:xfrm>
          <a:prstGeom prst="rect">
            <a:avLst/>
          </a:prstGeom>
        </p:spPr>
      </p:pic>
      <p:sp>
        <p:nvSpPr>
          <p:cNvPr id="7" name="Rounded Rectangle 6"/>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0" name="Rectangle 9"/>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1" name="Rectangle 10"/>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در لینک فراسو</a:t>
            </a:r>
            <a:endParaRPr lang="en-US" b="1" dirty="0">
              <a:solidFill>
                <a:schemeClr val="bg1"/>
              </a:solidFill>
              <a:cs typeface="B Nazanin" panose="00000400000000000000" pitchFamily="2" charset="-78"/>
            </a:endParaRPr>
          </a:p>
        </p:txBody>
      </p:sp>
      <p:sp>
        <p:nvSpPr>
          <p:cNvPr id="12" name="Rectangle 11"/>
          <p:cNvSpPr/>
          <p:nvPr/>
        </p:nvSpPr>
        <p:spPr>
          <a:xfrm>
            <a:off x="10874841" y="4939354"/>
            <a:ext cx="933719" cy="109669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به صورت تقسیم زمانی</a:t>
            </a:r>
            <a:endParaRPr lang="en-US" sz="1400" dirty="0">
              <a:solidFill>
                <a:schemeClr val="tx1"/>
              </a:solidFill>
              <a:cs typeface="B Nazanin" panose="00000400000000000000" pitchFamily="2" charset="-78"/>
            </a:endParaRPr>
          </a:p>
        </p:txBody>
      </p:sp>
      <p:pic>
        <p:nvPicPr>
          <p:cNvPr id="13" name="Content Placeholder 5"/>
          <p:cNvPicPr>
            <a:picLocks noChangeAspect="1"/>
          </p:cNvPicPr>
          <p:nvPr/>
        </p:nvPicPr>
        <p:blipFill>
          <a:blip r:embed="rId3"/>
          <a:stretch>
            <a:fillRect/>
          </a:stretch>
        </p:blipFill>
        <p:spPr>
          <a:xfrm>
            <a:off x="1959531" y="799980"/>
            <a:ext cx="3704669" cy="3154262"/>
          </a:xfrm>
          <a:prstGeom prst="rect">
            <a:avLst/>
          </a:prstGeom>
        </p:spPr>
      </p:pic>
      <p:pic>
        <p:nvPicPr>
          <p:cNvPr id="14" name="Picture 13"/>
          <p:cNvPicPr>
            <a:picLocks noChangeAspect="1"/>
          </p:cNvPicPr>
          <p:nvPr/>
        </p:nvPicPr>
        <p:blipFill>
          <a:blip r:embed="rId4"/>
          <a:stretch>
            <a:fillRect/>
          </a:stretch>
        </p:blipFill>
        <p:spPr>
          <a:xfrm>
            <a:off x="4517851" y="3893938"/>
            <a:ext cx="3214633" cy="2834203"/>
          </a:xfrm>
          <a:prstGeom prst="rect">
            <a:avLst/>
          </a:prstGeom>
        </p:spPr>
      </p:pic>
    </p:spTree>
    <p:extLst>
      <p:ext uri="{BB962C8B-B14F-4D97-AF65-F5344CB8AC3E}">
        <p14:creationId xmlns:p14="http://schemas.microsoft.com/office/powerpoint/2010/main" val="4963687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400" y="927100"/>
            <a:ext cx="9982199" cy="2489200"/>
          </a:xfrm>
        </p:spPr>
        <p:txBody>
          <a:bodyPr>
            <a:normAutofit fontScale="90000"/>
          </a:bodyPr>
          <a:lstStyle/>
          <a:p>
            <a:pPr algn="ctr" rtl="1"/>
            <a:r>
              <a:rPr lang="en-US" sz="6600" b="1" dirty="0">
                <a:solidFill>
                  <a:schemeClr val="tx1"/>
                </a:solidFill>
              </a:rPr>
              <a:t/>
            </a:r>
            <a:br>
              <a:rPr lang="en-US" sz="6600" b="1" dirty="0">
                <a:solidFill>
                  <a:schemeClr val="tx1"/>
                </a:solidFill>
              </a:rPr>
            </a:br>
            <a:r>
              <a:rPr lang="en-US" sz="6600" b="1" dirty="0">
                <a:solidFill>
                  <a:schemeClr val="tx1"/>
                </a:solidFill>
              </a:rPr>
              <a:t/>
            </a:r>
            <a:br>
              <a:rPr lang="en-US" sz="6600" b="1" dirty="0">
                <a:solidFill>
                  <a:schemeClr val="tx1"/>
                </a:solidFill>
              </a:rPr>
            </a:br>
            <a:r>
              <a:rPr lang="en-US" sz="6600" b="1" dirty="0">
                <a:solidFill>
                  <a:schemeClr val="tx1"/>
                </a:solidFill>
              </a:rPr>
              <a:t/>
            </a:r>
            <a:br>
              <a:rPr lang="en-US" sz="6600" b="1" dirty="0">
                <a:solidFill>
                  <a:schemeClr val="tx1"/>
                </a:solidFill>
              </a:rPr>
            </a:br>
            <a:r>
              <a:rPr lang="fa-IR" sz="7300" b="1" dirty="0">
                <a:solidFill>
                  <a:schemeClr val="tx1"/>
                </a:solidFill>
                <a:cs typeface="B Nazanin" panose="00000400000000000000" pitchFamily="2" charset="-78"/>
              </a:rPr>
              <a:t>تخصیص منابع به صورت تقسیم زمانی</a:t>
            </a:r>
            <a:endParaRPr lang="en-US" sz="7300" b="1"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47</a:t>
            </a:fld>
            <a:r>
              <a:rPr lang="en-US" dirty="0"/>
              <a:t>/50</a:t>
            </a:r>
          </a:p>
        </p:txBody>
      </p:sp>
    </p:spTree>
    <p:extLst>
      <p:ext uri="{BB962C8B-B14F-4D97-AF65-F5344CB8AC3E}">
        <p14:creationId xmlns:p14="http://schemas.microsoft.com/office/powerpoint/2010/main" val="1144902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208" y="440958"/>
            <a:ext cx="8911687" cy="946083"/>
          </a:xfrm>
        </p:spPr>
        <p:txBody>
          <a:bodyPr/>
          <a:lstStyle/>
          <a:p>
            <a:r>
              <a:rPr lang="fa-IR" dirty="0"/>
              <a:t>سیستم مدل</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78422" y="1416910"/>
                <a:ext cx="8915400" cy="3777622"/>
              </a:xfrm>
            </p:spPr>
            <p:txBody>
              <a:bodyPr>
                <a:normAutofit/>
              </a:bodyPr>
              <a:lstStyle/>
              <a:p>
                <a:r>
                  <a:rPr lang="fa-IR" dirty="0">
                    <a:solidFill>
                      <a:schemeClr val="tx1"/>
                    </a:solidFill>
                  </a:rPr>
                  <a:t>فرض بر این است که این سیستم شامل </a:t>
                </a:r>
                <a14:m>
                  <m:oMath xmlns:m="http://schemas.openxmlformats.org/officeDocument/2006/math">
                    <m:r>
                      <a:rPr lang="en-US" sz="2000" i="1" dirty="0" smtClean="0">
                        <a:solidFill>
                          <a:schemeClr val="tx1"/>
                        </a:solidFill>
                        <a:latin typeface="Cambria Math" panose="02040503050406030204" pitchFamily="18" charset="0"/>
                      </a:rPr>
                      <m:t>𝑆</m:t>
                    </m:r>
                  </m:oMath>
                </a14:m>
                <a:r>
                  <a:rPr lang="fa-IR" i="1" dirty="0">
                    <a:solidFill>
                      <a:schemeClr val="tx1"/>
                    </a:solidFill>
                  </a:rPr>
                  <a:t> </a:t>
                </a:r>
                <a:r>
                  <a:rPr lang="fa-IR" dirty="0">
                    <a:solidFill>
                      <a:schemeClr val="tx1"/>
                    </a:solidFill>
                  </a:rPr>
                  <a:t>خوشه می باشد که</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𝑆</m:t>
                        </m:r>
                      </m:e>
                      <m:sub>
                        <m:r>
                          <a:rPr lang="en-US" sz="2000" b="0" i="1" smtClean="0">
                            <a:solidFill>
                              <a:schemeClr val="tx1"/>
                            </a:solidFill>
                            <a:latin typeface="Cambria Math" panose="02040503050406030204" pitchFamily="18" charset="0"/>
                          </a:rPr>
                          <m:t>1</m:t>
                        </m:r>
                      </m:sub>
                    </m:sSub>
                  </m:oMath>
                </a14:m>
                <a:r>
                  <a:rPr lang="fa-IR" dirty="0">
                    <a:solidFill>
                      <a:schemeClr val="tx1"/>
                    </a:solidFill>
                  </a:rPr>
                  <a:t> خوشه در لینک فروسو و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𝑆</m:t>
                        </m:r>
                      </m:e>
                      <m:sub>
                        <m:r>
                          <a:rPr lang="en-US" sz="2000" b="0" i="1" smtClean="0">
                            <a:solidFill>
                              <a:schemeClr val="tx1"/>
                            </a:solidFill>
                            <a:latin typeface="Cambria Math" panose="02040503050406030204" pitchFamily="18" charset="0"/>
                          </a:rPr>
                          <m:t>2</m:t>
                        </m:r>
                      </m:sub>
                    </m:sSub>
                  </m:oMath>
                </a14:m>
                <a:r>
                  <a:rPr lang="fa-IR" dirty="0">
                    <a:solidFill>
                      <a:schemeClr val="tx1"/>
                    </a:solidFill>
                  </a:rPr>
                  <a:t>خوشه در لینک فراسو عمل می کنند که</a:t>
                </a:r>
                <a14:m>
                  <m:oMath xmlns:m="http://schemas.openxmlformats.org/officeDocument/2006/math">
                    <m:r>
                      <a:rPr lang="en-US" sz="2000" b="0" i="1" smtClean="0">
                        <a:solidFill>
                          <a:schemeClr val="tx1"/>
                        </a:solidFill>
                        <a:latin typeface="Cambria Math" panose="02040503050406030204" pitchFamily="18" charset="0"/>
                      </a:rPr>
                      <m:t>𝑆</m:t>
                    </m:r>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𝑆</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𝑆</m:t>
                        </m:r>
                      </m:e>
                      <m:sub>
                        <m:r>
                          <a:rPr lang="en-US" sz="2000" b="0" i="1" smtClean="0">
                            <a:solidFill>
                              <a:schemeClr val="tx1"/>
                            </a:solidFill>
                            <a:latin typeface="Cambria Math" panose="02040503050406030204" pitchFamily="18" charset="0"/>
                          </a:rPr>
                          <m:t>2</m:t>
                        </m:r>
                      </m:sub>
                    </m:sSub>
                  </m:oMath>
                </a14:m>
                <a:r>
                  <a:rPr lang="fa-IR" dirty="0">
                    <a:solidFill>
                      <a:schemeClr val="tx1"/>
                    </a:solidFill>
                  </a:rPr>
                  <a:t> است. </a:t>
                </a:r>
                <a:endParaRPr lang="en-US" dirty="0">
                  <a:solidFill>
                    <a:schemeClr val="tx1"/>
                  </a:solidFill>
                </a:endParaRPr>
              </a:p>
              <a:p>
                <a:r>
                  <a:rPr lang="fa-IR" dirty="0"/>
                  <a:t>سیستم مدل در حالت تقسیم زمانی عمل می کند.</a:t>
                </a:r>
                <a:endParaRPr lang="en-US" dirty="0">
                  <a:solidFill>
                    <a:schemeClr val="tx1"/>
                  </a:solidFill>
                </a:endParaRPr>
              </a:p>
              <a:p>
                <a:r>
                  <a:rPr lang="fa-IR" dirty="0">
                    <a:solidFill>
                      <a:schemeClr val="tx1"/>
                    </a:solidFill>
                  </a:rPr>
                  <a:t>ظرفیت لینک </a:t>
                </a:r>
                <a:r>
                  <a:rPr lang="en-US" sz="2000" dirty="0">
                    <a:solidFill>
                      <a:schemeClr val="tx1"/>
                    </a:solidFill>
                  </a:rPr>
                  <a:t>fronthaul</a:t>
                </a:r>
                <a:r>
                  <a:rPr lang="fa-IR" dirty="0">
                    <a:solidFill>
                      <a:schemeClr val="tx1"/>
                    </a:solidFill>
                  </a:rPr>
                  <a:t> محدود می باشد.</a:t>
                </a:r>
              </a:p>
              <a:p>
                <a:pPr lvl="1"/>
                <a:r>
                  <a:rPr lang="fa-IR" dirty="0">
                    <a:solidFill>
                      <a:schemeClr val="tx1"/>
                    </a:solidFill>
                  </a:rPr>
                  <a:t>فشرده سازی اعمال می شود.</a:t>
                </a:r>
              </a:p>
              <a:p>
                <a:r>
                  <a:rPr lang="fa-IR" dirty="0">
                    <a:solidFill>
                      <a:schemeClr val="tx1"/>
                    </a:solidFill>
                  </a:rPr>
                  <a:t>هر خوشه ي</a:t>
                </a:r>
                <a14:m>
                  <m:oMath xmlns:m="http://schemas.openxmlformats.org/officeDocument/2006/math">
                    <m:r>
                      <a:rPr lang="en-US" sz="2000" i="1" dirty="0">
                        <a:solidFill>
                          <a:schemeClr val="tx1"/>
                        </a:solidFill>
                        <a:latin typeface="Cambria Math" panose="02040503050406030204" pitchFamily="18" charset="0"/>
                      </a:rPr>
                      <m:t>𝑣</m:t>
                    </m:r>
                    <m:r>
                      <a:rPr lang="en-US" sz="2000" i="1" dirty="0">
                        <a:solidFill>
                          <a:schemeClr val="tx1"/>
                        </a:solidFill>
                        <a:latin typeface="Cambria Math" panose="02040503050406030204" pitchFamily="18" charset="0"/>
                      </a:rPr>
                      <m:t> </m:t>
                    </m:r>
                  </m:oMath>
                </a14:m>
                <a:r>
                  <a:rPr lang="fa-IR" dirty="0">
                    <a:solidFill>
                      <a:schemeClr val="tx1"/>
                    </a:solidFill>
                  </a:rPr>
                  <a:t> داراي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𝑅</m:t>
                        </m:r>
                      </m:e>
                      <m:sub>
                        <m:r>
                          <a:rPr lang="en-US" sz="2000" b="0" i="1" smtClean="0">
                            <a:solidFill>
                              <a:schemeClr val="tx1"/>
                            </a:solidFill>
                            <a:latin typeface="Cambria Math" panose="02040503050406030204" pitchFamily="18" charset="0"/>
                          </a:rPr>
                          <m:t>𝑣</m:t>
                        </m:r>
                      </m:sub>
                    </m:sSub>
                  </m:oMath>
                </a14:m>
                <a:r>
                  <a:rPr lang="fa-IR" dirty="0">
                    <a:solidFill>
                      <a:schemeClr val="tx1"/>
                    </a:solidFill>
                  </a:rPr>
                  <a:t> واحد رادیویی و</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𝐷</m:t>
                        </m:r>
                      </m:e>
                      <m:sub>
                        <m:r>
                          <a:rPr lang="en-US" sz="2000" b="0" i="1" smtClean="0">
                            <a:solidFill>
                              <a:schemeClr val="tx1"/>
                            </a:solidFill>
                            <a:latin typeface="Cambria Math" panose="02040503050406030204" pitchFamily="18" charset="0"/>
                          </a:rPr>
                          <m:t>𝑣</m:t>
                        </m:r>
                      </m:sub>
                    </m:sSub>
                  </m:oMath>
                </a14:m>
                <a:r>
                  <a:rPr lang="fa-IR" dirty="0">
                    <a:solidFill>
                      <a:schemeClr val="tx1"/>
                    </a:solidFill>
                  </a:rPr>
                  <a:t> کاربر می باشد </a:t>
                </a:r>
                <a:r>
                  <a:rPr lang="fa-IR" dirty="0"/>
                  <a:t/>
                </a:r>
                <a:br>
                  <a:rPr lang="fa-IR" dirty="0"/>
                </a:br>
                <a:r>
                  <a:rPr lang="fa-IR" dirty="0"/>
                  <a:t/>
                </a:r>
                <a:br>
                  <a:rPr lang="fa-IR"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78422" y="1416910"/>
                <a:ext cx="8915400" cy="3777622"/>
              </a:xfrm>
              <a:blipFill rotWithShape="0">
                <a:blip r:embed="rId3"/>
                <a:stretch>
                  <a:fillRect l="-137" t="-2097" r="-95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180846" y="1387041"/>
            <a:ext cx="1003300" cy="365125"/>
          </a:xfrm>
        </p:spPr>
        <p:txBody>
          <a:bodyPr/>
          <a:lstStyle/>
          <a:p>
            <a:fld id="{D57F1E4F-1CFF-5643-939E-217C01CDF565}" type="slidenum">
              <a:rPr lang="en-US" smtClean="0"/>
              <a:pPr/>
              <a:t>48</a:t>
            </a:fld>
            <a:r>
              <a:rPr lang="en-US" dirty="0"/>
              <a:t>/50</a:t>
            </a:r>
          </a:p>
        </p:txBody>
      </p:sp>
      <p:pic>
        <p:nvPicPr>
          <p:cNvPr id="5" name="Picture 4"/>
          <p:cNvPicPr>
            <a:picLocks noChangeAspect="1"/>
          </p:cNvPicPr>
          <p:nvPr/>
        </p:nvPicPr>
        <p:blipFill>
          <a:blip r:embed="rId4"/>
          <a:stretch>
            <a:fillRect/>
          </a:stretch>
        </p:blipFill>
        <p:spPr>
          <a:xfrm>
            <a:off x="2676231" y="4305941"/>
            <a:ext cx="3705225" cy="1266825"/>
          </a:xfrm>
          <a:prstGeom prst="rect">
            <a:avLst/>
          </a:prstGeom>
        </p:spPr>
      </p:pic>
      <p:sp>
        <p:nvSpPr>
          <p:cNvPr id="6" name="Rounded Rectangle 5"/>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B Nazanin" panose="00000400000000000000" pitchFamily="2" charset="-78"/>
            </a:endParaRPr>
          </a:p>
        </p:txBody>
      </p:sp>
      <p:sp>
        <p:nvSpPr>
          <p:cNvPr id="7" name="Rectangle 6"/>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8" name="Rectangle 7"/>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9" name="Rectangle 8"/>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0" name="Rectangle 9"/>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1" name="Rectangle 10"/>
          <p:cNvSpPr/>
          <p:nvPr/>
        </p:nvSpPr>
        <p:spPr>
          <a:xfrm>
            <a:off x="10874841" y="4952054"/>
            <a:ext cx="933719" cy="109669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به صورت تقسیم زمانی</a:t>
            </a:r>
            <a:endParaRPr lang="en-US" sz="1400" b="1" dirty="0">
              <a:solidFill>
                <a:schemeClr val="bg1"/>
              </a:solidFill>
              <a:cs typeface="B Nazanin" panose="00000400000000000000" pitchFamily="2" charset="-78"/>
            </a:endParaRPr>
          </a:p>
        </p:txBody>
      </p:sp>
    </p:spTree>
    <p:extLst>
      <p:ext uri="{BB962C8B-B14F-4D97-AF65-F5344CB8AC3E}">
        <p14:creationId xmlns:p14="http://schemas.microsoft.com/office/powerpoint/2010/main" val="37748040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6411" y="617382"/>
            <a:ext cx="8911687" cy="1280890"/>
          </a:xfrm>
        </p:spPr>
        <p:txBody>
          <a:bodyPr/>
          <a:lstStyle/>
          <a:p>
            <a:r>
              <a:rPr lang="fa-IR" dirty="0"/>
              <a:t>آنالیز نرخ قابل دسترس در خوشه هاي فروسو </a:t>
            </a:r>
            <a:br>
              <a:rPr lang="fa-IR"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00301" y="2128229"/>
                <a:ext cx="8915400" cy="3777622"/>
              </a:xfrm>
            </p:spPr>
            <p:txBody>
              <a:bodyPr/>
              <a:lstStyle/>
              <a:p>
                <a:r>
                  <a:rPr lang="fa-IR" dirty="0"/>
                  <a:t>نرخ قابل دسترسی برای کاربر</a:t>
                </a:r>
                <a:r>
                  <a:rPr lang="en-US"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𝑑</m:t>
                        </m:r>
                      </m:e>
                      <m:sub>
                        <m:r>
                          <a:rPr lang="en-US" sz="2000" i="1" dirty="0" err="1">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𝑘</m:t>
                        </m:r>
                      </m:sub>
                    </m:sSub>
                  </m:oMath>
                </a14:m>
                <a:r>
                  <a:rPr lang="fa-IR" dirty="0"/>
                  <a:t>داریم</a:t>
                </a:r>
              </a:p>
              <a:p>
                <a:r>
                  <a:rPr lang="fa-IR" dirty="0"/>
                  <a:t>که در اینجا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00301" y="2128229"/>
                <a:ext cx="8915400" cy="3777622"/>
              </a:xfrm>
              <a:blipFill rotWithShape="0">
                <a:blip r:embed="rId2"/>
                <a:stretch>
                  <a:fillRect t="-1774" r="-9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49</a:t>
            </a:fld>
            <a:r>
              <a:rPr lang="en-US" dirty="0"/>
              <a:t>/50</a:t>
            </a:r>
          </a:p>
        </p:txBody>
      </p:sp>
      <p:pic>
        <p:nvPicPr>
          <p:cNvPr id="5" name="Picture 4"/>
          <p:cNvPicPr>
            <a:picLocks noChangeAspect="1"/>
          </p:cNvPicPr>
          <p:nvPr/>
        </p:nvPicPr>
        <p:blipFill>
          <a:blip r:embed="rId3"/>
          <a:stretch>
            <a:fillRect/>
          </a:stretch>
        </p:blipFill>
        <p:spPr>
          <a:xfrm>
            <a:off x="3746229" y="2084091"/>
            <a:ext cx="2486025" cy="352425"/>
          </a:xfrm>
          <a:prstGeom prst="rect">
            <a:avLst/>
          </a:prstGeom>
        </p:spPr>
      </p:pic>
      <p:pic>
        <p:nvPicPr>
          <p:cNvPr id="6" name="Picture 5"/>
          <p:cNvPicPr>
            <a:picLocks noChangeAspect="1"/>
          </p:cNvPicPr>
          <p:nvPr/>
        </p:nvPicPr>
        <p:blipFill>
          <a:blip r:embed="rId4"/>
          <a:stretch>
            <a:fillRect/>
          </a:stretch>
        </p:blipFill>
        <p:spPr>
          <a:xfrm>
            <a:off x="3422650" y="2948883"/>
            <a:ext cx="3219450" cy="838200"/>
          </a:xfrm>
          <a:prstGeom prst="rect">
            <a:avLst/>
          </a:prstGeom>
        </p:spPr>
      </p:pic>
      <p:sp>
        <p:nvSpPr>
          <p:cNvPr id="8" name="Rounded Rectangle 7"/>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1" name="Rectangle 10"/>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2" name="Rectangle 11"/>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3" name="Rectangle 12"/>
          <p:cNvSpPr/>
          <p:nvPr/>
        </p:nvSpPr>
        <p:spPr>
          <a:xfrm>
            <a:off x="10874841" y="4939354"/>
            <a:ext cx="933719" cy="109669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به صورت تقسیم زمانی</a:t>
            </a:r>
            <a:endParaRPr lang="en-US" sz="1400" b="1" dirty="0">
              <a:solidFill>
                <a:schemeClr val="bg1"/>
              </a:solidFill>
              <a:cs typeface="B Nazanin" panose="00000400000000000000" pitchFamily="2" charset="-78"/>
            </a:endParaRPr>
          </a:p>
        </p:txBody>
      </p:sp>
      <p:pic>
        <p:nvPicPr>
          <p:cNvPr id="14" name="Picture 13"/>
          <p:cNvPicPr>
            <a:picLocks noChangeAspect="1"/>
          </p:cNvPicPr>
          <p:nvPr/>
        </p:nvPicPr>
        <p:blipFill>
          <a:blip r:embed="rId5"/>
          <a:stretch>
            <a:fillRect/>
          </a:stretch>
        </p:blipFill>
        <p:spPr>
          <a:xfrm>
            <a:off x="3346450" y="4017040"/>
            <a:ext cx="6591300" cy="2457450"/>
          </a:xfrm>
          <a:prstGeom prst="rect">
            <a:avLst/>
          </a:prstGeom>
        </p:spPr>
      </p:pic>
    </p:spTree>
    <p:extLst>
      <p:ext uri="{BB962C8B-B14F-4D97-AF65-F5344CB8AC3E}">
        <p14:creationId xmlns:p14="http://schemas.microsoft.com/office/powerpoint/2010/main" val="3014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251" y="0"/>
            <a:ext cx="8915399" cy="1168400"/>
          </a:xfrm>
        </p:spPr>
        <p:txBody>
          <a:bodyPr>
            <a:normAutofit/>
          </a:bodyPr>
          <a:lstStyle/>
          <a:p>
            <a:pPr algn="ctr" rtl="1"/>
            <a:r>
              <a:rPr lang="fa-IR" sz="3600" b="1" dirty="0">
                <a:cs typeface="B Nazanin" panose="00000400000000000000" pitchFamily="2" charset="-78"/>
              </a:rPr>
              <a:t>مقدمه ای بر ساختار </a:t>
            </a:r>
            <a:r>
              <a:rPr lang="en-US" sz="3600" b="1" dirty="0">
                <a:latin typeface="Times New Roman" panose="02020603050405020304" pitchFamily="18" charset="0"/>
                <a:cs typeface="Times New Roman" panose="02020603050405020304" pitchFamily="18" charset="0"/>
              </a:rPr>
              <a:t>ORAN</a:t>
            </a:r>
            <a:endParaRPr lang="en-US" b="1"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r>
              <a:rPr lang="en-US" dirty="0"/>
              <a:t>/50</a:t>
            </a:r>
          </a:p>
        </p:txBody>
      </p:sp>
      <p:pic>
        <p:nvPicPr>
          <p:cNvPr id="3" name="Picture 2"/>
          <p:cNvPicPr>
            <a:picLocks noChangeAspect="1"/>
          </p:cNvPicPr>
          <p:nvPr/>
        </p:nvPicPr>
        <p:blipFill>
          <a:blip r:embed="rId2"/>
          <a:stretch>
            <a:fillRect/>
          </a:stretch>
        </p:blipFill>
        <p:spPr>
          <a:xfrm>
            <a:off x="2267766" y="1480426"/>
            <a:ext cx="7943850" cy="4257675"/>
          </a:xfrm>
          <a:prstGeom prst="rect">
            <a:avLst/>
          </a:prstGeom>
        </p:spPr>
      </p:pic>
      <p:sp>
        <p:nvSpPr>
          <p:cNvPr id="5" name="Rounded Rectangle 10">
            <a:extLst>
              <a:ext uri="{FF2B5EF4-FFF2-40B4-BE49-F238E27FC236}">
                <a16:creationId xmlns:a16="http://schemas.microsoft.com/office/drawing/2014/main" id="{4C2E1028-1530-4AB8-9B8B-4E354F2B0B93}"/>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021848C3-5B66-4B2B-B1DF-4F6086DC1DD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38C58F33-BA3D-4D0D-9C45-E65540EE9FC1}"/>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8D2E35B5-1802-4036-BF13-6B707AA6ACAD}"/>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2B50E62-0834-4D7B-B7C6-6028BCB6270D}"/>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6CDC47C0-26CE-4A2B-A50A-FD9A78696978}"/>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5798437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6066" y="617382"/>
            <a:ext cx="8911687" cy="1280890"/>
          </a:xfrm>
        </p:spPr>
        <p:txBody>
          <a:bodyPr/>
          <a:lstStyle/>
          <a:p>
            <a:r>
              <a:rPr lang="fa-IR" dirty="0"/>
              <a:t>آنالیز نرخ قابل دسترس در خوشه هاي فروسو</a:t>
            </a:r>
            <a:endParaRPr lang="en-US" dirty="0"/>
          </a:p>
        </p:txBody>
      </p:sp>
      <p:sp>
        <p:nvSpPr>
          <p:cNvPr id="3" name="Content Placeholder 2"/>
          <p:cNvSpPr>
            <a:spLocks noGrp="1"/>
          </p:cNvSpPr>
          <p:nvPr>
            <p:ph idx="1"/>
          </p:nvPr>
        </p:nvSpPr>
        <p:spPr>
          <a:xfrm>
            <a:off x="1687086" y="2102471"/>
            <a:ext cx="8915400" cy="3777622"/>
          </a:xfrm>
        </p:spPr>
        <p:txBody>
          <a:bodyPr/>
          <a:lstStyle/>
          <a:p>
            <a:r>
              <a:rPr lang="fa-IR" dirty="0"/>
              <a:t>توان سیگنال ارسالی به این صورت بدست می آید </a:t>
            </a:r>
            <a:br>
              <a:rPr lang="fa-IR" dirty="0"/>
            </a:br>
            <a:endParaRPr lang="fa-IR" dirty="0"/>
          </a:p>
          <a:p>
            <a:endParaRPr lang="fa-IR" dirty="0"/>
          </a:p>
          <a:p>
            <a:endParaRPr lang="fa-IR" dirty="0"/>
          </a:p>
          <a:p>
            <a:r>
              <a:rPr lang="fa-IR" dirty="0"/>
              <a:t>نرخ قابل دسترس بر روي لینک </a:t>
            </a:r>
            <a:r>
              <a:rPr lang="en-US" sz="2000" dirty="0" err="1"/>
              <a:t>fronthaul</a:t>
            </a:r>
            <a:r>
              <a:rPr lang="fa-IR" dirty="0"/>
              <a:t> بین </a:t>
            </a:r>
            <a:r>
              <a:rPr lang="en-US" sz="2000" i="1" dirty="0" err="1"/>
              <a:t>i</a:t>
            </a:r>
            <a:r>
              <a:rPr lang="fa-IR" dirty="0"/>
              <a:t>امین واحد رادیویی در </a:t>
            </a:r>
            <a:r>
              <a:rPr lang="en-US" sz="2000" i="1" dirty="0"/>
              <a:t>t</a:t>
            </a:r>
            <a:r>
              <a:rPr lang="fa-IR" dirty="0"/>
              <a:t>امین خوشه و</a:t>
            </a:r>
            <a:br>
              <a:rPr lang="fa-IR" dirty="0"/>
            </a:br>
            <a:r>
              <a:rPr lang="fa-IR" dirty="0"/>
              <a:t>واحد کنترل </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50</a:t>
            </a:fld>
            <a:r>
              <a:rPr lang="en-US" dirty="0"/>
              <a:t>/50</a:t>
            </a:r>
          </a:p>
        </p:txBody>
      </p:sp>
      <p:pic>
        <p:nvPicPr>
          <p:cNvPr id="5" name="Picture 4"/>
          <p:cNvPicPr>
            <a:picLocks noChangeAspect="1"/>
          </p:cNvPicPr>
          <p:nvPr/>
        </p:nvPicPr>
        <p:blipFill>
          <a:blip r:embed="rId2"/>
          <a:stretch>
            <a:fillRect/>
          </a:stretch>
        </p:blipFill>
        <p:spPr>
          <a:xfrm>
            <a:off x="3240445" y="2812315"/>
            <a:ext cx="3933825" cy="771525"/>
          </a:xfrm>
          <a:prstGeom prst="rect">
            <a:avLst/>
          </a:prstGeom>
        </p:spPr>
      </p:pic>
      <p:pic>
        <p:nvPicPr>
          <p:cNvPr id="7" name="Picture 6"/>
          <p:cNvPicPr>
            <a:picLocks noChangeAspect="1"/>
          </p:cNvPicPr>
          <p:nvPr/>
        </p:nvPicPr>
        <p:blipFill>
          <a:blip r:embed="rId3"/>
          <a:stretch>
            <a:fillRect/>
          </a:stretch>
        </p:blipFill>
        <p:spPr>
          <a:xfrm>
            <a:off x="4154510" y="4758073"/>
            <a:ext cx="4114800" cy="819150"/>
          </a:xfrm>
          <a:prstGeom prst="rect">
            <a:avLst/>
          </a:prstGeom>
        </p:spPr>
      </p:pic>
      <p:sp>
        <p:nvSpPr>
          <p:cNvPr id="8" name="Rounded Rectangle 7"/>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B Nazanin" panose="00000400000000000000" pitchFamily="2" charset="-78"/>
            </a:endParaRPr>
          </a:p>
        </p:txBody>
      </p:sp>
      <p:sp>
        <p:nvSpPr>
          <p:cNvPr id="9" name="Rectangle 8"/>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1" name="Rectangle 10"/>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2" name="Rectangle 11"/>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3" name="Rectangle 12"/>
          <p:cNvSpPr/>
          <p:nvPr/>
        </p:nvSpPr>
        <p:spPr>
          <a:xfrm>
            <a:off x="10874841" y="4939354"/>
            <a:ext cx="933719" cy="109669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به صورت تقسیم زمانی</a:t>
            </a:r>
            <a:endParaRPr lang="en-US" sz="1400" b="1" dirty="0">
              <a:solidFill>
                <a:schemeClr val="bg1"/>
              </a:solidFill>
              <a:cs typeface="B Nazanin" panose="00000400000000000000" pitchFamily="2" charset="-78"/>
            </a:endParaRPr>
          </a:p>
        </p:txBody>
      </p:sp>
      <p:pic>
        <p:nvPicPr>
          <p:cNvPr id="14" name="Picture 13"/>
          <p:cNvPicPr>
            <a:picLocks noChangeAspect="1"/>
          </p:cNvPicPr>
          <p:nvPr/>
        </p:nvPicPr>
        <p:blipFill>
          <a:blip r:embed="rId4"/>
          <a:stretch>
            <a:fillRect/>
          </a:stretch>
        </p:blipFill>
        <p:spPr>
          <a:xfrm>
            <a:off x="7174270" y="2643880"/>
            <a:ext cx="2971800" cy="857250"/>
          </a:xfrm>
          <a:prstGeom prst="rect">
            <a:avLst/>
          </a:prstGeom>
        </p:spPr>
      </p:pic>
    </p:spTree>
    <p:extLst>
      <p:ext uri="{BB962C8B-B14F-4D97-AF65-F5344CB8AC3E}">
        <p14:creationId xmlns:p14="http://schemas.microsoft.com/office/powerpoint/2010/main" val="2856079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380" y="592434"/>
            <a:ext cx="8911687" cy="1280890"/>
          </a:xfrm>
        </p:spPr>
        <p:txBody>
          <a:bodyPr/>
          <a:lstStyle/>
          <a:p>
            <a:r>
              <a:rPr lang="fa-IR" dirty="0"/>
              <a:t>آنالیز نرخ قابل دسترس در خوشه هاي فراسو</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69667" y="2067699"/>
                <a:ext cx="8915400" cy="3777622"/>
              </a:xfrm>
            </p:spPr>
            <p:txBody>
              <a:bodyPr/>
              <a:lstStyle/>
              <a:p>
                <a:r>
                  <a:rPr lang="fa-IR" dirty="0"/>
                  <a:t>نرخ قابل دسترسی برای کاربر</a:t>
                </a:r>
                <a:r>
                  <a:rPr lang="en-US"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𝑑</m:t>
                        </m:r>
                      </m:e>
                      <m:sub>
                        <m:r>
                          <a:rPr lang="en-US" sz="2000" i="1" dirty="0" err="1">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𝑘</m:t>
                        </m:r>
                      </m:sub>
                    </m:sSub>
                  </m:oMath>
                </a14:m>
                <a:r>
                  <a:rPr lang="fa-IR" dirty="0"/>
                  <a:t>داریم</a:t>
                </a:r>
              </a:p>
              <a:p>
                <a:r>
                  <a:rPr lang="fa-IR" dirty="0"/>
                  <a:t>که در اینجا </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69667" y="2067699"/>
                <a:ext cx="8915400" cy="3777622"/>
              </a:xfrm>
              <a:blipFill rotWithShape="0">
                <a:blip r:embed="rId2"/>
                <a:stretch>
                  <a:fillRect t="-1774" r="-10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51</a:t>
            </a:fld>
            <a:r>
              <a:rPr lang="en-US" dirty="0"/>
              <a:t>/50</a:t>
            </a:r>
          </a:p>
        </p:txBody>
      </p:sp>
      <p:pic>
        <p:nvPicPr>
          <p:cNvPr id="5" name="Picture 4"/>
          <p:cNvPicPr>
            <a:picLocks noChangeAspect="1"/>
          </p:cNvPicPr>
          <p:nvPr/>
        </p:nvPicPr>
        <p:blipFill>
          <a:blip r:embed="rId3"/>
          <a:stretch>
            <a:fillRect/>
          </a:stretch>
        </p:blipFill>
        <p:spPr>
          <a:xfrm>
            <a:off x="2735394" y="2293292"/>
            <a:ext cx="2638425" cy="685800"/>
          </a:xfrm>
          <a:prstGeom prst="rect">
            <a:avLst/>
          </a:prstGeom>
        </p:spPr>
      </p:pic>
      <p:pic>
        <p:nvPicPr>
          <p:cNvPr id="6" name="Picture 5"/>
          <p:cNvPicPr>
            <a:picLocks noChangeAspect="1"/>
          </p:cNvPicPr>
          <p:nvPr/>
        </p:nvPicPr>
        <p:blipFill>
          <a:blip r:embed="rId4"/>
          <a:stretch>
            <a:fillRect/>
          </a:stretch>
        </p:blipFill>
        <p:spPr>
          <a:xfrm>
            <a:off x="2735394" y="2917512"/>
            <a:ext cx="3257550" cy="895350"/>
          </a:xfrm>
          <a:prstGeom prst="rect">
            <a:avLst/>
          </a:prstGeom>
        </p:spPr>
      </p:pic>
      <p:pic>
        <p:nvPicPr>
          <p:cNvPr id="8" name="Picture 7"/>
          <p:cNvPicPr>
            <a:picLocks noChangeAspect="1"/>
          </p:cNvPicPr>
          <p:nvPr/>
        </p:nvPicPr>
        <p:blipFill>
          <a:blip r:embed="rId5"/>
          <a:stretch>
            <a:fillRect/>
          </a:stretch>
        </p:blipFill>
        <p:spPr>
          <a:xfrm>
            <a:off x="2735394" y="4952233"/>
            <a:ext cx="4086225" cy="771525"/>
          </a:xfrm>
          <a:prstGeom prst="rect">
            <a:avLst/>
          </a:prstGeom>
        </p:spPr>
      </p:pic>
      <p:sp>
        <p:nvSpPr>
          <p:cNvPr id="9" name="Rounded Rectangle 8"/>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1" name="Rectangle 10"/>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2" name="Rectangle 11"/>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3" name="Rectangle 12"/>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4" name="Rectangle 13"/>
          <p:cNvSpPr/>
          <p:nvPr/>
        </p:nvSpPr>
        <p:spPr>
          <a:xfrm>
            <a:off x="10874841" y="4939354"/>
            <a:ext cx="933719" cy="109669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به صورت تقسیم زمانی</a:t>
            </a:r>
            <a:endParaRPr lang="en-US" sz="1400" b="1" dirty="0">
              <a:solidFill>
                <a:schemeClr val="bg1"/>
              </a:solidFill>
              <a:cs typeface="B Nazanin" panose="00000400000000000000" pitchFamily="2" charset="-78"/>
            </a:endParaRPr>
          </a:p>
        </p:txBody>
      </p:sp>
      <p:pic>
        <p:nvPicPr>
          <p:cNvPr id="15" name="Picture 14"/>
          <p:cNvPicPr>
            <a:picLocks noChangeAspect="1"/>
          </p:cNvPicPr>
          <p:nvPr/>
        </p:nvPicPr>
        <p:blipFill>
          <a:blip r:embed="rId6"/>
          <a:stretch>
            <a:fillRect/>
          </a:stretch>
        </p:blipFill>
        <p:spPr>
          <a:xfrm>
            <a:off x="2726942" y="3805879"/>
            <a:ext cx="7858125" cy="1133475"/>
          </a:xfrm>
          <a:prstGeom prst="rect">
            <a:avLst/>
          </a:prstGeom>
        </p:spPr>
      </p:pic>
    </p:spTree>
    <p:extLst>
      <p:ext uri="{BB962C8B-B14F-4D97-AF65-F5344CB8AC3E}">
        <p14:creationId xmlns:p14="http://schemas.microsoft.com/office/powerpoint/2010/main" val="15984613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380" y="631637"/>
            <a:ext cx="8911687" cy="1280890"/>
          </a:xfrm>
        </p:spPr>
        <p:txBody>
          <a:bodyPr/>
          <a:lstStyle/>
          <a:p>
            <a:r>
              <a:rPr lang="fa-IR" dirty="0"/>
              <a:t>آنالیز نرخ قابل دسترس در خوشه هاي فراسو</a:t>
            </a:r>
            <a:endParaRPr lang="en-US" dirty="0"/>
          </a:p>
        </p:txBody>
      </p:sp>
      <p:sp>
        <p:nvSpPr>
          <p:cNvPr id="3" name="Content Placeholder 2"/>
          <p:cNvSpPr>
            <a:spLocks noGrp="1"/>
          </p:cNvSpPr>
          <p:nvPr>
            <p:ph idx="1"/>
          </p:nvPr>
        </p:nvSpPr>
        <p:spPr>
          <a:xfrm>
            <a:off x="1721183" y="2128229"/>
            <a:ext cx="8915400" cy="3777622"/>
          </a:xfrm>
        </p:spPr>
        <p:txBody>
          <a:bodyPr/>
          <a:lstStyle/>
          <a:p>
            <a:r>
              <a:rPr lang="fa-IR" dirty="0"/>
              <a:t>کل توان لینک فراسو </a:t>
            </a:r>
          </a:p>
          <a:p>
            <a:endParaRPr lang="fa-IR" dirty="0"/>
          </a:p>
          <a:p>
            <a:r>
              <a:rPr lang="fa-IR" dirty="0"/>
              <a:t>نرخ قابل دسترس بر روي لینک </a:t>
            </a:r>
            <a:r>
              <a:rPr lang="en-US" sz="2000" dirty="0" err="1"/>
              <a:t>fronthaul</a:t>
            </a:r>
            <a:r>
              <a:rPr lang="fa-IR" dirty="0"/>
              <a:t> بین </a:t>
            </a:r>
            <a:r>
              <a:rPr lang="en-US" sz="2000" i="1" dirty="0"/>
              <a:t>n</a:t>
            </a:r>
            <a:r>
              <a:rPr lang="fa-IR" dirty="0"/>
              <a:t>امین واحد رادیویی در </a:t>
            </a:r>
            <a:r>
              <a:rPr lang="en-US" sz="2000" i="1" dirty="0"/>
              <a:t>s</a:t>
            </a:r>
            <a:r>
              <a:rPr lang="fa-IR" dirty="0"/>
              <a:t>امین خوشه و</a:t>
            </a:r>
            <a:br>
              <a:rPr lang="fa-IR" dirty="0"/>
            </a:br>
            <a:r>
              <a:rPr lang="fa-IR" dirty="0"/>
              <a:t>واحد کنترل </a:t>
            </a:r>
          </a:p>
          <a:p>
            <a:pPr marL="0" indent="0">
              <a:buNone/>
            </a:pPr>
            <a:r>
              <a:rPr lang="fa-IR" dirty="0"/>
              <a:t/>
            </a:r>
            <a:br>
              <a:rPr lang="fa-IR"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52</a:t>
            </a:fld>
            <a:r>
              <a:rPr lang="en-US" dirty="0"/>
              <a:t>/50</a:t>
            </a:r>
          </a:p>
        </p:txBody>
      </p:sp>
      <p:pic>
        <p:nvPicPr>
          <p:cNvPr id="7" name="Picture 6"/>
          <p:cNvPicPr>
            <a:picLocks noChangeAspect="1"/>
          </p:cNvPicPr>
          <p:nvPr/>
        </p:nvPicPr>
        <p:blipFill>
          <a:blip r:embed="rId2"/>
          <a:stretch>
            <a:fillRect/>
          </a:stretch>
        </p:blipFill>
        <p:spPr>
          <a:xfrm>
            <a:off x="2555652" y="4017040"/>
            <a:ext cx="4362450" cy="800100"/>
          </a:xfrm>
          <a:prstGeom prst="rect">
            <a:avLst/>
          </a:prstGeom>
        </p:spPr>
      </p:pic>
      <p:sp>
        <p:nvSpPr>
          <p:cNvPr id="8" name="Rounded Rectangle 7"/>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1" name="Rectangle 10"/>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2" name="Rectangle 11"/>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3" name="Rectangle 12"/>
          <p:cNvSpPr/>
          <p:nvPr/>
        </p:nvSpPr>
        <p:spPr>
          <a:xfrm>
            <a:off x="10874841" y="4939354"/>
            <a:ext cx="933719" cy="109669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به صورت تقسیم زمانی</a:t>
            </a:r>
            <a:endParaRPr lang="en-US" sz="1400" b="1" dirty="0">
              <a:solidFill>
                <a:schemeClr val="bg1"/>
              </a:solidFill>
              <a:cs typeface="B Nazanin" panose="00000400000000000000" pitchFamily="2" charset="-78"/>
            </a:endParaRPr>
          </a:p>
        </p:txBody>
      </p:sp>
      <p:pic>
        <p:nvPicPr>
          <p:cNvPr id="5" name="Picture 4"/>
          <p:cNvPicPr>
            <a:picLocks noChangeAspect="1"/>
          </p:cNvPicPr>
          <p:nvPr/>
        </p:nvPicPr>
        <p:blipFill>
          <a:blip r:embed="rId3"/>
          <a:stretch>
            <a:fillRect/>
          </a:stretch>
        </p:blipFill>
        <p:spPr>
          <a:xfrm>
            <a:off x="2555652" y="1666579"/>
            <a:ext cx="3000375" cy="1038225"/>
          </a:xfrm>
          <a:prstGeom prst="rect">
            <a:avLst/>
          </a:prstGeom>
        </p:spPr>
      </p:pic>
    </p:spTree>
    <p:extLst>
      <p:ext uri="{BB962C8B-B14F-4D97-AF65-F5344CB8AC3E}">
        <p14:creationId xmlns:p14="http://schemas.microsoft.com/office/powerpoint/2010/main" val="40294000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7786" y="595588"/>
            <a:ext cx="8911687" cy="1280890"/>
          </a:xfrm>
        </p:spPr>
        <p:txBody>
          <a:bodyPr/>
          <a:lstStyle/>
          <a:p>
            <a:r>
              <a:rPr lang="fa-IR" dirty="0"/>
              <a:t>شرح مسئله </a:t>
            </a:r>
            <a:br>
              <a:rPr lang="fa-IR" dirty="0"/>
            </a:br>
            <a:endParaRPr lang="en-US" dirty="0"/>
          </a:p>
        </p:txBody>
      </p:sp>
      <p:sp>
        <p:nvSpPr>
          <p:cNvPr id="3" name="Content Placeholder 2"/>
          <p:cNvSpPr>
            <a:spLocks noGrp="1"/>
          </p:cNvSpPr>
          <p:nvPr>
            <p:ph idx="1"/>
          </p:nvPr>
        </p:nvSpPr>
        <p:spPr>
          <a:xfrm>
            <a:off x="1754073" y="2128229"/>
            <a:ext cx="8915400" cy="3777622"/>
          </a:xfrm>
        </p:spPr>
        <p:txBody>
          <a:bodyPr/>
          <a:lstStyle/>
          <a:p>
            <a:r>
              <a:rPr lang="fa-IR" dirty="0"/>
              <a:t>هدف:</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53</a:t>
            </a:fld>
            <a:r>
              <a:rPr lang="en-US" dirty="0"/>
              <a:t>/50</a:t>
            </a:r>
          </a:p>
        </p:txBody>
      </p:sp>
      <p:pic>
        <p:nvPicPr>
          <p:cNvPr id="6" name="Picture 5"/>
          <p:cNvPicPr>
            <a:picLocks noChangeAspect="1"/>
          </p:cNvPicPr>
          <p:nvPr/>
        </p:nvPicPr>
        <p:blipFill>
          <a:blip r:embed="rId2"/>
          <a:stretch>
            <a:fillRect/>
          </a:stretch>
        </p:blipFill>
        <p:spPr>
          <a:xfrm>
            <a:off x="1941511" y="2128229"/>
            <a:ext cx="5934075" cy="2771775"/>
          </a:xfrm>
          <a:prstGeom prst="rect">
            <a:avLst/>
          </a:prstGeom>
        </p:spPr>
      </p:pic>
      <p:sp>
        <p:nvSpPr>
          <p:cNvPr id="7" name="Rounded Rectangle 6"/>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0" name="Rectangle 9"/>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1" name="Rectangle 10"/>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2" name="Rectangle 11"/>
          <p:cNvSpPr/>
          <p:nvPr/>
        </p:nvSpPr>
        <p:spPr>
          <a:xfrm>
            <a:off x="10874841" y="4939354"/>
            <a:ext cx="933719" cy="109669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به صورت تقسیم زمانی</a:t>
            </a:r>
            <a:endParaRPr lang="en-US" sz="1400" b="1" dirty="0">
              <a:solidFill>
                <a:schemeClr val="bg1"/>
              </a:solidFill>
              <a:cs typeface="B Nazanin" panose="00000400000000000000" pitchFamily="2" charset="-78"/>
            </a:endParaRPr>
          </a:p>
        </p:txBody>
      </p:sp>
    </p:spTree>
    <p:extLst>
      <p:ext uri="{BB962C8B-B14F-4D97-AF65-F5344CB8AC3E}">
        <p14:creationId xmlns:p14="http://schemas.microsoft.com/office/powerpoint/2010/main" val="38603129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7786" y="582817"/>
            <a:ext cx="8911687" cy="1280890"/>
          </a:xfrm>
        </p:spPr>
        <p:txBody>
          <a:bodyPr/>
          <a:lstStyle/>
          <a:p>
            <a:r>
              <a:rPr lang="fa-IR" dirty="0"/>
              <a:t>حل مسئله</a:t>
            </a:r>
            <a:endParaRPr lang="en-US" dirty="0"/>
          </a:p>
        </p:txBody>
      </p:sp>
      <p:sp>
        <p:nvSpPr>
          <p:cNvPr id="3" name="Content Placeholder 2"/>
          <p:cNvSpPr>
            <a:spLocks noGrp="1"/>
          </p:cNvSpPr>
          <p:nvPr>
            <p:ph idx="1"/>
          </p:nvPr>
        </p:nvSpPr>
        <p:spPr>
          <a:xfrm>
            <a:off x="1592394" y="2141108"/>
            <a:ext cx="8915400" cy="3777622"/>
          </a:xfrm>
        </p:spPr>
        <p:txBody>
          <a:bodyPr>
            <a:normAutofit lnSpcReduction="10000"/>
          </a:bodyPr>
          <a:lstStyle/>
          <a:p>
            <a:r>
              <a:rPr lang="fa-IR" dirty="0"/>
              <a:t>مقدار ماکسیمم </a:t>
            </a:r>
            <a:r>
              <a:rPr lang="fa-IR" i="1" dirty="0"/>
              <a:t>∗</a:t>
            </a:r>
            <a:r>
              <a:rPr lang="el-GR" i="1" dirty="0"/>
              <a:t>τ</a:t>
            </a:r>
            <a:r>
              <a:rPr lang="fa-IR" dirty="0"/>
              <a:t>تنها زمانی بدست می آید که </a:t>
            </a:r>
          </a:p>
          <a:p>
            <a:endParaRPr lang="fa-IR" dirty="0"/>
          </a:p>
          <a:p>
            <a:endParaRPr lang="fa-IR" dirty="0"/>
          </a:p>
          <a:p>
            <a:endParaRPr lang="fa-IR" dirty="0"/>
          </a:p>
          <a:p>
            <a:endParaRPr lang="fa-IR" dirty="0"/>
          </a:p>
          <a:p>
            <a:r>
              <a:rPr lang="fa-IR" dirty="0"/>
              <a:t>این مسئله براي حل، به دو بخش مجزاي بیشینه سازي براي لینک فروسو و فراسو تقسیم می گردد </a:t>
            </a:r>
            <a:br>
              <a:rPr lang="fa-IR" dirty="0"/>
            </a:br>
            <a:r>
              <a:rPr lang="fa-IR" dirty="0"/>
              <a:t/>
            </a:r>
            <a:br>
              <a:rPr lang="fa-IR"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54</a:t>
            </a:fld>
            <a:r>
              <a:rPr lang="en-US" dirty="0"/>
              <a:t>/50</a:t>
            </a:r>
          </a:p>
        </p:txBody>
      </p:sp>
      <p:pic>
        <p:nvPicPr>
          <p:cNvPr id="8" name="Picture 7"/>
          <p:cNvPicPr>
            <a:picLocks noChangeAspect="1"/>
          </p:cNvPicPr>
          <p:nvPr/>
        </p:nvPicPr>
        <p:blipFill>
          <a:blip r:embed="rId2"/>
          <a:stretch>
            <a:fillRect/>
          </a:stretch>
        </p:blipFill>
        <p:spPr>
          <a:xfrm>
            <a:off x="2307665" y="2792972"/>
            <a:ext cx="5438775" cy="1581150"/>
          </a:xfrm>
          <a:prstGeom prst="rect">
            <a:avLst/>
          </a:prstGeom>
        </p:spPr>
      </p:pic>
      <p:sp>
        <p:nvSpPr>
          <p:cNvPr id="6" name="Rounded Rectangle 5"/>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0" name="Rectangle 9"/>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1" name="Rectangle 10"/>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2" name="Rectangle 11"/>
          <p:cNvSpPr/>
          <p:nvPr/>
        </p:nvSpPr>
        <p:spPr>
          <a:xfrm>
            <a:off x="10874841" y="4939354"/>
            <a:ext cx="933719" cy="109669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به صورت تقسیم زمانی</a:t>
            </a:r>
            <a:endParaRPr lang="en-US" sz="1400" b="1" dirty="0">
              <a:solidFill>
                <a:schemeClr val="bg1"/>
              </a:solidFill>
              <a:cs typeface="B Nazanin" panose="00000400000000000000" pitchFamily="2" charset="-78"/>
            </a:endParaRPr>
          </a:p>
        </p:txBody>
      </p:sp>
    </p:spTree>
    <p:extLst>
      <p:ext uri="{BB962C8B-B14F-4D97-AF65-F5344CB8AC3E}">
        <p14:creationId xmlns:p14="http://schemas.microsoft.com/office/powerpoint/2010/main" val="34901940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7786" y="617382"/>
            <a:ext cx="8911687" cy="1280890"/>
          </a:xfrm>
        </p:spPr>
        <p:txBody>
          <a:bodyPr/>
          <a:lstStyle/>
          <a:p>
            <a:r>
              <a:rPr lang="fa-IR" dirty="0"/>
              <a:t>حل مسئله برای لینک فروسو</a:t>
            </a:r>
            <a:endParaRPr lang="en-US" dirty="0"/>
          </a:p>
        </p:txBody>
      </p:sp>
      <p:sp>
        <p:nvSpPr>
          <p:cNvPr id="3" name="Content Placeholder 2"/>
          <p:cNvSpPr>
            <a:spLocks noGrp="1"/>
          </p:cNvSpPr>
          <p:nvPr>
            <p:ph idx="1"/>
          </p:nvPr>
        </p:nvSpPr>
        <p:spPr>
          <a:xfrm>
            <a:off x="1754073" y="2096812"/>
            <a:ext cx="8915400" cy="3777622"/>
          </a:xfrm>
        </p:spPr>
        <p:txBody>
          <a:bodyPr/>
          <a:lstStyle/>
          <a:p>
            <a:r>
              <a:rPr lang="fa-IR" dirty="0"/>
              <a:t>تابع لاگرانژ</a:t>
            </a:r>
          </a:p>
          <a:p>
            <a:endParaRPr lang="fa-IR" dirty="0"/>
          </a:p>
          <a:p>
            <a:endParaRPr lang="fa-IR" dirty="0"/>
          </a:p>
          <a:p>
            <a:endParaRPr lang="fa-IR" dirty="0"/>
          </a:p>
          <a:p>
            <a:endParaRPr lang="fa-IR" dirty="0"/>
          </a:p>
          <a:p>
            <a:endParaRPr lang="fa-IR" dirty="0"/>
          </a:p>
          <a:p>
            <a:r>
              <a:rPr lang="fa-IR" dirty="0"/>
              <a:t>توان بهینه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55</a:t>
            </a:fld>
            <a:r>
              <a:rPr lang="en-US" dirty="0"/>
              <a:t>/50</a:t>
            </a:r>
          </a:p>
        </p:txBody>
      </p:sp>
      <p:pic>
        <p:nvPicPr>
          <p:cNvPr id="5" name="Picture 4"/>
          <p:cNvPicPr>
            <a:picLocks noChangeAspect="1"/>
          </p:cNvPicPr>
          <p:nvPr/>
        </p:nvPicPr>
        <p:blipFill>
          <a:blip r:embed="rId2"/>
          <a:stretch>
            <a:fillRect/>
          </a:stretch>
        </p:blipFill>
        <p:spPr>
          <a:xfrm>
            <a:off x="2531636" y="2098034"/>
            <a:ext cx="5562600" cy="3181350"/>
          </a:xfrm>
          <a:prstGeom prst="rect">
            <a:avLst/>
          </a:prstGeom>
        </p:spPr>
      </p:pic>
      <p:pic>
        <p:nvPicPr>
          <p:cNvPr id="7" name="Picture 6"/>
          <p:cNvPicPr>
            <a:picLocks noChangeAspect="1"/>
          </p:cNvPicPr>
          <p:nvPr/>
        </p:nvPicPr>
        <p:blipFill>
          <a:blip r:embed="rId3"/>
          <a:stretch>
            <a:fillRect/>
          </a:stretch>
        </p:blipFill>
        <p:spPr>
          <a:xfrm>
            <a:off x="2531636" y="5326183"/>
            <a:ext cx="4495800" cy="809625"/>
          </a:xfrm>
          <a:prstGeom prst="rect">
            <a:avLst/>
          </a:prstGeom>
        </p:spPr>
      </p:pic>
      <p:sp>
        <p:nvSpPr>
          <p:cNvPr id="8" name="Rounded Rectangle 7"/>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1" name="Rectangle 10"/>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2" name="Rectangle 11"/>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3" name="Rectangle 12"/>
          <p:cNvSpPr/>
          <p:nvPr/>
        </p:nvSpPr>
        <p:spPr>
          <a:xfrm>
            <a:off x="10874841" y="4939354"/>
            <a:ext cx="933719" cy="109669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به صورت تقسیم زمانی</a:t>
            </a:r>
            <a:endParaRPr lang="en-US" sz="1400" b="1" dirty="0">
              <a:solidFill>
                <a:schemeClr val="bg1"/>
              </a:solidFill>
              <a:cs typeface="B Nazanin" panose="00000400000000000000" pitchFamily="2" charset="-78"/>
            </a:endParaRPr>
          </a:p>
        </p:txBody>
      </p:sp>
    </p:spTree>
    <p:extLst>
      <p:ext uri="{BB962C8B-B14F-4D97-AF65-F5344CB8AC3E}">
        <p14:creationId xmlns:p14="http://schemas.microsoft.com/office/powerpoint/2010/main" val="4925024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380" y="595886"/>
            <a:ext cx="8911687" cy="1280890"/>
          </a:xfrm>
        </p:spPr>
        <p:txBody>
          <a:bodyPr/>
          <a:lstStyle/>
          <a:p>
            <a:r>
              <a:rPr lang="fa-IR" dirty="0"/>
              <a:t>حل مسئله برای لینک فراسو</a:t>
            </a:r>
            <a:endParaRPr lang="en-US" dirty="0"/>
          </a:p>
        </p:txBody>
      </p:sp>
      <p:sp>
        <p:nvSpPr>
          <p:cNvPr id="3" name="Content Placeholder 2"/>
          <p:cNvSpPr>
            <a:spLocks noGrp="1"/>
          </p:cNvSpPr>
          <p:nvPr>
            <p:ph idx="1"/>
          </p:nvPr>
        </p:nvSpPr>
        <p:spPr>
          <a:xfrm>
            <a:off x="1679327" y="2131444"/>
            <a:ext cx="8915400" cy="3777622"/>
          </a:xfrm>
        </p:spPr>
        <p:txBody>
          <a:bodyPr/>
          <a:lstStyle/>
          <a:p>
            <a:r>
              <a:rPr lang="fa-IR" dirty="0"/>
              <a:t>تابع لاگرانژ</a:t>
            </a:r>
          </a:p>
          <a:p>
            <a:endParaRPr lang="fa-IR" dirty="0"/>
          </a:p>
          <a:p>
            <a:endParaRPr lang="fa-IR" dirty="0"/>
          </a:p>
          <a:p>
            <a:endParaRPr lang="fa-IR" dirty="0"/>
          </a:p>
          <a:p>
            <a:endParaRPr lang="fa-IR" dirty="0"/>
          </a:p>
          <a:p>
            <a:endParaRPr lang="fa-IR" dirty="0"/>
          </a:p>
          <a:p>
            <a:r>
              <a:rPr lang="fa-IR" dirty="0"/>
              <a:t>توان بهینه </a:t>
            </a:r>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56</a:t>
            </a:fld>
            <a:r>
              <a:rPr lang="en-US" dirty="0"/>
              <a:t>/50</a:t>
            </a:r>
          </a:p>
        </p:txBody>
      </p:sp>
      <p:pic>
        <p:nvPicPr>
          <p:cNvPr id="5" name="Picture 4"/>
          <p:cNvPicPr>
            <a:picLocks noChangeAspect="1"/>
          </p:cNvPicPr>
          <p:nvPr/>
        </p:nvPicPr>
        <p:blipFill>
          <a:blip r:embed="rId2"/>
          <a:stretch>
            <a:fillRect/>
          </a:stretch>
        </p:blipFill>
        <p:spPr>
          <a:xfrm>
            <a:off x="2544448" y="2128229"/>
            <a:ext cx="5686425" cy="3019425"/>
          </a:xfrm>
          <a:prstGeom prst="rect">
            <a:avLst/>
          </a:prstGeom>
        </p:spPr>
      </p:pic>
      <p:pic>
        <p:nvPicPr>
          <p:cNvPr id="6" name="Picture 5"/>
          <p:cNvPicPr>
            <a:picLocks noChangeAspect="1"/>
          </p:cNvPicPr>
          <p:nvPr/>
        </p:nvPicPr>
        <p:blipFill>
          <a:blip r:embed="rId3"/>
          <a:stretch>
            <a:fillRect/>
          </a:stretch>
        </p:blipFill>
        <p:spPr>
          <a:xfrm>
            <a:off x="2544448" y="5147654"/>
            <a:ext cx="3876675" cy="1009650"/>
          </a:xfrm>
          <a:prstGeom prst="rect">
            <a:avLst/>
          </a:prstGeom>
        </p:spPr>
      </p:pic>
      <p:sp>
        <p:nvSpPr>
          <p:cNvPr id="7" name="Rounded Rectangle 6"/>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0" name="Rectangle 9"/>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1" name="Rectangle 10"/>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2" name="Rectangle 11"/>
          <p:cNvSpPr/>
          <p:nvPr/>
        </p:nvSpPr>
        <p:spPr>
          <a:xfrm>
            <a:off x="10874841" y="4939354"/>
            <a:ext cx="933719" cy="109669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به صورت تقسیم زمانی</a:t>
            </a:r>
            <a:endParaRPr lang="en-US" sz="1400" b="1" dirty="0">
              <a:solidFill>
                <a:schemeClr val="bg1"/>
              </a:solidFill>
              <a:cs typeface="B Nazanin" panose="00000400000000000000" pitchFamily="2" charset="-78"/>
            </a:endParaRPr>
          </a:p>
        </p:txBody>
      </p:sp>
    </p:spTree>
    <p:extLst>
      <p:ext uri="{BB962C8B-B14F-4D97-AF65-F5344CB8AC3E}">
        <p14:creationId xmlns:p14="http://schemas.microsoft.com/office/powerpoint/2010/main" val="23101169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611" y="156863"/>
            <a:ext cx="8911687" cy="1280890"/>
          </a:xfrm>
        </p:spPr>
        <p:txBody>
          <a:bodyPr/>
          <a:lstStyle/>
          <a:p>
            <a:r>
              <a:rPr lang="fa-IR" dirty="0"/>
              <a:t>نتایج عددی</a:t>
            </a:r>
            <a:endParaRPr lang="en-US" dirty="0"/>
          </a:p>
        </p:txBody>
      </p:sp>
      <p:pic>
        <p:nvPicPr>
          <p:cNvPr id="5" name="Content Placeholder 4"/>
          <p:cNvPicPr>
            <a:picLocks noGrp="1" noChangeAspect="1"/>
          </p:cNvPicPr>
          <p:nvPr>
            <p:ph idx="1"/>
          </p:nvPr>
        </p:nvPicPr>
        <p:blipFill>
          <a:blip r:embed="rId2"/>
          <a:stretch>
            <a:fillRect/>
          </a:stretch>
        </p:blipFill>
        <p:spPr>
          <a:xfrm>
            <a:off x="2389135" y="784312"/>
            <a:ext cx="3950661" cy="3241186"/>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57</a:t>
            </a:fld>
            <a:r>
              <a:rPr lang="en-US" dirty="0"/>
              <a:t>/50</a:t>
            </a:r>
          </a:p>
        </p:txBody>
      </p:sp>
      <p:pic>
        <p:nvPicPr>
          <p:cNvPr id="6" name="Picture 5"/>
          <p:cNvPicPr>
            <a:picLocks noChangeAspect="1"/>
          </p:cNvPicPr>
          <p:nvPr/>
        </p:nvPicPr>
        <p:blipFill>
          <a:blip r:embed="rId3"/>
          <a:stretch>
            <a:fillRect/>
          </a:stretch>
        </p:blipFill>
        <p:spPr>
          <a:xfrm>
            <a:off x="6718047" y="819322"/>
            <a:ext cx="3756037" cy="3256680"/>
          </a:xfrm>
          <a:prstGeom prst="rect">
            <a:avLst/>
          </a:prstGeom>
        </p:spPr>
      </p:pic>
      <p:sp>
        <p:nvSpPr>
          <p:cNvPr id="7" name="Rounded Rectangle 6"/>
          <p:cNvSpPr/>
          <p:nvPr/>
        </p:nvSpPr>
        <p:spPr>
          <a:xfrm>
            <a:off x="10688098" y="617382"/>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894160" y="799979"/>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p:cNvSpPr/>
          <p:nvPr/>
        </p:nvSpPr>
        <p:spPr>
          <a:xfrm>
            <a:off x="10894160" y="1803104"/>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پیشینه ی تحقیق</a:t>
            </a:r>
            <a:endParaRPr lang="en-US" dirty="0">
              <a:solidFill>
                <a:schemeClr val="tx1"/>
              </a:solidFill>
              <a:cs typeface="B Nazanin" panose="00000400000000000000" pitchFamily="2" charset="-78"/>
            </a:endParaRPr>
          </a:p>
        </p:txBody>
      </p:sp>
      <p:sp>
        <p:nvSpPr>
          <p:cNvPr id="10" name="Rectangle 9"/>
          <p:cNvSpPr/>
          <p:nvPr/>
        </p:nvSpPr>
        <p:spPr>
          <a:xfrm>
            <a:off x="10894160" y="2848521"/>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فروسو</a:t>
            </a:r>
            <a:endParaRPr lang="en-US" sz="1400" dirty="0">
              <a:solidFill>
                <a:schemeClr val="tx1"/>
              </a:solidFill>
              <a:cs typeface="B Nazanin" panose="00000400000000000000" pitchFamily="2" charset="-78"/>
            </a:endParaRPr>
          </a:p>
        </p:txBody>
      </p:sp>
      <p:sp>
        <p:nvSpPr>
          <p:cNvPr id="11" name="Rectangle 10"/>
          <p:cNvSpPr/>
          <p:nvPr/>
        </p:nvSpPr>
        <p:spPr>
          <a:xfrm>
            <a:off x="10894160" y="38939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dirty="0">
                <a:solidFill>
                  <a:schemeClr val="tx1"/>
                </a:solidFill>
                <a:cs typeface="B Nazanin" panose="00000400000000000000" pitchFamily="2" charset="-78"/>
              </a:rPr>
              <a:t>تخصیص منابع در لینک فراسو</a:t>
            </a:r>
            <a:endParaRPr lang="en-US" dirty="0">
              <a:solidFill>
                <a:schemeClr val="tx1"/>
              </a:solidFill>
              <a:cs typeface="B Nazanin" panose="00000400000000000000" pitchFamily="2" charset="-78"/>
            </a:endParaRPr>
          </a:p>
        </p:txBody>
      </p:sp>
      <p:sp>
        <p:nvSpPr>
          <p:cNvPr id="12" name="Rectangle 11"/>
          <p:cNvSpPr/>
          <p:nvPr/>
        </p:nvSpPr>
        <p:spPr>
          <a:xfrm>
            <a:off x="10874841" y="4939354"/>
            <a:ext cx="933719" cy="109669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chemeClr val="bg1"/>
                </a:solidFill>
                <a:cs typeface="B Nazanin" panose="00000400000000000000" pitchFamily="2" charset="-78"/>
              </a:rPr>
              <a:t>تخصیص منابع به صورت تقسیم زمانی</a:t>
            </a:r>
            <a:endParaRPr lang="en-US" sz="1400" b="1" dirty="0">
              <a:solidFill>
                <a:schemeClr val="bg1"/>
              </a:solidFill>
              <a:cs typeface="B Nazanin" panose="00000400000000000000" pitchFamily="2" charset="-78"/>
            </a:endParaRPr>
          </a:p>
        </p:txBody>
      </p:sp>
      <p:pic>
        <p:nvPicPr>
          <p:cNvPr id="13" name="Picture 12"/>
          <p:cNvPicPr>
            <a:picLocks noChangeAspect="1"/>
          </p:cNvPicPr>
          <p:nvPr/>
        </p:nvPicPr>
        <p:blipFill>
          <a:blip r:embed="rId4"/>
          <a:stretch>
            <a:fillRect/>
          </a:stretch>
        </p:blipFill>
        <p:spPr>
          <a:xfrm>
            <a:off x="4416737" y="4035370"/>
            <a:ext cx="3846117" cy="2904658"/>
          </a:xfrm>
          <a:prstGeom prst="rect">
            <a:avLst/>
          </a:prstGeom>
        </p:spPr>
      </p:pic>
    </p:spTree>
    <p:extLst>
      <p:ext uri="{BB962C8B-B14F-4D97-AF65-F5344CB8AC3E}">
        <p14:creationId xmlns:p14="http://schemas.microsoft.com/office/powerpoint/2010/main" val="7668707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1" y="113654"/>
            <a:ext cx="8911687" cy="1280890"/>
          </a:xfrm>
        </p:spPr>
        <p:txBody>
          <a:bodyPr/>
          <a:lstStyle/>
          <a:p>
            <a:r>
              <a:rPr lang="fa-IR" dirty="0"/>
              <a:t>نتیجه گیری</a:t>
            </a:r>
            <a:endParaRPr lang="en-US" dirty="0"/>
          </a:p>
        </p:txBody>
      </p:sp>
      <p:sp>
        <p:nvSpPr>
          <p:cNvPr id="3" name="Content Placeholder 2"/>
          <p:cNvSpPr>
            <a:spLocks noGrp="1"/>
          </p:cNvSpPr>
          <p:nvPr>
            <p:ph idx="1"/>
          </p:nvPr>
        </p:nvSpPr>
        <p:spPr>
          <a:xfrm>
            <a:off x="1941510" y="1387042"/>
            <a:ext cx="9437690" cy="4518810"/>
          </a:xfrm>
        </p:spPr>
        <p:txBody>
          <a:bodyPr>
            <a:normAutofit fontScale="92500" lnSpcReduction="20000"/>
          </a:bodyPr>
          <a:lstStyle/>
          <a:p>
            <a:pPr>
              <a:buFont typeface="Wingdings" panose="05000000000000000000" pitchFamily="2" charset="2"/>
              <a:buChar char="Ø"/>
            </a:pPr>
            <a:r>
              <a:rPr lang="fa-IR" sz="2600" dirty="0"/>
              <a:t>با افزایش تعداد واحدهاي</a:t>
            </a:r>
            <a:r>
              <a:rPr lang="en-US" sz="2600" dirty="0"/>
              <a:t> </a:t>
            </a:r>
            <a:r>
              <a:rPr lang="fa-IR" sz="2600" dirty="0"/>
              <a:t>رادیویی، بازدهی انرژي بهبود می یابد.</a:t>
            </a:r>
          </a:p>
          <a:p>
            <a:pPr marL="0" indent="0">
              <a:buNone/>
            </a:pPr>
            <a:endParaRPr lang="en-US" sz="2600" dirty="0"/>
          </a:p>
          <a:p>
            <a:pPr>
              <a:buFont typeface="Wingdings" panose="05000000000000000000" pitchFamily="2" charset="2"/>
              <a:buChar char="Ø"/>
            </a:pPr>
            <a:r>
              <a:rPr lang="fa-IR" sz="2600" dirty="0"/>
              <a:t>پیش کدگذاري </a:t>
            </a:r>
            <a:r>
              <a:rPr lang="en-US" sz="2600" dirty="0"/>
              <a:t> </a:t>
            </a:r>
            <a:r>
              <a:rPr lang="en-US" sz="2200" dirty="0"/>
              <a:t>MMSE</a:t>
            </a:r>
            <a:r>
              <a:rPr lang="fa-IR" sz="2600" dirty="0"/>
              <a:t>بازدهی انرژي بیشتري نسبت به </a:t>
            </a:r>
            <a:r>
              <a:rPr lang="en-US" sz="2600" dirty="0"/>
              <a:t> </a:t>
            </a:r>
            <a:r>
              <a:rPr lang="en-US" sz="2200" dirty="0"/>
              <a:t>MRT</a:t>
            </a:r>
            <a:r>
              <a:rPr lang="fa-IR" sz="2600" dirty="0"/>
              <a:t>دارند.</a:t>
            </a:r>
          </a:p>
          <a:p>
            <a:pPr marL="0" indent="0">
              <a:buNone/>
            </a:pPr>
            <a:r>
              <a:rPr lang="fa-IR" sz="2600" dirty="0"/>
              <a:t> </a:t>
            </a:r>
            <a:endParaRPr lang="en-US" sz="2600" dirty="0"/>
          </a:p>
          <a:p>
            <a:pPr>
              <a:buFont typeface="Wingdings" panose="05000000000000000000" pitchFamily="2" charset="2"/>
              <a:buChar char="Ø"/>
            </a:pPr>
            <a:r>
              <a:rPr lang="fa-IR" sz="2600" dirty="0"/>
              <a:t>علاوه بر این با افزایش تعداد کاربران، ابتدا بازدهی انرژي</a:t>
            </a:r>
            <a:r>
              <a:rPr lang="en-US" sz="2600" dirty="0"/>
              <a:t> </a:t>
            </a:r>
            <a:r>
              <a:rPr lang="fa-IR" sz="2600" dirty="0"/>
              <a:t>بیشتر شده و سپس به دلیل افزایش تداخل و محسوس شدن آن، بازدهی انرژي کاهش می یابد</a:t>
            </a:r>
          </a:p>
          <a:p>
            <a:pPr>
              <a:buFont typeface="Wingdings" panose="05000000000000000000" pitchFamily="2" charset="2"/>
              <a:buChar char="Ø"/>
            </a:pPr>
            <a:endParaRPr lang="en-US" sz="2600" dirty="0"/>
          </a:p>
          <a:p>
            <a:pPr>
              <a:buFont typeface="Wingdings" panose="05000000000000000000" pitchFamily="2" charset="2"/>
              <a:buChar char="Ø"/>
            </a:pPr>
            <a:r>
              <a:rPr lang="fa-IR" sz="2600" dirty="0"/>
              <a:t>با افزایش بیشینه ي ظرفیت لینک </a:t>
            </a:r>
            <a:r>
              <a:rPr lang="en-US" sz="2200" dirty="0" err="1"/>
              <a:t>fronthaul</a:t>
            </a:r>
            <a:r>
              <a:rPr lang="fa-IR" sz="2600" dirty="0"/>
              <a:t> بازدهی انرژي افزایش پیدا می</a:t>
            </a:r>
            <a:r>
              <a:rPr lang="en-US" sz="2600" dirty="0"/>
              <a:t> </a:t>
            </a:r>
            <a:r>
              <a:rPr lang="fa-IR" sz="2600" dirty="0"/>
              <a:t>کند. </a:t>
            </a:r>
          </a:p>
          <a:p>
            <a:pPr marL="0" indent="0">
              <a:buNone/>
            </a:pPr>
            <a:endParaRPr lang="en-US" sz="2600" dirty="0"/>
          </a:p>
          <a:p>
            <a:pPr>
              <a:buFont typeface="Wingdings" panose="05000000000000000000" pitchFamily="2" charset="2"/>
              <a:buChar char="Ø"/>
            </a:pPr>
            <a:r>
              <a:rPr lang="fa-IR" sz="2600" dirty="0"/>
              <a:t>هر چه قدر نویز کوانتیزاسیون کمتر باشد، بازدهی انرژي بهتر می شود</a:t>
            </a:r>
            <a:r>
              <a:rPr lang="fa-IR" dirty="0"/>
              <a:t>. </a:t>
            </a:r>
            <a:br>
              <a:rPr lang="fa-IR"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58</a:t>
            </a:fld>
            <a:r>
              <a:rPr lang="en-US" dirty="0"/>
              <a:t>/50</a:t>
            </a:r>
          </a:p>
        </p:txBody>
      </p:sp>
    </p:spTree>
    <p:extLst>
      <p:ext uri="{BB962C8B-B14F-4D97-AF65-F5344CB8AC3E}">
        <p14:creationId xmlns:p14="http://schemas.microsoft.com/office/powerpoint/2010/main" val="25260966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پیشنهادات</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fa-IR" dirty="0"/>
              <a:t>بهبود الگوریتم تکرار شونده</a:t>
            </a:r>
          </a:p>
          <a:p>
            <a:pPr>
              <a:buFont typeface="Wingdings" panose="05000000000000000000" pitchFamily="2" charset="2"/>
              <a:buChar char="ü"/>
            </a:pPr>
            <a:r>
              <a:rPr lang="fa-IR" dirty="0"/>
              <a:t>استفاده از روش های یادگیری ماشین در خوشه سازی</a:t>
            </a:r>
          </a:p>
          <a:p>
            <a:pPr>
              <a:buFont typeface="Wingdings" panose="05000000000000000000" pitchFamily="2" charset="2"/>
              <a:buChar char="ü"/>
            </a:pPr>
            <a:r>
              <a:rPr lang="fa-IR" dirty="0"/>
              <a:t>استفاده از سیستم مدل </a:t>
            </a:r>
            <a:r>
              <a:rPr lang="en-US" sz="2000" dirty="0"/>
              <a:t>D2D</a:t>
            </a:r>
            <a:r>
              <a:rPr lang="fa-IR" dirty="0"/>
              <a:t> برای ارتباط دو کاربر در یک خوشه</a:t>
            </a:r>
          </a:p>
          <a:p>
            <a:pPr>
              <a:buFont typeface="Wingdings" panose="05000000000000000000" pitchFamily="2" charset="2"/>
              <a:buChar char="ü"/>
            </a:pPr>
            <a:r>
              <a:rPr lang="fa-IR" dirty="0"/>
              <a:t>فشرده سازی با روش </a:t>
            </a:r>
            <a:r>
              <a:rPr lang="en-US" sz="2000" dirty="0"/>
              <a:t>ECF</a:t>
            </a:r>
          </a:p>
          <a:p>
            <a:pPr>
              <a:buFont typeface="Wingdings" panose="05000000000000000000" pitchFamily="2" charset="2"/>
              <a:buChar char="ü"/>
            </a:pPr>
            <a:r>
              <a:rPr lang="fa-IR" dirty="0"/>
              <a:t>بدست آوردن اینکه به ازاي هر کاربر چند واحد رادیویی نیاز است که بازدهی انرژي به بیشینه مقدار خود برسد </a:t>
            </a:r>
            <a:br>
              <a:rPr lang="fa-IR" dirty="0"/>
            </a:b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59</a:t>
            </a:fld>
            <a:r>
              <a:rPr lang="en-US" dirty="0"/>
              <a:t>/50</a:t>
            </a:r>
          </a:p>
        </p:txBody>
      </p:sp>
    </p:spTree>
    <p:extLst>
      <p:ext uri="{BB962C8B-B14F-4D97-AF65-F5344CB8AC3E}">
        <p14:creationId xmlns:p14="http://schemas.microsoft.com/office/powerpoint/2010/main" val="834382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986" y="391197"/>
            <a:ext cx="8911687" cy="1280890"/>
          </a:xfrm>
        </p:spPr>
        <p:txBody>
          <a:bodyPr/>
          <a:lstStyle/>
          <a:p>
            <a:pPr algn="ctr" rtl="1"/>
            <a:r>
              <a:rPr lang="fa-IR" dirty="0"/>
              <a:t>تکامل ساختار ایستگاه های پایه(</a:t>
            </a:r>
            <a:r>
              <a:rPr lang="en-US" dirty="0"/>
              <a:t> (</a:t>
            </a:r>
            <a:r>
              <a:rPr lang="en-US" sz="3200" dirty="0"/>
              <a:t>BS</a:t>
            </a:r>
            <a:r>
              <a:rPr lang="fa-IR" dirty="0"/>
              <a:t>ها</a:t>
            </a:r>
            <a:endParaRPr lang="en-US" dirty="0"/>
          </a:p>
        </p:txBody>
      </p:sp>
      <p:sp>
        <p:nvSpPr>
          <p:cNvPr id="3" name="Content Placeholder 2"/>
          <p:cNvSpPr>
            <a:spLocks noGrp="1"/>
          </p:cNvSpPr>
          <p:nvPr>
            <p:ph idx="1"/>
          </p:nvPr>
        </p:nvSpPr>
        <p:spPr>
          <a:xfrm>
            <a:off x="376369" y="1569603"/>
            <a:ext cx="10131425" cy="4165600"/>
          </a:xfrm>
        </p:spPr>
        <p:txBody>
          <a:bodyPr anchor="t"/>
          <a:lstStyle/>
          <a:p>
            <a:pPr algn="r" rtl="1">
              <a:buFont typeface="Wingdings" panose="05000000000000000000" pitchFamily="2" charset="2"/>
              <a:buChar char="Ø"/>
            </a:pPr>
            <a:r>
              <a:rPr lang="fa-IR" dirty="0"/>
              <a:t>ساختار های سنتی </a:t>
            </a:r>
          </a:p>
          <a:p>
            <a:pPr algn="r" rtl="1">
              <a:buFont typeface="Wingdings" panose="05000000000000000000" pitchFamily="2" charset="2"/>
              <a:buChar char="Ø"/>
            </a:pPr>
            <a:r>
              <a:rPr lang="fa-IR" dirty="0"/>
              <a:t>ایستگاه های پایه با </a:t>
            </a:r>
            <a:r>
              <a:rPr lang="en-US" sz="1800" dirty="0"/>
              <a:t>RRH</a:t>
            </a:r>
            <a:r>
              <a:rPr lang="fa-IR" dirty="0"/>
              <a:t> </a:t>
            </a:r>
            <a:endParaRPr lang="en-US" dirty="0"/>
          </a:p>
          <a:p>
            <a:pPr algn="r" rtl="1">
              <a:buFont typeface="Wingdings" panose="05000000000000000000" pitchFamily="2" charset="2"/>
              <a:buChar char="Ø"/>
            </a:pPr>
            <a:r>
              <a:rPr lang="fa-IR" dirty="0"/>
              <a:t>شبکه های دسترسی رادیوی ابری</a:t>
            </a:r>
          </a:p>
          <a:p>
            <a:pPr lvl="2"/>
            <a:r>
              <a:rPr lang="en-US" dirty="0"/>
              <a:t>C-RAN</a:t>
            </a:r>
          </a:p>
          <a:p>
            <a:pPr lvl="2"/>
            <a:r>
              <a:rPr lang="en-US" dirty="0"/>
              <a:t>H-CRAN</a:t>
            </a:r>
          </a:p>
          <a:p>
            <a:pPr lvl="2"/>
            <a:r>
              <a:rPr lang="en-US" dirty="0"/>
              <a:t>F-RAN</a:t>
            </a:r>
          </a:p>
          <a:p>
            <a:pPr lvl="1" algn="r" rtl="1">
              <a:buFont typeface="Wingdings" panose="05000000000000000000" pitchFamily="2" charset="2"/>
              <a:buChar char="Ø"/>
            </a:pPr>
            <a:r>
              <a:rPr lang="en-US" sz="1800" dirty="0"/>
              <a:t>X-RAN</a:t>
            </a:r>
          </a:p>
          <a:p>
            <a:pPr lvl="1" algn="r" rtl="1">
              <a:buFont typeface="Wingdings" panose="05000000000000000000" pitchFamily="2" charset="2"/>
              <a:buChar char="Ø"/>
            </a:pPr>
            <a:r>
              <a:rPr lang="en-US" sz="1800" dirty="0"/>
              <a:t>VRAN</a:t>
            </a:r>
          </a:p>
          <a:p>
            <a:pPr lvl="1" algn="r" rtl="1">
              <a:buFont typeface="Wingdings" panose="05000000000000000000" pitchFamily="2" charset="2"/>
              <a:buChar char="Ø"/>
            </a:pPr>
            <a:r>
              <a:rPr lang="en-US" b="1" dirty="0"/>
              <a:t>ORAN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r>
              <a:rPr lang="en-US" dirty="0"/>
              <a:t>/50</a:t>
            </a:r>
          </a:p>
        </p:txBody>
      </p:sp>
      <p:pic>
        <p:nvPicPr>
          <p:cNvPr id="6" name="Picture 5" descr="MacroB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3912" y="1967751"/>
            <a:ext cx="3580917" cy="343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ounded Rectangle 10">
            <a:extLst>
              <a:ext uri="{FF2B5EF4-FFF2-40B4-BE49-F238E27FC236}">
                <a16:creationId xmlns:a16="http://schemas.microsoft.com/office/drawing/2014/main" id="{5975D007-74D1-4FEC-BBEC-379ECD9272A8}"/>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AD7C9362-80E1-440A-9CA1-F01B91D281AE}"/>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664EE215-A5CD-47E5-A210-D59CE7FFD76D}"/>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B290FDBA-BD70-4382-BD94-8C83B1EFA26B}"/>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4D311E31-5195-47CD-A235-02627C44419B}"/>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79C150C4-CA8A-4BD0-872C-F0EADBC75D5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17645681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8073" y="2169575"/>
            <a:ext cx="8911687" cy="1280890"/>
          </a:xfrm>
        </p:spPr>
        <p:txBody>
          <a:bodyPr>
            <a:normAutofit/>
          </a:bodyPr>
          <a:lstStyle/>
          <a:p>
            <a:pPr algn="ctr" rtl="1"/>
            <a:r>
              <a:rPr lang="fa-IR" sz="7200" dirty="0">
                <a:cs typeface="B Nazanin" panose="00000400000000000000" pitchFamily="2" charset="-78"/>
              </a:rPr>
              <a:t>با تشکر</a:t>
            </a:r>
            <a:endParaRPr lang="en-US" sz="7200" dirty="0">
              <a:cs typeface="B Nazanin" panose="00000400000000000000" pitchFamily="2" charset="-78"/>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latin typeface="Times New Roman" panose="02020603050405020304" pitchFamily="18" charset="0"/>
                <a:cs typeface="Times New Roman" panose="02020603050405020304" pitchFamily="18" charset="0"/>
              </a:rPr>
              <a:pPr/>
              <a:t>60</a:t>
            </a:fld>
            <a:r>
              <a:rPr lang="en-US" dirty="0">
                <a:latin typeface="Times New Roman" panose="02020603050405020304" pitchFamily="18" charset="0"/>
                <a:cs typeface="Times New Roman" panose="02020603050405020304" pitchFamily="18" charset="0"/>
              </a:rPr>
              <a:t>/50</a:t>
            </a:r>
          </a:p>
        </p:txBody>
      </p:sp>
    </p:spTree>
    <p:extLst>
      <p:ext uri="{BB962C8B-B14F-4D97-AF65-F5344CB8AC3E}">
        <p14:creationId xmlns:p14="http://schemas.microsoft.com/office/powerpoint/2010/main" val="273415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78" y="342900"/>
            <a:ext cx="10131425" cy="1456267"/>
          </a:xfrm>
        </p:spPr>
        <p:txBody>
          <a:bodyPr/>
          <a:lstStyle/>
          <a:p>
            <a:pPr algn="ctr" rtl="1"/>
            <a:r>
              <a:rPr lang="fa-IR" dirty="0"/>
              <a:t>ایستگاه پایه با </a:t>
            </a:r>
            <a:r>
              <a:rPr lang="en-US" sz="3200" dirty="0"/>
              <a:t>RRH</a:t>
            </a:r>
          </a:p>
        </p:txBody>
      </p:sp>
      <p:sp>
        <p:nvSpPr>
          <p:cNvPr id="3" name="Content Placeholder 2"/>
          <p:cNvSpPr>
            <a:spLocks noGrp="1"/>
          </p:cNvSpPr>
          <p:nvPr>
            <p:ph idx="1"/>
          </p:nvPr>
        </p:nvSpPr>
        <p:spPr>
          <a:xfrm>
            <a:off x="9660" y="1769263"/>
            <a:ext cx="10379343" cy="4434208"/>
          </a:xfrm>
        </p:spPr>
        <p:txBody>
          <a:bodyPr anchor="t">
            <a:normAutofit/>
          </a:bodyPr>
          <a:lstStyle/>
          <a:p>
            <a:pPr algn="r" rtl="1">
              <a:buFont typeface="Wingdings" panose="05000000000000000000" pitchFamily="2" charset="2"/>
              <a:buChar char="Ø"/>
            </a:pPr>
            <a:r>
              <a:rPr lang="fa-IR" dirty="0"/>
              <a:t>ایستگاه پایه به یک قسمت پردازشی و یک قسمت رادیویی تقسیم میشود</a:t>
            </a:r>
          </a:p>
          <a:p>
            <a:pPr algn="r" rtl="1">
              <a:buFont typeface="Wingdings" panose="05000000000000000000" pitchFamily="2" charset="2"/>
              <a:buChar char="Ø"/>
            </a:pPr>
            <a:r>
              <a:rPr lang="fa-IR" dirty="0"/>
              <a:t>قسمت رادیویی </a:t>
            </a:r>
            <a:r>
              <a:rPr lang="en-US" sz="1800" dirty="0"/>
              <a:t>RRH</a:t>
            </a:r>
            <a:r>
              <a:rPr lang="fa-IR" dirty="0"/>
              <a:t> یا واحد ارتباط راه دور</a:t>
            </a:r>
            <a:r>
              <a:rPr lang="en-US" dirty="0"/>
              <a:t>(</a:t>
            </a:r>
            <a:r>
              <a:rPr lang="en-US" sz="1800" dirty="0"/>
              <a:t>RRU</a:t>
            </a:r>
            <a:r>
              <a:rPr lang="en-US" dirty="0"/>
              <a:t>) </a:t>
            </a:r>
            <a:r>
              <a:rPr lang="fa-IR" dirty="0"/>
              <a:t> نامیده میشود</a:t>
            </a:r>
          </a:p>
          <a:p>
            <a:pPr lvl="1"/>
            <a:r>
              <a:rPr lang="fa-IR" dirty="0"/>
              <a:t>در واحد </a:t>
            </a:r>
            <a:r>
              <a:rPr lang="en-US" sz="1400" dirty="0"/>
              <a:t>RRH</a:t>
            </a:r>
            <a:r>
              <a:rPr lang="fa-IR" dirty="0"/>
              <a:t> پردازش دیجیتال،تبدیل دیجیتال به آنالوگ، تبدیل آنالوگ به دیجیتال،تقویت توان و فیلترینگ انجام میشود</a:t>
            </a:r>
          </a:p>
          <a:p>
            <a:pPr algn="r" rtl="1">
              <a:buFont typeface="Wingdings" panose="05000000000000000000" pitchFamily="2" charset="2"/>
              <a:buChar char="Ø"/>
            </a:pPr>
            <a:r>
              <a:rPr lang="fa-IR" dirty="0"/>
              <a:t>پردازش سیگنال باند پایه با عنوان </a:t>
            </a:r>
            <a:r>
              <a:rPr lang="en-US" sz="1800" dirty="0"/>
              <a:t>BBU</a:t>
            </a:r>
            <a:r>
              <a:rPr lang="fa-IR" dirty="0"/>
              <a:t> یا واحد داده شناخته میشود (</a:t>
            </a:r>
            <a:r>
              <a:rPr lang="en-US" sz="1800" dirty="0"/>
              <a:t>Data Unit</a:t>
            </a:r>
            <a:r>
              <a:rPr lang="fa-IR" dirty="0"/>
              <a:t>)</a:t>
            </a:r>
          </a:p>
          <a:p>
            <a:pPr algn="r" rtl="1">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r>
              <a:rPr lang="en-US" dirty="0"/>
              <a:t>/50</a:t>
            </a:r>
          </a:p>
        </p:txBody>
      </p:sp>
      <p:pic>
        <p:nvPicPr>
          <p:cNvPr id="5" name="Content Placeholder 4"/>
          <p:cNvPicPr>
            <a:picLocks noChangeAspect="1"/>
          </p:cNvPicPr>
          <p:nvPr/>
        </p:nvPicPr>
        <p:blipFill>
          <a:blip r:embed="rId2"/>
          <a:stretch>
            <a:fillRect/>
          </a:stretch>
        </p:blipFill>
        <p:spPr>
          <a:xfrm>
            <a:off x="3016888" y="4384276"/>
            <a:ext cx="5260326" cy="2328246"/>
          </a:xfrm>
          <a:prstGeom prst="rect">
            <a:avLst/>
          </a:prstGeom>
        </p:spPr>
      </p:pic>
      <p:sp>
        <p:nvSpPr>
          <p:cNvPr id="13" name="Rounded Rectangle 10">
            <a:extLst>
              <a:ext uri="{FF2B5EF4-FFF2-40B4-BE49-F238E27FC236}">
                <a16:creationId xmlns:a16="http://schemas.microsoft.com/office/drawing/2014/main" id="{0A564911-A37E-4691-BD5A-22D172A8A686}"/>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4" name="Rectangle 13">
            <a:extLst>
              <a:ext uri="{FF2B5EF4-FFF2-40B4-BE49-F238E27FC236}">
                <a16:creationId xmlns:a16="http://schemas.microsoft.com/office/drawing/2014/main" id="{585C826E-6562-4E72-BC98-30AE8B5A45BF}"/>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5" name="Rectangle 14">
            <a:extLst>
              <a:ext uri="{FF2B5EF4-FFF2-40B4-BE49-F238E27FC236}">
                <a16:creationId xmlns:a16="http://schemas.microsoft.com/office/drawing/2014/main" id="{FA58DA27-6D99-44A5-997A-827539BBFFCB}"/>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86FA04CE-DE33-450A-8BD0-F9A741D84ADC}"/>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3B70BE9-CBE8-4641-904C-D6AC7610EAFB}"/>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8" name="Rectangle 17">
            <a:extLst>
              <a:ext uri="{FF2B5EF4-FFF2-40B4-BE49-F238E27FC236}">
                <a16:creationId xmlns:a16="http://schemas.microsoft.com/office/drawing/2014/main" id="{EDE4BD5B-A816-4161-B468-F4F482141F0E}"/>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966069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208" y="591548"/>
            <a:ext cx="8911687" cy="1160618"/>
          </a:xfrm>
        </p:spPr>
        <p:txBody>
          <a:bodyPr/>
          <a:lstStyle/>
          <a:p>
            <a:pPr algn="ctr"/>
            <a:r>
              <a:rPr lang="fa-IR" dirty="0"/>
              <a:t>شبکه ی دسترسی رادیویی ابری- </a:t>
            </a:r>
            <a:r>
              <a:rPr lang="en-US" sz="3200" dirty="0"/>
              <a:t>C-RAN</a:t>
            </a:r>
          </a:p>
        </p:txBody>
      </p:sp>
      <p:sp>
        <p:nvSpPr>
          <p:cNvPr id="3" name="Content Placeholder 2"/>
          <p:cNvSpPr>
            <a:spLocks noGrp="1"/>
          </p:cNvSpPr>
          <p:nvPr>
            <p:ph idx="1"/>
          </p:nvPr>
        </p:nvSpPr>
        <p:spPr>
          <a:xfrm>
            <a:off x="1478422" y="1672087"/>
            <a:ext cx="8915400" cy="3777622"/>
          </a:xfrm>
        </p:spPr>
        <p:txBody>
          <a:bodyPr>
            <a:normAutofit/>
          </a:bodyPr>
          <a:lstStyle/>
          <a:p>
            <a:pPr>
              <a:buFont typeface="Wingdings" panose="05000000000000000000" pitchFamily="2" charset="2"/>
              <a:buChar char="Ø"/>
            </a:pPr>
            <a:r>
              <a:rPr lang="fa-IR" b="1" dirty="0"/>
              <a:t>واحد مرکزی باند پایه-</a:t>
            </a:r>
            <a:r>
              <a:rPr lang="en-US" sz="2000" b="1" dirty="0"/>
              <a:t>Centralized Based Band Unit</a:t>
            </a:r>
            <a:endParaRPr lang="fa-IR" sz="2000" b="1" dirty="0"/>
          </a:p>
          <a:p>
            <a:pPr lvl="1" algn="r" rtl="1">
              <a:buFont typeface="Wingdings" panose="05000000000000000000" pitchFamily="2" charset="2"/>
              <a:buChar char="Ø"/>
            </a:pPr>
            <a:r>
              <a:rPr lang="fa-IR" dirty="0"/>
              <a:t>شکل گیری </a:t>
            </a:r>
            <a:r>
              <a:rPr lang="en-US" sz="1800" dirty="0"/>
              <a:t>BBU</a:t>
            </a:r>
            <a:r>
              <a:rPr lang="fa-IR" dirty="0"/>
              <a:t> ها به صورت یک مجموعه ی واحد تحت عنوان </a:t>
            </a:r>
            <a:r>
              <a:rPr lang="en-US" sz="1800" dirty="0"/>
              <a:t>BBU Pool</a:t>
            </a:r>
            <a:endParaRPr lang="fa-IR" sz="1800" dirty="0"/>
          </a:p>
          <a:p>
            <a:pPr lvl="2" algn="r" rtl="1">
              <a:buFont typeface="Wingdings" panose="05000000000000000000" pitchFamily="2" charset="2"/>
              <a:buChar char="Ø"/>
            </a:pPr>
            <a:r>
              <a:rPr lang="fa-IR" dirty="0"/>
              <a:t>در راستای بهینه سازی عملکرد </a:t>
            </a:r>
            <a:r>
              <a:rPr lang="en-US" sz="1600" dirty="0"/>
              <a:t>BBU</a:t>
            </a:r>
            <a:r>
              <a:rPr lang="fa-IR" dirty="0"/>
              <a:t> ها در مواجهه باایستگاههای پایه پر ترافیک و کم ترافیک</a:t>
            </a:r>
          </a:p>
          <a:p>
            <a:pPr lvl="1" algn="r" rtl="1">
              <a:buFont typeface="Wingdings" panose="05000000000000000000" pitchFamily="2" charset="2"/>
              <a:buChar char="Ø"/>
            </a:pPr>
            <a:r>
              <a:rPr lang="fa-IR" dirty="0"/>
              <a:t>به اشتراک گزاری این مجموعه بین چندین سلول</a:t>
            </a:r>
          </a:p>
          <a:p>
            <a:pPr lvl="1" algn="r" rtl="1">
              <a:buFont typeface="Wingdings" panose="05000000000000000000" pitchFamily="2" charset="2"/>
              <a:buChar char="Ø"/>
            </a:pPr>
            <a:r>
              <a:rPr lang="fa-IR" dirty="0"/>
              <a:t>در نظر گرفتن </a:t>
            </a:r>
            <a:r>
              <a:rPr lang="en-US" sz="1800" dirty="0"/>
              <a:t>BBU Pool</a:t>
            </a:r>
            <a:r>
              <a:rPr lang="fa-IR" dirty="0"/>
              <a:t> به عنوان یک خوشه ی مجازی</a:t>
            </a:r>
            <a:r>
              <a:rPr lang="en-US" dirty="0"/>
              <a:t> </a:t>
            </a:r>
            <a:r>
              <a:rPr lang="fa-IR" dirty="0"/>
              <a:t>که شامل پردازش گرهایی است که پردازش های باند پایه را انجام می دهند</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r>
              <a:rPr lang="en-US" dirty="0"/>
              <a:t>/50</a:t>
            </a:r>
          </a:p>
        </p:txBody>
      </p:sp>
      <p:pic>
        <p:nvPicPr>
          <p:cNvPr id="5" name="Picture 4"/>
          <p:cNvPicPr>
            <a:picLocks noChangeAspect="1"/>
          </p:cNvPicPr>
          <p:nvPr/>
        </p:nvPicPr>
        <p:blipFill>
          <a:blip r:embed="rId2"/>
          <a:stretch>
            <a:fillRect/>
          </a:stretch>
        </p:blipFill>
        <p:spPr>
          <a:xfrm>
            <a:off x="1789111" y="3906761"/>
            <a:ext cx="5260148" cy="2129284"/>
          </a:xfrm>
          <a:prstGeom prst="rect">
            <a:avLst/>
          </a:prstGeom>
        </p:spPr>
      </p:pic>
      <p:sp>
        <p:nvSpPr>
          <p:cNvPr id="12" name="Rounded Rectangle 10">
            <a:extLst>
              <a:ext uri="{FF2B5EF4-FFF2-40B4-BE49-F238E27FC236}">
                <a16:creationId xmlns:a16="http://schemas.microsoft.com/office/drawing/2014/main" id="{5A6EA133-C8C5-4472-BE96-3365D634D2F9}"/>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56A5DBD6-5281-4B16-BF19-A4A2DF2D452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F3516286-D3B6-442E-91FF-D3A7286CCAD7}"/>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61AE9E62-7F04-472B-BEAD-1446FD39AB1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003D5EF3-72A1-40B5-903C-D50A3DB3C8C1}"/>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E0CABA0D-B182-4C05-BE53-A0A9ECED6C47}"/>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107054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766" y="306888"/>
            <a:ext cx="10131425" cy="946150"/>
          </a:xfrm>
        </p:spPr>
        <p:txBody>
          <a:bodyPr/>
          <a:lstStyle/>
          <a:p>
            <a:r>
              <a:rPr lang="fa-IR" dirty="0"/>
              <a:t>شبکه ی دسترسی رادیویی ابری- </a:t>
            </a:r>
            <a:r>
              <a:rPr lang="en-US" sz="3200" dirty="0"/>
              <a:t>C-RAN</a:t>
            </a:r>
            <a:endParaRPr lang="en-US" dirty="0"/>
          </a:p>
        </p:txBody>
      </p:sp>
      <p:sp>
        <p:nvSpPr>
          <p:cNvPr id="3" name="Content Placeholder 2"/>
          <p:cNvSpPr>
            <a:spLocks noGrp="1"/>
          </p:cNvSpPr>
          <p:nvPr>
            <p:ph idx="1"/>
          </p:nvPr>
        </p:nvSpPr>
        <p:spPr>
          <a:xfrm>
            <a:off x="762735" y="1681129"/>
            <a:ext cx="10131425" cy="4057650"/>
          </a:xfrm>
        </p:spPr>
        <p:txBody>
          <a:bodyPr anchor="t"/>
          <a:lstStyle/>
          <a:p>
            <a:pPr lvl="1" algn="r" rtl="1">
              <a:buFont typeface="Wingdings" panose="05000000000000000000" pitchFamily="2" charset="2"/>
              <a:buChar char="Ø"/>
            </a:pPr>
            <a:r>
              <a:rPr lang="fa-IR" b="1" dirty="0"/>
              <a:t> </a:t>
            </a:r>
            <a:r>
              <a:rPr lang="fa-IR" sz="2400" b="1" dirty="0"/>
              <a:t>لینک</a:t>
            </a:r>
            <a:r>
              <a:rPr lang="fa-IR" b="1" dirty="0"/>
              <a:t> </a:t>
            </a:r>
            <a:r>
              <a:rPr lang="en-US" b="1" dirty="0"/>
              <a:t>Fronthaul</a:t>
            </a:r>
            <a:r>
              <a:rPr lang="fa-IR" b="1" dirty="0"/>
              <a:t> </a:t>
            </a:r>
            <a:endParaRPr lang="en-US" b="1" dirty="0"/>
          </a:p>
          <a:p>
            <a:pPr lvl="2">
              <a:buFont typeface="Wingdings" panose="05000000000000000000" pitchFamily="2" charset="2"/>
              <a:buChar char="Ø"/>
            </a:pPr>
            <a:r>
              <a:rPr lang="fa-IR" sz="2000" dirty="0"/>
              <a:t>به مرحله ی اتصال سایت های </a:t>
            </a:r>
            <a:r>
              <a:rPr lang="en-US" dirty="0"/>
              <a:t>RRH</a:t>
            </a:r>
            <a:r>
              <a:rPr lang="fa-IR" dirty="0"/>
              <a:t> </a:t>
            </a:r>
            <a:r>
              <a:rPr lang="fa-IR" sz="2000" dirty="0"/>
              <a:t>به</a:t>
            </a:r>
            <a:r>
              <a:rPr lang="en-US" dirty="0"/>
              <a:t> BBU Pool </a:t>
            </a:r>
          </a:p>
          <a:p>
            <a:pPr lvl="2">
              <a:buFont typeface="Wingdings" panose="05000000000000000000" pitchFamily="2" charset="2"/>
              <a:buChar char="Ø"/>
            </a:pPr>
            <a:r>
              <a:rPr lang="en-US" dirty="0"/>
              <a:t>RRH</a:t>
            </a:r>
            <a:r>
              <a:rPr lang="en-US" b="1" dirty="0"/>
              <a:t>	</a:t>
            </a:r>
            <a:endParaRPr lang="en-US" dirty="0"/>
          </a:p>
          <a:p>
            <a:pPr lvl="3">
              <a:buFont typeface="Wingdings" panose="05000000000000000000" pitchFamily="2" charset="2"/>
              <a:buChar char="Ø"/>
            </a:pPr>
            <a:r>
              <a:rPr lang="fa-IR" sz="1800" dirty="0"/>
              <a:t>عملکرد بعنوان واحدهای رادیویی </a:t>
            </a:r>
            <a:r>
              <a:rPr lang="en-US" dirty="0"/>
              <a:t>(RU)</a:t>
            </a:r>
            <a:r>
              <a:rPr lang="fa-IR" dirty="0"/>
              <a:t> </a:t>
            </a:r>
            <a:r>
              <a:rPr lang="fa-IR" sz="1800" dirty="0"/>
              <a:t>یا</a:t>
            </a:r>
            <a:r>
              <a:rPr lang="en-US" dirty="0"/>
              <a:t>(RRH)</a:t>
            </a:r>
            <a:endParaRPr lang="fa-IR" dirty="0"/>
          </a:p>
          <a:p>
            <a:pPr>
              <a:buFont typeface="Wingdings" panose="05000000000000000000" pitchFamily="2" charset="2"/>
              <a:buChar char="Ø"/>
            </a:pPr>
            <a:endParaRPr lang="en-US" dirty="0"/>
          </a:p>
          <a:p>
            <a:pPr lvl="1">
              <a:buFont typeface="Wingdings" panose="05000000000000000000" pitchFamily="2" charset="2"/>
              <a:buChar char="Ø"/>
            </a:pPr>
            <a:r>
              <a:rPr lang="en-US" b="1" dirty="0"/>
              <a:t>Backhaul</a:t>
            </a:r>
            <a:endParaRPr lang="fa-IR" b="1" dirty="0"/>
          </a:p>
          <a:p>
            <a:pPr lvl="1">
              <a:buFont typeface="Wingdings" panose="05000000000000000000" pitchFamily="2" charset="2"/>
              <a:buChar char="Ø"/>
            </a:pPr>
            <a:r>
              <a:rPr lang="fa-IR" dirty="0"/>
              <a:t>اتصال </a:t>
            </a:r>
            <a:r>
              <a:rPr lang="en-US" sz="1800" dirty="0"/>
              <a:t>BBU Pool</a:t>
            </a:r>
            <a:r>
              <a:rPr lang="en-US" dirty="0"/>
              <a:t> </a:t>
            </a:r>
            <a:r>
              <a:rPr lang="fa-IR" dirty="0"/>
              <a:t> به هسته ی شبکه ی سیار</a:t>
            </a:r>
          </a:p>
          <a:p>
            <a:pPr lvl="2">
              <a:buFont typeface="Wingdings" panose="05000000000000000000" pitchFamily="2" charset="2"/>
              <a:buChar char="Ø"/>
            </a:pPr>
            <a:endParaRPr lang="fa-IR" dirty="0"/>
          </a:p>
          <a:p>
            <a:pPr lvl="3">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r>
              <a:rPr lang="en-US" dirty="0"/>
              <a:t>/50</a:t>
            </a:r>
          </a:p>
        </p:txBody>
      </p:sp>
      <p:pic>
        <p:nvPicPr>
          <p:cNvPr id="6" name="Content Placeholder 4"/>
          <p:cNvPicPr>
            <a:picLocks noChangeAspect="1"/>
          </p:cNvPicPr>
          <p:nvPr/>
        </p:nvPicPr>
        <p:blipFill>
          <a:blip r:embed="rId2"/>
          <a:stretch>
            <a:fillRect/>
          </a:stretch>
        </p:blipFill>
        <p:spPr>
          <a:xfrm>
            <a:off x="582431" y="3240611"/>
            <a:ext cx="5228314" cy="2730514"/>
          </a:xfrm>
          <a:prstGeom prst="rect">
            <a:avLst/>
          </a:prstGeom>
        </p:spPr>
      </p:pic>
      <p:sp>
        <p:nvSpPr>
          <p:cNvPr id="13" name="Rounded Rectangle 10">
            <a:extLst>
              <a:ext uri="{FF2B5EF4-FFF2-40B4-BE49-F238E27FC236}">
                <a16:creationId xmlns:a16="http://schemas.microsoft.com/office/drawing/2014/main" id="{5A6EA133-C8C5-4472-BE96-3365D634D2F9}"/>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4" name="Rectangle 13">
            <a:extLst>
              <a:ext uri="{FF2B5EF4-FFF2-40B4-BE49-F238E27FC236}">
                <a16:creationId xmlns:a16="http://schemas.microsoft.com/office/drawing/2014/main" id="{56A5DBD6-5281-4B16-BF19-A4A2DF2D452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5" name="Rectangle 14">
            <a:extLst>
              <a:ext uri="{FF2B5EF4-FFF2-40B4-BE49-F238E27FC236}">
                <a16:creationId xmlns:a16="http://schemas.microsoft.com/office/drawing/2014/main" id="{F3516286-D3B6-442E-91FF-D3A7286CCAD7}"/>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61AE9E62-7F04-472B-BEAD-1446FD39AB1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003D5EF3-72A1-40B5-903C-D50A3DB3C8C1}"/>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8" name="Rectangle 17">
            <a:extLst>
              <a:ext uri="{FF2B5EF4-FFF2-40B4-BE49-F238E27FC236}">
                <a16:creationId xmlns:a16="http://schemas.microsoft.com/office/drawing/2014/main" id="{E0CABA0D-B182-4C05-BE53-A0A9ECED6C47}"/>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977543633"/>
      </p:ext>
    </p:extLst>
  </p:cSld>
  <p:clrMapOvr>
    <a:masterClrMapping/>
  </p:clrMapOvr>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3306</TotalTime>
  <Words>2902</Words>
  <Application>Microsoft Office PowerPoint</Application>
  <PresentationFormat>Widescreen</PresentationFormat>
  <Paragraphs>624</Paragraphs>
  <Slides>60</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1" baseType="lpstr">
      <vt:lpstr>Arial</vt:lpstr>
      <vt:lpstr>B Nazanin</vt:lpstr>
      <vt:lpstr>Calibri</vt:lpstr>
      <vt:lpstr>Cambria Math</vt:lpstr>
      <vt:lpstr>Century Gothic</vt:lpstr>
      <vt:lpstr>Tahoma</vt:lpstr>
      <vt:lpstr>Times New Roman</vt:lpstr>
      <vt:lpstr>Wingdings</vt:lpstr>
      <vt:lpstr>Wingdings 3</vt:lpstr>
      <vt:lpstr>Wisp</vt:lpstr>
      <vt:lpstr>Foxit PDF Document</vt:lpstr>
      <vt:lpstr>دانشگاه تهران دانشکده برق و کامپیوتر پروپزال دکتری  تخصیص منابع در شبکه های دسترسی رادیویی باز با برش دهی شبکه  </vt:lpstr>
      <vt:lpstr>PowerPoint Presentation</vt:lpstr>
      <vt:lpstr>فهرست مطالب</vt:lpstr>
      <vt:lpstr>نسل پنجم مخابرات 5G</vt:lpstr>
      <vt:lpstr>مقدمه ای بر ساختار ORAN</vt:lpstr>
      <vt:lpstr>تکامل ساختار ایستگاه های پایه( (BSها</vt:lpstr>
      <vt:lpstr>ایستگاه پایه با RRH</vt:lpstr>
      <vt:lpstr>شبکه ی دسترسی رادیویی ابری- C-RAN</vt:lpstr>
      <vt:lpstr>شبکه ی دسترسی رادیویی ابری- C-RAN</vt:lpstr>
      <vt:lpstr>شبکه ی دسترسی رادیویی ابری متجانس- HCRAN</vt:lpstr>
      <vt:lpstr>شبکه ی دسترسی رادیویی ابری متجانس- HCRAN</vt:lpstr>
      <vt:lpstr>شبکه های دسترسی رادیویی مهی FRAN</vt:lpstr>
      <vt:lpstr>شبکه های دسترسی رادیویی مهی FRAN</vt:lpstr>
      <vt:lpstr>XRAN</vt:lpstr>
      <vt:lpstr>VRAN</vt:lpstr>
      <vt:lpstr>ORAN</vt:lpstr>
      <vt:lpstr>ORAN</vt:lpstr>
      <vt:lpstr>ORAN</vt:lpstr>
      <vt:lpstr>ORAN</vt:lpstr>
      <vt:lpstr>مجازی سازی توابع شبکه  </vt:lpstr>
      <vt:lpstr>مجازی سازی توابع شبکه</vt:lpstr>
      <vt:lpstr>شبکه دسترسی رادیویی تعر یف شده نرم افزار  </vt:lpstr>
      <vt:lpstr>برش شبکه  </vt:lpstr>
      <vt:lpstr>برش شبکه</vt:lpstr>
      <vt:lpstr>مسئله کوله پشتی</vt:lpstr>
      <vt:lpstr>مسئله کوله پشتی</vt:lpstr>
      <vt:lpstr>ادبیات و پیشینه ی تحقیق</vt:lpstr>
      <vt:lpstr>بررسی برش شبکه به صورت دینامیکی در شبکه HCRAN</vt:lpstr>
      <vt:lpstr>ORAN</vt:lpstr>
      <vt:lpstr>قرار دادن VNFها در مراکز داده</vt:lpstr>
      <vt:lpstr>یادگیری تقویتی در حل مسئله </vt:lpstr>
      <vt:lpstr>یادگیری تقویتی در حل مسئله </vt:lpstr>
      <vt:lpstr>تخصیص منابع در شبکه های دسترسی رادیویی باز  </vt:lpstr>
      <vt:lpstr>سیستم مدل لینک فروسو</vt:lpstr>
      <vt:lpstr>نرخ قابل دسترس</vt:lpstr>
      <vt:lpstr>شرح مسئله  </vt:lpstr>
      <vt:lpstr>الگوریتم مورد استفاده</vt:lpstr>
      <vt:lpstr>الگوریتم مورد استفاده</vt:lpstr>
      <vt:lpstr>نتایج عددی</vt:lpstr>
      <vt:lpstr>تخصیص منابع در لینک فراسو</vt:lpstr>
      <vt:lpstr>آنالیز نرخ قابل دسترس  </vt:lpstr>
      <vt:lpstr>آنالیز نرخ قابل دسترس</vt:lpstr>
      <vt:lpstr>شرح مسئله</vt:lpstr>
      <vt:lpstr>شرح مسئله  </vt:lpstr>
      <vt:lpstr>الگوریتم مورد استفاده</vt:lpstr>
      <vt:lpstr>نتایج عددی</vt:lpstr>
      <vt:lpstr>   تخصیص منابع به صورت تقسیم زمانی</vt:lpstr>
      <vt:lpstr>سیستم مدل</vt:lpstr>
      <vt:lpstr>آنالیز نرخ قابل دسترس در خوشه هاي فروسو  </vt:lpstr>
      <vt:lpstr>آنالیز نرخ قابل دسترس در خوشه هاي فروسو</vt:lpstr>
      <vt:lpstr>آنالیز نرخ قابل دسترس در خوشه هاي فراسو</vt:lpstr>
      <vt:lpstr>آنالیز نرخ قابل دسترس در خوشه هاي فراسو</vt:lpstr>
      <vt:lpstr>شرح مسئله  </vt:lpstr>
      <vt:lpstr>حل مسئله</vt:lpstr>
      <vt:lpstr>حل مسئله برای لینک فروسو</vt:lpstr>
      <vt:lpstr>حل مسئله برای لینک فراسو</vt:lpstr>
      <vt:lpstr>نتایج عددی</vt:lpstr>
      <vt:lpstr>نتیجه گیری</vt:lpstr>
      <vt:lpstr>پیشنهادات</vt:lpstr>
      <vt:lpstr>با تشکر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mojdeh karbalaee</dc:creator>
  <cp:lastModifiedBy>mojdeh karbalaee</cp:lastModifiedBy>
  <cp:revision>153</cp:revision>
  <dcterms:created xsi:type="dcterms:W3CDTF">2017-09-21T07:09:31Z</dcterms:created>
  <dcterms:modified xsi:type="dcterms:W3CDTF">2020-10-23T20:08:13Z</dcterms:modified>
</cp:coreProperties>
</file>