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319" r:id="rId4"/>
    <p:sldId id="257" r:id="rId5"/>
    <p:sldId id="265" r:id="rId6"/>
    <p:sldId id="268" r:id="rId7"/>
    <p:sldId id="325" r:id="rId8"/>
    <p:sldId id="326" r:id="rId9"/>
    <p:sldId id="329" r:id="rId10"/>
    <p:sldId id="327" r:id="rId11"/>
    <p:sldId id="330" r:id="rId12"/>
    <p:sldId id="331" r:id="rId13"/>
    <p:sldId id="332" r:id="rId14"/>
    <p:sldId id="334" r:id="rId15"/>
    <p:sldId id="335" r:id="rId16"/>
    <p:sldId id="337" r:id="rId17"/>
    <p:sldId id="338" r:id="rId18"/>
    <p:sldId id="336" r:id="rId19"/>
    <p:sldId id="341" r:id="rId20"/>
    <p:sldId id="285" r:id="rId21"/>
    <p:sldId id="344" r:id="rId22"/>
    <p:sldId id="347" r:id="rId23"/>
    <p:sldId id="345" r:id="rId24"/>
    <p:sldId id="346" r:id="rId25"/>
    <p:sldId id="289" r:id="rId26"/>
    <p:sldId id="348" r:id="rId27"/>
    <p:sldId id="349" r:id="rId28"/>
    <p:sldId id="351" r:id="rId29"/>
    <p:sldId id="350" r:id="rId30"/>
    <p:sldId id="352" r:id="rId31"/>
    <p:sldId id="314" r:id="rId32"/>
    <p:sldId id="353" r:id="rId33"/>
    <p:sldId id="355" r:id="rId34"/>
    <p:sldId id="356" r:id="rId35"/>
    <p:sldId id="357" r:id="rId36"/>
    <p:sldId id="358" r:id="rId37"/>
    <p:sldId id="359" r:id="rId38"/>
    <p:sldId id="361" r:id="rId39"/>
    <p:sldId id="363" r:id="rId40"/>
    <p:sldId id="364" r:id="rId41"/>
    <p:sldId id="365" r:id="rId42"/>
    <p:sldId id="36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5B88-4C89-4578-A075-4D3E83B0A88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6444-D154-4956-9572-4337882A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6444-D154-4956-9572-4337882A0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160CD-9E5C-44FE-9F0C-D612028CC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97DE-854B-410F-BF8C-859E4B45340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400" y="4529540"/>
            <a:ext cx="9051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/42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" y="0"/>
            <a:ext cx="1868641" cy="1439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388319" cy="1388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06A8-49B5-4DDE-B3A0-3BDFA5DCCB1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9A3A-2315-4E26-B197-EFD38E97953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B09-7D3D-4D2F-B6E1-ADAB75B0E5C4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390-966D-4150-8FD3-F9A7232F0DF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D2E4-C4C3-44D0-81AE-6E21BF64510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3C33-7FB1-413B-89C0-DD47491A3B0B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32B6-D513-4D54-988C-6B22B275E6A9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1" y="617382"/>
            <a:ext cx="8911687" cy="1280890"/>
          </a:xfrm>
        </p:spPr>
        <p:txBody>
          <a:bodyPr/>
          <a:lstStyle>
            <a:lvl1pPr algn="ctr" rtl="1"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1511" y="2128229"/>
            <a:ext cx="8915400" cy="3777622"/>
          </a:xfrm>
        </p:spPr>
        <p:txBody>
          <a:bodyPr>
            <a:normAutofit/>
          </a:bodyPr>
          <a:lstStyle>
            <a:lvl1pPr marL="342900" indent="-342900" algn="r" rtl="1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742950" indent="-285750" algn="r" rtl="1">
              <a:buFont typeface="Wingdings" panose="05000000000000000000" pitchFamily="2" charset="2"/>
              <a:buChar char="Ø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2pPr>
            <a:lvl3pPr marL="1143000" indent="-228600" algn="r" rtl="1"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3pPr>
            <a:lvl4pPr marL="16002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4pPr>
            <a:lvl5pPr marL="20574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r>
              <a:rPr lang="fa-IR" dirty="0"/>
              <a:t>لیییسزی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fa-IR" dirty="0"/>
              <a:t>رزط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fa-IR" dirty="0"/>
              <a:t>رزط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fa-IR" dirty="0"/>
              <a:t>رزط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fa-IR" dirty="0"/>
              <a:t>زطظ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9135" y="6225360"/>
            <a:ext cx="1146283" cy="370396"/>
          </a:xfrm>
        </p:spPr>
        <p:txBody>
          <a:bodyPr/>
          <a:lstStyle/>
          <a:p>
            <a:fld id="{F1BF1586-5C1F-44F6-97E8-D424F170F214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1998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464" y="2069621"/>
            <a:ext cx="10033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/42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4" y="1"/>
            <a:ext cx="1649700" cy="1271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225655" cy="1225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5B3-D939-4256-A2E2-BDA4F232431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3244139"/>
            <a:ext cx="10829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/42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"/>
            <a:ext cx="1616071" cy="124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74" y="1"/>
            <a:ext cx="1245326" cy="1245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C301-217F-4148-8032-94620978EEF4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21336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9993" y="22046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" y="1"/>
            <a:ext cx="1558656" cy="1201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112-4069-4802-8481-67D783BCB1BB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0286-8CE1-4373-9F20-7F2E058BA2F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0" y="236287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1356" y="243395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" y="1"/>
            <a:ext cx="1558655" cy="1201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06" y="1"/>
            <a:ext cx="1162593" cy="11625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DFB-E310-43A1-8AF6-2B9F04DE0353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7376-6471-4B0C-956E-6AC3A79C79A7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13CC-1684-4A51-9CDE-BB5B8393310A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8575-D7C2-4A40-A84E-E551FDE7B66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58" y="478681"/>
            <a:ext cx="9302796" cy="3583867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2200" b="1" dirty="0"/>
              <a:t>دانشگاه تهران</a:t>
            </a:r>
            <a:br>
              <a:rPr lang="fa-IR" sz="2200" b="1" dirty="0"/>
            </a:br>
            <a:r>
              <a:rPr lang="fa-IR" sz="2200" b="1" dirty="0"/>
              <a:t>دانشکده برق و کامپیوتر</a:t>
            </a:r>
            <a:br>
              <a:rPr lang="fa-IR" sz="2200" b="1" dirty="0"/>
            </a:br>
            <a:r>
              <a:rPr lang="fa-IR" sz="2200" b="1" dirty="0"/>
              <a:t>پروپزال دکتری</a:t>
            </a:r>
            <a:br>
              <a:rPr lang="fa-IR" sz="2200" b="1" dirty="0"/>
            </a:br>
            <a:br>
              <a:rPr lang="en-US" dirty="0"/>
            </a:br>
            <a:r>
              <a:rPr lang="ar-IQ" sz="4900" dirty="0"/>
              <a:t>تخصیص منابع در شبکه های دسترسی رادیویی</a:t>
            </a:r>
            <a:br>
              <a:rPr lang="ar-IQ" sz="4900" dirty="0"/>
            </a:br>
            <a:r>
              <a:rPr lang="ar-IQ" sz="4900" dirty="0"/>
              <a:t>باز با برش دهی شبکه</a:t>
            </a:r>
            <a:r>
              <a:rPr lang="ar-IQ" sz="2700" dirty="0"/>
              <a:t> </a:t>
            </a:r>
            <a:br>
              <a:rPr lang="ar-IQ" sz="2700" dirty="0"/>
            </a:b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0255" y="4062548"/>
            <a:ext cx="8915399" cy="1726452"/>
          </a:xfrm>
        </p:spPr>
        <p:txBody>
          <a:bodyPr>
            <a:normAutofit/>
          </a:bodyPr>
          <a:lstStyle/>
          <a:p>
            <a:pPr algn="ctr" rtl="1"/>
            <a:r>
              <a:rPr lang="fa-IR" sz="2000" b="1" dirty="0">
                <a:solidFill>
                  <a:schemeClr val="tx1"/>
                </a:solidFill>
              </a:rPr>
              <a:t>استاد راهنما : جناب آقای دکتر شاه منصوری</a:t>
            </a: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مژده کربلایی مطلب 810196074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آبان ۱۳۹۹</a:t>
            </a:r>
            <a:endParaRPr lang="en-US" b="1" dirty="0">
              <a:solidFill>
                <a:schemeClr val="tx1"/>
              </a:solidFill>
            </a:endParaRPr>
          </a:p>
          <a:p>
            <a:pPr algn="r" rt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F0014-23EB-4602-A786-7CAED426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9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از ترکیب </a:t>
            </a:r>
            <a:r>
              <a:rPr lang="en-US" dirty="0"/>
              <a:t>C-RAN</a:t>
            </a:r>
            <a:r>
              <a:rPr lang="fa-IR" dirty="0"/>
              <a:t> و </a:t>
            </a:r>
            <a:r>
              <a:rPr lang="en-US" dirty="0"/>
              <a:t>VRAN </a:t>
            </a:r>
            <a:r>
              <a:rPr lang="fa-IR" dirty="0"/>
              <a:t> - </a:t>
            </a:r>
            <a:r>
              <a:rPr lang="en-US" dirty="0"/>
              <a:t>C-RAN</a:t>
            </a:r>
            <a:r>
              <a:rPr lang="fa-IR" dirty="0"/>
              <a:t> و </a:t>
            </a:r>
            <a:r>
              <a:rPr lang="en-US" dirty="0"/>
              <a:t>XRAN</a:t>
            </a:r>
          </a:p>
          <a:p>
            <a:r>
              <a:rPr lang="fa-IR" dirty="0"/>
              <a:t>ويژگی</a:t>
            </a:r>
            <a:r>
              <a:rPr lang="en-US" dirty="0"/>
              <a:t> </a:t>
            </a:r>
            <a:r>
              <a:rPr lang="fa-IR" dirty="0"/>
              <a:t>های </a:t>
            </a:r>
            <a:r>
              <a:rPr lang="en-US" dirty="0"/>
              <a:t>ORAN</a:t>
            </a:r>
          </a:p>
          <a:p>
            <a:pPr lvl="1"/>
            <a:r>
              <a:rPr lang="fa-IR" dirty="0"/>
              <a:t>باز بودن</a:t>
            </a:r>
          </a:p>
          <a:p>
            <a:pPr lvl="1"/>
            <a:r>
              <a:rPr lang="fa-IR" dirty="0"/>
              <a:t>هوشمندی</a:t>
            </a:r>
          </a:p>
          <a:p>
            <a:pPr lvl="1"/>
            <a:r>
              <a:rPr lang="fa-IR" dirty="0"/>
              <a:t>مجازی سازی بخش </a:t>
            </a:r>
            <a:r>
              <a:rPr lang="en-US" dirty="0"/>
              <a:t>RAN</a:t>
            </a:r>
          </a:p>
          <a:p>
            <a:pPr lvl="1"/>
            <a:r>
              <a:rPr lang="fa-IR" dirty="0"/>
              <a:t>نرم افزار منبع باز</a:t>
            </a:r>
          </a:p>
          <a:p>
            <a:pPr lvl="1"/>
            <a:r>
              <a:rPr lang="fa-IR" dirty="0"/>
              <a:t>سخت افزار سفید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64" y="2560320"/>
            <a:ext cx="4691237" cy="4206240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F07C4-91A7-4E42-9A76-746954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2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29" y="1366448"/>
            <a:ext cx="9890260" cy="495184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ساختار </a:t>
            </a:r>
            <a:r>
              <a:rPr lang="en-US" dirty="0"/>
              <a:t>ORAN</a:t>
            </a:r>
            <a:endParaRPr lang="fa-IR" dirty="0"/>
          </a:p>
          <a:p>
            <a:pPr lvl="1"/>
            <a:r>
              <a:rPr lang="fa-IR" dirty="0"/>
              <a:t>کنترلگر هوشمند </a:t>
            </a:r>
            <a:r>
              <a:rPr lang="en-US" dirty="0"/>
              <a:t>RAN</a:t>
            </a:r>
            <a:r>
              <a:rPr lang="fa-IR" dirty="0"/>
              <a:t> </a:t>
            </a:r>
            <a:r>
              <a:rPr lang="en-US" dirty="0"/>
              <a:t>(RIC)</a:t>
            </a:r>
            <a:r>
              <a:rPr lang="fa-IR" dirty="0"/>
              <a:t> ،غیر زمان واقعی (بالاتر از یک ثانیه)</a:t>
            </a:r>
          </a:p>
          <a:p>
            <a:pPr lvl="2"/>
            <a:r>
              <a:rPr lang="fa-IR" dirty="0"/>
              <a:t>مدیریت سیاست</a:t>
            </a:r>
          </a:p>
          <a:p>
            <a:pPr lvl="2"/>
            <a:r>
              <a:rPr lang="fa-IR" dirty="0"/>
              <a:t>آنالیز </a:t>
            </a:r>
            <a:r>
              <a:rPr lang="en-US" dirty="0"/>
              <a:t>RAN</a:t>
            </a:r>
          </a:p>
          <a:p>
            <a:pPr lvl="2"/>
            <a:r>
              <a:rPr lang="fa-IR" dirty="0"/>
              <a:t>مدیریت توابعی که از هوش مصنوعی استفاده می گردد</a:t>
            </a:r>
          </a:p>
          <a:p>
            <a:pPr lvl="1"/>
            <a:r>
              <a:rPr lang="fa-IR" dirty="0"/>
              <a:t>کنترلگر هوشمند </a:t>
            </a:r>
            <a:r>
              <a:rPr lang="en-US" dirty="0"/>
              <a:t>(RIC)</a:t>
            </a:r>
            <a:r>
              <a:rPr lang="fa-IR" dirty="0"/>
              <a:t> ، نزدیک به زمان واقعی(کمتر از یک ثانیه )</a:t>
            </a:r>
          </a:p>
          <a:p>
            <a:pPr lvl="2"/>
            <a:r>
              <a:rPr lang="en-US" dirty="0"/>
              <a:t>RRM </a:t>
            </a:r>
            <a:r>
              <a:rPr lang="fa-IR" dirty="0"/>
              <a:t> -مدیریت تعادل بار، </a:t>
            </a:r>
            <a:r>
              <a:rPr lang="en-US" dirty="0"/>
              <a:t>RB</a:t>
            </a:r>
            <a:r>
              <a:rPr lang="fa-IR" dirty="0"/>
              <a:t> </a:t>
            </a:r>
            <a:endParaRPr lang="en-US" dirty="0"/>
          </a:p>
          <a:p>
            <a:pPr lvl="2"/>
            <a:r>
              <a:rPr lang="en-US" dirty="0" err="1"/>
              <a:t>QoS</a:t>
            </a:r>
            <a:endParaRPr lang="fa-IR" dirty="0"/>
          </a:p>
          <a:p>
            <a:pPr lvl="1"/>
            <a:r>
              <a:rPr lang="fa-IR" dirty="0"/>
              <a:t>پشته پروتکل </a:t>
            </a:r>
            <a:r>
              <a:rPr lang="en-US" dirty="0"/>
              <a:t>CU</a:t>
            </a:r>
          </a:p>
          <a:p>
            <a:pPr lvl="2"/>
            <a:r>
              <a:rPr lang="fa-IR" dirty="0"/>
              <a:t>پشتیبانی از مجازی سازی</a:t>
            </a:r>
          </a:p>
          <a:p>
            <a:pPr lvl="2"/>
            <a:r>
              <a:rPr lang="fa-IR" dirty="0"/>
              <a:t>اجرای دستورات توابع </a:t>
            </a:r>
            <a:r>
              <a:rPr lang="en-US" dirty="0"/>
              <a:t>RIC</a:t>
            </a:r>
            <a:r>
              <a:rPr lang="fa-IR" dirty="0"/>
              <a:t> نزدیک زمان واقعی</a:t>
            </a:r>
          </a:p>
          <a:p>
            <a:pPr lvl="1"/>
            <a:r>
              <a:rPr lang="en-US" dirty="0"/>
              <a:t>O-DU</a:t>
            </a:r>
            <a:r>
              <a:rPr lang="fa-IR" dirty="0"/>
              <a:t> و </a:t>
            </a:r>
            <a:r>
              <a:rPr lang="en-US" dirty="0"/>
              <a:t>O_RU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70AA-3BB6-4333-9E66-C541CAEB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55" y="238559"/>
            <a:ext cx="8911687" cy="1280890"/>
          </a:xfrm>
        </p:spPr>
        <p:txBody>
          <a:bodyPr/>
          <a:lstStyle/>
          <a:p>
            <a:r>
              <a:rPr lang="ar-IQ" dirty="0"/>
              <a:t>مجازی سازی توابع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55" y="1382086"/>
            <a:ext cx="9162444" cy="4501879"/>
          </a:xfrm>
        </p:spPr>
        <p:txBody>
          <a:bodyPr>
            <a:normAutofit fontScale="77500" lnSpcReduction="20000"/>
          </a:bodyPr>
          <a:lstStyle/>
          <a:p>
            <a:r>
              <a:rPr lang="ar-IQ" sz="3100" dirty="0"/>
              <a:t>جداسازی المانهای نرم افزاری و سخت افزاری شبکه صورت</a:t>
            </a:r>
            <a:r>
              <a:rPr lang="en-US" sz="3100" dirty="0"/>
              <a:t> </a:t>
            </a:r>
            <a:r>
              <a:rPr lang="ar-IQ" sz="3100" dirty="0"/>
              <a:t>گرفته است و به عنوان مجازی سازی توابع شبکه</a:t>
            </a:r>
            <a:r>
              <a:rPr lang="en-US" sz="3100" dirty="0"/>
              <a:t> (</a:t>
            </a:r>
            <a:r>
              <a:rPr lang="en-US" sz="2600" dirty="0"/>
              <a:t>NFV</a:t>
            </a:r>
            <a:r>
              <a:rPr lang="en-US" sz="3100" dirty="0"/>
              <a:t>)</a:t>
            </a:r>
            <a:r>
              <a:rPr lang="ar-IQ" sz="3100" dirty="0"/>
              <a:t>معرفی شده است </a:t>
            </a:r>
            <a:endParaRPr lang="en-US" sz="3100" dirty="0"/>
          </a:p>
          <a:p>
            <a:r>
              <a:rPr lang="ar-IQ" sz="3100" dirty="0"/>
              <a:t>توابع شبکه ی مجازی</a:t>
            </a:r>
            <a:r>
              <a:rPr lang="en-US" sz="3100" dirty="0"/>
              <a:t> </a:t>
            </a:r>
            <a:r>
              <a:rPr lang="en-US" sz="2600" dirty="0"/>
              <a:t>VNF</a:t>
            </a:r>
            <a:r>
              <a:rPr lang="ar-IQ" sz="3100" dirty="0"/>
              <a:t>بلوکهای توابع سیستم هستند </a:t>
            </a:r>
            <a:endParaRPr lang="en-US" sz="3100" dirty="0"/>
          </a:p>
          <a:p>
            <a:r>
              <a:rPr lang="ar-IQ" sz="3100" dirty="0"/>
              <a:t>ایده اصلی</a:t>
            </a:r>
            <a:r>
              <a:rPr lang="en-US" sz="2600" dirty="0"/>
              <a:t>NFV</a:t>
            </a:r>
            <a:r>
              <a:rPr lang="fa-IR" sz="3100" dirty="0"/>
              <a:t> </a:t>
            </a:r>
            <a:r>
              <a:rPr lang="ar-IQ" sz="3100" dirty="0"/>
              <a:t>جداسازی تجهیزات شبکه فیزیکی از توابع اجرا شده</a:t>
            </a:r>
            <a:r>
              <a:rPr lang="fa-IR" sz="3100" dirty="0"/>
              <a:t> </a:t>
            </a:r>
            <a:r>
              <a:rPr lang="ar-IQ" sz="3100" dirty="0"/>
              <a:t>بر روی آنها است </a:t>
            </a:r>
            <a:endParaRPr lang="fa-IR" sz="3100" dirty="0"/>
          </a:p>
          <a:p>
            <a:r>
              <a:rPr lang="fa-IR" sz="3100" dirty="0"/>
              <a:t>ویژگی های </a:t>
            </a:r>
            <a:r>
              <a:rPr lang="en-US" sz="2600" dirty="0"/>
              <a:t>NFV</a:t>
            </a:r>
          </a:p>
          <a:p>
            <a:pPr lvl="1"/>
            <a:r>
              <a:rPr lang="ar-IQ" sz="2300" dirty="0"/>
              <a:t>جدا سازی بخش نرم افزار از سخت افزار</a:t>
            </a:r>
            <a:endParaRPr lang="en-US" sz="2300" dirty="0"/>
          </a:p>
          <a:p>
            <a:pPr lvl="1"/>
            <a:r>
              <a:rPr lang="ar-IQ" sz="2300" dirty="0"/>
              <a:t>استقرار عملکرد شبکه انعطاف پذیر </a:t>
            </a:r>
            <a:endParaRPr lang="en-US" sz="2300" dirty="0"/>
          </a:p>
          <a:p>
            <a:pPr lvl="1"/>
            <a:r>
              <a:rPr lang="fa-IR" sz="2300" dirty="0"/>
              <a:t>مقیاس گذاری پویا</a:t>
            </a:r>
            <a:endParaRPr lang="en-US" sz="2300" dirty="0"/>
          </a:p>
          <a:p>
            <a:pPr marL="457200" lvl="1" indent="0">
              <a:buNone/>
            </a:pPr>
            <a:br>
              <a:rPr lang="ar-IQ" dirty="0"/>
            </a:br>
            <a:br>
              <a:rPr lang="ar-IQ" dirty="0"/>
            </a:br>
            <a:r>
              <a:rPr lang="ar-IQ" dirty="0"/>
              <a:t> 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21A42-030F-4DC7-9BAB-CB662217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6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مجازی سازی توابع شبکه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66495" y="1440671"/>
            <a:ext cx="9643931" cy="4555180"/>
          </a:xfrm>
        </p:spPr>
        <p:txBody>
          <a:bodyPr>
            <a:normAutofit/>
          </a:bodyPr>
          <a:lstStyle/>
          <a:p>
            <a:r>
              <a:rPr lang="fa-IR" dirty="0"/>
              <a:t>سه مولفه اصلی </a:t>
            </a:r>
            <a:r>
              <a:rPr lang="en-US" dirty="0"/>
              <a:t>NFV</a:t>
            </a:r>
          </a:p>
          <a:p>
            <a:pPr lvl="1"/>
            <a:r>
              <a:rPr lang="fa-IR" dirty="0"/>
              <a:t>خدمات</a:t>
            </a:r>
            <a:endParaRPr lang="en-US" dirty="0"/>
          </a:p>
          <a:p>
            <a:pPr lvl="2"/>
            <a:r>
              <a:rPr lang="ar-IQ" dirty="0"/>
              <a:t>یک سرویس مجموعه ای از </a:t>
            </a:r>
            <a:r>
              <a:rPr lang="en-US" dirty="0"/>
              <a:t>VNF</a:t>
            </a:r>
            <a:r>
              <a:rPr lang="fa-IR" dirty="0"/>
              <a:t>ها </a:t>
            </a:r>
            <a:r>
              <a:rPr lang="ar-IQ" dirty="0"/>
              <a:t>است که میتوانند در یک یا چند ماشین مجازی پیاده سازی</a:t>
            </a:r>
            <a:br>
              <a:rPr lang="ar-IQ" dirty="0"/>
            </a:br>
            <a:r>
              <a:rPr lang="ar-IQ" dirty="0"/>
              <a:t>شوند </a:t>
            </a:r>
            <a:endParaRPr lang="fa-IR" dirty="0"/>
          </a:p>
          <a:p>
            <a:pPr lvl="1"/>
            <a:r>
              <a:rPr lang="en-US" dirty="0"/>
              <a:t>NFVI</a:t>
            </a:r>
          </a:p>
          <a:p>
            <a:pPr lvl="2"/>
            <a:r>
              <a:rPr lang="ar-IQ" dirty="0"/>
              <a:t>شامل اتصال شبکه بین مکانها، به عنوان مثال، بین مراکز داده</a:t>
            </a:r>
            <a:endParaRPr lang="en-US" dirty="0"/>
          </a:p>
          <a:p>
            <a:pPr marL="914400" lvl="2" indent="0">
              <a:buNone/>
            </a:pPr>
            <a:r>
              <a:rPr lang="ar-IQ" dirty="0"/>
              <a:t> و ابرهای ترکیبی عمومی</a:t>
            </a:r>
            <a:r>
              <a:rPr lang="en-US" dirty="0"/>
              <a:t> </a:t>
            </a:r>
            <a:r>
              <a:rPr lang="ar-IQ" dirty="0"/>
              <a:t>یا</a:t>
            </a:r>
            <a:r>
              <a:rPr lang="en-US" dirty="0"/>
              <a:t> </a:t>
            </a:r>
            <a:r>
              <a:rPr lang="ar-IQ" dirty="0"/>
              <a:t>خصوصی است </a:t>
            </a:r>
            <a:br>
              <a:rPr lang="ar-IQ" dirty="0"/>
            </a:br>
            <a:endParaRPr lang="en-US" dirty="0"/>
          </a:p>
          <a:p>
            <a:pPr lvl="1"/>
            <a:r>
              <a:rPr lang="en-US" dirty="0"/>
              <a:t>MANO</a:t>
            </a:r>
          </a:p>
          <a:p>
            <a:pPr lvl="2"/>
            <a:r>
              <a:rPr lang="fa-IR" dirty="0"/>
              <a:t>شامل هماهنگ ساز، مدیران </a:t>
            </a:r>
            <a:r>
              <a:rPr lang="en-US" dirty="0"/>
              <a:t>VNF</a:t>
            </a:r>
            <a:r>
              <a:rPr lang="fa-IR" dirty="0"/>
              <a:t> و مدیران زیرساخت مجازی اند.</a:t>
            </a:r>
            <a:endParaRPr lang="en-US" dirty="0"/>
          </a:p>
        </p:txBody>
      </p:sp>
      <p:pic>
        <p:nvPicPr>
          <p:cNvPr id="13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7" y="2766497"/>
            <a:ext cx="4768228" cy="38836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EFD76-FBB1-4213-87AD-5453936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برش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947" y="1528354"/>
            <a:ext cx="9384434" cy="4754879"/>
          </a:xfrm>
        </p:spPr>
        <p:txBody>
          <a:bodyPr>
            <a:normAutofit lnSpcReduction="10000"/>
          </a:bodyPr>
          <a:lstStyle/>
          <a:p>
            <a:r>
              <a:rPr lang="ar-IQ" dirty="0"/>
              <a:t>یک برش شبکه، یک شبکه منطقی </a:t>
            </a:r>
            <a:r>
              <a:rPr lang="en-US" dirty="0"/>
              <a:t>end-to-end</a:t>
            </a:r>
            <a:r>
              <a:rPr lang="fa-IR" dirty="0"/>
              <a:t> </a:t>
            </a:r>
            <a:r>
              <a:rPr lang="ar-IQ" dirty="0"/>
              <a:t>است که خدمات با نیازهای خاص را ارائه می دهد. </a:t>
            </a:r>
            <a:endParaRPr lang="fa-IR" dirty="0"/>
          </a:p>
          <a:p>
            <a:r>
              <a:rPr lang="ar-IQ" dirty="0"/>
              <a:t> برش</a:t>
            </a:r>
            <a:r>
              <a:rPr lang="fa-IR" dirty="0"/>
              <a:t> </a:t>
            </a:r>
            <a:r>
              <a:rPr lang="ar-IQ" dirty="0"/>
              <a:t>شبکه با هدف تقسیم منطقی مجموعه توابع و منابع شبکه در یک</a:t>
            </a:r>
            <a:r>
              <a:rPr lang="fa-IR" dirty="0"/>
              <a:t> </a:t>
            </a:r>
            <a:r>
              <a:rPr lang="ar-IQ" dirty="0"/>
              <a:t>نهاد</a:t>
            </a:r>
            <a:r>
              <a:rPr lang="fa-IR" dirty="0"/>
              <a:t> </a:t>
            </a:r>
            <a:r>
              <a:rPr lang="ar-IQ" dirty="0"/>
              <a:t>شبکه در نظر گرفته شده است </a:t>
            </a:r>
            <a:endParaRPr lang="fa-IR" dirty="0"/>
          </a:p>
          <a:p>
            <a:r>
              <a:rPr lang="ar-IQ" dirty="0"/>
              <a:t>با خرد کردن یک شبکه</a:t>
            </a:r>
            <a:r>
              <a:rPr lang="fa-IR" dirty="0"/>
              <a:t> </a:t>
            </a:r>
            <a:r>
              <a:rPr lang="ar-IQ" dirty="0"/>
              <a:t>فیزیکی به چندین شبکه منطقی، برش</a:t>
            </a:r>
            <a:r>
              <a:rPr lang="fa-IR" dirty="0"/>
              <a:t> </a:t>
            </a:r>
            <a:r>
              <a:rPr lang="ar-IQ" dirty="0"/>
              <a:t>شبکه میتواند ازخدمات متناسب</a:t>
            </a:r>
            <a:r>
              <a:rPr lang="fa-IR" dirty="0"/>
              <a:t> </a:t>
            </a:r>
            <a:r>
              <a:rPr lang="ar-IQ" dirty="0"/>
              <a:t>با تقاضا برای سناریوهای برنامه مشخص</a:t>
            </a:r>
            <a:r>
              <a:rPr lang="fa-IR" dirty="0"/>
              <a:t> </a:t>
            </a:r>
            <a:r>
              <a:rPr lang="ar-IQ" dirty="0"/>
              <a:t>در همان زمان با استفاده از همان شبکه فیزیکی</a:t>
            </a:r>
            <a:r>
              <a:rPr lang="fa-IR" dirty="0"/>
              <a:t> </a:t>
            </a:r>
            <a:r>
              <a:rPr lang="ar-IQ" dirty="0"/>
              <a:t>پشتیبانی کند </a:t>
            </a:r>
            <a:endParaRPr lang="fa-IR" dirty="0"/>
          </a:p>
          <a:p>
            <a:r>
              <a:rPr lang="ar-IQ" dirty="0"/>
              <a:t>منابع شبکه میتوانند به</a:t>
            </a:r>
            <a:r>
              <a:rPr lang="fa-IR" dirty="0"/>
              <a:t> </a:t>
            </a:r>
            <a:r>
              <a:rPr lang="ar-IQ" dirty="0"/>
              <a:t>صورت پویا و کارآمد به برشهای شبکه منطقی با توجه به خواسته های </a:t>
            </a:r>
            <a:r>
              <a:rPr lang="en-US" dirty="0"/>
              <a:t>QoS</a:t>
            </a:r>
            <a:r>
              <a:rPr lang="fa-IR" dirty="0"/>
              <a:t> </a:t>
            </a:r>
            <a:r>
              <a:rPr lang="ar-IQ" dirty="0"/>
              <a:t>مربوطه اختصاص داده شوند 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DC8B-9C48-45C3-8760-23FCFC9E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برش شبکه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854" y="1671029"/>
            <a:ext cx="8915400" cy="3777622"/>
          </a:xfrm>
        </p:spPr>
        <p:txBody>
          <a:bodyPr/>
          <a:lstStyle/>
          <a:p>
            <a:r>
              <a:rPr lang="fa-IR" dirty="0"/>
              <a:t>سه نوع برش شبکه</a:t>
            </a:r>
          </a:p>
          <a:p>
            <a:pPr lvl="1"/>
            <a:r>
              <a:rPr lang="ar-IQ" b="1" dirty="0"/>
              <a:t>برش هسته</a:t>
            </a:r>
            <a:r>
              <a:rPr lang="ar-IQ" dirty="0"/>
              <a:t> </a:t>
            </a:r>
            <a:br>
              <a:rPr lang="ar-IQ" dirty="0"/>
            </a:br>
            <a:endParaRPr lang="fa-IR" dirty="0"/>
          </a:p>
          <a:p>
            <a:pPr lvl="1"/>
            <a:r>
              <a:rPr lang="fa-IR" dirty="0"/>
              <a:t>برش </a:t>
            </a:r>
            <a:r>
              <a:rPr lang="en-US" dirty="0"/>
              <a:t>RAN</a:t>
            </a:r>
          </a:p>
          <a:p>
            <a:pPr lvl="1"/>
            <a:endParaRPr lang="en-US" dirty="0"/>
          </a:p>
          <a:p>
            <a:pPr lvl="1"/>
            <a:r>
              <a:rPr lang="fa-IR" dirty="0"/>
              <a:t>برش </a:t>
            </a:r>
            <a:r>
              <a:rPr lang="en-US" dirty="0"/>
              <a:t>RAN</a:t>
            </a:r>
            <a:r>
              <a:rPr lang="fa-IR" dirty="0"/>
              <a:t> و هسته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80" y="1382087"/>
            <a:ext cx="5401429" cy="46774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2083-F610-4602-A74C-49EDBB20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9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کوله پشتی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en-US" dirty="0"/>
              <a:t>NP-Hard</a:t>
            </a:r>
            <a:r>
              <a:rPr lang="fa-IR" dirty="0"/>
              <a:t> است</a:t>
            </a:r>
          </a:p>
          <a:p>
            <a:r>
              <a:rPr lang="ar-IQ" dirty="0"/>
              <a:t>می خواهیم تعدادی شی با وزنهای</a:t>
            </a:r>
            <a:r>
              <a:rPr lang="fa-IR" dirty="0"/>
              <a:t> </a:t>
            </a:r>
            <a:r>
              <a:rPr lang="ar-IQ" dirty="0"/>
              <a:t>مختلف را در تعدادی جایگاه با ظرفیت مشخص قرار دهیم. هدف در این مسئله قرارگیری بیشترین تعداد اشیاء در</a:t>
            </a:r>
            <a:r>
              <a:rPr lang="fa-IR" dirty="0"/>
              <a:t> </a:t>
            </a:r>
            <a:r>
              <a:rPr lang="ar-IQ" dirty="0"/>
              <a:t>این جایگاه ها می باشد </a:t>
            </a: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85" y="3754445"/>
            <a:ext cx="4469870" cy="22753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5A708-18A2-4C6C-A2C8-B6A0AA6B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4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بسته بندی جعبه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en-US" dirty="0"/>
              <a:t>NP-Hard</a:t>
            </a:r>
            <a:r>
              <a:rPr lang="fa-IR" dirty="0"/>
              <a:t> است</a:t>
            </a:r>
          </a:p>
          <a:p>
            <a:r>
              <a:rPr lang="ar-IQ" dirty="0"/>
              <a:t>هدف قرار دادن تعدادی شیء در تعدادی جعبه با ظرفیت مشخص می باشد </a:t>
            </a:r>
            <a:endParaRPr lang="fa-IR" dirty="0"/>
          </a:p>
          <a:p>
            <a:r>
              <a:rPr lang="ar-IQ" dirty="0"/>
              <a:t>هدف کمینه کردن تعداد جعبه های ورودی با فرض اینکه همه ی اشیا در آن جا شوند 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D121-C239-4D9A-961B-3047D8F4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41" y="3860232"/>
            <a:ext cx="38100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885875-EA1E-47A7-8660-1BAF119F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26" y="4174556"/>
            <a:ext cx="2990850" cy="119062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FF21EE-C87B-4005-912B-4F3B07F0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8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01" y="166977"/>
            <a:ext cx="8911687" cy="1280890"/>
          </a:xfrm>
        </p:spPr>
        <p:txBody>
          <a:bodyPr/>
          <a:lstStyle/>
          <a:p>
            <a:r>
              <a:rPr lang="fa-IR" dirty="0"/>
              <a:t>بررسی برش شبکه به صورت دینامیکی در شبکه </a:t>
            </a:r>
            <a:r>
              <a:rPr lang="en-US" dirty="0"/>
              <a:t>HCRAN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464" y="1387888"/>
            <a:ext cx="8915400" cy="3777622"/>
          </a:xfrm>
        </p:spPr>
        <p:txBody>
          <a:bodyPr>
            <a:normAutofit/>
          </a:bodyPr>
          <a:lstStyle/>
          <a:p>
            <a:r>
              <a:rPr lang="ar-IQ" dirty="0"/>
              <a:t>برش شبکه به صورت دینامیکی در بخش رادیویی مورد بررسی قرار گرفته شده است </a:t>
            </a:r>
            <a:endParaRPr lang="en-US" dirty="0"/>
          </a:p>
          <a:p>
            <a:r>
              <a:rPr lang="ar-IQ" dirty="0"/>
              <a:t>برش</a:t>
            </a:r>
            <a:r>
              <a:rPr lang="en-US" dirty="0"/>
              <a:t> </a:t>
            </a:r>
            <a:r>
              <a:rPr lang="ar-IQ" dirty="0"/>
              <a:t>شبکه </a:t>
            </a:r>
            <a:r>
              <a:rPr lang="fa-IR" dirty="0"/>
              <a:t>: </a:t>
            </a:r>
            <a:r>
              <a:rPr lang="ar-IQ" dirty="0"/>
              <a:t>فرآیند تخصیص منابع شبکه به کاربران </a:t>
            </a:r>
            <a:endParaRPr lang="en-US" dirty="0"/>
          </a:p>
          <a:p>
            <a:pPr lvl="1"/>
            <a:r>
              <a:rPr lang="ar-IQ" dirty="0"/>
              <a:t>یک سطح</a:t>
            </a:r>
            <a:r>
              <a:rPr lang="fa-IR" dirty="0"/>
              <a:t> </a:t>
            </a:r>
            <a:r>
              <a:rPr lang="ar-IQ" dirty="0"/>
              <a:t>بالاتر، که مدیریت کنترل پذیرش کاربران، ارتباط کاربر که شامل تخصیص واحد رادیویی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ar-IQ" dirty="0"/>
              <a:t>برای بیشینه</a:t>
            </a:r>
            <a:r>
              <a:rPr lang="fa-IR" dirty="0"/>
              <a:t> </a:t>
            </a:r>
            <a:r>
              <a:rPr lang="ar-IQ" dirty="0"/>
              <a:t>سازی نرخ کاربران و تخصیص ظرفیت منابع باند پایه </a:t>
            </a:r>
            <a:r>
              <a:rPr lang="en-US" dirty="0"/>
              <a:t>BBU</a:t>
            </a:r>
            <a:endParaRPr lang="fa-IR" dirty="0"/>
          </a:p>
          <a:p>
            <a:pPr lvl="1"/>
            <a:r>
              <a:rPr lang="ar-IQ" dirty="0"/>
              <a:t> یک سطح پایین تر، که تخصیص توان و بلوک</a:t>
            </a:r>
            <a:r>
              <a:rPr lang="fa-IR" dirty="0"/>
              <a:t> </a:t>
            </a:r>
            <a:r>
              <a:rPr lang="ar-IQ" dirty="0"/>
              <a:t>منابع فیزیکی </a:t>
            </a:r>
            <a:r>
              <a:rPr lang="en-US" dirty="0"/>
              <a:t>PRB</a:t>
            </a:r>
            <a:r>
              <a:rPr lang="fa-IR" dirty="0"/>
              <a:t> </a:t>
            </a:r>
            <a:r>
              <a:rPr lang="ar-IQ" dirty="0"/>
              <a:t>در میان کاربران می باشد. </a:t>
            </a: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06" y="3703332"/>
            <a:ext cx="5000772" cy="2725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25974-16FB-41CC-B7AC-4AF57B5B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یادگیری تقویتی </a:t>
            </a:r>
            <a:r>
              <a:rPr lang="fa-IR" dirty="0"/>
              <a:t>در حل مسئله</a:t>
            </a:r>
            <a:br>
              <a:rPr lang="ar-IQ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05" y="1612421"/>
            <a:ext cx="8301993" cy="2752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787" y="4364526"/>
            <a:ext cx="5895975" cy="2171700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7E46-8B57-4629-8518-ED4E0802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d.jpg"/>
          <p:cNvPicPr>
            <a:picLocks noGrp="1"/>
          </p:cNvPicPr>
          <p:nvPr>
            <p:ph idx="1"/>
          </p:nvPr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2962142" y="876300"/>
            <a:ext cx="8023358" cy="4597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67CDF5">
                  <a:lumMod val="80000"/>
                  <a:lumOff val="20000"/>
                </a:srgbClr>
              </a:gs>
              <a:gs pos="0">
                <a:srgbClr val="00B0F0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BBF06-30CA-42EE-90E3-3A2AC90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4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59" y="326965"/>
            <a:ext cx="8911687" cy="1001941"/>
          </a:xfrm>
        </p:spPr>
        <p:txBody>
          <a:bodyPr/>
          <a:lstStyle/>
          <a:p>
            <a:pPr algn="ctr"/>
            <a:r>
              <a:rPr lang="fa-IR" dirty="0"/>
              <a:t>مدل سیستم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a-IR" sz="3800" dirty="0"/>
                  <a:t> </a:t>
                </a:r>
                <a:r>
                  <a:rPr lang="fa-IR" sz="5100" dirty="0"/>
                  <a:t>برش</a:t>
                </a:r>
                <a:endParaRPr lang="en-US" sz="51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3200" dirty="0"/>
                  <a:t> </a:t>
                </a:r>
                <a:r>
                  <a:rPr lang="fa-IR" sz="4000" dirty="0"/>
                  <a:t>واحد رادیویی تک آنتنه</a:t>
                </a:r>
                <a:endParaRPr lang="en-US" sz="4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4000" dirty="0"/>
                  <a:t> بلوک فیزیکی</a:t>
                </a:r>
                <a:endParaRPr lang="en-US" sz="4000" dirty="0"/>
              </a:p>
              <a:p>
                <a:pPr lvl="1"/>
                <a:r>
                  <a:rPr lang="en-US" sz="4000" dirty="0"/>
                  <a:t>DU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a-IR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</a:p>
              <a:p>
                <a:pPr lvl="1"/>
                <a:r>
                  <a:rPr lang="en-US" sz="4000" dirty="0"/>
                  <a:t>CU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a-IR" sz="3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  <a:endParaRPr lang="fa-IR" sz="3400" dirty="0"/>
              </a:p>
              <a:p>
                <a:r>
                  <a:rPr lang="en-US" sz="3800" dirty="0"/>
                  <a:t>v</a:t>
                </a:r>
                <a:r>
                  <a:rPr lang="fa-IR" sz="3800" dirty="0"/>
                  <a:t> </a:t>
                </a:r>
                <a:r>
                  <a:rPr lang="fa-IR" sz="4200" dirty="0"/>
                  <a:t>سرویس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a-IR" sz="2800" dirty="0"/>
                  <a:t> </a:t>
                </a:r>
                <a:r>
                  <a:rPr lang="fa-IR" sz="3600" dirty="0"/>
                  <a:t>کاربر تک آنتنه</a:t>
                </a:r>
                <a:endParaRPr lang="fa-IR" sz="3400" dirty="0"/>
              </a:p>
              <a:p>
                <a:endParaRPr lang="fa-IR" sz="2800" dirty="0"/>
              </a:p>
              <a:p>
                <a:endParaRPr lang="fa-IR" sz="2800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  <a:blipFill>
                <a:blip r:embed="rId3"/>
                <a:stretch>
                  <a:fillRect t="-1818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5BEBC57-F591-479C-9354-3C3DE016E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122390"/>
              </p:ext>
            </p:extLst>
          </p:nvPr>
        </p:nvGraphicFramePr>
        <p:xfrm>
          <a:off x="1602438" y="1177835"/>
          <a:ext cx="5710705" cy="5431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2438" y="1177835"/>
                        <a:ext cx="5710705" cy="5431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8094D-A628-4865-B9C1-23F2A458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011B-9B40-41EA-B632-156DBDF2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نرخ قابل دسترس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A199-8234-4922-ACD7-16E73F9A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404071"/>
            <a:ext cx="8915400" cy="3777622"/>
          </a:xfrm>
        </p:spPr>
        <p:txBody>
          <a:bodyPr/>
          <a:lstStyle/>
          <a:p>
            <a:r>
              <a:rPr lang="fa-IR" dirty="0"/>
              <a:t>نرخ قابل دسترس</a:t>
            </a:r>
          </a:p>
          <a:p>
            <a:r>
              <a:rPr lang="fa-IR" dirty="0"/>
              <a:t>نسبت سیگنال به نویز</a:t>
            </a:r>
          </a:p>
          <a:p>
            <a:endParaRPr lang="fa-IR" dirty="0"/>
          </a:p>
          <a:p>
            <a:r>
              <a:rPr lang="fa-IR" dirty="0"/>
              <a:t>میزان تداخل کاربران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EE09FE82-3C14-490C-BD74-D0079E022B13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466D6-D7BC-430B-8E45-5F9731F46960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9FEE3-EE78-413F-B811-89F6CA7DC62F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91092-24C4-48FF-8484-BB95CDEA042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FA9AE-A6C0-4D24-A569-2BC74923709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58AFD-993B-4D97-A9F1-00520828A334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152CF-7EE1-4483-AB0C-CEC717A3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53" y="1430508"/>
            <a:ext cx="3104736" cy="69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A67BD-B1CA-4B2D-8034-74002372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22" y="2150945"/>
            <a:ext cx="3981450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C908C5-D1D3-42DF-9261-A6152896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953" y="6149307"/>
            <a:ext cx="4991100" cy="466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38C848-0A47-41BB-AABD-CEC3A4B69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953" y="3034632"/>
            <a:ext cx="3790950" cy="3114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C134B-44C1-4545-8D32-F01AAF06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327F-9A10-443D-B3C4-A6D5420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توان و ظرفیت لینک </a:t>
            </a:r>
            <a:r>
              <a:rPr lang="en-US" dirty="0"/>
              <a:t>fronthaul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توان سیگنال ارسالی از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j</a:t>
                </a:r>
                <a:r>
                  <a:rPr lang="fa-IR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واحد رادیویی در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برش </a:t>
                </a:r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نرخ کاربران در لینک </a:t>
                </a:r>
                <a:r>
                  <a:rPr lang="en-US" dirty="0">
                    <a:solidFill>
                      <a:srgbClr val="000000"/>
                    </a:solidFill>
                  </a:rPr>
                  <a:t>fronthaul</a:t>
                </a:r>
                <a:r>
                  <a:rPr lang="fa-IR" dirty="0">
                    <a:solidFill>
                      <a:srgbClr val="000000"/>
                    </a:solidFill>
                  </a:rPr>
                  <a:t>بین </a:t>
                </a:r>
                <a:r>
                  <a:rPr lang="en-US" dirty="0">
                    <a:solidFill>
                      <a:srgbClr val="000000"/>
                    </a:solidFill>
                  </a:rPr>
                  <a:t>j</a:t>
                </a:r>
                <a:r>
                  <a:rPr lang="fa-IR" dirty="0">
                    <a:solidFill>
                      <a:srgbClr val="000000"/>
                    </a:solidFill>
                  </a:rPr>
                  <a:t>امین واحد رادیویی در برش </a:t>
                </a:r>
                <a:r>
                  <a:rPr lang="en-US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با واحد توزیع شده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متغیرباینری است که نشان دهنده ی این است که برش </a:t>
                </a:r>
                <a:r>
                  <a:rPr lang="en-US" dirty="0"/>
                  <a:t>s</a:t>
                </a:r>
                <a:r>
                  <a:rPr lang="fa-IR" dirty="0"/>
                  <a:t>ام</a:t>
                </a:r>
                <a:r>
                  <a:rPr lang="en-US" dirty="0"/>
                  <a:t> </a:t>
                </a:r>
                <a:r>
                  <a:rPr lang="fa-IR" dirty="0"/>
                  <a:t>به سرویس </a:t>
                </a:r>
                <a:r>
                  <a:rPr lang="en-US" dirty="0"/>
                  <a:t>v</a:t>
                </a:r>
                <a:r>
                  <a:rPr lang="fa-IR" dirty="0"/>
                  <a:t>خدمات رسانی می کند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5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88F7932F-7764-4E07-870F-2C4EFDA64B6E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3A37-95B1-4A50-AD5F-620B1F0BA3D4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5BD18-DFBF-4378-938A-850AA56796A7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08A0F-0A2A-41F0-B9BB-6EB23A1C95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3FD10-18DD-4BDC-A11B-C3BC9A9DE998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29224-7D13-46F4-86E4-F4D9E5FF4E48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BF43-E8C2-4570-A943-2E163819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58" y="2882178"/>
            <a:ext cx="4286250" cy="561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151D5-0308-4628-B96F-80C3AB14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59" y="4027634"/>
            <a:ext cx="4647578" cy="7810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558A8-785F-4FC5-A40B-45816CAD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551-EC75-4039-B99F-213EF85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میانگین تاخیر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7B27-FF6A-43AE-97C7-85ABD4F3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965" y="1953563"/>
            <a:ext cx="9120189" cy="3836230"/>
          </a:xfrm>
        </p:spPr>
        <p:txBody>
          <a:bodyPr/>
          <a:lstStyle/>
          <a:p>
            <a:r>
              <a:rPr lang="fa-IR" dirty="0"/>
              <a:t>پردازش باند پایه هر</a:t>
            </a:r>
            <a:r>
              <a:rPr lang="en-US" dirty="0"/>
              <a:t>VNF</a:t>
            </a:r>
            <a:r>
              <a:rPr lang="fa-IR" dirty="0"/>
              <a:t> بوسیله ی پردازش صف </a:t>
            </a:r>
            <a:r>
              <a:rPr lang="en-US" dirty="0"/>
              <a:t> M/M/1</a:t>
            </a:r>
            <a:r>
              <a:rPr lang="fa-IR" dirty="0"/>
              <a:t>نشان</a:t>
            </a:r>
            <a:br>
              <a:rPr lang="fa-IR" dirty="0"/>
            </a:br>
            <a:r>
              <a:rPr lang="fa-IR" dirty="0"/>
              <a:t>داده می شود </a:t>
            </a:r>
            <a:endParaRPr lang="en-US" dirty="0"/>
          </a:p>
          <a:p>
            <a:r>
              <a:rPr lang="fa-IR" dirty="0"/>
              <a:t>تاخیر پردازشی در </a:t>
            </a:r>
            <a:r>
              <a:rPr lang="en-US" dirty="0"/>
              <a:t>CU</a:t>
            </a:r>
            <a:r>
              <a:rPr lang="fa-IR" dirty="0"/>
              <a:t> و </a:t>
            </a:r>
            <a:r>
              <a:rPr lang="en-US" dirty="0"/>
              <a:t> DU</a:t>
            </a:r>
          </a:p>
          <a:p>
            <a:endParaRPr lang="fa-IR" dirty="0"/>
          </a:p>
          <a:p>
            <a:r>
              <a:rPr lang="fa-IR" dirty="0"/>
              <a:t>تاخیر در ارسال</a:t>
            </a:r>
          </a:p>
          <a:p>
            <a:endParaRPr lang="en-US" dirty="0"/>
          </a:p>
          <a:p>
            <a:r>
              <a:rPr lang="fa-IR" dirty="0"/>
              <a:t>تاخیر کل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BA16F-4BD4-4F27-A2A7-6F12EB94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02" y="2654675"/>
            <a:ext cx="20574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6A53E-43EC-4862-8135-3D9C361F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97" y="3831302"/>
            <a:ext cx="1790700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BE4BB-9E56-465F-8F53-781B04CA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97" y="4839122"/>
            <a:ext cx="231457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AFBB7A-E8C7-48BC-BC6A-AD4FE8651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078" y="2442906"/>
            <a:ext cx="251460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39E3C-89EB-4929-A0C8-260DE2F92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441" y="3170639"/>
            <a:ext cx="1285875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CBBD03-C9DB-4CCF-AA37-A5E29878B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904" y="4056608"/>
            <a:ext cx="2705100" cy="447675"/>
          </a:xfrm>
          <a:prstGeom prst="rect">
            <a:avLst/>
          </a:prstGeom>
        </p:spPr>
      </p:pic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94439A44-2F4A-441F-8534-CAC243015524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39617-AD74-4E3A-9FB0-4B980E953AF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2656A-74DC-4EA9-BA1E-6FD966F1429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8CCCE-2B1F-42D8-8A2C-F2D399D8A80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35C43-FE8B-4E4D-84DD-691E3158127B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6A1D3-C924-4ABF-9D4C-85752AD6105C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CAAA6-A724-43A1-BF29-486E72F1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9738-A9E5-4349-9117-21831328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مرکز داده ی فیزیکی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هر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VNF </a:t>
                </a:r>
                <a:r>
                  <a:rPr lang="fa-IR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نیازمند منابع فیزیکی است که شامل حافظه، نگهدارنده و پردازشگر می باشد</a:t>
                </a:r>
                <a:r>
                  <a:rPr lang="fa-IR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فرض کنید منابع مورد نیاز برای </a:t>
                </a:r>
                <a:r>
                  <a:rPr lang="en-US" sz="2000" dirty="0">
                    <a:solidFill>
                      <a:srgbClr val="000000"/>
                    </a:solidFill>
                  </a:rPr>
                  <a:t>f</a:t>
                </a:r>
                <a:r>
                  <a:rPr lang="fa-IR" dirty="0">
                    <a:solidFill>
                      <a:srgbClr val="000000"/>
                    </a:solidFill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</a:t>
                </a:r>
              </a:p>
              <a:p>
                <a:pPr lvl="1"/>
                <a:r>
                  <a:rPr lang="fa-IR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sz="2800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مقدار کل حافظه، نگهدارنده و پردازشگر برای همه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در یک برش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Dc</a:t>
                </a:r>
                <a:r>
                  <a:rPr lang="fa-IR" sz="2000" dirty="0">
                    <a:solidFill>
                      <a:srgbClr val="000000"/>
                    </a:solidFill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</a:rPr>
                  <a:t>مرکزداده برای سرویس دهی به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می باشد</a:t>
                </a:r>
              </a:p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dirty="0"/>
                  <a:t> مرکز داده</a:t>
                </a:r>
              </a:p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متغیرصفرو یکی است که در صورت یک بودن نشان می دهد مرکزداده ی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MMI12"/>
                  </a:rPr>
                  <a:t>d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 به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MMI12"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امین برش، منابع فیزیکی اختصاص داده است </a:t>
                </a:r>
                <a:r>
                  <a:rPr lang="fa-IR" dirty="0"/>
                  <a:t>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  <a:blipFill>
                <a:blip r:embed="rId2"/>
                <a:stretch>
                  <a:fillRect t="-232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D727A6-125C-470B-8EC4-B7238E57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2652154"/>
            <a:ext cx="2219325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96CC5-870E-4C6F-934E-25A8A8C7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26" y="3302347"/>
            <a:ext cx="340042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A2294-A1C9-4E01-A5B3-09680D1A1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562" y="4252354"/>
            <a:ext cx="2047875" cy="419100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B50956B-9BF6-401A-B867-61FC1F19990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09F2C-5A35-4810-9537-1903DA68839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0CC7A-4173-4C08-914C-08125309D376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2D331-EB0A-4CFC-A8BF-0C150DAF9B1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6BBE7-BAA2-4A46-9960-9B0056FEF855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7CE07-4827-4C50-9D00-5899954543B6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B1E48-AFB0-460F-8DE9-CE594812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086" y="299349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764" y="1672086"/>
            <a:ext cx="9322064" cy="4487413"/>
          </a:xfrm>
        </p:spPr>
        <p:txBody>
          <a:bodyPr/>
          <a:lstStyle/>
          <a:p>
            <a:r>
              <a:rPr lang="fa-IR" dirty="0">
                <a:solidFill>
                  <a:srgbClr val="000000"/>
                </a:solidFill>
                <a:latin typeface="IRLotus"/>
              </a:rPr>
              <a:t>بهره وری انرژی است که نسبت نرخ کل به توان کل</a:t>
            </a:r>
            <a:r>
              <a:rPr lang="en-US" dirty="0">
                <a:solidFill>
                  <a:srgbClr val="000000"/>
                </a:solidFill>
                <a:latin typeface="IRLotus"/>
              </a:rPr>
              <a:t> </a:t>
            </a:r>
          </a:p>
          <a:p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توان کل سیستم را برای کلیه مرکز داده های فعال که به برش شبکه سرویس دهی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می کنند</a:t>
            </a:r>
            <a:r>
              <a:rPr lang="fa-IR" sz="3200" dirty="0"/>
              <a:t> 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یک تابع هزینه برای سرویس دهی 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erif"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ها توسط مرکز داده ها</a:t>
            </a:r>
            <a:r>
              <a:rPr lang="fa-IR" sz="3200" dirty="0"/>
              <a:t>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015BD7-5599-4DD6-925D-01299BBC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37" y="1476929"/>
            <a:ext cx="29337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E96226-2A9B-4875-83E9-02DD7D01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71" y="2761348"/>
            <a:ext cx="2589620" cy="593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15C03-00A1-44E2-A9D3-EF70C298D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571" y="4605817"/>
            <a:ext cx="5039909" cy="7905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5591-97DB-4E1E-8512-271019C1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37" y="101197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71976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65159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65159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71898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78038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65159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9DEF3-7494-4763-A8B0-94FF4DC9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85" y="1121642"/>
            <a:ext cx="316230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D04E3B-A856-4470-AFF7-0D4DF5F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85" y="2714919"/>
            <a:ext cx="3352800" cy="2724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4B8224-3E2E-4B44-8FB2-0907513B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04" y="4608972"/>
            <a:ext cx="4819650" cy="1847850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D23BC35E-F893-4EBB-96E5-06AF9E91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30679" y="1139872"/>
            <a:ext cx="3648075" cy="2105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29046B-B7AA-4F61-989E-279D14546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840" y="3124194"/>
            <a:ext cx="2457450" cy="1466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60D2-92B4-4523-87AF-B6275AD9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12B0-B059-44E9-BEB6-E6132D46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6" y="109668"/>
            <a:ext cx="8911687" cy="1280890"/>
          </a:xfrm>
        </p:spPr>
        <p:txBody>
          <a:bodyPr/>
          <a:lstStyle/>
          <a:p>
            <a:r>
              <a:rPr lang="fa-IR" dirty="0"/>
              <a:t>حل مسئله ی اول بخش اول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FCA6-75CB-4F75-A7FC-42966CBD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66" y="1298148"/>
            <a:ext cx="5830467" cy="5166542"/>
          </a:xfrm>
          <a:prstGeom prst="rect">
            <a:avLst/>
          </a:prstGeom>
        </p:spPr>
      </p:pic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5AD68140-108A-4730-AC09-90024B40DEAC}"/>
              </a:ext>
            </a:extLst>
          </p:cNvPr>
          <p:cNvSpPr/>
          <p:nvPr/>
        </p:nvSpPr>
        <p:spPr>
          <a:xfrm>
            <a:off x="10791687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F681D-0752-47FA-8401-702218576EA5}"/>
              </a:ext>
            </a:extLst>
          </p:cNvPr>
          <p:cNvSpPr/>
          <p:nvPr/>
        </p:nvSpPr>
        <p:spPr>
          <a:xfrm>
            <a:off x="10984870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662942-843F-44F4-AA56-A3EE6B6DA596}"/>
              </a:ext>
            </a:extLst>
          </p:cNvPr>
          <p:cNvSpPr/>
          <p:nvPr/>
        </p:nvSpPr>
        <p:spPr>
          <a:xfrm>
            <a:off x="10984870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D5E32-804C-4DA8-93D3-55C9944F0308}"/>
              </a:ext>
            </a:extLst>
          </p:cNvPr>
          <p:cNvSpPr/>
          <p:nvPr/>
        </p:nvSpPr>
        <p:spPr>
          <a:xfrm>
            <a:off x="10991609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3CFB34-ECBD-437A-9411-4E4F940A8719}"/>
              </a:ext>
            </a:extLst>
          </p:cNvPr>
          <p:cNvSpPr/>
          <p:nvPr/>
        </p:nvSpPr>
        <p:spPr>
          <a:xfrm>
            <a:off x="10997749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078F2-3EC7-484D-8698-7C3408011F21}"/>
              </a:ext>
            </a:extLst>
          </p:cNvPr>
          <p:cNvSpPr/>
          <p:nvPr/>
        </p:nvSpPr>
        <p:spPr>
          <a:xfrm>
            <a:off x="10984870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14E92-9244-40D0-9CC0-548387EC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7D0D-FBE9-445E-BE80-DD6B683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 مسئله ی اول بخش دوم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41497-0C2C-4810-9E3D-ABF6C40F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45" y="2711704"/>
            <a:ext cx="4543966" cy="323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755D2-3D57-4220-8D11-29C73CFA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80" y="2974550"/>
            <a:ext cx="3928759" cy="78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CC4BF-EAB0-461D-9AA8-899BB2C0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80" y="3857159"/>
            <a:ext cx="486727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82F8D-2D69-48AB-B1D0-B5378C7B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396" y="4348995"/>
            <a:ext cx="446722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130C7-C0C0-48B4-8939-BC3A81AC7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19" y="1826733"/>
            <a:ext cx="4000500" cy="485775"/>
          </a:xfrm>
          <a:prstGeom prst="rect">
            <a:avLst/>
          </a:prstGeom>
        </p:spPr>
      </p:pic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7A1DA0A0-6A78-4FA5-AAC6-D03605A57BD2}"/>
              </a:ext>
            </a:extLst>
          </p:cNvPr>
          <p:cNvSpPr/>
          <p:nvPr/>
        </p:nvSpPr>
        <p:spPr>
          <a:xfrm>
            <a:off x="10853198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1D564-5370-43A9-8357-9A6664ECFE11}"/>
              </a:ext>
            </a:extLst>
          </p:cNvPr>
          <p:cNvSpPr/>
          <p:nvPr/>
        </p:nvSpPr>
        <p:spPr>
          <a:xfrm>
            <a:off x="11046381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05503-6E30-4FDB-BE16-6AFEDD3EEC59}"/>
              </a:ext>
            </a:extLst>
          </p:cNvPr>
          <p:cNvSpPr/>
          <p:nvPr/>
        </p:nvSpPr>
        <p:spPr>
          <a:xfrm>
            <a:off x="11046381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F7EBE-15FA-43DD-8344-8D3772A23F7D}"/>
              </a:ext>
            </a:extLst>
          </p:cNvPr>
          <p:cNvSpPr/>
          <p:nvPr/>
        </p:nvSpPr>
        <p:spPr>
          <a:xfrm>
            <a:off x="11053120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25FA4-DC40-4570-B53D-7670A16B1593}"/>
              </a:ext>
            </a:extLst>
          </p:cNvPr>
          <p:cNvSpPr/>
          <p:nvPr/>
        </p:nvSpPr>
        <p:spPr>
          <a:xfrm>
            <a:off x="11059260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F24698-0CE5-444B-89AE-14FBDF4D44AA}"/>
              </a:ext>
            </a:extLst>
          </p:cNvPr>
          <p:cNvSpPr/>
          <p:nvPr/>
        </p:nvSpPr>
        <p:spPr>
          <a:xfrm>
            <a:off x="11046381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C050-2241-43C4-AF8D-F1BBC060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B4C-7FE4-4D9C-AADA-E5B6AD4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الگوریتم مسئله ی اول </a:t>
            </a:r>
            <a:endParaRPr lang="en-US" dirty="0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F644F2D6-3FEC-4EE2-B860-93B6DBBA125B}"/>
              </a:ext>
            </a:extLst>
          </p:cNvPr>
          <p:cNvSpPr/>
          <p:nvPr/>
        </p:nvSpPr>
        <p:spPr>
          <a:xfrm>
            <a:off x="10853198" y="1093896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7832-454B-45F9-9C0C-BAB43C76116F}"/>
              </a:ext>
            </a:extLst>
          </p:cNvPr>
          <p:cNvSpPr/>
          <p:nvPr/>
        </p:nvSpPr>
        <p:spPr>
          <a:xfrm>
            <a:off x="11046381" y="1298148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B54AB-B666-49EB-8A55-31BB741F5330}"/>
              </a:ext>
            </a:extLst>
          </p:cNvPr>
          <p:cNvSpPr/>
          <p:nvPr/>
        </p:nvSpPr>
        <p:spPr>
          <a:xfrm>
            <a:off x="11046381" y="2277484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4059B-7E9D-4E3B-9A4D-06BC35241C8E}"/>
              </a:ext>
            </a:extLst>
          </p:cNvPr>
          <p:cNvSpPr/>
          <p:nvPr/>
        </p:nvSpPr>
        <p:spPr>
          <a:xfrm>
            <a:off x="11053120" y="3227387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78ABE-2C01-4A00-8CAC-A3699640D3C4}"/>
              </a:ext>
            </a:extLst>
          </p:cNvPr>
          <p:cNvSpPr/>
          <p:nvPr/>
        </p:nvSpPr>
        <p:spPr>
          <a:xfrm>
            <a:off x="11059260" y="4617378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8E6C3-DB93-49E5-92EE-B5321EEE05B3}"/>
              </a:ext>
            </a:extLst>
          </p:cNvPr>
          <p:cNvSpPr/>
          <p:nvPr/>
        </p:nvSpPr>
        <p:spPr>
          <a:xfrm>
            <a:off x="11046381" y="5663926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6336F-AB4C-42E0-AD1D-2064577D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53" y="1317478"/>
            <a:ext cx="6931747" cy="53625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81DE-F653-4183-B6B3-F131123C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3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7307563" y="1486960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8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مقدمه و کلیات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9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</a:p>
          </p:txBody>
        </p:sp>
      </p:grpSp>
      <p:grpSp>
        <p:nvGrpSpPr>
          <p:cNvPr id="20" name="Group 72"/>
          <p:cNvGrpSpPr/>
          <p:nvPr/>
        </p:nvGrpSpPr>
        <p:grpSpPr>
          <a:xfrm>
            <a:off x="7301473" y="2057559"/>
            <a:ext cx="4331146" cy="427957"/>
            <a:chOff x="2043055" y="2512303"/>
            <a:chExt cx="4724887" cy="42795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2" name="AutoShape 33"/>
            <p:cNvSpPr>
              <a:spLocks noChangeArrowheads="1"/>
            </p:cNvSpPr>
            <p:nvPr/>
          </p:nvSpPr>
          <p:spPr bwMode="ltGray">
            <a:xfrm flipH="1">
              <a:off x="2043055" y="2559260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مروری بر پژوهش های پیشین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gray">
            <a:xfrm flipH="1">
              <a:off x="6241753" y="2512303"/>
              <a:ext cx="526189" cy="427957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2</a:t>
              </a:r>
            </a:p>
          </p:txBody>
        </p:sp>
      </p:grpSp>
      <p:grpSp>
        <p:nvGrpSpPr>
          <p:cNvPr id="24" name="Group 72"/>
          <p:cNvGrpSpPr/>
          <p:nvPr/>
        </p:nvGrpSpPr>
        <p:grpSpPr>
          <a:xfrm>
            <a:off x="7301473" y="2672317"/>
            <a:ext cx="4316156" cy="439546"/>
            <a:chOff x="2049698" y="2730915"/>
            <a:chExt cx="4708534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5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منابع در شبکه دسترسی رادیویی باز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509832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3</a:t>
              </a:r>
            </a:p>
          </p:txBody>
        </p:sp>
      </p:grpSp>
      <p:grpSp>
        <p:nvGrpSpPr>
          <p:cNvPr id="27" name="Group 72"/>
          <p:cNvGrpSpPr/>
          <p:nvPr/>
        </p:nvGrpSpPr>
        <p:grpSpPr>
          <a:xfrm>
            <a:off x="7364710" y="3298664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9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برش شبکه به صورت دینامیکی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4</a:t>
              </a:r>
            </a:p>
          </p:txBody>
        </p:sp>
      </p:grpSp>
      <p:grpSp>
        <p:nvGrpSpPr>
          <p:cNvPr id="31" name="Group 72"/>
          <p:cNvGrpSpPr/>
          <p:nvPr/>
        </p:nvGrpSpPr>
        <p:grpSpPr>
          <a:xfrm>
            <a:off x="7349719" y="3956748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2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نتیجه گیری و پیشنهادات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5</a:t>
              </a:r>
            </a:p>
          </p:txBody>
        </p:sp>
      </p:grpSp>
      <p:pic>
        <p:nvPicPr>
          <p:cNvPr id="48" name="Picture 2" descr="http://arzansara.sellfile.ir/prod-images/166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95" y="4077830"/>
            <a:ext cx="2665719" cy="1924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4" y="75123"/>
            <a:ext cx="8911687" cy="708648"/>
          </a:xfrm>
        </p:spPr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فهرست مطالب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CB35-0DE3-444E-8240-0E6CA30E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9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351B-3BA8-41EA-BCEC-A7C2347E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288" y="147482"/>
            <a:ext cx="8911687" cy="1280890"/>
          </a:xfrm>
        </p:spPr>
        <p:txBody>
          <a:bodyPr/>
          <a:lstStyle/>
          <a:p>
            <a:r>
              <a:rPr lang="fa-IR" dirty="0"/>
              <a:t>حل مسئله ی دوم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CA985-2BDA-4867-A5B7-198C5106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770" y="5604683"/>
            <a:ext cx="2686050" cy="819150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24820298-4E3D-489B-B3FC-A8CF018828CC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B5192-1F96-4E61-B756-D4711AE7879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EBF48-55E3-4A26-AA92-1FA1F1CF0F44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925AC-85BE-4F44-8926-6846F7AD63C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FBAF6-1C43-47A7-A6B7-A3D6BD1133CF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496F74-4269-48FD-8FA8-DCCAD456AE34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0972D-51F2-49A4-9B43-088CA88A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772659"/>
            <a:ext cx="4400550" cy="3562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CB0CE2-675B-4AAC-B927-76E8783A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65" y="2170256"/>
            <a:ext cx="4852621" cy="31647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1975-F304-477D-AAF1-D9A0CADC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442" y="29183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اول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F5C49-CC74-48A2-87F8-381F4111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93" y="617382"/>
            <a:ext cx="3905250" cy="318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9349D-89E7-42CE-9C91-0E08C10E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59" y="3410426"/>
            <a:ext cx="4238625" cy="3362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E1F95A-F089-4330-8359-A78E0E51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1" y="3850978"/>
            <a:ext cx="4181475" cy="3057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88F81D-3D52-4DA2-B9DC-CDA0C9BB7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955" y="1052262"/>
            <a:ext cx="3289655" cy="2050958"/>
          </a:xfrm>
          <a:prstGeom prst="rect">
            <a:avLst/>
          </a:prstGeom>
        </p:spPr>
      </p:pic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F12611DC-4E6B-4D5C-BB3C-A3DD4B8A56EA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04C1D-A594-4B07-A11D-BA3C462C7B3B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1AA8C-BC02-4449-93D2-1C1478266F2D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860F8D-79B7-4C59-B693-D74FA96F315F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148BF-8A19-406A-B5C2-AF1A312755DE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04084-BAB8-4F4A-A462-3C6CE67653F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18CC3-800A-4A7B-AF99-EEF4A254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6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093E-1C29-4DA4-BACB-1A75427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539" y="254187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دوم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38FA8-ACC6-4953-9BCD-C6924163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769" y="1352550"/>
            <a:ext cx="22098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4A33E-AC6A-4FAF-BA11-F15CAA7C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6" y="3333750"/>
            <a:ext cx="4800600" cy="352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B6729-5E5C-4F4F-932D-DAA2C3DA9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927" y="1063171"/>
            <a:ext cx="4933950" cy="3533775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5B9E0A5-0908-47B4-AF09-AF8F044F2B4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06D2B-494B-4D41-B5F9-D8C3A432BE35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81BF1E-AB7A-4212-A01A-468A5F75811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9F94F-1A1F-444A-945B-1905EA08A27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6ACF8-CAE7-45F2-9666-10320CE54921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40B5C-0D99-463B-96EE-9AD9BC27EF9E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EF3A1-D4EF-44B6-902D-63CA5E14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6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9867-6B96-41A9-B2F3-7E047503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0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رادیویی</a:t>
            </a:r>
            <a:r>
              <a:rPr lang="fa-IR" sz="6700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378-4899-4E24-9C4B-51347ADA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سیستم شامل :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برش شبکه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-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سرویس مختلف</a:t>
            </a:r>
            <a:endParaRPr lang="en-US" b="0" i="0" dirty="0">
              <a:solidFill>
                <a:srgbClr val="000000"/>
              </a:solidFill>
              <a:effectLst/>
              <a:latin typeface="IRLotus"/>
            </a:endParaRP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حل مسئله در هر اسلات زمانی 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fa-IR" dirty="0">
                <a:solidFill>
                  <a:srgbClr val="000000"/>
                </a:solidFill>
                <a:latin typeface="IRLotus"/>
              </a:rPr>
              <a:t> می باشد </a:t>
            </a: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در اینجا بیشینه سازی تعداد سرویسهای پذیرفته شده توسط برشهای شبکه می باشد به صورتی که شرط تاخیر و نرخ سرویس را ضمانت کنند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A08DD-565C-4D99-9047-519C0FEB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67" y="4305754"/>
            <a:ext cx="295275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E10AB-FFC8-4A5F-9165-2673A0C2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58" y="4353379"/>
            <a:ext cx="2733675" cy="1304925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E87D833B-E016-4839-A08E-C7575EF6B90B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47C2-595C-4060-AB29-CCE96F5BD39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A59FA-DFCA-4405-9469-FDE5995B176F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DE5A-1479-46EA-BE85-9B2E47A8304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C871C-CA31-4012-B1C5-1CCE34DB202A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280CD-AB29-42BE-966D-61EB85B59121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D73FB-51D1-40B6-A058-669BD1EE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2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9F0D-F2F3-4D3C-91CA-9FB23E1E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4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r>
              <a:rPr lang="fa-IR" sz="7300" dirty="0"/>
              <a:t> </a:t>
            </a:r>
            <a:br>
              <a:rPr lang="fa-IR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هر برش شبکه شامل تعدادی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 است که هر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LiberationSerif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نیازمند منابع فیزیکی است</a:t>
                </a:r>
                <a:r>
                  <a:rPr lang="fa-IR" sz="3200" dirty="0"/>
                  <a:t> </a:t>
                </a:r>
                <a:endParaRPr lang="en-US" sz="3200" dirty="0"/>
              </a:p>
              <a:p>
                <a:r>
                  <a:rPr lang="fa-IR" dirty="0"/>
                  <a:t>در اینجا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تنها منبع مورد نیاز برای </a:t>
                </a:r>
                <a:r>
                  <a:rPr lang="fa-IR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fa-IR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ام مقدار پردازنده است</a:t>
                </a:r>
              </a:p>
              <a:p>
                <a:r>
                  <a:rPr lang="fa-IR" dirty="0"/>
                  <a:t>تعداد کل </a:t>
                </a:r>
                <a:r>
                  <a:rPr lang="en-US" dirty="0"/>
                  <a:t>VNF</a:t>
                </a:r>
                <a:r>
                  <a:rPr lang="fa-IR" dirty="0"/>
                  <a:t> ها در برش </a:t>
                </a:r>
                <a:r>
                  <a:rPr lang="en-US" dirty="0"/>
                  <a:t>s</a:t>
                </a:r>
                <a:r>
                  <a:rPr lang="fa-IR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توان مصرفی پردازش باند پایه در هر مرکز داده ی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d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که به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های یک برش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s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سرویس می دهد در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هر زمان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t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br>
                  <a:rPr lang="fa-IR" dirty="0"/>
                </a:br>
                <a:br>
                  <a:rPr lang="fa-I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a-I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dirty="0"/>
                  <a:t> متغیر باینری برای نشان دادن سرویس دهی برش شبکه </a:t>
                </a:r>
                <a:r>
                  <a:rPr lang="en-US" dirty="0"/>
                  <a:t>s</a:t>
                </a:r>
                <a:r>
                  <a:rPr lang="fa-IR" dirty="0"/>
                  <a:t> توسط مرکز داده ی </a:t>
                </a:r>
                <a:r>
                  <a:rPr lang="en-US" dirty="0"/>
                  <a:t>d</a:t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  <a:blipFill>
                <a:blip r:embed="rId2"/>
                <a:stretch>
                  <a:fillRect t="-2222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50B42E53-00C7-417E-B629-1CC58A781694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386D-5C6B-4E10-92BE-EB901D0BDDC9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AB538-76B6-4E46-984F-40197E43DA29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F6985-7F78-4931-A619-82701151ED0C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68416-0819-47AE-B0C4-4B64F9A3AF2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BC3D42-964A-4DB9-A907-EC55CCAA422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CCB926-9D7A-477E-A6B6-F0351628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96" y="2588849"/>
            <a:ext cx="631508" cy="64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B2A4A5-5FD3-4AC0-9651-A04D3E35B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540" y="3216067"/>
            <a:ext cx="2382814" cy="77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74B36B-05F9-4098-8107-DC84A9CD7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990" y="4498627"/>
            <a:ext cx="3743719" cy="8388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79C9-17A8-4869-B2D9-0217876C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5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8629-72EE-49D4-BFA6-D87ABD0C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656" y="253646"/>
            <a:ext cx="8911687" cy="1280890"/>
          </a:xfrm>
        </p:spPr>
        <p:txBody>
          <a:bodyPr/>
          <a:lstStyle/>
          <a:p>
            <a:r>
              <a:rPr lang="fa-IR" sz="36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4CDE-289F-44FA-848C-626A6FCE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2186286"/>
            <a:ext cx="8915400" cy="3777622"/>
          </a:xfrm>
        </p:spPr>
        <p:txBody>
          <a:bodyPr/>
          <a:lstStyle/>
          <a:p>
            <a:r>
              <a:rPr lang="fa-IR" b="0" i="0" dirty="0">
                <a:solidFill>
                  <a:srgbClr val="000000"/>
                </a:solidFill>
                <a:effectLst/>
              </a:rPr>
              <a:t>فرض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کنید درهرزمان قراردادن هرمجموعه یجدید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های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برش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شبکه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s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برروی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مرکزداده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d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مقدار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انرژی اضافی را بدین صورت به سیستم اعمال کنند</a:t>
            </a:r>
            <a:r>
              <a:rPr lang="fa-IR" sz="3200" dirty="0"/>
              <a:t> </a:t>
            </a:r>
            <a:endParaRPr lang="en-US" sz="3200" dirty="0"/>
          </a:p>
          <a:p>
            <a:endParaRPr lang="en-US" sz="3200" dirty="0"/>
          </a:p>
          <a:p>
            <a:r>
              <a:rPr lang="fa-IR" dirty="0"/>
              <a:t>تابع هزینه </a:t>
            </a: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8FB8AC4C-B883-4A1F-B7DE-B2D595ADBD7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CB575-CA1A-4A1E-BFE6-24341933F446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A845E-CA4B-499E-9E04-42053C15C65E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4BB24-0AEB-4D05-8713-806826E73CA0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81BD9-5700-4E82-8B5A-3FEDBB61F592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D442D-ADAB-4CF8-9487-E0EC4DA7B75F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477A1-9E5E-41FE-AD10-725FC86E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2" y="3134563"/>
            <a:ext cx="5168996" cy="588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F3B91A-E12F-4DB6-A7BC-3636BBDB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70" y="3690134"/>
            <a:ext cx="3614381" cy="729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91254-FA12-4570-922D-5ADD99020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02" y="4663245"/>
            <a:ext cx="3993716" cy="18562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9ADF-48EC-44C1-88D5-BE8491BB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34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077-EE1B-4273-ACBA-5C491B64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 به روش یادگیری تقویتی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C0271-CEEA-4261-BB6A-6DF45EA35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0839" y="2051897"/>
                <a:ext cx="9553803" cy="43237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ارزش انجام عمل 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a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در حالت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s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تحت سیاست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(.|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 را با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نمایش می دهیم</a:t>
                </a:r>
                <a:r>
                  <a:rPr lang="fa-IR" sz="2600" dirty="0"/>
                  <a:t> </a:t>
                </a:r>
                <a:endParaRPr lang="en-US" sz="2600" dirty="0"/>
              </a:p>
              <a:p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fa-IR" sz="2600" dirty="0">
                    <a:solidFill>
                      <a:srgbClr val="000000"/>
                    </a:solidFill>
                    <a:latin typeface="IRLotus"/>
                  </a:rPr>
                  <a:t>روشهای مختلفی برای دستیابی به مینیمم خطا هست که ما در ادامه ی کار از روش </a:t>
                </a:r>
                <a:r>
                  <a:rPr lang="en-US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Q- learning</a:t>
                </a:r>
                <a:r>
                  <a:rPr lang="fa-IR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fa-IR" sz="2600" dirty="0">
                    <a:solidFill>
                      <a:srgbClr val="000000"/>
                    </a:solidFill>
                    <a:latin typeface="IRLotus"/>
                  </a:rPr>
                  <a:t>استفاده می کنیم</a:t>
                </a:r>
                <a:endParaRPr lang="en-US" sz="2600" dirty="0">
                  <a:solidFill>
                    <a:srgbClr val="000000"/>
                  </a:solidFill>
                  <a:latin typeface="IRLotus"/>
                </a:endParaRPr>
              </a:p>
              <a:p>
                <a:endParaRPr lang="en-US" sz="2600" dirty="0">
                  <a:solidFill>
                    <a:srgbClr val="000000"/>
                  </a:solidFill>
                  <a:latin typeface="IRLotus"/>
                </a:endParaRPr>
              </a:p>
              <a:p>
                <a:endParaRPr lang="en-US" sz="2600" dirty="0">
                  <a:solidFill>
                    <a:srgbClr val="000000"/>
                  </a:solidFill>
                  <a:latin typeface="IRLotus"/>
                </a:endParaRPr>
              </a:p>
              <a:p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در روش 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Q-learning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در هر بروزرسانی تابع </a:t>
                </a:r>
                <a:r>
                  <a:rPr lang="en-US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داریم</a:t>
                </a:r>
                <a:r>
                  <a:rPr lang="fa-IR" sz="2600" dirty="0"/>
                  <a:t> </a:t>
                </a:r>
                <a:br>
                  <a:rPr lang="fa-IR" dirty="0"/>
                </a:br>
                <a:r>
                  <a:rPr lang="fa-IR" dirty="0"/>
                  <a:t>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C0271-CEEA-4261-BB6A-6DF45EA35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0839" y="2051897"/>
                <a:ext cx="9553803" cy="4323794"/>
              </a:xfrm>
              <a:blipFill>
                <a:blip r:embed="rId2"/>
                <a:stretch>
                  <a:fillRect l="-511" t="-2680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DC4DDF-522F-4941-AD0E-6EC32061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354" y="2528659"/>
            <a:ext cx="2705100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599861-308E-46D3-9511-284D1121F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604" y="2386815"/>
            <a:ext cx="3743325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68E0D-6A86-4954-9F6A-6883A2557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371" y="4036393"/>
            <a:ext cx="3914466" cy="632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1CD87-FFE9-40FA-AF09-7036CF16F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354" y="5551715"/>
            <a:ext cx="6226010" cy="515256"/>
          </a:xfrm>
          <a:prstGeom prst="rect">
            <a:avLst/>
          </a:prstGeom>
        </p:spPr>
      </p:pic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F285C51F-D724-48AF-B6D0-73E4A43EEF8D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AA933-EDA2-4F18-850E-B9063DBB0DC5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94C9E-4A05-4704-BF36-5AD020F500B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2115B-48AB-4115-85C0-4C52E23010AD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2D02F8-5027-499D-BA6D-6430149308D0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5C3AF-91BF-441C-9014-F41A70D19EA6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DFBE-CDC4-4CE3-92A0-3AD72E7A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34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098" y="139281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ی اول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E0E91-CB80-4D16-9D85-5DDC2700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01" y="749974"/>
            <a:ext cx="3377842" cy="324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09D75-94D9-4A29-A216-1478B64D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65" y="749974"/>
            <a:ext cx="3377842" cy="336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1F898-98D4-441F-B4EC-A72A078D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04" y="3996638"/>
            <a:ext cx="3889077" cy="2837403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9A7D-B481-48E3-B6C7-FE3471F5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743" y="195273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ی دوم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A7A23-A1B7-451F-A0C0-7A714BCF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48" y="2634326"/>
            <a:ext cx="4295775" cy="3057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A2839B-C0F9-45FA-A5EA-A656B06F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27" y="2662901"/>
            <a:ext cx="4191000" cy="3028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428ED-B08F-4F3F-A40A-A8E5699F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60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4827-EA64-4773-99FB-9C8E5839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 بخش اول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77FC-AB01-4C81-8BAE-2A5C6A79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48" y="1621306"/>
            <a:ext cx="9328916" cy="5165258"/>
          </a:xfrm>
        </p:spPr>
        <p:txBody>
          <a:bodyPr>
            <a:normAutofit fontScale="25000" lnSpcReduction="20000"/>
          </a:bodyPr>
          <a:lstStyle/>
          <a:p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مسئله ی برش شبکه در بخش رادیویی و قرارگیری توابع مجازی شبکه برروی مراکز داده باهم مورد بررسی قرار گرفته شد</a:t>
            </a:r>
            <a:r>
              <a:rPr lang="fa-IR" sz="9600" dirty="0"/>
              <a:t> </a:t>
            </a:r>
          </a:p>
          <a:p>
            <a:r>
              <a:rPr lang="fa-IR" sz="9600" dirty="0"/>
              <a:t>صورت مسئله به طور دقیق بیان شده و ظرفیت لینک </a:t>
            </a:r>
            <a:r>
              <a:rPr lang="en-US" sz="9600" dirty="0"/>
              <a:t>fronthaul</a:t>
            </a:r>
            <a:r>
              <a:rPr lang="fa-IR" sz="9600" dirty="0"/>
              <a:t> و تاخیر در نظر گرفته شده است.</a:t>
            </a:r>
          </a:p>
          <a:p>
            <a:r>
              <a:rPr lang="fa-IR" sz="9600" dirty="0"/>
              <a:t>مسئله را می توان به دو مسئله تبدیل کرد و هر کدام را با الگوریتمهای مرکزی حل نمود</a:t>
            </a:r>
          </a:p>
          <a:p>
            <a:r>
              <a:rPr lang="fa-IR" sz="9600" dirty="0"/>
              <a:t>این دو مسئله به صورت مسئله ی بسته بندی جعبه چند بعدی می باشد</a:t>
            </a:r>
          </a:p>
          <a:p>
            <a:r>
              <a:rPr lang="fa-IR" sz="9600" dirty="0"/>
              <a:t>مسئله ی اول ترکیب بسته بندی جعبه و مسئله ی محدب می باشد که به طور تکراری حل می شود</a:t>
            </a:r>
          </a:p>
          <a:p>
            <a:r>
              <a:rPr lang="fa-IR" sz="9600" dirty="0"/>
              <a:t>مسئله ی دوم از جنس بسته بندی جعبه ۳ بعدی می باشد</a:t>
            </a:r>
          </a:p>
          <a:p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حالتی که تداخل به نسبت کم باشد به حالت بهینه بسیار نزدیک است</a:t>
            </a:r>
            <a:r>
              <a:rPr lang="fa-IR" sz="9600" dirty="0"/>
              <a:t> </a:t>
            </a:r>
          </a:p>
          <a:p>
            <a:r>
              <a:rPr lang="fa-IR" sz="9600" dirty="0"/>
              <a:t>با افزایش تداخل،  افزایش تعدا برشهای شبکه، کاهش تعداد منابع فیزیکی و افزایش تعداد کاربران، نتیجه ی روش ابتکاری از مقدار بهینه فاصله می گیرد</a:t>
            </a:r>
          </a:p>
          <a:p>
            <a:pPr marL="0" indent="0">
              <a:buNone/>
            </a:pP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1748D836-D739-4E10-8B42-31F5850C44C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418D3-2DBA-4EA8-8E3B-0784D0FC82C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0E5A3-32DC-4519-8E67-2DF912C6862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ADA281-566B-497E-9A6D-4687BC410F5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A7B1A-76B9-4D9D-907C-868E92F7CA0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BA74E0-177B-4ABD-A8BC-BE4E97BCA6C6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16D7B-DB75-46E2-85A7-847947E7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79" y="634407"/>
            <a:ext cx="8911687" cy="1054705"/>
          </a:xfrm>
        </p:spPr>
        <p:txBody>
          <a:bodyPr/>
          <a:lstStyle/>
          <a:p>
            <a:pPr algn="ctr"/>
            <a:r>
              <a:rPr lang="fa-IR" b="1" dirty="0"/>
              <a:t>نسل پنجم مخابرات </a:t>
            </a:r>
            <a:r>
              <a:rPr lang="en-US" sz="3200" b="1" dirty="0"/>
              <a:t>5G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659242"/>
            <a:ext cx="9514412" cy="50939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مزایای 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در برابر </a:t>
            </a:r>
            <a:r>
              <a:rPr lang="en-US" sz="1800" dirty="0">
                <a:solidFill>
                  <a:schemeClr val="tx1"/>
                </a:solidFill>
              </a:rPr>
              <a:t>4G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ارائه طیف بالاتر و بهره وری انرژی بیشتر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دستیابی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 به رشد ظرفیت سیستم با ضریب حداقل 1000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 بهینه سازی انرژی با ضریب حداقل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شامل یک شبکه ی فشرده با هسته ی هوشمند و منعطف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فناوری های مورد استفاده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ORAN</a:t>
            </a:r>
          </a:p>
          <a:p>
            <a:pPr lvl="1"/>
            <a:r>
              <a:rPr lang="fa-IR" dirty="0">
                <a:solidFill>
                  <a:schemeClr val="tx1"/>
                </a:solidFill>
              </a:rPr>
              <a:t>برش شبکه</a:t>
            </a:r>
          </a:p>
          <a:p>
            <a:pPr lvl="1"/>
            <a:r>
              <a:rPr lang="fa-IR" dirty="0">
                <a:solidFill>
                  <a:schemeClr val="tx1"/>
                </a:solidFill>
              </a:rPr>
              <a:t>مجازی سازی توابع شبکه</a:t>
            </a:r>
          </a:p>
          <a:p>
            <a:pPr lvl="1"/>
            <a:r>
              <a:rPr lang="ar-IQ" dirty="0"/>
              <a:t>شبکه ی تعریف شده ی نرم افزاری </a:t>
            </a:r>
            <a:r>
              <a:rPr lang="en-US" dirty="0"/>
              <a:t>SDN</a:t>
            </a:r>
            <a:r>
              <a:rPr lang="ar-IQ" dirty="0"/>
              <a:t> </a:t>
            </a:r>
            <a:endParaRPr lang="fa-I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موج میلیمتری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femtocell</a:t>
            </a:r>
            <a:endParaRPr lang="fa-I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Massive MIMO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a-I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B18BC-020A-43E3-88BE-58A9A57D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2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0FD8-A821-447B-B264-9961CD69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 بخش دوم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ACFC-F8E7-4800-A66E-E4F373CA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مسئله بخش رادیویی و هسته به صورت ساده شده در حالت دینامیکی حل گردیده است</a:t>
            </a:r>
          </a:p>
          <a:p>
            <a:r>
              <a:rPr lang="fa-IR" dirty="0"/>
              <a:t>از روش یادگیری تقویتی برای حل مسئله استفاده شده است</a:t>
            </a:r>
          </a:p>
          <a:p>
            <a:r>
              <a:rPr lang="fa-IR" dirty="0"/>
              <a:t>در این مسئله مقادیر طوری در نظر گرفته شده اند که تعداد حالتها و اعمال گسسته و قابل شمارش باشند </a:t>
            </a:r>
          </a:p>
          <a:p>
            <a:r>
              <a:rPr lang="fa-IR" dirty="0"/>
              <a:t>با افزایش تعداد برشهای شبکه مقدار خروجی  از مقدار بهینه فاصله می گیرد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8C3A71A5-7CE9-4618-A372-6B0FE1103543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26435-931D-435F-8FAC-AD96E7D1E28C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AA0FC-E17C-4416-80D1-0F4312F4D3D7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76316B-1304-4C0E-A86D-12B020E7745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57827-9300-43F7-ABA0-798048A786C2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437128-A870-43A3-B8EB-83F0872465E4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4609D-F8EE-43AA-AC32-C37520C8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3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814F-A3EA-4CB4-9E5A-F0214C3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43" y="195273"/>
            <a:ext cx="8911687" cy="1280890"/>
          </a:xfrm>
        </p:spPr>
        <p:txBody>
          <a:bodyPr/>
          <a:lstStyle/>
          <a:p>
            <a:r>
              <a:rPr lang="fa-IR" dirty="0"/>
              <a:t>پیشنهادات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ADFE-BD6E-48E7-B25E-2D6CCB11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81" y="1476163"/>
            <a:ext cx="10715643" cy="5895237"/>
          </a:xfrm>
        </p:spPr>
        <p:txBody>
          <a:bodyPr>
            <a:normAutofit fontScale="70000" lnSpcReduction="20000"/>
          </a:bodyPr>
          <a:lstStyle/>
          <a:p>
            <a:r>
              <a:rPr lang="fa-IR" sz="3100" b="0" i="0" dirty="0">
                <a:solidFill>
                  <a:srgbClr val="000000"/>
                </a:solidFill>
                <a:effectLst/>
              </a:rPr>
              <a:t>مدل کردن برش شبکه در ساختار شبکه ی دسترسی رادیویی باز و حل آن بوسیله ی روش یادگیری تقویتی عمیق می باشد</a:t>
            </a:r>
            <a:r>
              <a:rPr lang="fa-IR" sz="3600" dirty="0"/>
              <a:t> </a:t>
            </a:r>
          </a:p>
          <a:p>
            <a:r>
              <a:rPr lang="fa-IR" sz="3100" b="0" i="0" dirty="0">
                <a:solidFill>
                  <a:srgbClr val="000000"/>
                </a:solidFill>
                <a:effectLst/>
              </a:rPr>
              <a:t>تخصیص منابع به روش توزیع شده برای برش شبکه از منابع محاسباتی و منابع دیگر همانند پهنای باند می باشد. همچنین از روش توزیع شده در لینک فراسو </a:t>
            </a:r>
            <a:r>
              <a:rPr lang="fa-IR" sz="3100" dirty="0">
                <a:solidFill>
                  <a:srgbClr val="0000FF"/>
                </a:solidFill>
              </a:rPr>
              <a:t> </a:t>
            </a:r>
            <a:r>
              <a:rPr lang="fa-IR" sz="3100" b="0" i="0" dirty="0">
                <a:solidFill>
                  <a:srgbClr val="000000"/>
                </a:solidFill>
                <a:effectLst/>
              </a:rPr>
              <a:t>برای تخصیص توان کاربران، تخصیصپهنای باند و ... استفاده می گردد. یکی از روشها، استفاده از </a:t>
            </a:r>
            <a:r>
              <a:rPr lang="en-US" sz="3100" b="0" i="0" dirty="0">
                <a:solidFill>
                  <a:srgbClr val="000000"/>
                </a:solidFill>
                <a:effectLst/>
              </a:rPr>
              <a:t>Distributed ADMM</a:t>
            </a:r>
            <a:r>
              <a:rPr lang="fa-IR" sz="3100" b="0" i="0" dirty="0">
                <a:solidFill>
                  <a:srgbClr val="000000"/>
                </a:solidFill>
                <a:effectLst/>
              </a:rPr>
              <a:t> می باشد که دراین روش</a:t>
            </a:r>
            <a:r>
              <a:rPr lang="en-US" sz="3100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sz="3100" b="0" i="0" dirty="0">
                <a:solidFill>
                  <a:srgbClr val="000000"/>
                </a:solidFill>
                <a:effectLst/>
              </a:rPr>
              <a:t>تعدادی عامل به صورت همکارانه سعی درحل یکمعادله ی بهینه سازی مشترک دارند که تابع هدف مجموعی از مقدارهای خصوصی هر عامل می باشد</a:t>
            </a:r>
            <a:r>
              <a:rPr lang="fa-IR" sz="3600" dirty="0"/>
              <a:t> </a:t>
            </a:r>
            <a:endParaRPr lang="en-US" sz="3600" dirty="0"/>
          </a:p>
          <a:p>
            <a:r>
              <a:rPr lang="fa-IR" sz="3100" dirty="0">
                <a:solidFill>
                  <a:srgbClr val="000000"/>
                </a:solidFill>
              </a:rPr>
              <a:t>بدست آوردن پارامترهای کیفیت سرویس </a:t>
            </a:r>
            <a:r>
              <a:rPr lang="en-US" sz="3100" dirty="0">
                <a:solidFill>
                  <a:srgbClr val="000000"/>
                </a:solidFill>
              </a:rPr>
              <a:t>QoS</a:t>
            </a:r>
            <a:r>
              <a:rPr lang="fa-IR" sz="3100" dirty="0">
                <a:solidFill>
                  <a:srgbClr val="000000"/>
                </a:solidFill>
              </a:rPr>
              <a:t>در شبکه های دسترسی باز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می باشد که شامل تاخیر انتها به انتها، میزان از دست دادن بسته ها ، قابلیت اطمینان و ... می باشد. در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اینجا می توان تاخیر را هم در بخش رادیویی هم در بخش هسته ی شبکه بدست آورد. همچنین، به منظور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نشان دادن نقش هوش در </a:t>
            </a:r>
            <a:r>
              <a:rPr lang="en-US" sz="3100" dirty="0">
                <a:solidFill>
                  <a:srgbClr val="000000"/>
                </a:solidFill>
              </a:rPr>
              <a:t>ORAN </a:t>
            </a:r>
            <a:r>
              <a:rPr lang="fa-IR" sz="3100" dirty="0">
                <a:solidFill>
                  <a:srgbClr val="000000"/>
                </a:solidFill>
              </a:rPr>
              <a:t>طرح مدیریت هوشمند منابع رادیویی را برای کنترل تراکم ترافیک و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نشان دادن کارایی آن در یک مجموعه داده واقعی از یک اپراتور بزرگ بدست می آوریم </a:t>
            </a:r>
            <a:endParaRPr lang="en-US" sz="3100" dirty="0">
              <a:solidFill>
                <a:srgbClr val="000000"/>
              </a:solidFill>
            </a:endParaRPr>
          </a:p>
          <a:p>
            <a:r>
              <a:rPr lang="fa-IR" sz="3100" dirty="0">
                <a:solidFill>
                  <a:srgbClr val="000000"/>
                </a:solidFill>
              </a:rPr>
              <a:t>بارهای ترافیکی در برش های مختلف با گذشت زمان تحت تغییر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قرار می گیرند ، در نتیجه چالش هایی برای تأمین کیفیت مداوم ایجاد می شود</a:t>
            </a:r>
            <a:r>
              <a:rPr lang="fa-IR" sz="5100" dirty="0">
                <a:solidFill>
                  <a:srgbClr val="000000"/>
                </a:solidFill>
              </a:rPr>
              <a:t>. </a:t>
            </a:r>
            <a:r>
              <a:rPr lang="fa-IR" sz="3100" dirty="0">
                <a:solidFill>
                  <a:srgbClr val="000000"/>
                </a:solidFill>
              </a:rPr>
              <a:t>حل این مشکل از کارهای آتی می باشد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C66F732F-DD43-49EE-A5F7-33532139F50D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311FC-25B6-44B0-819F-3CE906A2F83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9592F-97DC-43EC-83DD-91E48D1EA03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05853-00E6-4B00-89F8-D52A258D029E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3F045-822A-4312-86BC-BC7F05294E7B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512BE-EF34-44DB-B821-BF8E42F10C7D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CAC0-9D21-47B8-B021-93C5BBE1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E7C4-AF64-449B-B817-4889A73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540" y="2678410"/>
            <a:ext cx="8911687" cy="1280890"/>
          </a:xfrm>
        </p:spPr>
        <p:txBody>
          <a:bodyPr/>
          <a:lstStyle/>
          <a:p>
            <a:r>
              <a:rPr lang="fa-IR" dirty="0"/>
              <a:t>با تشکر فراوان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AFD741-E533-488D-9AEB-67069D82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986" y="391197"/>
            <a:ext cx="8911687" cy="1280890"/>
          </a:xfrm>
        </p:spPr>
        <p:txBody>
          <a:bodyPr/>
          <a:lstStyle/>
          <a:p>
            <a:pPr algn="ctr" rtl="1"/>
            <a:r>
              <a:rPr lang="fa-IR" dirty="0"/>
              <a:t>تکامل ساختار ایستگاه های پایه(</a:t>
            </a:r>
            <a:r>
              <a:rPr lang="en-US" dirty="0"/>
              <a:t> (</a:t>
            </a:r>
            <a:r>
              <a:rPr lang="en-US" sz="3200" dirty="0"/>
              <a:t>BS</a:t>
            </a:r>
            <a:r>
              <a:rPr lang="fa-IR" dirty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69" y="1569603"/>
            <a:ext cx="10131425" cy="4165600"/>
          </a:xfrm>
        </p:spPr>
        <p:txBody>
          <a:bodyPr anchor="t"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ساختار های سنتی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ایستگاه های پایه با </a:t>
            </a:r>
            <a:r>
              <a:rPr lang="en-US" sz="1800" dirty="0"/>
              <a:t>RRH</a:t>
            </a:r>
            <a:r>
              <a:rPr lang="fa-IR" dirty="0"/>
              <a:t> 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شبکه های دسترسی رادیوی ابری</a:t>
            </a:r>
          </a:p>
          <a:p>
            <a:pPr lvl="2"/>
            <a:r>
              <a:rPr lang="en-US" dirty="0"/>
              <a:t>C-RAN</a:t>
            </a:r>
          </a:p>
          <a:p>
            <a:pPr lvl="2"/>
            <a:r>
              <a:rPr lang="en-US" dirty="0"/>
              <a:t>H-CRAN</a:t>
            </a:r>
          </a:p>
          <a:p>
            <a:pPr lvl="2"/>
            <a:r>
              <a:rPr lang="en-US" dirty="0"/>
              <a:t>F-RAN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X-RAN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VRAN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b="1" dirty="0"/>
              <a:t>ORAN</a:t>
            </a:r>
          </a:p>
        </p:txBody>
      </p:sp>
      <p:pic>
        <p:nvPicPr>
          <p:cNvPr id="6" name="Picture 5" descr="Macro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12" y="3030340"/>
            <a:ext cx="3580917" cy="3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975D007-74D1-4FEC-BBEC-379ECD9272A8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C9362-80E1-440A-9CA1-F01B91D281A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EE215-A5CD-47E5-A210-D59CE7FFD76D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0FDBA-BD70-4382-BD94-8C83B1EFA26B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11E31-5195-47CD-A235-02627C44419B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150C4-CA8A-4BD0-872C-F0EADBC75D5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FC612D3-09AD-4087-B6E0-96818F08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21" y="1122797"/>
            <a:ext cx="3736093" cy="16536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318B1-AA5F-4A5D-9308-FD9D64C5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208" y="591548"/>
            <a:ext cx="8911687" cy="1160618"/>
          </a:xfrm>
        </p:spPr>
        <p:txBody>
          <a:bodyPr/>
          <a:lstStyle/>
          <a:p>
            <a:pPr algn="ctr"/>
            <a:r>
              <a:rPr lang="fa-IR" dirty="0"/>
              <a:t>شبکه ی دسترسی رادیویی ابری- </a:t>
            </a:r>
            <a:r>
              <a:rPr lang="en-US" sz="3200" dirty="0"/>
              <a:t>C-RAN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615" y="1382087"/>
            <a:ext cx="9249376" cy="48347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b="1" dirty="0"/>
              <a:t>واحد مرکزی باند پایه-</a:t>
            </a:r>
            <a:r>
              <a:rPr lang="en-US" sz="2000" b="1" dirty="0"/>
              <a:t>Centralized Based Band Unit</a:t>
            </a:r>
            <a:endParaRPr lang="fa-IR" sz="2000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شکل گیری </a:t>
            </a:r>
            <a:r>
              <a:rPr lang="en-US" sz="1800" dirty="0"/>
              <a:t>BBU</a:t>
            </a:r>
            <a:r>
              <a:rPr lang="fa-IR" dirty="0"/>
              <a:t> ها به صورت یک مجموعه ی واحد تحت عنوان </a:t>
            </a:r>
            <a:r>
              <a:rPr lang="en-US" sz="1800" dirty="0"/>
              <a:t>BBU Pool</a:t>
            </a:r>
            <a:endParaRPr lang="fa-IR" sz="18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fa-IR" dirty="0"/>
              <a:t>در راستای بهینه سازی عملکرد </a:t>
            </a:r>
            <a:r>
              <a:rPr lang="en-US" sz="1600" dirty="0"/>
              <a:t>BBU</a:t>
            </a:r>
            <a:r>
              <a:rPr lang="fa-IR" dirty="0"/>
              <a:t> ها در مواجهه باایستگاههای پایه پر ترافیک و کم ترافیک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به اشتراک گزاری این مجموعه بین چندین سلول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در نظر گرفتن </a:t>
            </a:r>
            <a:r>
              <a:rPr lang="en-US" sz="1800" dirty="0"/>
              <a:t>BBU Pool</a:t>
            </a:r>
            <a:r>
              <a:rPr lang="fa-IR" dirty="0"/>
              <a:t> به عنوان یک خوشه ی مجازی</a:t>
            </a:r>
            <a:r>
              <a:rPr lang="en-US" dirty="0"/>
              <a:t> </a:t>
            </a:r>
            <a:r>
              <a:rPr lang="fa-IR" dirty="0"/>
              <a:t>که شامل پردازش گرهایی است که پردازش های باند پایه را انجام می دهند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b="1" dirty="0"/>
              <a:t> </a:t>
            </a:r>
            <a:r>
              <a:rPr lang="fa-IR" sz="2400" b="1" dirty="0"/>
              <a:t>لینک</a:t>
            </a:r>
            <a:r>
              <a:rPr lang="fa-IR" b="1" dirty="0"/>
              <a:t> </a:t>
            </a:r>
            <a:r>
              <a:rPr lang="en-US" b="1" dirty="0"/>
              <a:t>Fronthaul</a:t>
            </a:r>
            <a:r>
              <a:rPr lang="fa-IR" b="1" dirty="0"/>
              <a:t> 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a-IR" sz="2000" dirty="0"/>
              <a:t>به مرحله ی اتصال سایت های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fa-IR" sz="2000" dirty="0"/>
              <a:t>به</a:t>
            </a:r>
            <a:r>
              <a:rPr lang="en-US" dirty="0"/>
              <a:t> BBU Pool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Backhaul</a:t>
            </a:r>
            <a:endParaRPr lang="fa-IR" b="1" dirty="0"/>
          </a:p>
          <a:p>
            <a:pPr lvl="2"/>
            <a:r>
              <a:rPr lang="fa-IR" dirty="0"/>
              <a:t>اتصال </a:t>
            </a:r>
            <a:r>
              <a:rPr lang="en-US" sz="1600" dirty="0"/>
              <a:t>BBU Pool</a:t>
            </a:r>
            <a:r>
              <a:rPr lang="en-US" dirty="0"/>
              <a:t> </a:t>
            </a:r>
            <a:r>
              <a:rPr lang="fa-IR" dirty="0"/>
              <a:t> به هسته ی شبکه ی سیار</a:t>
            </a:r>
          </a:p>
          <a:p>
            <a:pPr marL="457200" lvl="1" indent="0" algn="r" rtl="1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95" y="3409406"/>
            <a:ext cx="4454236" cy="1803054"/>
          </a:xfrm>
          <a:prstGeom prst="rect">
            <a:avLst/>
          </a:prstGeom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A6EA133-C8C5-4472-BE96-3365D634D2F9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5DBD6-5281-4B16-BF19-A4A2DF2D452A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516286-D3B6-442E-91FF-D3A7286CCAD7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E9E62-7F04-472B-BEAD-1446FD39AB1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D5EF3-72A1-40B5-903C-D50A3DB3C8C1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ABA0D-B182-4C05-BE53-A0A9ECED6C47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5A36D180-C238-4BC3-8898-A9BEA365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95" y="5165510"/>
            <a:ext cx="3183320" cy="16625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000F3-A10D-4E52-9D56-898F6BC6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506" y="1580606"/>
            <a:ext cx="9253358" cy="4325245"/>
          </a:xfrm>
        </p:spPr>
        <p:txBody>
          <a:bodyPr/>
          <a:lstStyle/>
          <a:p>
            <a:r>
              <a:rPr lang="ar-IQ" dirty="0"/>
              <a:t>یک جایگزین انعطاف پذیر و باز برای</a:t>
            </a:r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</a:t>
            </a:r>
            <a:r>
              <a:rPr lang="ar-IQ" dirty="0"/>
              <a:t>مبتنی بر سخت افزار سنتی بدست آمده‌است.</a:t>
            </a:r>
            <a:endParaRPr lang="fa-IR" dirty="0"/>
          </a:p>
          <a:p>
            <a:r>
              <a:rPr lang="ar-IQ" dirty="0"/>
              <a:t>سه حوزه ی مهم</a:t>
            </a:r>
            <a:r>
              <a:rPr lang="fa-IR" dirty="0"/>
              <a:t> در این ساختار</a:t>
            </a:r>
          </a:p>
          <a:p>
            <a:pPr lvl="1"/>
            <a:r>
              <a:rPr lang="ar-IQ" dirty="0"/>
              <a:t>جداسازی بخش</a:t>
            </a:r>
            <a:r>
              <a:rPr lang="fa-IR" dirty="0"/>
              <a:t> </a:t>
            </a:r>
            <a:r>
              <a:rPr lang="ar-IQ" dirty="0"/>
              <a:t>صفحه ی کنترل</a:t>
            </a:r>
            <a:r>
              <a:rPr lang="fa-IR" dirty="0"/>
              <a:t> از </a:t>
            </a:r>
            <a:r>
              <a:rPr lang="ar-IQ" dirty="0"/>
              <a:t>صفحه‌ی کاربر</a:t>
            </a:r>
            <a:endParaRPr lang="fa-IR" dirty="0"/>
          </a:p>
          <a:p>
            <a:pPr lvl="2"/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به عنوان یک استخر منطقی از ظرفیت، با کارایی بیشتری کار کند.</a:t>
            </a:r>
          </a:p>
          <a:p>
            <a:pPr lvl="2"/>
            <a:r>
              <a:rPr lang="fa-IR" dirty="0"/>
              <a:t>جدایی نرم افزار از سخت افزار</a:t>
            </a:r>
          </a:p>
          <a:p>
            <a:pPr lvl="1"/>
            <a:r>
              <a:rPr lang="ar-IQ" dirty="0"/>
              <a:t>ساختن یک پشته نرم‌افزاری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 err="1"/>
              <a:t>eNodeB</a:t>
            </a:r>
            <a:r>
              <a:rPr lang="fa-IR" dirty="0"/>
              <a:t> مدولار</a:t>
            </a:r>
          </a:p>
          <a:p>
            <a:pPr lvl="2"/>
            <a:r>
              <a:rPr lang="fa-IR" dirty="0"/>
              <a:t>با طرح های مجازی سازی هماهنگی دارد</a:t>
            </a:r>
          </a:p>
          <a:p>
            <a:pPr lvl="1"/>
            <a:r>
              <a:rPr lang="ar-IQ" dirty="0"/>
              <a:t>انتشار رابطهای باز شمال و جنوب</a:t>
            </a:r>
            <a:endParaRPr lang="fa-IR" dirty="0"/>
          </a:p>
          <a:p>
            <a:pPr lvl="2"/>
            <a:r>
              <a:rPr lang="ar-IQ" dirty="0"/>
              <a:t>رابطهای استاندارد و باز قابلیت پشتیبانی از فروشنده‌های متعدد </a:t>
            </a:r>
            <a:r>
              <a:rPr lang="fa-IR" dirty="0"/>
              <a:t>و </a:t>
            </a:r>
            <a:r>
              <a:rPr lang="ar-IQ" dirty="0"/>
              <a:t>همکاری اثبات شده </a:t>
            </a:r>
            <a:r>
              <a:rPr lang="fa-IR"/>
              <a:t>را </a:t>
            </a:r>
            <a:r>
              <a:rPr lang="ar-IQ"/>
              <a:t>دارند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734D3-4F8C-4647-8385-4883FB99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91" y="101197"/>
            <a:ext cx="8911687" cy="1280890"/>
          </a:xfrm>
        </p:spPr>
        <p:txBody>
          <a:bodyPr/>
          <a:lstStyle/>
          <a:p>
            <a:r>
              <a:rPr lang="en-US" dirty="0"/>
              <a:t>VRAN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626" y="1266080"/>
            <a:ext cx="8915400" cy="3777622"/>
          </a:xfrm>
        </p:spPr>
        <p:txBody>
          <a:bodyPr/>
          <a:lstStyle/>
          <a:p>
            <a:r>
              <a:rPr lang="ar-IQ" dirty="0"/>
              <a:t> شبکه‌های دسترسی رادیویی مجازی</a:t>
            </a:r>
            <a:r>
              <a:rPr lang="en-US" dirty="0"/>
              <a:t> </a:t>
            </a:r>
            <a:r>
              <a:rPr lang="en-US" sz="2200" dirty="0"/>
              <a:t>BBU</a:t>
            </a:r>
            <a:r>
              <a:rPr lang="fa-IR" dirty="0"/>
              <a:t>مجازی می شود</a:t>
            </a:r>
          </a:p>
          <a:p>
            <a:r>
              <a:rPr lang="ar-IQ" dirty="0"/>
              <a:t>با اجرای توابع باند پایه مجازی بر روی سخت افزار سرور کالا، بر اساس اصول مجازی سازی توابع شبکه </a:t>
            </a:r>
            <a:r>
              <a:rPr lang="en-US" dirty="0"/>
              <a:t>، </a:t>
            </a:r>
            <a:r>
              <a:rPr lang="ar-IQ" dirty="0"/>
              <a:t>فراتر از آخرین شبکه‌ی  متمرکز رادیویی</a:t>
            </a:r>
            <a:r>
              <a:rPr lang="en-US" dirty="0"/>
              <a:t> </a:t>
            </a:r>
            <a:r>
              <a:rPr lang="ar-IQ" dirty="0"/>
              <a:t>است</a:t>
            </a:r>
          </a:p>
          <a:p>
            <a:r>
              <a:rPr lang="ar-IQ" dirty="0"/>
              <a:t>افزایش هوشمندانه ظرفیت </a:t>
            </a:r>
            <a:endParaRPr lang="en-US" dirty="0"/>
          </a:p>
          <a:p>
            <a:r>
              <a:rPr lang="ar-IQ" dirty="0"/>
              <a:t>کاهش چشمگیر هزینه‌ها</a:t>
            </a:r>
            <a:endParaRPr lang="en-US" dirty="0"/>
          </a:p>
          <a:p>
            <a:r>
              <a:rPr lang="ar-IQ" dirty="0"/>
              <a:t>معماری</a:t>
            </a:r>
            <a:r>
              <a:rPr lang="en-US" sz="2200" dirty="0" err="1"/>
              <a:t>vRAN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همچنین امکان انتقال اترنت و</a:t>
            </a:r>
            <a:r>
              <a:rPr lang="en-US" sz="2200" dirty="0"/>
              <a:t>IP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را فراهم می‌کند</a:t>
            </a:r>
            <a:endParaRPr lang="en-US" dirty="0"/>
          </a:p>
          <a:p>
            <a:pPr lvl="1"/>
            <a:r>
              <a:rPr lang="ar-IQ" dirty="0"/>
              <a:t> که به ارائه‌دهندگان خدمات گزینه‌های مقرون به صرفه‌تری برای انتقال </a:t>
            </a:r>
            <a:r>
              <a:rPr lang="en-US" sz="2200" dirty="0"/>
              <a:t>fronthaul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می‌دهد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4474241"/>
            <a:ext cx="4616731" cy="2280628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3CC8-4F64-4A67-B59A-B5217DE1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164" y="1382087"/>
            <a:ext cx="8915400" cy="3777622"/>
          </a:xfrm>
        </p:spPr>
        <p:txBody>
          <a:bodyPr/>
          <a:lstStyle/>
          <a:p>
            <a:r>
              <a:rPr lang="fa-IR" dirty="0"/>
              <a:t>ا</a:t>
            </a:r>
            <a:r>
              <a:rPr lang="ar-IQ" dirty="0"/>
              <a:t>لمانهای شبکه ی دسترسی رادیویی را مجازی می‌کند، آنها را جدا کرده و رابطهای باز</a:t>
            </a:r>
            <a:r>
              <a:rPr lang="fa-IR" dirty="0"/>
              <a:t> </a:t>
            </a:r>
            <a:r>
              <a:rPr lang="ar-IQ" dirty="0"/>
              <a:t>مناسب را برای اتصال این عناصر</a:t>
            </a:r>
            <a:r>
              <a:rPr lang="fa-IR" dirty="0"/>
              <a:t> </a:t>
            </a:r>
            <a:r>
              <a:rPr lang="ar-IQ" dirty="0"/>
              <a:t>تعیین می‌کند.</a:t>
            </a:r>
            <a:endParaRPr lang="fa-IR" dirty="0"/>
          </a:p>
          <a:p>
            <a:r>
              <a:rPr lang="fa-IR" dirty="0"/>
              <a:t>استفاده از روشهای یادگیری ماشین برای هوشمندسازی لایه‌های </a:t>
            </a:r>
            <a:r>
              <a:rPr lang="en-US" dirty="0"/>
              <a:t>RAN</a:t>
            </a:r>
          </a:p>
          <a:p>
            <a:r>
              <a:rPr lang="fa-IR" dirty="0"/>
              <a:t>توابع شبکه ی دسترسی رادیویی به ۳ بخش تقسیم می شود</a:t>
            </a:r>
          </a:p>
          <a:p>
            <a:pPr lvl="1"/>
            <a:r>
              <a:rPr lang="en-US" dirty="0"/>
              <a:t>RU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phy</a:t>
            </a:r>
            <a:r>
              <a:rPr lang="fa-IR" dirty="0">
                <a:sym typeface="Wingdings" panose="05000000000000000000" pitchFamily="2" charset="2"/>
              </a:rPr>
              <a:t> لایه ی پایین</a:t>
            </a:r>
            <a:endParaRPr lang="en-US" dirty="0"/>
          </a:p>
          <a:p>
            <a:pPr lvl="1"/>
            <a:r>
              <a:rPr lang="en-US" dirty="0"/>
              <a:t>DU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fa-IR" dirty="0">
                <a:sym typeface="Wingdings" panose="05000000000000000000" pitchFamily="2" charset="2"/>
              </a:rPr>
              <a:t> لایه بالاتر، </a:t>
            </a:r>
            <a:r>
              <a:rPr lang="en-US" dirty="0">
                <a:sym typeface="Wingdings" panose="05000000000000000000" pitchFamily="2" charset="2"/>
              </a:rPr>
              <a:t>RLC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dirty="0">
                <a:sym typeface="Wingdings" panose="05000000000000000000" pitchFamily="2" charset="2"/>
              </a:rPr>
              <a:t>MAC</a:t>
            </a:r>
            <a:endParaRPr lang="en-US" dirty="0"/>
          </a:p>
          <a:p>
            <a:pPr lvl="1"/>
            <a:r>
              <a:rPr lang="en-US" dirty="0"/>
              <a:t>CU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RRC</a:t>
            </a:r>
            <a:r>
              <a:rPr lang="fa-IR" dirty="0">
                <a:sym typeface="Wingdings" panose="05000000000000000000" pitchFamily="2" charset="2"/>
              </a:rPr>
              <a:t>، </a:t>
            </a:r>
            <a:r>
              <a:rPr lang="en-US" dirty="0">
                <a:sym typeface="Wingdings" panose="05000000000000000000" pitchFamily="2" charset="2"/>
              </a:rPr>
              <a:t>PDCP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dirty="0">
                <a:sym typeface="Wingdings" panose="05000000000000000000" pitchFamily="2" charset="2"/>
              </a:rPr>
              <a:t>SDAP</a:t>
            </a:r>
            <a:endParaRPr lang="fa-IR" dirty="0"/>
          </a:p>
          <a:p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14955-3156-4650-ADA7-06325F4E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9" y="3353015"/>
            <a:ext cx="6014745" cy="32237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0563B-BC87-4F9C-93E3-28D2D36A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4790</TotalTime>
  <Words>2896</Words>
  <Application>Microsoft Office PowerPoint</Application>
  <PresentationFormat>Widescreen</PresentationFormat>
  <Paragraphs>470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Calibri</vt:lpstr>
      <vt:lpstr>Cambria Math</vt:lpstr>
      <vt:lpstr>Century Gothic</vt:lpstr>
      <vt:lpstr>CMMI12</vt:lpstr>
      <vt:lpstr>IRLotus</vt:lpstr>
      <vt:lpstr>IRlotus-Bold</vt:lpstr>
      <vt:lpstr>LiberationSerif</vt:lpstr>
      <vt:lpstr>Times New Roman</vt:lpstr>
      <vt:lpstr>Wingdings</vt:lpstr>
      <vt:lpstr>Wingdings 3</vt:lpstr>
      <vt:lpstr>Wisp</vt:lpstr>
      <vt:lpstr>PDF</vt:lpstr>
      <vt:lpstr>دانشگاه تهران دانشکده برق و کامپیوتر پروپزال دکتری  تخصیص منابع در شبکه های دسترسی رادیویی باز با برش دهی شبکه  </vt:lpstr>
      <vt:lpstr>PowerPoint Presentation</vt:lpstr>
      <vt:lpstr>فهرست مطالب</vt:lpstr>
      <vt:lpstr>نسل پنجم مخابرات 5G</vt:lpstr>
      <vt:lpstr>تکامل ساختار ایستگاه های پایه( (BSها</vt:lpstr>
      <vt:lpstr>شبکه ی دسترسی رادیویی ابری- C-RAN</vt:lpstr>
      <vt:lpstr>XRAN</vt:lpstr>
      <vt:lpstr>VRAN</vt:lpstr>
      <vt:lpstr>ORAN</vt:lpstr>
      <vt:lpstr>ORAN</vt:lpstr>
      <vt:lpstr>ORAN</vt:lpstr>
      <vt:lpstr>مجازی سازی توابع شبکه  </vt:lpstr>
      <vt:lpstr>مجازی سازی توابع شبکه</vt:lpstr>
      <vt:lpstr>برش شبکه  </vt:lpstr>
      <vt:lpstr>برش شبکه</vt:lpstr>
      <vt:lpstr>مسئله کوله پشتی</vt:lpstr>
      <vt:lpstr>مسئله بسته بندی جعبه</vt:lpstr>
      <vt:lpstr>بررسی برش شبکه به صورت دینامیکی در شبکه HCRAN</vt:lpstr>
      <vt:lpstr>یادگیری تقویتی در حل مسئله </vt:lpstr>
      <vt:lpstr>مدل سیستم</vt:lpstr>
      <vt:lpstr>نرخ قابل دسترس</vt:lpstr>
      <vt:lpstr>توان و ظرفیت لینک fronthaul</vt:lpstr>
      <vt:lpstr>میانگین تاخیر</vt:lpstr>
      <vt:lpstr>مرکز داده ی فیزیکی</vt:lpstr>
      <vt:lpstr>شرح مسئله  </vt:lpstr>
      <vt:lpstr>شرح مسئله  </vt:lpstr>
      <vt:lpstr>حل مسئله ی اول بخش اول</vt:lpstr>
      <vt:lpstr>حل مسئله ی اول بخش دوم</vt:lpstr>
      <vt:lpstr>الگوریتم مسئله ی اول </vt:lpstr>
      <vt:lpstr>حل مسئله ی دوم</vt:lpstr>
      <vt:lpstr>نتایج عددی مسئله ی اول</vt:lpstr>
      <vt:lpstr>نتایج عددی مسئله ی دوم</vt:lpstr>
      <vt:lpstr>مدل سیستم و صورت مسئله ی بخش رادیویی  </vt:lpstr>
      <vt:lpstr>مدل سیستم و صورت مسئله ی بخش هسته  </vt:lpstr>
      <vt:lpstr>مدل سیستم و صورت مسئله ی بخش هسته</vt:lpstr>
      <vt:lpstr>حل به روش یادگیری تقویتی</vt:lpstr>
      <vt:lpstr>نتایج عددی مسئله ی اول  </vt:lpstr>
      <vt:lpstr>نتایج عددی مسئله ی دوم  </vt:lpstr>
      <vt:lpstr>نتیجه گیری بخش اول</vt:lpstr>
      <vt:lpstr>نتیجه گیری بخش دوم</vt:lpstr>
      <vt:lpstr>پیشنهادات</vt:lpstr>
      <vt:lpstr>با تشکر فراوان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mojdeh karbalaee</dc:creator>
  <cp:lastModifiedBy>mojdeh karbalaee</cp:lastModifiedBy>
  <cp:revision>210</cp:revision>
  <dcterms:created xsi:type="dcterms:W3CDTF">2017-09-21T07:09:31Z</dcterms:created>
  <dcterms:modified xsi:type="dcterms:W3CDTF">2020-11-10T11:28:59Z</dcterms:modified>
</cp:coreProperties>
</file>