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319" r:id="rId4"/>
    <p:sldId id="257" r:id="rId5"/>
    <p:sldId id="265" r:id="rId6"/>
    <p:sldId id="268" r:id="rId7"/>
    <p:sldId id="325" r:id="rId8"/>
    <p:sldId id="326" r:id="rId9"/>
    <p:sldId id="329" r:id="rId10"/>
    <p:sldId id="330" r:id="rId11"/>
    <p:sldId id="331" r:id="rId12"/>
    <p:sldId id="334" r:id="rId13"/>
    <p:sldId id="337" r:id="rId14"/>
    <p:sldId id="338" r:id="rId15"/>
    <p:sldId id="367" r:id="rId16"/>
    <p:sldId id="336" r:id="rId17"/>
    <p:sldId id="368" r:id="rId18"/>
    <p:sldId id="285" r:id="rId19"/>
    <p:sldId id="344" r:id="rId20"/>
    <p:sldId id="347" r:id="rId21"/>
    <p:sldId id="345" r:id="rId22"/>
    <p:sldId id="346" r:id="rId23"/>
    <p:sldId id="289" r:id="rId24"/>
    <p:sldId id="348" r:id="rId25"/>
    <p:sldId id="349" r:id="rId26"/>
    <p:sldId id="351" r:id="rId27"/>
    <p:sldId id="350" r:id="rId28"/>
    <p:sldId id="352" r:id="rId29"/>
    <p:sldId id="314" r:id="rId30"/>
    <p:sldId id="353" r:id="rId31"/>
    <p:sldId id="355" r:id="rId32"/>
    <p:sldId id="356" r:id="rId33"/>
    <p:sldId id="357" r:id="rId34"/>
    <p:sldId id="359" r:id="rId35"/>
    <p:sldId id="361" r:id="rId36"/>
    <p:sldId id="363" r:id="rId37"/>
    <p:sldId id="365" r:id="rId38"/>
    <p:sldId id="36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5B88-4C89-4578-A075-4D3E83B0A88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6444-D154-4956-9572-4337882A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6444-D154-4956-9572-4337882A0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8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160CD-9E5C-44FE-9F0C-D612028CC1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5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465E-F645-4F17-A8AB-FE27547FACB4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6400" y="4529540"/>
            <a:ext cx="905179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/42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3" y="0"/>
            <a:ext cx="1868641" cy="1439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681" y="0"/>
            <a:ext cx="1388319" cy="13883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16B1-DBD6-46CA-A7D2-FACBFB4D33B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9DC8-0697-4334-BBC3-DB9BE19170FF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3C11-6C1A-4491-88F2-1001D070627A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1CC7-F960-4C2E-BEB4-20E2F82B79B8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C4B0-D8E3-46D3-85A8-D2F1A29E637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1AA7-8099-4FB1-ADB1-CB09816C573D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234D6-51B3-41ED-A059-A364AF729054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1" y="617382"/>
            <a:ext cx="8911687" cy="1280890"/>
          </a:xfrm>
        </p:spPr>
        <p:txBody>
          <a:bodyPr/>
          <a:lstStyle>
            <a:lvl1pPr algn="ctr" rtl="1"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41511" y="2128229"/>
            <a:ext cx="8915400" cy="3777622"/>
          </a:xfrm>
        </p:spPr>
        <p:txBody>
          <a:bodyPr>
            <a:normAutofit/>
          </a:bodyPr>
          <a:lstStyle>
            <a:lvl1pPr marL="342900" indent="-342900" algn="r" rtl="1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  <a:lvl2pPr marL="742950" indent="-285750" algn="r" rtl="1">
              <a:buFont typeface="Wingdings" panose="05000000000000000000" pitchFamily="2" charset="2"/>
              <a:buChar char="Ø"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2pPr>
            <a:lvl3pPr marL="1143000" indent="-228600" algn="r" rtl="1"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3pPr>
            <a:lvl4pPr marL="1600200" indent="-228600" algn="r" rtl="1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4pPr>
            <a:lvl5pPr marL="2057400" indent="-228600" algn="r" rtl="1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r>
              <a:rPr lang="fa-IR" dirty="0"/>
              <a:t>لیییسزی</a:t>
            </a:r>
            <a:endParaRPr lang="en-US" dirty="0"/>
          </a:p>
          <a:p>
            <a:pPr lvl="1"/>
            <a:r>
              <a:rPr lang="en-US" dirty="0"/>
              <a:t>Second level</a:t>
            </a:r>
            <a:r>
              <a:rPr lang="fa-IR" dirty="0"/>
              <a:t>رزط</a:t>
            </a:r>
            <a:endParaRPr lang="en-US" dirty="0"/>
          </a:p>
          <a:p>
            <a:pPr lvl="2"/>
            <a:r>
              <a:rPr lang="en-US" dirty="0"/>
              <a:t>Third level</a:t>
            </a:r>
            <a:r>
              <a:rPr lang="fa-IR" dirty="0"/>
              <a:t>رزط</a:t>
            </a:r>
            <a:endParaRPr lang="en-US" dirty="0"/>
          </a:p>
          <a:p>
            <a:pPr lvl="3"/>
            <a:r>
              <a:rPr lang="en-US" dirty="0"/>
              <a:t>Fourth level</a:t>
            </a:r>
            <a:r>
              <a:rPr lang="fa-IR" dirty="0"/>
              <a:t>رزط</a:t>
            </a:r>
            <a:endParaRPr lang="en-US" dirty="0"/>
          </a:p>
          <a:p>
            <a:pPr lvl="4"/>
            <a:r>
              <a:rPr lang="en-US" dirty="0"/>
              <a:t>Fifth level</a:t>
            </a:r>
            <a:r>
              <a:rPr lang="fa-IR" dirty="0"/>
              <a:t>زطظ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19135" y="6225360"/>
            <a:ext cx="1146283" cy="370396"/>
          </a:xfrm>
        </p:spPr>
        <p:txBody>
          <a:bodyPr/>
          <a:lstStyle/>
          <a:p>
            <a:fld id="{3B6F5FD0-4504-4D66-8F27-985BCDCE24E0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199853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0464" y="2069621"/>
            <a:ext cx="10033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/37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4" y="1"/>
            <a:ext cx="1649700" cy="1271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681" y="0"/>
            <a:ext cx="1225655" cy="12256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F4E2-45A6-490D-BDAF-24EAF64EFD8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3244139"/>
            <a:ext cx="1082979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/37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"/>
            <a:ext cx="1616071" cy="12453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74" y="1"/>
            <a:ext cx="1245326" cy="12453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54-41BC-4EA6-9A93-1BEC82775119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21336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9993" y="220468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0" y="1"/>
            <a:ext cx="1558656" cy="1201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469" y="0"/>
            <a:ext cx="1149531" cy="11495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471B-45A8-4B51-9173-C8EDAA30DFE7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E824-2837-4AC4-BF6B-345F12EABEF3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0" y="236287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1356" y="243395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1" y="1"/>
            <a:ext cx="1558655" cy="1201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06" y="1"/>
            <a:ext cx="1162593" cy="11625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413D-4A9E-4F71-8267-94D9AB74FC1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9A7-F244-4D01-9F30-B6119C2F6A5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2F6-B7EE-4B39-B15A-4244A50D9D04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4BFB9-6752-4981-84B9-858B72051C3A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858" y="478681"/>
            <a:ext cx="9302796" cy="3583867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2200" b="1" dirty="0"/>
              <a:t>دانشگاه تهران</a:t>
            </a:r>
            <a:br>
              <a:rPr lang="fa-IR" sz="2200" b="1" dirty="0"/>
            </a:br>
            <a:r>
              <a:rPr lang="fa-IR" sz="2200" b="1" dirty="0"/>
              <a:t>دانشکده برق و کامپیوتر</a:t>
            </a:r>
            <a:br>
              <a:rPr lang="fa-IR" sz="2200" b="1" dirty="0"/>
            </a:br>
            <a:r>
              <a:rPr lang="fa-IR" sz="2200" b="1" dirty="0"/>
              <a:t>پیشنهاد رساله ی دکتری</a:t>
            </a:r>
            <a:br>
              <a:rPr lang="fa-IR" sz="2200" b="1" dirty="0"/>
            </a:br>
            <a:br>
              <a:rPr lang="en-US" dirty="0"/>
            </a:br>
            <a:r>
              <a:rPr lang="ar-IQ" sz="4900" dirty="0"/>
              <a:t>تخصیص منابع در شبکه های دسترسی رادیویی</a:t>
            </a:r>
            <a:br>
              <a:rPr lang="ar-IQ" sz="4900" dirty="0"/>
            </a:br>
            <a:r>
              <a:rPr lang="ar-IQ" sz="4900" dirty="0"/>
              <a:t>باز با برش دهی شبکه</a:t>
            </a:r>
            <a:r>
              <a:rPr lang="ar-IQ" sz="2700" dirty="0"/>
              <a:t> </a:t>
            </a:r>
            <a:br>
              <a:rPr lang="ar-IQ" sz="2700" dirty="0"/>
            </a:br>
            <a:endParaRPr lang="en-US" sz="2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0255" y="4062548"/>
            <a:ext cx="8915399" cy="1726452"/>
          </a:xfrm>
        </p:spPr>
        <p:txBody>
          <a:bodyPr>
            <a:normAutofit/>
          </a:bodyPr>
          <a:lstStyle/>
          <a:p>
            <a:pPr algn="ctr" rtl="1"/>
            <a:r>
              <a:rPr lang="fa-IR" sz="2000" b="1" dirty="0">
                <a:solidFill>
                  <a:schemeClr val="tx1"/>
                </a:solidFill>
              </a:rPr>
              <a:t>استاد راهنما : جناب آقای دکتر شاه منصوری</a:t>
            </a:r>
          </a:p>
          <a:p>
            <a:pPr algn="ctr" rtl="1"/>
            <a:r>
              <a:rPr lang="fa-IR" b="1" dirty="0">
                <a:solidFill>
                  <a:schemeClr val="tx1"/>
                </a:solidFill>
              </a:rPr>
              <a:t>مژده کربلایی مطلب 810196074</a:t>
            </a:r>
            <a:endParaRPr lang="en-US" b="1" dirty="0">
              <a:solidFill>
                <a:schemeClr val="tx1"/>
              </a:solidFill>
            </a:endParaRPr>
          </a:p>
          <a:p>
            <a:pPr algn="ctr" rtl="1"/>
            <a:r>
              <a:rPr lang="fa-IR" b="1" dirty="0">
                <a:solidFill>
                  <a:schemeClr val="tx1"/>
                </a:solidFill>
              </a:rPr>
              <a:t>آبان ۱۳۹۹</a:t>
            </a:r>
            <a:endParaRPr lang="en-US" b="1" dirty="0">
              <a:solidFill>
                <a:schemeClr val="tx1"/>
              </a:solidFill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en-US" dirty="0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57249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366447"/>
            <a:ext cx="10013449" cy="5230295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ساختار </a:t>
            </a:r>
            <a:r>
              <a:rPr lang="en-US" dirty="0"/>
              <a:t>ORAN</a:t>
            </a:r>
            <a:endParaRPr lang="fa-IR" dirty="0"/>
          </a:p>
          <a:p>
            <a:pPr lvl="1"/>
            <a:r>
              <a:rPr lang="fa-IR" dirty="0"/>
              <a:t>کنترلگر هوشمند </a:t>
            </a:r>
            <a:r>
              <a:rPr lang="en-US" dirty="0"/>
              <a:t>RAN</a:t>
            </a:r>
            <a:r>
              <a:rPr lang="fa-IR" dirty="0"/>
              <a:t> </a:t>
            </a:r>
            <a:r>
              <a:rPr lang="en-US" dirty="0"/>
              <a:t>(RIC)</a:t>
            </a:r>
            <a:r>
              <a:rPr lang="fa-IR" dirty="0"/>
              <a:t> ،غیر زمان واقعی (بالاتر از یک ثانیه)</a:t>
            </a:r>
          </a:p>
          <a:p>
            <a:pPr lvl="2"/>
            <a:r>
              <a:rPr lang="fa-IR" dirty="0"/>
              <a:t>مدیریت سیاست</a:t>
            </a:r>
          </a:p>
          <a:p>
            <a:pPr lvl="2"/>
            <a:r>
              <a:rPr lang="fa-IR" dirty="0"/>
              <a:t>آنالیز </a:t>
            </a:r>
            <a:r>
              <a:rPr lang="en-US" dirty="0"/>
              <a:t>RAN</a:t>
            </a:r>
          </a:p>
          <a:p>
            <a:pPr lvl="2"/>
            <a:r>
              <a:rPr lang="fa-IR" dirty="0"/>
              <a:t>مدیریت توابعی که از هوش مصنوعی استفاده می گردد</a:t>
            </a:r>
          </a:p>
          <a:p>
            <a:pPr lvl="1"/>
            <a:r>
              <a:rPr lang="fa-IR" dirty="0"/>
              <a:t>کنترلگر هوشمند </a:t>
            </a:r>
            <a:r>
              <a:rPr lang="en-US" dirty="0"/>
              <a:t>(RIC)</a:t>
            </a:r>
            <a:r>
              <a:rPr lang="fa-IR" dirty="0"/>
              <a:t> ، نزدیک به زمان واقعی(کمتر از یک ثانیه )</a:t>
            </a:r>
          </a:p>
          <a:p>
            <a:pPr lvl="2"/>
            <a:r>
              <a:rPr lang="en-US" dirty="0"/>
              <a:t>RRM </a:t>
            </a:r>
            <a:r>
              <a:rPr lang="fa-IR" dirty="0"/>
              <a:t> -مدیریت تعادل بار، </a:t>
            </a:r>
            <a:r>
              <a:rPr lang="en-US" dirty="0"/>
              <a:t>RB</a:t>
            </a:r>
            <a:r>
              <a:rPr lang="fa-IR" dirty="0"/>
              <a:t> </a:t>
            </a:r>
            <a:endParaRPr lang="en-US" dirty="0"/>
          </a:p>
          <a:p>
            <a:pPr lvl="2"/>
            <a:r>
              <a:rPr lang="en-US" dirty="0" err="1"/>
              <a:t>QoS</a:t>
            </a:r>
            <a:endParaRPr lang="fa-IR" dirty="0"/>
          </a:p>
          <a:p>
            <a:pPr lvl="1"/>
            <a:r>
              <a:rPr lang="fa-IR" dirty="0"/>
              <a:t>پشته پروتکل </a:t>
            </a:r>
            <a:r>
              <a:rPr lang="en-US" dirty="0"/>
              <a:t>CU</a:t>
            </a:r>
            <a:r>
              <a:rPr lang="fa-IR" dirty="0"/>
              <a:t> </a:t>
            </a:r>
            <a:r>
              <a:rPr lang="fa-IR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RRC</a:t>
            </a:r>
            <a:r>
              <a:rPr lang="fa-IR" dirty="0">
                <a:sym typeface="Wingdings" panose="05000000000000000000" pitchFamily="2" charset="2"/>
              </a:rPr>
              <a:t>، </a:t>
            </a:r>
            <a:r>
              <a:rPr lang="en-US" dirty="0">
                <a:sym typeface="Wingdings" panose="05000000000000000000" pitchFamily="2" charset="2"/>
              </a:rPr>
              <a:t>PDCP</a:t>
            </a:r>
            <a:r>
              <a:rPr lang="fa-IR" dirty="0">
                <a:sym typeface="Wingdings" panose="05000000000000000000" pitchFamily="2" charset="2"/>
              </a:rPr>
              <a:t> و </a:t>
            </a:r>
            <a:r>
              <a:rPr lang="en-US" dirty="0">
                <a:sym typeface="Wingdings" panose="05000000000000000000" pitchFamily="2" charset="2"/>
              </a:rPr>
              <a:t>SDAP</a:t>
            </a:r>
            <a:endParaRPr lang="en-US" dirty="0"/>
          </a:p>
          <a:p>
            <a:pPr lvl="2"/>
            <a:r>
              <a:rPr lang="fa-IR" dirty="0"/>
              <a:t>پشتیبانی از مجازی سازی</a:t>
            </a:r>
          </a:p>
          <a:p>
            <a:pPr lvl="2"/>
            <a:r>
              <a:rPr lang="fa-IR" dirty="0"/>
              <a:t>اجرای دستورات توابع </a:t>
            </a:r>
            <a:r>
              <a:rPr lang="en-US" dirty="0"/>
              <a:t>RIC</a:t>
            </a:r>
            <a:r>
              <a:rPr lang="fa-IR" dirty="0"/>
              <a:t> نزدیک زمان واقعی</a:t>
            </a:r>
          </a:p>
          <a:p>
            <a:pPr lvl="1"/>
            <a:r>
              <a:rPr lang="en-US" dirty="0"/>
              <a:t>DU</a:t>
            </a:r>
            <a:r>
              <a:rPr lang="fa-IR" dirty="0"/>
              <a:t> </a:t>
            </a:r>
            <a:r>
              <a:rPr lang="fa-IR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phy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fa-IR" dirty="0">
                <a:sym typeface="Wingdings" panose="05000000000000000000" pitchFamily="2" charset="2"/>
              </a:rPr>
              <a:t> لایه بالاتر، </a:t>
            </a:r>
            <a:r>
              <a:rPr lang="en-US" dirty="0">
                <a:sym typeface="Wingdings" panose="05000000000000000000" pitchFamily="2" charset="2"/>
              </a:rPr>
              <a:t>RLC</a:t>
            </a:r>
            <a:r>
              <a:rPr lang="fa-IR" dirty="0">
                <a:sym typeface="Wingdings" panose="05000000000000000000" pitchFamily="2" charset="2"/>
              </a:rPr>
              <a:t> و </a:t>
            </a:r>
            <a:r>
              <a:rPr lang="en-US" dirty="0">
                <a:sym typeface="Wingdings" panose="05000000000000000000" pitchFamily="2" charset="2"/>
              </a:rPr>
              <a:t>MAC</a:t>
            </a:r>
          </a:p>
          <a:p>
            <a:pPr lvl="1"/>
            <a:r>
              <a:rPr lang="en-US" dirty="0"/>
              <a:t>RU</a:t>
            </a:r>
            <a:r>
              <a:rPr lang="fa-IR" dirty="0"/>
              <a:t> </a:t>
            </a:r>
            <a:r>
              <a:rPr lang="fa-IR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phy</a:t>
            </a:r>
            <a:r>
              <a:rPr lang="fa-IR" dirty="0">
                <a:sym typeface="Wingdings" panose="05000000000000000000" pitchFamily="2" charset="2"/>
              </a:rPr>
              <a:t> لایه ی پایین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6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755" y="238559"/>
            <a:ext cx="8911687" cy="1280890"/>
          </a:xfrm>
        </p:spPr>
        <p:txBody>
          <a:bodyPr/>
          <a:lstStyle/>
          <a:p>
            <a:r>
              <a:rPr lang="ar-IQ" dirty="0"/>
              <a:t>مجازی سازی توابع شبکه </a:t>
            </a:r>
            <a:br>
              <a:rPr lang="ar-IQ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755" y="1382086"/>
            <a:ext cx="9162444" cy="4501879"/>
          </a:xfrm>
        </p:spPr>
        <p:txBody>
          <a:bodyPr>
            <a:normAutofit fontScale="77500" lnSpcReduction="20000"/>
          </a:bodyPr>
          <a:lstStyle/>
          <a:p>
            <a:r>
              <a:rPr lang="ar-IQ" sz="3100" dirty="0"/>
              <a:t>جداسازی المانهای نرم افزاری و سخت افزاری شبکه صورت</a:t>
            </a:r>
            <a:r>
              <a:rPr lang="en-US" sz="3100" dirty="0"/>
              <a:t> </a:t>
            </a:r>
            <a:r>
              <a:rPr lang="ar-IQ" sz="3100" dirty="0"/>
              <a:t>گرفته است و به عنوان مجازی سازی توابع شبکه</a:t>
            </a:r>
            <a:r>
              <a:rPr lang="en-US" sz="3100" dirty="0"/>
              <a:t> (</a:t>
            </a:r>
            <a:r>
              <a:rPr lang="en-US" sz="2600" dirty="0"/>
              <a:t>NFV</a:t>
            </a:r>
            <a:r>
              <a:rPr lang="en-US" sz="3100" dirty="0"/>
              <a:t>)</a:t>
            </a:r>
            <a:r>
              <a:rPr lang="ar-IQ" sz="3100" dirty="0"/>
              <a:t>معرفی شده است </a:t>
            </a:r>
            <a:endParaRPr lang="en-US" sz="3100" dirty="0"/>
          </a:p>
          <a:p>
            <a:r>
              <a:rPr lang="ar-IQ" sz="3100" dirty="0"/>
              <a:t>توابع شبکه ی مجازی</a:t>
            </a:r>
            <a:r>
              <a:rPr lang="en-US" sz="3100" dirty="0"/>
              <a:t> </a:t>
            </a:r>
            <a:r>
              <a:rPr lang="en-US" sz="2600" dirty="0"/>
              <a:t>VNF</a:t>
            </a:r>
            <a:r>
              <a:rPr lang="ar-IQ" sz="3100" dirty="0"/>
              <a:t>بلوکهای توابع سیستم هستند </a:t>
            </a:r>
            <a:endParaRPr lang="en-US" sz="3100" dirty="0"/>
          </a:p>
          <a:p>
            <a:r>
              <a:rPr lang="ar-IQ" sz="3100" dirty="0"/>
              <a:t>ایده اصلی</a:t>
            </a:r>
            <a:r>
              <a:rPr lang="en-US" sz="2600" dirty="0"/>
              <a:t>NFV</a:t>
            </a:r>
            <a:r>
              <a:rPr lang="fa-IR" sz="3100" dirty="0"/>
              <a:t> </a:t>
            </a:r>
            <a:r>
              <a:rPr lang="ar-IQ" sz="3100" dirty="0"/>
              <a:t>جداسازی تجهیزات شبکه فیزیکی از توابع اجرا شده</a:t>
            </a:r>
            <a:r>
              <a:rPr lang="fa-IR" sz="3100" dirty="0"/>
              <a:t> </a:t>
            </a:r>
            <a:r>
              <a:rPr lang="ar-IQ" sz="3100" dirty="0"/>
              <a:t>بر روی آنها است </a:t>
            </a:r>
            <a:endParaRPr lang="fa-IR" sz="3100" dirty="0"/>
          </a:p>
          <a:p>
            <a:r>
              <a:rPr lang="fa-IR" sz="3100" dirty="0"/>
              <a:t>ویژگی های </a:t>
            </a:r>
            <a:r>
              <a:rPr lang="en-US" sz="2600" dirty="0"/>
              <a:t>NFV</a:t>
            </a:r>
          </a:p>
          <a:p>
            <a:pPr lvl="1"/>
            <a:r>
              <a:rPr lang="ar-IQ" sz="2300" dirty="0"/>
              <a:t>جدا سازی بخش نرم افزار از سخت افزار</a:t>
            </a:r>
            <a:endParaRPr lang="en-US" sz="2300" dirty="0"/>
          </a:p>
          <a:p>
            <a:pPr lvl="1"/>
            <a:r>
              <a:rPr lang="ar-IQ" sz="2300" dirty="0"/>
              <a:t>استقرار عملکرد شبکه انعطاف پذیر </a:t>
            </a:r>
            <a:endParaRPr lang="en-US" sz="2300" dirty="0"/>
          </a:p>
          <a:p>
            <a:pPr lvl="1"/>
            <a:r>
              <a:rPr lang="fa-IR" sz="2300" dirty="0"/>
              <a:t>مقیاس گذاری پویا</a:t>
            </a:r>
            <a:endParaRPr lang="en-US" sz="2300" dirty="0"/>
          </a:p>
          <a:p>
            <a:pPr marL="457200" lvl="1" indent="0">
              <a:buNone/>
            </a:pPr>
            <a:br>
              <a:rPr lang="ar-IQ" dirty="0"/>
            </a:br>
            <a:br>
              <a:rPr lang="ar-IQ" dirty="0"/>
            </a:br>
            <a:r>
              <a:rPr lang="ar-IQ" dirty="0"/>
              <a:t> </a:t>
            </a:r>
            <a:br>
              <a:rPr lang="ar-IQ" dirty="0"/>
            </a:br>
            <a:br>
              <a:rPr lang="ar-IQ" dirty="0"/>
            </a:br>
            <a:br>
              <a:rPr lang="ar-IQ" dirty="0"/>
            </a:br>
            <a:br>
              <a:rPr lang="ar-IQ" dirty="0"/>
            </a:b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49" y="2905699"/>
            <a:ext cx="4768228" cy="388362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6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765" y="316416"/>
            <a:ext cx="8911687" cy="1280890"/>
          </a:xfrm>
        </p:spPr>
        <p:txBody>
          <a:bodyPr/>
          <a:lstStyle/>
          <a:p>
            <a:r>
              <a:rPr lang="ar-IQ" dirty="0"/>
              <a:t>برش شبکه </a:t>
            </a:r>
            <a:br>
              <a:rPr lang="ar-IQ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947" y="1031966"/>
            <a:ext cx="9384434" cy="4754879"/>
          </a:xfrm>
        </p:spPr>
        <p:txBody>
          <a:bodyPr>
            <a:normAutofit fontScale="92500"/>
          </a:bodyPr>
          <a:lstStyle/>
          <a:p>
            <a:r>
              <a:rPr lang="ar-IQ" dirty="0"/>
              <a:t>یک برش شبکه، یک شبکه منطقی </a:t>
            </a:r>
            <a:r>
              <a:rPr lang="en-US" dirty="0"/>
              <a:t>end-to-end</a:t>
            </a:r>
            <a:r>
              <a:rPr lang="fa-IR" dirty="0"/>
              <a:t> </a:t>
            </a:r>
            <a:r>
              <a:rPr lang="ar-IQ" dirty="0"/>
              <a:t>است که خدمات با نیازهای خاص را ارائه می دهد. </a:t>
            </a:r>
            <a:endParaRPr lang="fa-IR" dirty="0"/>
          </a:p>
          <a:p>
            <a:r>
              <a:rPr lang="ar-IQ" dirty="0"/>
              <a:t>با خرد کردن یک شبکه</a:t>
            </a:r>
            <a:r>
              <a:rPr lang="fa-IR" dirty="0"/>
              <a:t> </a:t>
            </a:r>
            <a:r>
              <a:rPr lang="ar-IQ" dirty="0"/>
              <a:t>فیزیکی به چندین شبکه منطقی، برش</a:t>
            </a:r>
            <a:r>
              <a:rPr lang="fa-IR" dirty="0"/>
              <a:t> </a:t>
            </a:r>
            <a:r>
              <a:rPr lang="ar-IQ" dirty="0"/>
              <a:t>شبکه میتواند ازخدمات متناسب</a:t>
            </a:r>
            <a:r>
              <a:rPr lang="fa-IR" dirty="0"/>
              <a:t> </a:t>
            </a:r>
            <a:r>
              <a:rPr lang="ar-IQ" dirty="0"/>
              <a:t>با تقاضا برای سناریوهای برنامه مشخص</a:t>
            </a:r>
            <a:r>
              <a:rPr lang="fa-IR" dirty="0"/>
              <a:t> </a:t>
            </a:r>
            <a:r>
              <a:rPr lang="ar-IQ" dirty="0"/>
              <a:t>در همان زمان با استفاده از همان شبکه فیزیکی</a:t>
            </a:r>
            <a:r>
              <a:rPr lang="fa-IR" dirty="0"/>
              <a:t> </a:t>
            </a:r>
            <a:r>
              <a:rPr lang="ar-IQ" dirty="0"/>
              <a:t>پشتیبانی کند </a:t>
            </a:r>
            <a:endParaRPr lang="fa-IR" dirty="0"/>
          </a:p>
          <a:p>
            <a:r>
              <a:rPr lang="ar-IQ" dirty="0"/>
              <a:t>منابع شبکه میتوانند به</a:t>
            </a:r>
            <a:r>
              <a:rPr lang="fa-IR" dirty="0"/>
              <a:t> </a:t>
            </a:r>
            <a:r>
              <a:rPr lang="ar-IQ" dirty="0"/>
              <a:t>صورت پویا و کارآمد به برشهای شبکه منطقی با توجه به خواسته های </a:t>
            </a:r>
            <a:r>
              <a:rPr lang="en-US" dirty="0"/>
              <a:t>QoS</a:t>
            </a:r>
            <a:r>
              <a:rPr lang="fa-IR" dirty="0"/>
              <a:t> </a:t>
            </a:r>
            <a:r>
              <a:rPr lang="ar-IQ" dirty="0"/>
              <a:t>مربوطه اختصاص داده شوند</a:t>
            </a:r>
            <a:endParaRPr lang="en-US" dirty="0"/>
          </a:p>
          <a:p>
            <a:r>
              <a:rPr lang="ar-IQ" dirty="0"/>
              <a:t> یکی از انتظارات اصلی برش شبکه ، جداسازی منابع است.</a:t>
            </a:r>
            <a:endParaRPr lang="en-US" dirty="0"/>
          </a:p>
          <a:p>
            <a:r>
              <a:rPr lang="en-US" dirty="0"/>
              <a:t> </a:t>
            </a:r>
            <a:r>
              <a:rPr lang="fa-IR" dirty="0"/>
              <a:t>سطح و قدرت جداسازی ممکن است بسته به نیاز برش و سناریوهای استفاده متفاوت باشد</a:t>
            </a:r>
            <a:br>
              <a:rPr lang="ar-IQ" dirty="0"/>
            </a:br>
            <a:br>
              <a:rPr lang="ar-IQ" dirty="0"/>
            </a:br>
            <a:br>
              <a:rPr lang="ar-IQ" dirty="0"/>
            </a:br>
            <a:br>
              <a:rPr lang="ar-IQ" dirty="0"/>
            </a:b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29" y="4017883"/>
            <a:ext cx="3279727" cy="284011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5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مسئله کوله پشتی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690" y="2252183"/>
            <a:ext cx="8915400" cy="3777622"/>
          </a:xfrm>
        </p:spPr>
        <p:txBody>
          <a:bodyPr/>
          <a:lstStyle/>
          <a:p>
            <a:r>
              <a:rPr lang="ar-IQ" dirty="0"/>
              <a:t>می خواهیم تعدادی شی با وزنهای</a:t>
            </a:r>
            <a:r>
              <a:rPr lang="fa-IR" dirty="0"/>
              <a:t> </a:t>
            </a:r>
            <a:r>
              <a:rPr lang="ar-IQ" dirty="0"/>
              <a:t>مختلف را در تعدادی جایگاه با ظرفیت مشخص قرار دهیم. هدف در این مسئله قرارگیری بیشترین تعداد اشیاء در</a:t>
            </a:r>
            <a:r>
              <a:rPr lang="fa-IR" dirty="0"/>
              <a:t> </a:t>
            </a:r>
            <a:r>
              <a:rPr lang="ar-IQ" dirty="0"/>
              <a:t>این جایگاه ها می باشد </a:t>
            </a:r>
            <a:endParaRPr lang="en-US" dirty="0"/>
          </a:p>
          <a:p>
            <a:r>
              <a:rPr lang="fa-IR" dirty="0"/>
              <a:t>مسئله </a:t>
            </a:r>
            <a:r>
              <a:rPr lang="en-US" sz="2000" dirty="0"/>
              <a:t>NP-Hard</a:t>
            </a:r>
            <a:r>
              <a:rPr lang="fa-IR" dirty="0"/>
              <a:t> است</a:t>
            </a:r>
          </a:p>
          <a:p>
            <a:pPr marL="0" indent="0">
              <a:buNone/>
            </a:pPr>
            <a:br>
              <a:rPr lang="ar-IQ" dirty="0"/>
            </a:br>
            <a:endParaRPr lang="fa-IR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685" y="3754445"/>
            <a:ext cx="4469870" cy="22753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/>
              <a:t>/37</a:t>
            </a:r>
            <a:endParaRPr lang="en-US" dirty="0"/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654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مسئله بسته بندی جعبه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690" y="2252183"/>
            <a:ext cx="8915400" cy="3777622"/>
          </a:xfrm>
        </p:spPr>
        <p:txBody>
          <a:bodyPr/>
          <a:lstStyle/>
          <a:p>
            <a:r>
              <a:rPr lang="ar-IQ" dirty="0"/>
              <a:t>هدف قرار دادن تعدادی شیء در تعدادی جعبه با ظرفیت مشخص می باشد </a:t>
            </a:r>
            <a:endParaRPr lang="fa-IR" dirty="0"/>
          </a:p>
          <a:p>
            <a:r>
              <a:rPr lang="ar-IQ" dirty="0"/>
              <a:t>هدف کمینه کردن تعداد جعبه های ورودی با فرض اینکه همه ی اشیا در آن جا شوند </a:t>
            </a:r>
            <a:endParaRPr lang="fa-IR" dirty="0"/>
          </a:p>
          <a:p>
            <a:r>
              <a:rPr lang="fa-IR" dirty="0"/>
              <a:t>مسئله </a:t>
            </a:r>
            <a:r>
              <a:rPr lang="en-US" sz="2000" dirty="0"/>
              <a:t>NP-Hard</a:t>
            </a:r>
            <a:r>
              <a:rPr lang="fa-IR" dirty="0"/>
              <a:t> است</a:t>
            </a:r>
          </a:p>
          <a:p>
            <a:pPr marL="0" indent="0">
              <a:buNone/>
            </a:pPr>
            <a:br>
              <a:rPr lang="ar-IQ" dirty="0"/>
            </a:br>
            <a:br>
              <a:rPr lang="ar-IQ" dirty="0"/>
            </a:br>
            <a:br>
              <a:rPr lang="ar-IQ" dirty="0"/>
            </a:br>
            <a:endParaRPr lang="fa-IR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AD121-C239-4D9A-961B-3047D8F4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41" y="3860232"/>
            <a:ext cx="3810000" cy="1819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885875-EA1E-47A7-8660-1BAF119F4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026" y="4174556"/>
            <a:ext cx="2990850" cy="119062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r>
              <a:rPr lang="en-US"/>
              <a:t>/37</a:t>
            </a:r>
            <a:endParaRPr lang="en-US" dirty="0"/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708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CAA3-7303-451E-A5BB-79A9E7A6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/>
              <a:t>یادگیری تقویتی </a:t>
            </a:r>
            <a:r>
              <a:rPr lang="fa-IR" dirty="0"/>
              <a:t>در حل مسئله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6192-6C18-4A5B-8834-09C38DA7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1" y="1540189"/>
            <a:ext cx="8915400" cy="3777622"/>
          </a:xfrm>
        </p:spPr>
        <p:txBody>
          <a:bodyPr/>
          <a:lstStyle/>
          <a:p>
            <a:r>
              <a:rPr lang="fa-IR" dirty="0"/>
              <a:t>محیط : جهان فیزیکی که عانل در آن عمل می کند</a:t>
            </a:r>
          </a:p>
          <a:p>
            <a:r>
              <a:rPr lang="fa-IR" dirty="0"/>
              <a:t>حالت : موقعیت کنونی عامل</a:t>
            </a:r>
          </a:p>
          <a:p>
            <a:r>
              <a:rPr lang="fa-IR" dirty="0"/>
              <a:t>پاداش : بازخورد از محیط</a:t>
            </a:r>
          </a:p>
          <a:p>
            <a:r>
              <a:rPr lang="fa-IR" dirty="0"/>
              <a:t>سیاست : روشی برای نگاشت حالت عامل به عمل</a:t>
            </a:r>
          </a:p>
          <a:p>
            <a:r>
              <a:rPr lang="fa-IR" dirty="0"/>
              <a:t>ارزش : پاداش آینده که یک عامل  با اقدام به عمل در یک حالت خاص به آن دست می یابند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5A0D3-70B4-4355-A9D2-5283E10E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r>
              <a:rPr lang="en-US"/>
              <a:t>/37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7E851-CEE7-4789-AC5E-14285282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89" y="4342755"/>
            <a:ext cx="5895975" cy="2171700"/>
          </a:xfrm>
          <a:prstGeom prst="rect">
            <a:avLst/>
          </a:prstGeom>
        </p:spPr>
      </p:pic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64597149-8A22-45CA-8F53-1D9C2D9B48F2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AF04F-E335-414C-8702-0F04CCDCBEA9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2551F-D9C7-435E-BAD9-C0F087A78FB0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08B625-D949-4C12-AC39-62ADBA09F00B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4D89-4501-438A-85B7-5498CC224039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0F9CC0-D0E3-4E20-9C7B-93252104B74C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99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201" y="166977"/>
            <a:ext cx="8911687" cy="1280890"/>
          </a:xfrm>
        </p:spPr>
        <p:txBody>
          <a:bodyPr/>
          <a:lstStyle/>
          <a:p>
            <a:r>
              <a:rPr lang="fa-IR" dirty="0"/>
              <a:t>بررسی برش شبکه به صورت دینامیکی در شبکه </a:t>
            </a:r>
            <a:r>
              <a:rPr lang="en-US" dirty="0"/>
              <a:t>HCRAN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464" y="1387888"/>
            <a:ext cx="8915400" cy="3777622"/>
          </a:xfrm>
        </p:spPr>
        <p:txBody>
          <a:bodyPr>
            <a:normAutofit/>
          </a:bodyPr>
          <a:lstStyle/>
          <a:p>
            <a:r>
              <a:rPr lang="ar-IQ" dirty="0"/>
              <a:t>برش شبکه به صورت دینامیکی در بخش رادیویی مورد بررسی قرار گرفته شده است </a:t>
            </a:r>
            <a:endParaRPr lang="en-US" dirty="0"/>
          </a:p>
          <a:p>
            <a:r>
              <a:rPr lang="ar-IQ" dirty="0"/>
              <a:t>برش</a:t>
            </a:r>
            <a:r>
              <a:rPr lang="en-US" dirty="0"/>
              <a:t> </a:t>
            </a:r>
            <a:r>
              <a:rPr lang="ar-IQ" dirty="0"/>
              <a:t>شبکه </a:t>
            </a:r>
            <a:r>
              <a:rPr lang="fa-IR" dirty="0"/>
              <a:t>: </a:t>
            </a:r>
            <a:r>
              <a:rPr lang="ar-IQ" dirty="0"/>
              <a:t>فرآیند تخصیص منابع شبکه به کاربران </a:t>
            </a:r>
            <a:endParaRPr lang="en-US" dirty="0"/>
          </a:p>
          <a:p>
            <a:pPr lvl="1"/>
            <a:r>
              <a:rPr lang="ar-IQ" dirty="0"/>
              <a:t>یک سطح</a:t>
            </a:r>
            <a:r>
              <a:rPr lang="fa-IR" dirty="0"/>
              <a:t> </a:t>
            </a:r>
            <a:r>
              <a:rPr lang="ar-IQ" dirty="0"/>
              <a:t>بالاتر، که مدیریت کنترل پذیرش کاربران، ارتباط کاربر که شامل تخصیص واحد رادیویی </a:t>
            </a:r>
            <a:r>
              <a:rPr lang="en-US" dirty="0"/>
              <a:t>RRH</a:t>
            </a:r>
            <a:r>
              <a:rPr lang="fa-IR" dirty="0"/>
              <a:t> </a:t>
            </a:r>
            <a:r>
              <a:rPr lang="ar-IQ" dirty="0"/>
              <a:t>برای بیشینه</a:t>
            </a:r>
            <a:r>
              <a:rPr lang="fa-IR" dirty="0"/>
              <a:t> </a:t>
            </a:r>
            <a:r>
              <a:rPr lang="ar-IQ" dirty="0"/>
              <a:t>سازی نرخ کاربران و تخصیص ظرفیت منابع باند پایه </a:t>
            </a:r>
            <a:r>
              <a:rPr lang="en-US" dirty="0"/>
              <a:t>BBU</a:t>
            </a:r>
            <a:endParaRPr lang="fa-IR" dirty="0"/>
          </a:p>
          <a:p>
            <a:pPr lvl="1"/>
            <a:r>
              <a:rPr lang="ar-IQ" dirty="0"/>
              <a:t> یک سطح پایین تر، که تخصیص توان و بلوک</a:t>
            </a:r>
            <a:r>
              <a:rPr lang="fa-IR" dirty="0"/>
              <a:t> </a:t>
            </a:r>
            <a:r>
              <a:rPr lang="ar-IQ" dirty="0"/>
              <a:t>منابع فیزیکی </a:t>
            </a:r>
            <a:r>
              <a:rPr lang="en-US" dirty="0"/>
              <a:t>PRB</a:t>
            </a:r>
            <a:r>
              <a:rPr lang="fa-IR" dirty="0"/>
              <a:t> </a:t>
            </a:r>
            <a:r>
              <a:rPr lang="ar-IQ" dirty="0"/>
              <a:t>در میان کاربران می باشد. </a:t>
            </a:r>
            <a:br>
              <a:rPr lang="ar-IQ" dirty="0"/>
            </a:br>
            <a:br>
              <a:rPr lang="ar-IQ" dirty="0"/>
            </a:b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2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06" y="3703332"/>
            <a:ext cx="5000772" cy="272507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3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EB0B-0D3C-46B1-8D20-B480A7BE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انگیزه ی پژوهشی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81AD-6638-483B-8D8A-BF197A6B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755" y="2038299"/>
            <a:ext cx="8915400" cy="3777622"/>
          </a:xfrm>
        </p:spPr>
        <p:txBody>
          <a:bodyPr/>
          <a:lstStyle/>
          <a:p>
            <a:r>
              <a:rPr lang="fa-IR" sz="2000" b="0" i="0" dirty="0">
                <a:solidFill>
                  <a:srgbClr val="000000"/>
                </a:solidFill>
                <a:effectLst/>
              </a:rPr>
              <a:t>اتحاد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ORAN</a:t>
            </a:r>
            <a:r>
              <a:rPr lang="fa-IR" sz="2000" b="0" i="0" dirty="0">
                <a:solidFill>
                  <a:srgbClr val="000000"/>
                </a:solidFill>
                <a:effectLst/>
              </a:rPr>
              <a:t>در جستجوی چشم انداز </a:t>
            </a:r>
            <a:r>
              <a:rPr lang="fa-IR" sz="2000" b="1" i="0" dirty="0">
                <a:solidFill>
                  <a:srgbClr val="000000"/>
                </a:solidFill>
                <a:effectLst/>
              </a:rPr>
              <a:t>باز بودن </a:t>
            </a:r>
            <a:r>
              <a:rPr lang="fa-IR" sz="2000" b="0" i="0" dirty="0">
                <a:solidFill>
                  <a:srgbClr val="000000"/>
                </a:solidFill>
                <a:effectLst/>
              </a:rPr>
              <a:t>و </a:t>
            </a:r>
            <a:r>
              <a:rPr lang="fa-IR" sz="2000" b="1" i="0" dirty="0">
                <a:solidFill>
                  <a:srgbClr val="000000"/>
                </a:solidFill>
                <a:effectLst/>
              </a:rPr>
              <a:t>هوشمندی</a:t>
            </a:r>
            <a:r>
              <a:rPr lang="fa-IR" sz="2000" b="0" i="0" dirty="0">
                <a:solidFill>
                  <a:srgbClr val="000000"/>
                </a:solidFill>
                <a:effectLst/>
              </a:rPr>
              <a:t> برای شبکه های بی سیم نسل بعدی و فراتر</a:t>
            </a:r>
            <a:br>
              <a:rPr lang="fa-IR" sz="2000" b="0" i="0" dirty="0">
                <a:solidFill>
                  <a:srgbClr val="000000"/>
                </a:solidFill>
                <a:effectLst/>
              </a:rPr>
            </a:br>
            <a:r>
              <a:rPr lang="fa-IR" sz="2000" b="0" i="0" dirty="0">
                <a:solidFill>
                  <a:srgbClr val="000000"/>
                </a:solidFill>
                <a:effectLst/>
              </a:rPr>
              <a:t>از آن است</a:t>
            </a:r>
            <a:r>
              <a:rPr lang="fa-IR" sz="2000" dirty="0"/>
              <a:t> </a:t>
            </a:r>
            <a:endParaRPr lang="en-US" sz="2000" dirty="0"/>
          </a:p>
          <a:p>
            <a:r>
              <a:rPr lang="fa-IR" sz="2000" dirty="0"/>
              <a:t>در حال حاضر مقالات در </a:t>
            </a:r>
            <a:br>
              <a:rPr lang="fa-IR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195EC-AAA5-41D6-AB67-130EE069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r>
              <a:rPr lang="en-US"/>
              <a:t>/37</a:t>
            </a: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60C9085C-D3E4-4D8A-A0F0-E8280D055E3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9E0DD-B909-43DF-9922-BE31D7347F1D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AA5673-AB6D-4AF0-875B-8DA7E7A5B140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A80A28-987D-4F19-B306-D0919DFD7800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DC670-5BE6-4A9D-8998-087A67FF1526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985BC2-FF90-47F6-8493-B3FF348592E1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108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059" y="326965"/>
            <a:ext cx="8911687" cy="1001941"/>
          </a:xfrm>
        </p:spPr>
        <p:txBody>
          <a:bodyPr/>
          <a:lstStyle/>
          <a:p>
            <a:pPr algn="ctr"/>
            <a:r>
              <a:rPr lang="fa-IR" dirty="0"/>
              <a:t>مدل سیستم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0612" y="1635448"/>
                <a:ext cx="9488950" cy="4694939"/>
              </a:xfrm>
            </p:spPr>
            <p:txBody>
              <a:bodyPr>
                <a:normAutofit fontScale="4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3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a-IR" sz="3800" dirty="0"/>
                  <a:t> </a:t>
                </a:r>
                <a:r>
                  <a:rPr lang="fa-IR" sz="5100" dirty="0"/>
                  <a:t>برش</a:t>
                </a:r>
                <a:endParaRPr lang="en-US" sz="51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sz="3200" dirty="0"/>
                  <a:t> </a:t>
                </a:r>
                <a:r>
                  <a:rPr lang="fa-IR" sz="4000" dirty="0"/>
                  <a:t>واحد رادیویی تک آنتنه</a:t>
                </a:r>
                <a:endParaRPr lang="en-US" sz="4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sz="4000" dirty="0"/>
                  <a:t> بلوک فیزیکی</a:t>
                </a:r>
                <a:endParaRPr lang="en-US" sz="4000" dirty="0"/>
              </a:p>
              <a:p>
                <a:pPr lvl="1"/>
                <a:r>
                  <a:rPr lang="en-US" sz="4000" dirty="0"/>
                  <a:t>DU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a-IR" sz="3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3800" dirty="0"/>
                  <a:t>تا </a:t>
                </a:r>
                <a:r>
                  <a:rPr lang="en-US" sz="3800" dirty="0"/>
                  <a:t>VNF</a:t>
                </a:r>
              </a:p>
              <a:p>
                <a:pPr lvl="1"/>
                <a:r>
                  <a:rPr lang="en-US" sz="4000" dirty="0"/>
                  <a:t>CU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a-IR" sz="3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3800" dirty="0"/>
                  <a:t>تا </a:t>
                </a:r>
                <a:r>
                  <a:rPr lang="en-US" sz="3800" dirty="0"/>
                  <a:t>VNF</a:t>
                </a:r>
                <a:endParaRPr lang="fa-IR" sz="3400" dirty="0"/>
              </a:p>
              <a:p>
                <a:r>
                  <a:rPr lang="en-US" sz="3800" dirty="0"/>
                  <a:t>v</a:t>
                </a:r>
                <a:r>
                  <a:rPr lang="fa-IR" sz="3800" dirty="0"/>
                  <a:t> </a:t>
                </a:r>
                <a:r>
                  <a:rPr lang="fa-IR" sz="4200" dirty="0"/>
                  <a:t>سرویس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a-IR" sz="2800" dirty="0"/>
                  <a:t> </a:t>
                </a:r>
                <a:r>
                  <a:rPr lang="fa-IR" sz="3600" dirty="0"/>
                  <a:t>کاربر تک آنتنه</a:t>
                </a:r>
                <a:endParaRPr lang="fa-IR" sz="3400" dirty="0"/>
              </a:p>
              <a:p>
                <a:endParaRPr lang="fa-IR" sz="2800" dirty="0"/>
              </a:p>
              <a:p>
                <a:endParaRPr lang="fa-IR" sz="2800" dirty="0"/>
              </a:p>
              <a:p>
                <a:endParaRPr lang="en-US" dirty="0"/>
              </a:p>
              <a:p>
                <a:pPr marL="0" indent="0">
                  <a:buNone/>
                </a:pPr>
                <a:br>
                  <a:rPr lang="fa-IR" dirty="0"/>
                </a:b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612" y="1635448"/>
                <a:ext cx="9488950" cy="4694939"/>
              </a:xfrm>
              <a:blipFill>
                <a:blip r:embed="rId3"/>
                <a:stretch>
                  <a:fillRect t="-1818" r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392" y="1328906"/>
            <a:ext cx="4191000" cy="47910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05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011B-9B40-41EA-B632-156DBDF2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نرخ قابل دسترس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A199-8234-4922-ACD7-16E73F9A3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1" y="1404071"/>
            <a:ext cx="8915400" cy="3777622"/>
          </a:xfrm>
        </p:spPr>
        <p:txBody>
          <a:bodyPr/>
          <a:lstStyle/>
          <a:p>
            <a:r>
              <a:rPr lang="fa-IR" dirty="0"/>
              <a:t>نرخ قابل دسترس</a:t>
            </a:r>
          </a:p>
          <a:p>
            <a:r>
              <a:rPr lang="fa-IR" dirty="0"/>
              <a:t>نسبت سیگنال به نویز</a:t>
            </a:r>
          </a:p>
          <a:p>
            <a:endParaRPr lang="fa-IR" dirty="0"/>
          </a:p>
          <a:p>
            <a:r>
              <a:rPr lang="fa-IR" dirty="0"/>
              <a:t>میزان تداخل کاربران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EE09FE82-3C14-490C-BD74-D0079E022B13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466D6-D7BC-430B-8E45-5F9731F46960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9FEE3-EE78-413F-B811-89F6CA7DC62F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91092-24C4-48FF-8484-BB95CDEA0422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1FA9AE-A6C0-4D24-A569-2BC749237093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58AFD-993B-4D97-A9F1-00520828A334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152CF-7EE1-4483-AB0C-CEC717A3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780" y="1452400"/>
            <a:ext cx="2939706" cy="6571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A67BD-B1CA-4B2D-8034-74002372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93" y="2150945"/>
            <a:ext cx="3981450" cy="857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C908C5-D1D3-42DF-9261-A6152896C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511" y="6149307"/>
            <a:ext cx="4991100" cy="466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38C848-0A47-41BB-AABD-CEC3A4B69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743" y="3034632"/>
            <a:ext cx="3790950" cy="3114675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od.jpg"/>
          <p:cNvPicPr>
            <a:picLocks noGrp="1"/>
          </p:cNvPicPr>
          <p:nvPr>
            <p:ph idx="1"/>
          </p:nvPr>
        </p:nvPicPr>
        <p:blipFill>
          <a:blip r:embed="rId2" cstate="print">
            <a:biLevel thresh="25000"/>
          </a:blip>
          <a:stretch>
            <a:fillRect/>
          </a:stretch>
        </p:blipFill>
        <p:spPr>
          <a:xfrm>
            <a:off x="2962142" y="876300"/>
            <a:ext cx="8023358" cy="4597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67CDF5">
                  <a:lumMod val="80000"/>
                  <a:lumOff val="20000"/>
                </a:srgbClr>
              </a:gs>
              <a:gs pos="0">
                <a:srgbClr val="00B0F0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4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327F-9A10-443D-B3C4-A6D5420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توان و ظرفیت لینک </a:t>
            </a:r>
            <a:r>
              <a:rPr lang="en-US" dirty="0"/>
              <a:t>fronthaul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D4255-4F2E-4711-8B09-2FAD62E98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توان سیگنال ارسالی از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</a:rPr>
                  <a:t>j</a:t>
                </a:r>
                <a:r>
                  <a:rPr lang="fa-IR" b="0" i="1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امین واحد رادیویی در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</a:rPr>
                  <a:t>s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امین برش </a:t>
                </a:r>
                <a:endParaRPr lang="en-US" b="0" i="0" dirty="0">
                  <a:solidFill>
                    <a:srgbClr val="000000"/>
                  </a:solidFill>
                  <a:effectLst/>
                </a:endParaRP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fa-IR" dirty="0">
                    <a:solidFill>
                      <a:srgbClr val="000000"/>
                    </a:solidFill>
                  </a:rPr>
                  <a:t>نرخ کاربران در لینک </a:t>
                </a:r>
                <a:r>
                  <a:rPr lang="en-US" dirty="0">
                    <a:solidFill>
                      <a:srgbClr val="000000"/>
                    </a:solidFill>
                  </a:rPr>
                  <a:t>fronthaul</a:t>
                </a:r>
                <a:r>
                  <a:rPr lang="fa-IR" dirty="0">
                    <a:solidFill>
                      <a:srgbClr val="000000"/>
                    </a:solidFill>
                  </a:rPr>
                  <a:t>بین </a:t>
                </a:r>
                <a:r>
                  <a:rPr lang="en-US" dirty="0">
                    <a:solidFill>
                      <a:srgbClr val="000000"/>
                    </a:solidFill>
                  </a:rPr>
                  <a:t>j</a:t>
                </a:r>
                <a:r>
                  <a:rPr lang="fa-IR" dirty="0">
                    <a:solidFill>
                      <a:srgbClr val="000000"/>
                    </a:solidFill>
                  </a:rPr>
                  <a:t>امین واحد رادیویی در برش </a:t>
                </a:r>
                <a:r>
                  <a:rPr lang="en-US" dirty="0">
                    <a:solidFill>
                      <a:srgbClr val="000000"/>
                    </a:solidFill>
                  </a:rPr>
                  <a:t>s</a:t>
                </a:r>
                <a:r>
                  <a:rPr lang="fa-IR" dirty="0">
                    <a:solidFill>
                      <a:srgbClr val="000000"/>
                    </a:solidFill>
                  </a:rPr>
                  <a:t>ام با واحد توزیع شده </a:t>
                </a:r>
                <a:br>
                  <a:rPr lang="fa-IR" dirty="0"/>
                </a:br>
                <a:br>
                  <a:rPr lang="fa-IR" dirty="0"/>
                </a:b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dirty="0"/>
                  <a:t>متغیرباینری است که نشان دهنده ی این است که برش </a:t>
                </a:r>
                <a:r>
                  <a:rPr lang="en-US" dirty="0"/>
                  <a:t>s</a:t>
                </a:r>
                <a:r>
                  <a:rPr lang="fa-IR" dirty="0"/>
                  <a:t>ام</a:t>
                </a:r>
                <a:r>
                  <a:rPr lang="en-US" dirty="0"/>
                  <a:t> </a:t>
                </a:r>
                <a:r>
                  <a:rPr lang="fa-IR" dirty="0"/>
                  <a:t>به سرویس </a:t>
                </a:r>
                <a:r>
                  <a:rPr lang="en-US" dirty="0"/>
                  <a:t>v</a:t>
                </a:r>
                <a:r>
                  <a:rPr lang="fa-IR" dirty="0"/>
                  <a:t>خدمات رسانی می کند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D4255-4F2E-4711-8B09-2FAD62E98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58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88F7932F-7764-4E07-870F-2C4EFDA64B6E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3A37-95B1-4A50-AD5F-620B1F0BA3D4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A5BD18-DFBF-4378-938A-850AA56796A7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08A0F-0A2A-41F0-B9BB-6EB23A1C95D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13FD10-18DD-4BDC-A11B-C3BC9A9DE998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129224-7D13-46F4-86E4-F4D9E5FF4E48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7BF43-E8C2-4570-A943-2E163819B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258" y="2882178"/>
            <a:ext cx="4286250" cy="561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151D5-0308-4628-B96F-80C3AB14A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259" y="4027634"/>
            <a:ext cx="4647578" cy="7810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12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1551-EC75-4039-B99F-213EF85B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میانگین تاخیر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7B27-FF6A-43AE-97C7-85ABD4F32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965" y="1953563"/>
            <a:ext cx="9120189" cy="3836230"/>
          </a:xfrm>
        </p:spPr>
        <p:txBody>
          <a:bodyPr/>
          <a:lstStyle/>
          <a:p>
            <a:r>
              <a:rPr lang="fa-IR" dirty="0"/>
              <a:t>پردازش باند پایه هر</a:t>
            </a:r>
            <a:r>
              <a:rPr lang="en-US" dirty="0"/>
              <a:t>VNF</a:t>
            </a:r>
            <a:r>
              <a:rPr lang="fa-IR" dirty="0"/>
              <a:t> بوسیله ی پردازش صف </a:t>
            </a:r>
            <a:r>
              <a:rPr lang="en-US" dirty="0"/>
              <a:t> M/M/1</a:t>
            </a:r>
            <a:r>
              <a:rPr lang="fa-IR" dirty="0"/>
              <a:t>نشان</a:t>
            </a:r>
            <a:br>
              <a:rPr lang="fa-IR" dirty="0"/>
            </a:br>
            <a:r>
              <a:rPr lang="fa-IR" dirty="0"/>
              <a:t>داده می شود </a:t>
            </a:r>
            <a:endParaRPr lang="en-US" dirty="0"/>
          </a:p>
          <a:p>
            <a:r>
              <a:rPr lang="fa-IR" dirty="0"/>
              <a:t>تاخیر پردازشی در </a:t>
            </a:r>
            <a:r>
              <a:rPr lang="en-US" dirty="0"/>
              <a:t>CU</a:t>
            </a:r>
            <a:r>
              <a:rPr lang="fa-IR" dirty="0"/>
              <a:t> و </a:t>
            </a:r>
            <a:r>
              <a:rPr lang="en-US" dirty="0"/>
              <a:t> DU</a:t>
            </a:r>
          </a:p>
          <a:p>
            <a:endParaRPr lang="fa-IR" dirty="0"/>
          </a:p>
          <a:p>
            <a:r>
              <a:rPr lang="fa-IR" dirty="0"/>
              <a:t>تاخیر در ارسال</a:t>
            </a:r>
          </a:p>
          <a:p>
            <a:endParaRPr lang="en-US" dirty="0"/>
          </a:p>
          <a:p>
            <a:r>
              <a:rPr lang="fa-IR" dirty="0"/>
              <a:t>تاخیر کل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BA16F-4BD4-4F27-A2A7-6F12EB94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702" y="2654675"/>
            <a:ext cx="2057400" cy="118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B6A53E-43EC-4862-8135-3D9C361FB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797" y="3831302"/>
            <a:ext cx="1790700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BE4BB-9E56-465F-8F53-781B04CAE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97" y="4839122"/>
            <a:ext cx="2314575" cy="6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AFBB7A-E8C7-48BC-BC6A-AD4FE8651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078" y="2442906"/>
            <a:ext cx="2514600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339E3C-89EB-4929-A0C8-260DE2F92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441" y="3170639"/>
            <a:ext cx="1285875" cy="371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CBBD03-C9DB-4CCF-AA37-A5E29878B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5904" y="4056608"/>
            <a:ext cx="2705100" cy="447675"/>
          </a:xfrm>
          <a:prstGeom prst="rect">
            <a:avLst/>
          </a:prstGeom>
        </p:spPr>
      </p:pic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94439A44-2F4A-441F-8534-CAC243015524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E39617-AD74-4E3A-9FB0-4B980E953AFE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2656A-74DC-4EA9-BA1E-6FD966F14294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68CCCE-2B1F-42D8-8A2C-F2D399D8A80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335C43-FE8B-4E4D-84DD-691E3158127B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D6A1D3-C924-4ABF-9D4C-85752AD6105C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58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9738-A9E5-4349-9117-21831328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مرکز داده ی فیزیکی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BDC48-D418-4420-A8A8-A84BD207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5974" y="1898272"/>
                <a:ext cx="9196390" cy="44453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هر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</a:rPr>
                  <a:t>VNF </a:t>
                </a:r>
                <a:r>
                  <a:rPr lang="fa-IR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نیازمند منابع فیزیکی است که شامل حافظه، نگهدارنده و پردازشگر می باشد</a:t>
                </a:r>
                <a:r>
                  <a:rPr lang="fa-IR" dirty="0"/>
                  <a:t> </a:t>
                </a:r>
              </a:p>
              <a:p>
                <a:r>
                  <a:rPr lang="fa-IR" dirty="0">
                    <a:solidFill>
                      <a:srgbClr val="000000"/>
                    </a:solidFill>
                  </a:rPr>
                  <a:t>فرض کنید منابع مورد نیاز برای </a:t>
                </a:r>
                <a:r>
                  <a:rPr lang="en-US" sz="2000" dirty="0">
                    <a:solidFill>
                      <a:srgbClr val="000000"/>
                    </a:solidFill>
                  </a:rPr>
                  <a:t>f</a:t>
                </a:r>
                <a:r>
                  <a:rPr lang="fa-IR" dirty="0">
                    <a:solidFill>
                      <a:srgbClr val="000000"/>
                    </a:solidFill>
                  </a:rPr>
                  <a:t>امین </a:t>
                </a:r>
                <a:r>
                  <a:rPr lang="en-US" sz="2000" dirty="0">
                    <a:solidFill>
                      <a:srgbClr val="000000"/>
                    </a:solidFill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</a:rPr>
                  <a:t>در برش </a:t>
                </a:r>
                <a:r>
                  <a:rPr lang="en-US" sz="2000" dirty="0">
                    <a:solidFill>
                      <a:srgbClr val="000000"/>
                    </a:solidFill>
                  </a:rPr>
                  <a:t>s</a:t>
                </a:r>
                <a:r>
                  <a:rPr lang="fa-IR" dirty="0">
                    <a:solidFill>
                      <a:srgbClr val="000000"/>
                    </a:solidFill>
                  </a:rPr>
                  <a:t>ام </a:t>
                </a:r>
              </a:p>
              <a:p>
                <a:pPr lvl="1"/>
                <a:r>
                  <a:rPr lang="fa-IR" sz="1800" b="0" i="0" dirty="0">
                    <a:solidFill>
                      <a:srgbClr val="000000"/>
                    </a:solidFill>
                    <a:effectLst/>
                    <a:latin typeface="IRLotus"/>
                  </a:rPr>
                  <a:t>مقدار حافظه، نگهدارنده و پردازشگر</a:t>
                </a:r>
                <a:r>
                  <a:rPr lang="fa-IR" sz="2800" dirty="0"/>
                  <a:t> </a:t>
                </a:r>
              </a:p>
              <a:p>
                <a:r>
                  <a:rPr lang="fa-IR" dirty="0">
                    <a:solidFill>
                      <a:srgbClr val="000000"/>
                    </a:solidFill>
                  </a:rPr>
                  <a:t>مقدار کل حافظه، نگهدارنده و پردازشگر برای همه </a:t>
                </a:r>
                <a:r>
                  <a:rPr lang="en-US" sz="2000" dirty="0">
                    <a:solidFill>
                      <a:srgbClr val="000000"/>
                    </a:solidFill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</a:rPr>
                  <a:t>ها در یک برش 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</a:rPr>
                  <a:t>Dc</a:t>
                </a:r>
                <a:r>
                  <a:rPr lang="fa-IR" sz="2000" dirty="0">
                    <a:solidFill>
                      <a:srgbClr val="000000"/>
                    </a:solidFill>
                  </a:rPr>
                  <a:t> </a:t>
                </a:r>
                <a:r>
                  <a:rPr lang="fa-IR" dirty="0">
                    <a:solidFill>
                      <a:srgbClr val="000000"/>
                    </a:solidFill>
                  </a:rPr>
                  <a:t>مرکزداده برای سرویس دهی به </a:t>
                </a:r>
                <a:r>
                  <a:rPr lang="en-US" sz="2000" dirty="0">
                    <a:solidFill>
                      <a:srgbClr val="000000"/>
                    </a:solidFill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</a:rPr>
                  <a:t>ها می باشد</a:t>
                </a:r>
              </a:p>
              <a:p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مقدار حافظه، نگهدارنده و پردازشگر</a:t>
                </a:r>
                <a:r>
                  <a:rPr lang="fa-IR" dirty="0"/>
                  <a:t> مرکز داده</a:t>
                </a:r>
              </a:p>
              <a:p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IRLotu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متغیرصفرو یکی است که در صورت یک بودن نشان می دهد مرکزداده ی </a:t>
                </a:r>
                <a:r>
                  <a:rPr lang="en-US" sz="2000" b="0" i="1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d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ام به </a:t>
                </a:r>
                <a:r>
                  <a:rPr lang="en-US" sz="2000" b="0" i="1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s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امین برش، منابع فیزیکی اختصاص داده است </a:t>
                </a:r>
                <a:r>
                  <a:rPr lang="fa-IR" dirty="0"/>
                  <a:t> </a:t>
                </a:r>
                <a:br>
                  <a:rPr lang="fa-IR" dirty="0"/>
                </a:br>
                <a:br>
                  <a:rPr lang="fa-IR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BDC48-D418-4420-A8A8-A84BD207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5974" y="1898272"/>
                <a:ext cx="9196390" cy="4445351"/>
              </a:xfrm>
              <a:blipFill>
                <a:blip r:embed="rId2"/>
                <a:stretch>
                  <a:fillRect t="-2329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D727A6-125C-470B-8EC4-B7238E57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803" y="2809073"/>
            <a:ext cx="2219325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96CC5-870E-4C6F-934E-25A8A8C7F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511" y="3673355"/>
            <a:ext cx="3400425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5A2294-A1C9-4E01-A5B3-09680D1A1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562" y="4252354"/>
            <a:ext cx="2047875" cy="419100"/>
          </a:xfrm>
          <a:prstGeom prst="rect">
            <a:avLst/>
          </a:prstGeom>
        </p:spPr>
      </p:pic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9B50956B-9BF6-401A-B867-61FC1F199900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609F2C-5A35-4810-9537-1903DA68839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0CC7A-4173-4C08-914C-08125309D376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C2D331-EB0A-4CFC-A8BF-0C150DAF9B12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6BBE7-BAA2-4A46-9960-9B0056FEF855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7CE07-4827-4C50-9D00-5899954543B6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06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086" y="299349"/>
            <a:ext cx="8911687" cy="1280890"/>
          </a:xfrm>
        </p:spPr>
        <p:txBody>
          <a:bodyPr/>
          <a:lstStyle/>
          <a:p>
            <a:pPr algn="ctr"/>
            <a:r>
              <a:rPr lang="fa-IR" b="1" dirty="0"/>
              <a:t>شرح مسئله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764" y="1672086"/>
            <a:ext cx="9322064" cy="4487413"/>
          </a:xfrm>
        </p:spPr>
        <p:txBody>
          <a:bodyPr/>
          <a:lstStyle/>
          <a:p>
            <a:r>
              <a:rPr lang="fa-IR" dirty="0">
                <a:solidFill>
                  <a:srgbClr val="000000"/>
                </a:solidFill>
                <a:latin typeface="IRLotus"/>
              </a:rPr>
              <a:t>بهره وری انرژی است که نسبت نرخ کل به توان کل</a:t>
            </a:r>
            <a:r>
              <a:rPr lang="en-US" dirty="0">
                <a:solidFill>
                  <a:srgbClr val="000000"/>
                </a:solidFill>
                <a:latin typeface="IRLotus"/>
              </a:rPr>
              <a:t> </a:t>
            </a:r>
          </a:p>
          <a:p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توان کل سیستم را برای کلیه مرکز داده های فعال که به برش شبکه سرویس دهی</a:t>
            </a:r>
            <a:r>
              <a:rPr lang="en-US" b="0" i="0" dirty="0">
                <a:solidFill>
                  <a:srgbClr val="000000"/>
                </a:solidFill>
                <a:effectLst/>
                <a:latin typeface="IRLotus"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می کنند</a:t>
            </a:r>
            <a:r>
              <a:rPr lang="fa-IR" sz="3200" dirty="0"/>
              <a:t> </a:t>
            </a:r>
            <a:endParaRPr lang="en-US" sz="3200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یک تابع هزینه برای سرویس دهی </a:t>
            </a:r>
            <a:r>
              <a:rPr lang="en-US" sz="20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VNF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ها توسط مرکز داده ها</a:t>
            </a:r>
            <a:r>
              <a:rPr lang="fa-IR" sz="3200" dirty="0"/>
              <a:t> </a:t>
            </a:r>
            <a:br>
              <a:rPr lang="fa-IR" dirty="0"/>
            </a:br>
            <a:br>
              <a:rPr lang="fa-IR" dirty="0"/>
            </a:br>
            <a:br>
              <a:rPr lang="fa-IR" dirty="0"/>
            </a:br>
            <a:endParaRPr lang="en-US" dirty="0"/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F70F8BDE-4F76-4806-8208-C27BEC4C67E0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63559F-4A11-466F-A801-E5887D298047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40C111-073F-4DF7-92C7-91D06EF8C728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7CDAE-B8E7-4383-B761-7A6A48E97F4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EB234A-C056-42A8-B4D7-96CDA5D9EC84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CB689-E2B2-43C7-885C-CA1787234DD1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015BD7-5599-4DD6-925D-01299BBC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71" y="1461609"/>
            <a:ext cx="2933700" cy="79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E96226-2A9B-4875-83E9-02DD7D015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461" y="2818623"/>
            <a:ext cx="2589620" cy="5934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015C03-00A1-44E2-A9D3-EF70C298D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045" y="4558615"/>
            <a:ext cx="5039909" cy="7905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33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37" y="101197"/>
            <a:ext cx="8911687" cy="1280890"/>
          </a:xfrm>
        </p:spPr>
        <p:txBody>
          <a:bodyPr/>
          <a:lstStyle/>
          <a:p>
            <a:pPr algn="ctr"/>
            <a:r>
              <a:rPr lang="fa-IR" b="1" dirty="0"/>
              <a:t>شرح مسئله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F70F8BDE-4F76-4806-8208-C27BEC4C67E0}"/>
              </a:ext>
            </a:extLst>
          </p:cNvPr>
          <p:cNvSpPr/>
          <p:nvPr/>
        </p:nvSpPr>
        <p:spPr>
          <a:xfrm>
            <a:off x="10771976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63559F-4A11-466F-A801-E5887D298047}"/>
              </a:ext>
            </a:extLst>
          </p:cNvPr>
          <p:cNvSpPr/>
          <p:nvPr/>
        </p:nvSpPr>
        <p:spPr>
          <a:xfrm>
            <a:off x="10965159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40C111-073F-4DF7-92C7-91D06EF8C728}"/>
              </a:ext>
            </a:extLst>
          </p:cNvPr>
          <p:cNvSpPr/>
          <p:nvPr/>
        </p:nvSpPr>
        <p:spPr>
          <a:xfrm>
            <a:off x="10965159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7CDAE-B8E7-4383-B761-7A6A48E97F49}"/>
              </a:ext>
            </a:extLst>
          </p:cNvPr>
          <p:cNvSpPr/>
          <p:nvPr/>
        </p:nvSpPr>
        <p:spPr>
          <a:xfrm>
            <a:off x="10971898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EB234A-C056-42A8-B4D7-96CDA5D9EC84}"/>
              </a:ext>
            </a:extLst>
          </p:cNvPr>
          <p:cNvSpPr/>
          <p:nvPr/>
        </p:nvSpPr>
        <p:spPr>
          <a:xfrm>
            <a:off x="10978038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CB689-E2B2-43C7-885C-CA1787234DD1}"/>
              </a:ext>
            </a:extLst>
          </p:cNvPr>
          <p:cNvSpPr/>
          <p:nvPr/>
        </p:nvSpPr>
        <p:spPr>
          <a:xfrm>
            <a:off x="10965159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9DEF3-7494-4763-A8B0-94FF4DC90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68" y="1145912"/>
            <a:ext cx="3162300" cy="1581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D04E3B-A856-4470-AFF7-0D4DF5FE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548" y="2655064"/>
            <a:ext cx="3352800" cy="2724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4B8224-3E2E-4B44-8FB2-0907513BC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507" y="4521157"/>
            <a:ext cx="4819650" cy="1847850"/>
          </a:xfrm>
          <a:prstGeom prst="rect">
            <a:avLst/>
          </a:prstGeom>
        </p:spPr>
      </p:pic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D23BC35E-F893-4EBB-96E5-06AF9E912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749125" y="1126055"/>
            <a:ext cx="3648075" cy="2105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29046B-B7AA-4F61-989E-279D14546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437" y="3142122"/>
            <a:ext cx="2457450" cy="14668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41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12B0-B059-44E9-BEB6-E6132D46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76" y="109668"/>
            <a:ext cx="8911687" cy="1280890"/>
          </a:xfrm>
        </p:spPr>
        <p:txBody>
          <a:bodyPr/>
          <a:lstStyle/>
          <a:p>
            <a:r>
              <a:rPr lang="fa-IR" dirty="0"/>
              <a:t>حل مسئله ی اول بخش اول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9FCA6-75CB-4F75-A7FC-42966CBD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66" y="1298148"/>
            <a:ext cx="5830467" cy="5166542"/>
          </a:xfrm>
          <a:prstGeom prst="rect">
            <a:avLst/>
          </a:prstGeom>
        </p:spPr>
      </p:pic>
      <p:sp>
        <p:nvSpPr>
          <p:cNvPr id="17" name="Rounded Rectangle 15">
            <a:extLst>
              <a:ext uri="{FF2B5EF4-FFF2-40B4-BE49-F238E27FC236}">
                <a16:creationId xmlns:a16="http://schemas.microsoft.com/office/drawing/2014/main" id="{5AD68140-108A-4730-AC09-90024B40DEAC}"/>
              </a:ext>
            </a:extLst>
          </p:cNvPr>
          <p:cNvSpPr/>
          <p:nvPr/>
        </p:nvSpPr>
        <p:spPr>
          <a:xfrm>
            <a:off x="10791687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AF681D-0752-47FA-8401-702218576EA5}"/>
              </a:ext>
            </a:extLst>
          </p:cNvPr>
          <p:cNvSpPr/>
          <p:nvPr/>
        </p:nvSpPr>
        <p:spPr>
          <a:xfrm>
            <a:off x="10984870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662942-843F-44F4-AA56-A3EE6B6DA596}"/>
              </a:ext>
            </a:extLst>
          </p:cNvPr>
          <p:cNvSpPr/>
          <p:nvPr/>
        </p:nvSpPr>
        <p:spPr>
          <a:xfrm>
            <a:off x="10984870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D5E32-804C-4DA8-93D3-55C9944F0308}"/>
              </a:ext>
            </a:extLst>
          </p:cNvPr>
          <p:cNvSpPr/>
          <p:nvPr/>
        </p:nvSpPr>
        <p:spPr>
          <a:xfrm>
            <a:off x="10991609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3CFB34-ECBD-437A-9411-4E4F940A8719}"/>
              </a:ext>
            </a:extLst>
          </p:cNvPr>
          <p:cNvSpPr/>
          <p:nvPr/>
        </p:nvSpPr>
        <p:spPr>
          <a:xfrm>
            <a:off x="10997749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C078F2-3EC7-484D-8698-7C3408011F21}"/>
              </a:ext>
            </a:extLst>
          </p:cNvPr>
          <p:cNvSpPr/>
          <p:nvPr/>
        </p:nvSpPr>
        <p:spPr>
          <a:xfrm>
            <a:off x="10984870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39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7D0D-FBE9-445E-BE80-DD6B6835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حل مسئله ی اول بخش دوم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41497-0C2C-4810-9E3D-ABF6C40F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45" y="2711704"/>
            <a:ext cx="4543966" cy="3239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4755D2-3D57-4220-8D11-29C73CFA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80" y="2974550"/>
            <a:ext cx="3928759" cy="78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CCC4BF-EAB0-461D-9AA8-899BB2C0F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80" y="3857159"/>
            <a:ext cx="4867275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382F8D-2D69-48AB-B1D0-B5378C7B3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396" y="4348995"/>
            <a:ext cx="4467225" cy="39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130C7-C0C0-48B4-8939-BC3A81AC7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019" y="1826733"/>
            <a:ext cx="4000500" cy="485775"/>
          </a:xfrm>
          <a:prstGeom prst="rect">
            <a:avLst/>
          </a:prstGeom>
        </p:spPr>
      </p:pic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7A1DA0A0-6A78-4FA5-AAC6-D03605A57BD2}"/>
              </a:ext>
            </a:extLst>
          </p:cNvPr>
          <p:cNvSpPr/>
          <p:nvPr/>
        </p:nvSpPr>
        <p:spPr>
          <a:xfrm>
            <a:off x="10853198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1D564-5370-43A9-8357-9A6664ECFE11}"/>
              </a:ext>
            </a:extLst>
          </p:cNvPr>
          <p:cNvSpPr/>
          <p:nvPr/>
        </p:nvSpPr>
        <p:spPr>
          <a:xfrm>
            <a:off x="11046381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705503-6E30-4FDB-BE16-6AFEDD3EEC59}"/>
              </a:ext>
            </a:extLst>
          </p:cNvPr>
          <p:cNvSpPr/>
          <p:nvPr/>
        </p:nvSpPr>
        <p:spPr>
          <a:xfrm>
            <a:off x="11046381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F7EBE-15FA-43DD-8344-8D3772A23F7D}"/>
              </a:ext>
            </a:extLst>
          </p:cNvPr>
          <p:cNvSpPr/>
          <p:nvPr/>
        </p:nvSpPr>
        <p:spPr>
          <a:xfrm>
            <a:off x="11053120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25FA4-DC40-4570-B53D-7670A16B1593}"/>
              </a:ext>
            </a:extLst>
          </p:cNvPr>
          <p:cNvSpPr/>
          <p:nvPr/>
        </p:nvSpPr>
        <p:spPr>
          <a:xfrm>
            <a:off x="11059260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F24698-0CE5-444B-89AE-14FBDF4D44AA}"/>
              </a:ext>
            </a:extLst>
          </p:cNvPr>
          <p:cNvSpPr/>
          <p:nvPr/>
        </p:nvSpPr>
        <p:spPr>
          <a:xfrm>
            <a:off x="11046381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1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BB4C-7FE4-4D9C-AADA-E5B6AD4E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الگوریتم مسئله ی اول </a:t>
            </a:r>
            <a:endParaRPr lang="en-US" dirty="0"/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F644F2D6-3FEC-4EE2-B860-93B6DBBA125B}"/>
              </a:ext>
            </a:extLst>
          </p:cNvPr>
          <p:cNvSpPr/>
          <p:nvPr/>
        </p:nvSpPr>
        <p:spPr>
          <a:xfrm>
            <a:off x="10853198" y="1093896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E7832-454B-45F9-9C0C-BAB43C76116F}"/>
              </a:ext>
            </a:extLst>
          </p:cNvPr>
          <p:cNvSpPr/>
          <p:nvPr/>
        </p:nvSpPr>
        <p:spPr>
          <a:xfrm>
            <a:off x="11046381" y="1298148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B54AB-B666-49EB-8A55-31BB741F5330}"/>
              </a:ext>
            </a:extLst>
          </p:cNvPr>
          <p:cNvSpPr/>
          <p:nvPr/>
        </p:nvSpPr>
        <p:spPr>
          <a:xfrm>
            <a:off x="11046381" y="2277484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34059B-7E9D-4E3B-9A4D-06BC35241C8E}"/>
              </a:ext>
            </a:extLst>
          </p:cNvPr>
          <p:cNvSpPr/>
          <p:nvPr/>
        </p:nvSpPr>
        <p:spPr>
          <a:xfrm>
            <a:off x="11053120" y="3227387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78ABE-2C01-4A00-8CAC-A3699640D3C4}"/>
              </a:ext>
            </a:extLst>
          </p:cNvPr>
          <p:cNvSpPr/>
          <p:nvPr/>
        </p:nvSpPr>
        <p:spPr>
          <a:xfrm>
            <a:off x="11059260" y="4617378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78E6C3-DB93-49E5-92EE-B5321EEE05B3}"/>
              </a:ext>
            </a:extLst>
          </p:cNvPr>
          <p:cNvSpPr/>
          <p:nvPr/>
        </p:nvSpPr>
        <p:spPr>
          <a:xfrm>
            <a:off x="11046381" y="5663926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26336F-AB4C-42E0-AD1D-2064577D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53" y="1317478"/>
            <a:ext cx="6931747" cy="536250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38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351B-3BA8-41EA-BCEC-A7C2347E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288" y="147482"/>
            <a:ext cx="8911687" cy="1280890"/>
          </a:xfrm>
        </p:spPr>
        <p:txBody>
          <a:bodyPr/>
          <a:lstStyle/>
          <a:p>
            <a:r>
              <a:rPr lang="fa-IR" dirty="0"/>
              <a:t>حل مسئله ی دوم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CA985-2BDA-4867-A5B7-198C5106C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3770" y="5604683"/>
            <a:ext cx="2686050" cy="819150"/>
          </a:xfrm>
          <a:prstGeom prst="rect">
            <a:avLst/>
          </a:prstGeom>
        </p:spPr>
      </p:pic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24820298-4E3D-489B-B3FC-A8CF018828CC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5B5192-1F96-4E61-B756-D4711AE7879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EBF48-55E3-4A26-AA92-1FA1F1CF0F44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925AC-85BE-4F44-8926-6846F7AD63C7}"/>
              </a:ext>
            </a:extLst>
          </p:cNvPr>
          <p:cNvSpPr/>
          <p:nvPr/>
        </p:nvSpPr>
        <p:spPr>
          <a:xfrm>
            <a:off x="11091156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FBAF6-1C43-47A7-A6B7-A3D6BD1133CF}"/>
              </a:ext>
            </a:extLst>
          </p:cNvPr>
          <p:cNvSpPr/>
          <p:nvPr/>
        </p:nvSpPr>
        <p:spPr>
          <a:xfrm>
            <a:off x="11097296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496F74-4269-48FD-8FA8-DCCAD456AE34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20972D-51F2-49A4-9B43-088CA88A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1772659"/>
            <a:ext cx="4400550" cy="3562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CB0CE2-675B-4AAC-B927-76E8783AC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765" y="2170256"/>
            <a:ext cx="4852621" cy="31647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24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442" y="29183"/>
            <a:ext cx="8911687" cy="1280890"/>
          </a:xfrm>
        </p:spPr>
        <p:txBody>
          <a:bodyPr/>
          <a:lstStyle/>
          <a:p>
            <a:r>
              <a:rPr lang="fa-IR" dirty="0"/>
              <a:t>نتایج عددی مسئله ی اول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F5C49-CC74-48A2-87F8-381F41114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93" y="617382"/>
            <a:ext cx="3905250" cy="3181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F9349D-89E7-42CE-9C91-0E08C10EB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459" y="3410426"/>
            <a:ext cx="4238625" cy="3362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E1F95A-F089-4330-8359-A78E0E515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181" y="3850978"/>
            <a:ext cx="4181475" cy="3057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88F81D-3D52-4DA2-B9DC-CDA0C9BB7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955" y="1052262"/>
            <a:ext cx="3289655" cy="2050958"/>
          </a:xfrm>
          <a:prstGeom prst="rect">
            <a:avLst/>
          </a:prstGeom>
        </p:spPr>
      </p:pic>
      <p:sp>
        <p:nvSpPr>
          <p:cNvPr id="18" name="Rounded Rectangle 15">
            <a:extLst>
              <a:ext uri="{FF2B5EF4-FFF2-40B4-BE49-F238E27FC236}">
                <a16:creationId xmlns:a16="http://schemas.microsoft.com/office/drawing/2014/main" id="{F12611DC-4E6B-4D5C-BB3C-A3DD4B8A56EA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04C1D-A594-4B07-A11D-BA3C462C7B3B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1AA8C-BC02-4449-93D2-1C1478266F2D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860F8D-79B7-4C59-B693-D74FA96F315F}"/>
              </a:ext>
            </a:extLst>
          </p:cNvPr>
          <p:cNvSpPr/>
          <p:nvPr/>
        </p:nvSpPr>
        <p:spPr>
          <a:xfrm>
            <a:off x="11091156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148BF-8A19-406A-B5C2-AF1A312755DE}"/>
              </a:ext>
            </a:extLst>
          </p:cNvPr>
          <p:cNvSpPr/>
          <p:nvPr/>
        </p:nvSpPr>
        <p:spPr>
          <a:xfrm>
            <a:off x="11097296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04084-BAB8-4F4A-A462-3C6CE67653FB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2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2"/>
          <p:cNvGrpSpPr/>
          <p:nvPr/>
        </p:nvGrpSpPr>
        <p:grpSpPr>
          <a:xfrm>
            <a:off x="7307563" y="1486960"/>
            <a:ext cx="4267910" cy="439546"/>
            <a:chOff x="2049698" y="2730915"/>
            <a:chExt cx="4655902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8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4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مقدمه و کلیات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9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457200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1</a:t>
              </a:r>
            </a:p>
          </p:txBody>
        </p:sp>
      </p:grpSp>
      <p:grpSp>
        <p:nvGrpSpPr>
          <p:cNvPr id="20" name="Group 72"/>
          <p:cNvGrpSpPr/>
          <p:nvPr/>
        </p:nvGrpSpPr>
        <p:grpSpPr>
          <a:xfrm>
            <a:off x="7301473" y="2057559"/>
            <a:ext cx="4331146" cy="427957"/>
            <a:chOff x="2043055" y="2512303"/>
            <a:chExt cx="4724887" cy="42795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2" name="AutoShape 33"/>
            <p:cNvSpPr>
              <a:spLocks noChangeArrowheads="1"/>
            </p:cNvSpPr>
            <p:nvPr/>
          </p:nvSpPr>
          <p:spPr bwMode="ltGray">
            <a:xfrm flipH="1">
              <a:off x="2043055" y="2559260"/>
              <a:ext cx="4205345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مروری بر پژوهش های پیشین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3" name="Oval 39"/>
            <p:cNvSpPr>
              <a:spLocks noChangeArrowheads="1"/>
            </p:cNvSpPr>
            <p:nvPr/>
          </p:nvSpPr>
          <p:spPr bwMode="gray">
            <a:xfrm flipH="1">
              <a:off x="6241753" y="2512303"/>
              <a:ext cx="526189" cy="427957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2</a:t>
              </a:r>
            </a:p>
          </p:txBody>
        </p:sp>
      </p:grpSp>
      <p:grpSp>
        <p:nvGrpSpPr>
          <p:cNvPr id="24" name="Group 72"/>
          <p:cNvGrpSpPr/>
          <p:nvPr/>
        </p:nvGrpSpPr>
        <p:grpSpPr>
          <a:xfrm>
            <a:off x="7301473" y="2672317"/>
            <a:ext cx="4316156" cy="439546"/>
            <a:chOff x="2049698" y="2730915"/>
            <a:chExt cx="4708534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5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4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تخصیص منابع در شبکه دسترسی رادیویی باز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6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509832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3</a:t>
              </a:r>
            </a:p>
          </p:txBody>
        </p:sp>
      </p:grpSp>
      <p:grpSp>
        <p:nvGrpSpPr>
          <p:cNvPr id="27" name="Group 72"/>
          <p:cNvGrpSpPr/>
          <p:nvPr/>
        </p:nvGrpSpPr>
        <p:grpSpPr>
          <a:xfrm>
            <a:off x="7364710" y="3298664"/>
            <a:ext cx="4267910" cy="439546"/>
            <a:chOff x="2049698" y="2730915"/>
            <a:chExt cx="4655902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9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5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تخصیص برش شبکه به صورت دینامیکی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0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457200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4</a:t>
              </a:r>
            </a:p>
          </p:txBody>
        </p:sp>
      </p:grpSp>
      <p:grpSp>
        <p:nvGrpSpPr>
          <p:cNvPr id="31" name="Group 72"/>
          <p:cNvGrpSpPr/>
          <p:nvPr/>
        </p:nvGrpSpPr>
        <p:grpSpPr>
          <a:xfrm>
            <a:off x="7349719" y="3956748"/>
            <a:ext cx="4267910" cy="439546"/>
            <a:chOff x="2049698" y="2730915"/>
            <a:chExt cx="4655902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32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4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نتیجه گیری و پیشنهادات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3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457200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5</a:t>
              </a:r>
            </a:p>
          </p:txBody>
        </p:sp>
      </p:grpSp>
      <p:pic>
        <p:nvPicPr>
          <p:cNvPr id="48" name="Picture 2" descr="http://arzansara.sellfile.ir/prod-images/1666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95" y="4077830"/>
            <a:ext cx="2665719" cy="1924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24" y="75123"/>
            <a:ext cx="8911687" cy="708648"/>
          </a:xfrm>
        </p:spPr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فهرست مطالب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29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093E-1C29-4DA4-BACB-1A75427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539" y="254187"/>
            <a:ext cx="8911687" cy="1280890"/>
          </a:xfrm>
        </p:spPr>
        <p:txBody>
          <a:bodyPr/>
          <a:lstStyle/>
          <a:p>
            <a:r>
              <a:rPr lang="fa-IR" dirty="0"/>
              <a:t>نتایج عددی مسئله ی دوم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38FA8-ACC6-4953-9BCD-C69241631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769" y="1352550"/>
            <a:ext cx="22098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4A33E-AC6A-4FAF-BA11-F15CAA7C6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36" y="3333750"/>
            <a:ext cx="4800600" cy="3524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B6729-5E5C-4F4F-932D-DAA2C3DA9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927" y="1063171"/>
            <a:ext cx="4933950" cy="3533775"/>
          </a:xfrm>
          <a:prstGeom prst="rect">
            <a:avLst/>
          </a:prstGeom>
        </p:spPr>
      </p:pic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95B9E0A5-0908-47B4-AF09-AF8F044F2B4F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506D2B-494B-4D41-B5F9-D8C3A432BE35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81BF1E-AB7A-4212-A01A-468A5F758111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9F94F-1A1F-444A-945B-1905EA08A277}"/>
              </a:ext>
            </a:extLst>
          </p:cNvPr>
          <p:cNvSpPr/>
          <p:nvPr/>
        </p:nvSpPr>
        <p:spPr>
          <a:xfrm>
            <a:off x="11091156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6ACF8-CAE7-45F2-9666-10320CE54921}"/>
              </a:ext>
            </a:extLst>
          </p:cNvPr>
          <p:cNvSpPr/>
          <p:nvPr/>
        </p:nvSpPr>
        <p:spPr>
          <a:xfrm>
            <a:off x="11097296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E40B5C-0D99-463B-96EE-9AD9BC27EF9E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26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9867-6B96-41A9-B2F3-7E047503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sz="4000" b="1" i="0" dirty="0">
                <a:solidFill>
                  <a:srgbClr val="000000"/>
                </a:solidFill>
                <a:effectLst/>
                <a:latin typeface="IRlotus-Bold"/>
              </a:rPr>
              <a:t>مدل سیستم و صورت مسئله ی بخش رادیویی</a:t>
            </a:r>
            <a:r>
              <a:rPr lang="fa-IR" sz="6700" dirty="0"/>
              <a:t> </a:t>
            </a:r>
            <a:br>
              <a:rPr lang="fa-I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E378-4899-4E24-9C4B-51347ADA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fa-IR" dirty="0">
                <a:solidFill>
                  <a:srgbClr val="000000"/>
                </a:solidFill>
              </a:rPr>
              <a:t>سیستم شامل : </a:t>
            </a:r>
            <a:r>
              <a:rPr lang="en-US" sz="2000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</a:t>
            </a:r>
            <a:r>
              <a:rPr lang="fa-IR" b="0" i="1" dirty="0">
                <a:solidFill>
                  <a:srgbClr val="000000"/>
                </a:solidFill>
                <a:effectLst/>
                <a:latin typeface="CMMI12"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برش شبکه</a:t>
            </a:r>
            <a:r>
              <a:rPr lang="en-US" b="0" i="0" dirty="0">
                <a:solidFill>
                  <a:srgbClr val="000000"/>
                </a:solidFill>
                <a:effectLst/>
                <a:latin typeface="IRLotus"/>
              </a:rPr>
              <a:t>-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V</a:t>
            </a:r>
            <a:r>
              <a:rPr lang="fa-IR" b="0" i="1" dirty="0">
                <a:solidFill>
                  <a:srgbClr val="000000"/>
                </a:solidFill>
                <a:effectLst/>
                <a:latin typeface="CMMI12"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سرویس مختلف</a:t>
            </a:r>
            <a:endParaRPr lang="en-US" b="0" i="0" dirty="0">
              <a:solidFill>
                <a:srgbClr val="000000"/>
              </a:solidFill>
              <a:effectLst/>
              <a:latin typeface="IRLotus"/>
            </a:endParaRPr>
          </a:p>
          <a:p>
            <a:r>
              <a:rPr lang="fa-IR" dirty="0">
                <a:solidFill>
                  <a:srgbClr val="000000"/>
                </a:solidFill>
                <a:latin typeface="IRLotus"/>
              </a:rPr>
              <a:t>هدف حل مسئله در هر اسلات زمانی </a:t>
            </a: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r>
              <a:rPr lang="fa-IR" dirty="0">
                <a:solidFill>
                  <a:srgbClr val="000000"/>
                </a:solidFill>
                <a:latin typeface="IRLotus"/>
              </a:rPr>
              <a:t> می باشد </a:t>
            </a:r>
          </a:p>
          <a:p>
            <a:r>
              <a:rPr lang="fa-IR" dirty="0">
                <a:solidFill>
                  <a:srgbClr val="000000"/>
                </a:solidFill>
                <a:latin typeface="IRLotus"/>
              </a:rPr>
              <a:t>هدف در اینجا بیشینه سازی تعداد سرویسهای پذیرفته شده توسط برشهای شبکه می باشد به صورتی که شرط تاخیر و نرخ سرویس را ضمانت کنند </a:t>
            </a:r>
            <a:br>
              <a:rPr lang="fa-IR" dirty="0"/>
            </a:br>
            <a:br>
              <a:rPr lang="fa-IR" dirty="0"/>
            </a:br>
            <a:br>
              <a:rPr lang="fa-IR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A08DD-565C-4D99-9047-519C0FEB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67" y="4305754"/>
            <a:ext cx="2952750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1E10AB-FFC8-4A5F-9165-2673A0C21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358" y="4353379"/>
            <a:ext cx="2733675" cy="1304925"/>
          </a:xfrm>
          <a:prstGeom prst="rect">
            <a:avLst/>
          </a:prstGeom>
        </p:spPr>
      </p:pic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E87D833B-E016-4839-A08E-C7575EF6B90B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47C2-595C-4060-AB29-CCE96F5BD391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7A59FA-DFCA-4405-9469-FDE5995B176F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9DE5A-1479-46EA-BE85-9B2E47A8304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3C871C-CA31-4012-B1C5-1CCE34DB202A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6280CD-AB29-42BE-966D-61EB85B59121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82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9F0D-F2F3-4D3C-91CA-9FB23E1E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sz="4400" b="1" i="0" dirty="0">
                <a:solidFill>
                  <a:srgbClr val="000000"/>
                </a:solidFill>
                <a:effectLst/>
                <a:latin typeface="IRlotus-Bold"/>
              </a:rPr>
              <a:t>مدل سیستم و صورت مسئله ی بخش هسته</a:t>
            </a:r>
            <a:r>
              <a:rPr lang="fa-IR" sz="7300" dirty="0"/>
              <a:t> </a:t>
            </a:r>
            <a:br>
              <a:rPr lang="fa-IR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AEFB3-DCF2-4647-BC51-976CA4515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6947" y="2128228"/>
                <a:ext cx="9519964" cy="43886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هر برش شبکه شامل تعدادی </a:t>
                </a:r>
                <a:r>
                  <a:rPr lang="en-US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VNF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 است که هر 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VNF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LiberationSerif"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نیازمند منابع فیزیکی است</a:t>
                </a:r>
                <a:r>
                  <a:rPr lang="fa-IR" sz="3200" dirty="0"/>
                  <a:t> </a:t>
                </a:r>
                <a:endParaRPr lang="en-US" sz="3200" dirty="0"/>
              </a:p>
              <a:p>
                <a:r>
                  <a:rPr lang="fa-IR" dirty="0"/>
                  <a:t>در اینجا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تنها منبع مورد نیاز برای </a:t>
                </a:r>
                <a:r>
                  <a:rPr lang="en-US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f</a:t>
                </a:r>
                <a:r>
                  <a:rPr lang="fa-IR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امین </a:t>
                </a:r>
                <a:r>
                  <a:rPr lang="en-US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در برش </a:t>
                </a:r>
                <a:r>
                  <a:rPr lang="en-US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</a:t>
                </a:r>
                <a:r>
                  <a:rPr lang="fa-IR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ام مقدار پردازنده است</a:t>
                </a:r>
              </a:p>
              <a:p>
                <a:r>
                  <a:rPr lang="fa-IR" dirty="0"/>
                  <a:t>تعداد کل </a:t>
                </a:r>
                <a:r>
                  <a:rPr lang="en-US" dirty="0"/>
                  <a:t>VNF</a:t>
                </a:r>
                <a:r>
                  <a:rPr lang="fa-IR" dirty="0"/>
                  <a:t> ها در برش </a:t>
                </a:r>
                <a:r>
                  <a:rPr lang="en-US" dirty="0"/>
                  <a:t>s</a:t>
                </a:r>
                <a:r>
                  <a:rPr lang="fa-IR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توان مصرفی پردازش باند پایه در هر مرکز داده ی 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d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که به </a:t>
                </a:r>
                <a:r>
                  <a:rPr lang="en-US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های یک برش 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سرویس می دهد در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 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هر زمان </a:t>
                </a:r>
                <a:r>
                  <a:rPr lang="en-US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 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br>
                  <a:rPr lang="fa-IR" dirty="0"/>
                </a:br>
                <a:br>
                  <a:rPr lang="fa-I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fa-I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a-IR" dirty="0"/>
                  <a:t> متغیر باینری برای نشان دادن سرویس دهی برش شبکه </a:t>
                </a:r>
                <a:r>
                  <a:rPr lang="en-US" dirty="0"/>
                  <a:t>s</a:t>
                </a:r>
                <a:r>
                  <a:rPr lang="fa-IR" dirty="0"/>
                  <a:t> توسط مرکز داده ی </a:t>
                </a:r>
                <a:r>
                  <a:rPr lang="en-US" dirty="0"/>
                  <a:t>d</a:t>
                </a: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AEFB3-DCF2-4647-BC51-976CA4515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6947" y="2128228"/>
                <a:ext cx="9519964" cy="4388685"/>
              </a:xfrm>
              <a:blipFill>
                <a:blip r:embed="rId2"/>
                <a:stretch>
                  <a:fillRect t="-2222" r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50B42E53-00C7-417E-B629-1CC58A781694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5386D-5C6B-4E10-92BE-EB901D0BDDC9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AB538-76B6-4E46-984F-40197E43DA29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F6985-7F78-4931-A619-82701151ED0C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68416-0819-47AE-B0C4-4B64F9A3AF23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BC3D42-964A-4DB9-A907-EC55CCAA422B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CCB926-9D7A-477E-A6B6-F0351628B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896" y="2588849"/>
            <a:ext cx="631508" cy="647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B2A4A5-5FD3-4AC0-9651-A04D3E35B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540" y="3216067"/>
            <a:ext cx="2382814" cy="7798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74B36B-05F9-4098-8107-DC84A9CD7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990" y="4498627"/>
            <a:ext cx="3743719" cy="83889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45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8629-72EE-49D4-BFA6-D87ABD0C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656" y="253646"/>
            <a:ext cx="8911687" cy="1280890"/>
          </a:xfrm>
        </p:spPr>
        <p:txBody>
          <a:bodyPr/>
          <a:lstStyle/>
          <a:p>
            <a:r>
              <a:rPr lang="fa-IR" sz="3600" b="1" i="0" dirty="0">
                <a:solidFill>
                  <a:srgbClr val="000000"/>
                </a:solidFill>
                <a:effectLst/>
                <a:latin typeface="IRlotus-Bold"/>
              </a:rPr>
              <a:t>مدل سیستم و صورت مسئله ی بخش هسته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4CDE-289F-44FA-848C-626A6FCE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1" y="2186286"/>
            <a:ext cx="8915400" cy="3777622"/>
          </a:xfrm>
        </p:spPr>
        <p:txBody>
          <a:bodyPr/>
          <a:lstStyle/>
          <a:p>
            <a:r>
              <a:rPr lang="fa-IR" b="0" i="0" dirty="0">
                <a:solidFill>
                  <a:srgbClr val="000000"/>
                </a:solidFill>
                <a:effectLst/>
              </a:rPr>
              <a:t>فرض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کنید درهرزمان قراردادن هرمجموعه ی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جدید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VNF</a:t>
            </a:r>
            <a:r>
              <a:rPr lang="fa-IR" b="0" i="0" dirty="0">
                <a:solidFill>
                  <a:srgbClr val="000000"/>
                </a:solidFill>
                <a:effectLst/>
              </a:rPr>
              <a:t>های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برش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شبکه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s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برروی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مرکزداده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d</a:t>
            </a:r>
            <a:r>
              <a:rPr lang="fa-IR" b="0" i="0" dirty="0">
                <a:solidFill>
                  <a:srgbClr val="000000"/>
                </a:solidFill>
                <a:effectLst/>
              </a:rPr>
              <a:t>مقدار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انرژی اضافی را بدین صورت به سیستم اعمال کنند</a:t>
            </a:r>
            <a:r>
              <a:rPr lang="fa-IR" sz="3200" dirty="0"/>
              <a:t> </a:t>
            </a:r>
            <a:endParaRPr lang="en-US" sz="3200" dirty="0"/>
          </a:p>
          <a:p>
            <a:endParaRPr lang="en-US" sz="3200" dirty="0"/>
          </a:p>
          <a:p>
            <a:r>
              <a:rPr lang="fa-IR" dirty="0"/>
              <a:t>تابع هزینه </a:t>
            </a:r>
            <a:br>
              <a:rPr lang="fa-IR" dirty="0"/>
            </a:br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8FB8AC4C-B883-4A1F-B7DE-B2D595ADBD75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CB575-CA1A-4A1E-BFE6-24341933F446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A845E-CA4B-499E-9E04-42053C15C65E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4BB24-0AEB-4D05-8713-806826E73CA0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81BD9-5700-4E82-8B5A-3FEDBB61F592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5D442D-ADAB-4CF8-9487-E0EC4DA7B75F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6477A1-9E5E-41FE-AD10-725FC86E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02" y="3134563"/>
            <a:ext cx="5168996" cy="588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F3B91A-E12F-4DB6-A7BC-3636BBDB1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770" y="3690134"/>
            <a:ext cx="3614381" cy="7290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491254-FA12-4570-922D-5ADD99020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502" y="4663245"/>
            <a:ext cx="3993716" cy="185623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34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56EA-039B-4161-BF81-FC598854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098" y="139281"/>
            <a:ext cx="8911687" cy="1280890"/>
          </a:xfrm>
        </p:spPr>
        <p:txBody>
          <a:bodyPr/>
          <a:lstStyle/>
          <a:p>
            <a:r>
              <a:rPr lang="fa-IR" b="1" i="0" dirty="0">
                <a:solidFill>
                  <a:srgbClr val="000000"/>
                </a:solidFill>
                <a:effectLst/>
                <a:latin typeface="IRlotus-Bold"/>
              </a:rPr>
              <a:t>نتایج عددی مسئله ی اول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E0E91-CB80-4D16-9D85-5DDC27009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301" y="749974"/>
            <a:ext cx="3377842" cy="3246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09D75-94D9-4A29-A216-1478B64D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265" y="749974"/>
            <a:ext cx="3377842" cy="3369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1F898-98D4-441F-B4EC-A72A078DF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604" y="3996638"/>
            <a:ext cx="3889077" cy="2837403"/>
          </a:xfrm>
          <a:prstGeom prst="rect">
            <a:avLst/>
          </a:prstGeom>
        </p:spPr>
      </p:pic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A42D96A0-3EBC-46B6-9A81-9CF404C408F5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F07DE-5672-4586-ADE5-0E2C1209A84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8576B-9AD4-4776-B8D9-BDE1030A7978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307B3-0732-46FC-9B0F-3747E28F771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C8DF-95AA-4876-A027-2FF30DCF0628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40D043-506D-4CC1-97BC-B2D36C9D427D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6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56EA-039B-4161-BF81-FC598854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743" y="195273"/>
            <a:ext cx="8911687" cy="1280890"/>
          </a:xfrm>
        </p:spPr>
        <p:txBody>
          <a:bodyPr/>
          <a:lstStyle/>
          <a:p>
            <a:r>
              <a:rPr lang="fa-IR" b="1" i="0" dirty="0">
                <a:solidFill>
                  <a:srgbClr val="000000"/>
                </a:solidFill>
                <a:effectLst/>
                <a:latin typeface="IRlotus-Bold"/>
              </a:rPr>
              <a:t>نتایج عددی مسئله ی دوم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A42D96A0-3EBC-46B6-9A81-9CF404C408F5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F07DE-5672-4586-ADE5-0E2C1209A84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8576B-9AD4-4776-B8D9-BDE1030A7978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307B3-0732-46FC-9B0F-3747E28F771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C8DF-95AA-4876-A027-2FF30DCF0628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40D043-506D-4CC1-97BC-B2D36C9D427D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7A7A23-A1B7-451F-A0C0-7A714BCF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48" y="2634326"/>
            <a:ext cx="4295775" cy="3057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A2839B-C0F9-45FA-A5EA-A656B06F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27" y="2662901"/>
            <a:ext cx="4191000" cy="30289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60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4827-EA64-4773-99FB-9C8E5839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 گیری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77FC-AB01-4C81-8BAE-2A5C6A798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48" y="1621306"/>
            <a:ext cx="9328916" cy="5165258"/>
          </a:xfrm>
        </p:spPr>
        <p:txBody>
          <a:bodyPr>
            <a:normAutofit fontScale="25000" lnSpcReduction="20000"/>
          </a:bodyPr>
          <a:lstStyle/>
          <a:p>
            <a:r>
              <a:rPr lang="fa-IR" sz="9600" b="0" i="0" dirty="0">
                <a:solidFill>
                  <a:srgbClr val="000000"/>
                </a:solidFill>
                <a:effectLst/>
                <a:latin typeface="IRLotus"/>
              </a:rPr>
              <a:t>مسئله ی برش شبکه در بخش رادیویی و قرارگیری توابع مجازی شبکه برروی مراکز داده باهم مورد بررسی قرار گرفته شد</a:t>
            </a:r>
            <a:r>
              <a:rPr lang="fa-IR" sz="9600" dirty="0"/>
              <a:t> </a:t>
            </a:r>
          </a:p>
          <a:p>
            <a:r>
              <a:rPr lang="fa-IR" sz="9600" dirty="0"/>
              <a:t>مسئله را می توان به دو مسئله تبدیل کرد و هر کدام را با الگوریتمهای مرکزی حل نمود</a:t>
            </a:r>
          </a:p>
          <a:p>
            <a:r>
              <a:rPr lang="fa-IR" sz="9600" dirty="0"/>
              <a:t>این دو مسئله به صورت مسئله ی بسته بندی جعبه چند بعدی می باشد</a:t>
            </a:r>
          </a:p>
          <a:p>
            <a:r>
              <a:rPr lang="fa-IR" sz="9600" b="0" i="0" dirty="0">
                <a:solidFill>
                  <a:srgbClr val="000000"/>
                </a:solidFill>
                <a:effectLst/>
                <a:latin typeface="IRLotus"/>
              </a:rPr>
              <a:t>حالتی که تداخل به نسبت کم باشد به حالت بهینه بسیار نزدیک است</a:t>
            </a:r>
            <a:r>
              <a:rPr lang="fa-IR" sz="9600" dirty="0"/>
              <a:t> </a:t>
            </a:r>
            <a:endParaRPr lang="en-US" sz="9600" dirty="0"/>
          </a:p>
          <a:p>
            <a:r>
              <a:rPr lang="fa-IR" sz="9600" dirty="0"/>
              <a:t>مسئله بخش رادیویی و هسته به صورت ساده شده در حالت دینامیکی حل گردیده است</a:t>
            </a:r>
          </a:p>
          <a:p>
            <a:r>
              <a:rPr lang="fa-IR" sz="9600" dirty="0"/>
              <a:t>از روش یادگیری تقویتی برای حل مسئله استفاده شده است</a:t>
            </a:r>
          </a:p>
          <a:p>
            <a:r>
              <a:rPr lang="fa-IR" sz="9600" dirty="0"/>
              <a:t>در این مسئله مقادیر طوری در نظر گرفته شده اند که تعداد حالتها و اعمال گسسته و قابل شمارش باشند </a:t>
            </a:r>
          </a:p>
          <a:p>
            <a:r>
              <a:rPr lang="fa-IR" sz="9600" dirty="0"/>
              <a:t>با افزایش تعداد برشهای شبکه مقدار خروجی از مقدار بهینه فاصله می گیرد</a:t>
            </a:r>
            <a:endParaRPr lang="en-US" sz="9600" dirty="0"/>
          </a:p>
          <a:p>
            <a:endParaRPr lang="fa-IR" sz="9600" dirty="0"/>
          </a:p>
          <a:p>
            <a:pPr marL="0" indent="0">
              <a:buNone/>
            </a:pPr>
            <a:br>
              <a:rPr lang="fa-IR" dirty="0"/>
            </a:br>
            <a:br>
              <a:rPr lang="fa-IR" dirty="0"/>
            </a:br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1748D836-D739-4E10-8B42-31F5850C44CF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418D3-2DBA-4EA8-8E3B-0784D0FC82C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20E5A3-32DC-4519-8E67-2DF912C68621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ADA281-566B-497E-9A6D-4687BC410F5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A7B1A-76B9-4D9D-907C-868E92F7CA03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BA74E0-177B-4ABD-A8BC-BE4E97BCA6C6}"/>
              </a:ext>
            </a:extLst>
          </p:cNvPr>
          <p:cNvSpPr/>
          <p:nvPr/>
        </p:nvSpPr>
        <p:spPr>
          <a:xfrm>
            <a:off x="11110176" y="5781229"/>
            <a:ext cx="914400" cy="1005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95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814F-A3EA-4CB4-9E5A-F0214C32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243" y="195273"/>
            <a:ext cx="8911687" cy="1280890"/>
          </a:xfrm>
        </p:spPr>
        <p:txBody>
          <a:bodyPr/>
          <a:lstStyle/>
          <a:p>
            <a:r>
              <a:rPr lang="fa-IR" dirty="0"/>
              <a:t>پیشنهادات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ADFE-BD6E-48E7-B25E-2D6CCB11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42" y="1428531"/>
            <a:ext cx="10625491" cy="6587629"/>
          </a:xfrm>
        </p:spPr>
        <p:txBody>
          <a:bodyPr>
            <a:normAutofit fontScale="92500"/>
          </a:bodyPr>
          <a:lstStyle/>
          <a:p>
            <a:r>
              <a:rPr lang="fa-IR" sz="3100" b="0" i="0" dirty="0">
                <a:solidFill>
                  <a:srgbClr val="000000"/>
                </a:solidFill>
                <a:effectLst/>
              </a:rPr>
              <a:t>مدل کردن برش شبکه در ساختار شبکه ی دسترسی رادیویی باز و حل آن بوسیله ی روش یادگیری تقویتی عمیق می باشد</a:t>
            </a:r>
            <a:r>
              <a:rPr lang="fa-IR" sz="3600" dirty="0"/>
              <a:t> </a:t>
            </a:r>
          </a:p>
          <a:p>
            <a:r>
              <a:rPr lang="fa-IR" sz="3100" b="0" i="0" dirty="0">
                <a:solidFill>
                  <a:srgbClr val="000000"/>
                </a:solidFill>
                <a:effectLst/>
              </a:rPr>
              <a:t>تخصیص منابع به روش توزیع شده برای برش شبکه از منابع محاسباتی و منابع دیگر همانند پهنای باند می باشد</a:t>
            </a:r>
          </a:p>
          <a:p>
            <a:r>
              <a:rPr lang="fa-IR" sz="3100" dirty="0">
                <a:solidFill>
                  <a:srgbClr val="000000"/>
                </a:solidFill>
              </a:rPr>
              <a:t>بدست آوردن پارامترهای کیفیت سرویس </a:t>
            </a:r>
            <a:r>
              <a:rPr lang="en-US" sz="2800" dirty="0" err="1">
                <a:solidFill>
                  <a:srgbClr val="000000"/>
                </a:solidFill>
              </a:rPr>
              <a:t>QoS</a:t>
            </a:r>
            <a:r>
              <a:rPr lang="fa-IR" sz="2800" dirty="0">
                <a:solidFill>
                  <a:srgbClr val="000000"/>
                </a:solidFill>
              </a:rPr>
              <a:t> </a:t>
            </a:r>
            <a:r>
              <a:rPr lang="fa-IR" sz="3100" dirty="0">
                <a:solidFill>
                  <a:srgbClr val="000000"/>
                </a:solidFill>
              </a:rPr>
              <a:t>در شبکه های دسترسی باز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r>
              <a:rPr lang="fa-IR" sz="3100" dirty="0">
                <a:solidFill>
                  <a:srgbClr val="000000"/>
                </a:solidFill>
              </a:rPr>
              <a:t>می باشد که شامل تاخیر انتها به انتها، میزان از دست دادن بسته ها ، قابلیت اطمینان و ... می باشد. </a:t>
            </a:r>
          </a:p>
          <a:p>
            <a:r>
              <a:rPr lang="fa-IR" sz="3100" dirty="0">
                <a:solidFill>
                  <a:srgbClr val="000000"/>
                </a:solidFill>
              </a:rPr>
              <a:t>بارهای ترافیکی در برش های مختلف با گذشت زمان تحت تغییر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r>
              <a:rPr lang="fa-IR" sz="3100" dirty="0">
                <a:solidFill>
                  <a:srgbClr val="000000"/>
                </a:solidFill>
              </a:rPr>
              <a:t>قرار می گیرند ، در نتیجه چالش هایی برای تأمین کیفیت مداوم ایجاد می شود</a:t>
            </a:r>
            <a:r>
              <a:rPr lang="fa-IR" sz="5100" dirty="0">
                <a:solidFill>
                  <a:srgbClr val="000000"/>
                </a:solidFill>
              </a:rPr>
              <a:t>. </a:t>
            </a:r>
            <a:r>
              <a:rPr lang="fa-IR" sz="3100" dirty="0">
                <a:solidFill>
                  <a:srgbClr val="000000"/>
                </a:solidFill>
              </a:rPr>
              <a:t>حل این مشکل از کارهای آتی می باشد</a:t>
            </a:r>
            <a:br>
              <a:rPr lang="fa-IR" dirty="0"/>
            </a:br>
            <a:br>
              <a:rPr lang="fa-IR" dirty="0"/>
            </a:br>
            <a:br>
              <a:rPr lang="fa-IR" dirty="0"/>
            </a:br>
            <a:br>
              <a:rPr lang="fa-IR" dirty="0"/>
            </a:br>
            <a:br>
              <a:rPr lang="fa-IR" dirty="0"/>
            </a:br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C66F732F-DD43-49EE-A5F7-33532139F50D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311FC-25B6-44B0-819F-3CE906A2F831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9592F-97DC-43EC-83DD-91E48D1EA038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05853-00E6-4B00-89F8-D52A258D029E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3F045-822A-4312-86BC-BC7F05294E7B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D512BE-EF34-44DB-B821-BF8E42F10C7D}"/>
              </a:ext>
            </a:extLst>
          </p:cNvPr>
          <p:cNvSpPr/>
          <p:nvPr/>
        </p:nvSpPr>
        <p:spPr>
          <a:xfrm>
            <a:off x="11110176" y="5781229"/>
            <a:ext cx="914400" cy="1005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3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E7C4-AF64-449B-B817-4889A73A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540" y="2678410"/>
            <a:ext cx="8911687" cy="1280890"/>
          </a:xfrm>
        </p:spPr>
        <p:txBody>
          <a:bodyPr/>
          <a:lstStyle/>
          <a:p>
            <a:r>
              <a:rPr lang="fa-IR" dirty="0"/>
              <a:t>با تشکر فراوان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8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779" y="634407"/>
            <a:ext cx="8911687" cy="1054705"/>
          </a:xfrm>
        </p:spPr>
        <p:txBody>
          <a:bodyPr/>
          <a:lstStyle/>
          <a:p>
            <a:pPr algn="ctr"/>
            <a:r>
              <a:rPr lang="fa-IR" b="1" dirty="0"/>
              <a:t>نسل پنجم مخابرات </a:t>
            </a:r>
            <a:r>
              <a:rPr lang="en-US" sz="3200" b="1" dirty="0"/>
              <a:t>5G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618" y="1449300"/>
            <a:ext cx="9514412" cy="509395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مزایای </a:t>
            </a:r>
            <a:r>
              <a:rPr lang="en-US" sz="1800" dirty="0">
                <a:solidFill>
                  <a:schemeClr val="tx1"/>
                </a:solidFill>
              </a:rPr>
              <a:t>5G</a:t>
            </a:r>
            <a:r>
              <a:rPr lang="fa-IR" sz="2400" dirty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در برابر </a:t>
            </a:r>
            <a:r>
              <a:rPr lang="en-US" sz="1800" dirty="0">
                <a:solidFill>
                  <a:schemeClr val="tx1"/>
                </a:solidFill>
              </a:rPr>
              <a:t>4G</a:t>
            </a:r>
            <a:r>
              <a:rPr lang="fa-IR" sz="2400" dirty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ارائه طیف بالاتر و بهره وری انرژی بیشتر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دستیابی</a:t>
            </a:r>
            <a:r>
              <a:rPr lang="en-US" sz="1800" dirty="0">
                <a:solidFill>
                  <a:schemeClr val="tx1"/>
                </a:solidFill>
              </a:rPr>
              <a:t>5G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 به رشد ظرفیت سیستم با ضریب حداقل 1000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 بهینه سازی انرژی با ضریب حداقل 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شامل یک شبکه ی فشرده با هسته ی هوشمند و منعطف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فناوری های مورد استفاده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ar-IQ" dirty="0"/>
              <a:t>شبکه ی تعریف شده ی نرم افزاری </a:t>
            </a:r>
            <a:r>
              <a:rPr lang="en-US" dirty="0"/>
              <a:t>SDN</a:t>
            </a:r>
            <a:r>
              <a:rPr lang="ar-IQ" dirty="0"/>
              <a:t>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fa-IR" dirty="0">
                <a:solidFill>
                  <a:schemeClr val="tx1"/>
                </a:solidFill>
              </a:rPr>
              <a:t>برش شبکه</a:t>
            </a:r>
          </a:p>
          <a:p>
            <a:pPr lvl="1"/>
            <a:r>
              <a:rPr lang="fa-IR" dirty="0">
                <a:solidFill>
                  <a:schemeClr val="tx1"/>
                </a:solidFill>
              </a:rPr>
              <a:t>مجازی سازی توابع شبکه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موج میلیمتری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femtocell</a:t>
            </a:r>
            <a:endParaRPr lang="fa-I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Massive MIMO</a:t>
            </a:r>
            <a:endParaRPr lang="fa-IR" sz="1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ORAN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a-I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8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986" y="391197"/>
            <a:ext cx="8911687" cy="1280890"/>
          </a:xfrm>
        </p:spPr>
        <p:txBody>
          <a:bodyPr/>
          <a:lstStyle/>
          <a:p>
            <a:pPr algn="ctr" rtl="1"/>
            <a:r>
              <a:rPr lang="fa-IR" dirty="0"/>
              <a:t>تکامل ساختار ایستگاه های پایه(</a:t>
            </a:r>
            <a:r>
              <a:rPr lang="en-US" dirty="0"/>
              <a:t> (</a:t>
            </a:r>
            <a:r>
              <a:rPr lang="en-US" sz="3200" dirty="0"/>
              <a:t>BS</a:t>
            </a:r>
            <a:r>
              <a:rPr lang="fa-IR" dirty="0"/>
              <a:t>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369" y="1569603"/>
            <a:ext cx="10131425" cy="4165600"/>
          </a:xfrm>
        </p:spPr>
        <p:txBody>
          <a:bodyPr anchor="t"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fa-IR" dirty="0"/>
              <a:t>ساختار های سنتی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dirty="0"/>
              <a:t>ایستگاه های پایه با </a:t>
            </a:r>
            <a:r>
              <a:rPr lang="en-US" sz="1800" dirty="0"/>
              <a:t>RRH</a:t>
            </a:r>
            <a:r>
              <a:rPr lang="fa-IR" dirty="0"/>
              <a:t> </a:t>
            </a: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dirty="0"/>
              <a:t>شبکه های دسترسی رادیوی ابری</a:t>
            </a:r>
          </a:p>
          <a:p>
            <a:pPr lvl="2"/>
            <a:r>
              <a:rPr lang="en-US" dirty="0"/>
              <a:t>C-RAN</a:t>
            </a:r>
          </a:p>
          <a:p>
            <a:pPr lvl="2"/>
            <a:r>
              <a:rPr lang="en-US" dirty="0"/>
              <a:t>H-CRAN</a:t>
            </a:r>
          </a:p>
          <a:p>
            <a:pPr lvl="2"/>
            <a:r>
              <a:rPr lang="en-US" dirty="0"/>
              <a:t>F-RAN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1800" dirty="0"/>
              <a:t>X-RAN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1800" dirty="0"/>
              <a:t>VRAN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b="1" dirty="0"/>
              <a:t>ORAN</a:t>
            </a:r>
          </a:p>
        </p:txBody>
      </p:sp>
      <p:pic>
        <p:nvPicPr>
          <p:cNvPr id="6" name="Picture 5" descr="MacroB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12" y="3030340"/>
            <a:ext cx="3580917" cy="343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5975D007-74D1-4FEC-BBEC-379ECD9272A8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C9362-80E1-440A-9CA1-F01B91D281AE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4EE215-A5CD-47E5-A210-D59CE7FFD76D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90FDBA-BD70-4382-BD94-8C83B1EFA26B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311E31-5195-47CD-A235-02627C44419B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150C4-CA8A-4BD0-872C-F0EADBC75D5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FFC612D3-09AD-4087-B6E0-96818F08F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521" y="1122797"/>
            <a:ext cx="3736093" cy="16536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6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208" y="591548"/>
            <a:ext cx="8911687" cy="1160618"/>
          </a:xfrm>
        </p:spPr>
        <p:txBody>
          <a:bodyPr/>
          <a:lstStyle/>
          <a:p>
            <a:pPr algn="ctr"/>
            <a:r>
              <a:rPr lang="fa-IR" dirty="0"/>
              <a:t>شبکه ی دسترسی رادیویی ابری- </a:t>
            </a:r>
            <a:r>
              <a:rPr lang="en-US" sz="3200" dirty="0"/>
              <a:t>C-RAN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615" y="1382087"/>
            <a:ext cx="9249376" cy="483473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a-IR" b="1" dirty="0"/>
              <a:t>واحد مرکزی باند پایه-</a:t>
            </a:r>
            <a:r>
              <a:rPr lang="en-US" sz="2000" b="1" dirty="0"/>
              <a:t>Centralized Based Band Unit</a:t>
            </a:r>
            <a:endParaRPr lang="fa-IR" sz="2000" b="1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/>
              <a:t>شکل گیری </a:t>
            </a:r>
            <a:r>
              <a:rPr lang="en-US" sz="1800" dirty="0"/>
              <a:t>BBU</a:t>
            </a:r>
            <a:r>
              <a:rPr lang="fa-IR" dirty="0"/>
              <a:t> ها به صورت یک مجموعه ی واحد تحت عنوان </a:t>
            </a:r>
            <a:r>
              <a:rPr lang="en-US" sz="1800" dirty="0"/>
              <a:t>BBU Pool</a:t>
            </a:r>
            <a:endParaRPr lang="fa-IR" sz="1800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fa-IR" dirty="0"/>
              <a:t>در راستای بهینه سازی عملکرد </a:t>
            </a:r>
            <a:r>
              <a:rPr lang="en-US" sz="1600" dirty="0"/>
              <a:t>BBU</a:t>
            </a:r>
            <a:r>
              <a:rPr lang="fa-IR" dirty="0"/>
              <a:t> ها در مواجهه باایستگاههای پایه پر ترافیک و کم ترافیک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/>
              <a:t>به اشتراک گزاری این مجموعه بین چندین سلول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/>
              <a:t>در نظر گرفتن </a:t>
            </a:r>
            <a:r>
              <a:rPr lang="en-US" sz="1800" dirty="0"/>
              <a:t>BBU Pool</a:t>
            </a:r>
            <a:r>
              <a:rPr lang="fa-IR" dirty="0"/>
              <a:t> به عنوان یک خوشه ی مجازی</a:t>
            </a:r>
            <a:r>
              <a:rPr lang="en-US" dirty="0"/>
              <a:t> </a:t>
            </a:r>
            <a:r>
              <a:rPr lang="fa-IR" dirty="0"/>
              <a:t>که شامل پردازش گرهایی است که پردازش های باند پایه را انجام می دهند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b="1" dirty="0"/>
              <a:t> </a:t>
            </a:r>
            <a:r>
              <a:rPr lang="fa-IR" sz="2400" b="1" dirty="0"/>
              <a:t>لینک</a:t>
            </a:r>
            <a:r>
              <a:rPr lang="fa-IR" b="1" dirty="0"/>
              <a:t> </a:t>
            </a:r>
            <a:r>
              <a:rPr lang="en-US" b="1" dirty="0"/>
              <a:t>Fronthaul</a:t>
            </a:r>
            <a:r>
              <a:rPr lang="fa-IR" b="1" dirty="0"/>
              <a:t> </a:t>
            </a:r>
            <a:endParaRPr lang="en-US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a-IR" sz="2000" dirty="0"/>
              <a:t>به مرحله ی اتصال سایت های </a:t>
            </a:r>
            <a:r>
              <a:rPr lang="en-US" dirty="0"/>
              <a:t>RRH</a:t>
            </a:r>
            <a:r>
              <a:rPr lang="fa-IR" dirty="0"/>
              <a:t> </a:t>
            </a:r>
            <a:r>
              <a:rPr lang="fa-IR" sz="2000" dirty="0"/>
              <a:t>به</a:t>
            </a:r>
            <a:r>
              <a:rPr lang="en-US" dirty="0"/>
              <a:t> BBU Pool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Backhaul</a:t>
            </a:r>
            <a:endParaRPr lang="fa-IR" b="1" dirty="0"/>
          </a:p>
          <a:p>
            <a:pPr lvl="2"/>
            <a:r>
              <a:rPr lang="fa-IR" dirty="0"/>
              <a:t>اتصال </a:t>
            </a:r>
            <a:r>
              <a:rPr lang="en-US" sz="1600" dirty="0"/>
              <a:t>BBU Pool</a:t>
            </a:r>
            <a:r>
              <a:rPr lang="en-US" dirty="0"/>
              <a:t> </a:t>
            </a:r>
            <a:r>
              <a:rPr lang="fa-IR" dirty="0"/>
              <a:t> به هسته ی شبکه ی سیار</a:t>
            </a:r>
          </a:p>
          <a:p>
            <a:pPr marL="457200" lvl="1" indent="0" algn="r" rtl="1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95" y="3409406"/>
            <a:ext cx="4454236" cy="1803054"/>
          </a:xfrm>
          <a:prstGeom prst="rect">
            <a:avLst/>
          </a:prstGeom>
        </p:spPr>
      </p:pic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5A6EA133-C8C5-4472-BE96-3365D634D2F9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A5DBD6-5281-4B16-BF19-A4A2DF2D452A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516286-D3B6-442E-91FF-D3A7286CCAD7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E9E62-7F04-472B-BEAD-1446FD39AB1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3D5EF3-72A1-40B5-903C-D50A3DB3C8C1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CABA0D-B182-4C05-BE53-A0A9ECED6C47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5A36D180-C238-4BC3-8898-A9BEA365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95" y="5165510"/>
            <a:ext cx="3183320" cy="166250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5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506" y="1580606"/>
            <a:ext cx="9253358" cy="4325245"/>
          </a:xfrm>
        </p:spPr>
        <p:txBody>
          <a:bodyPr/>
          <a:lstStyle/>
          <a:p>
            <a:r>
              <a:rPr lang="ar-IQ" dirty="0"/>
              <a:t>یک جایگزین انعطاف پذیر و باز برای</a:t>
            </a:r>
            <a:r>
              <a:rPr lang="fa-IR" dirty="0"/>
              <a:t> </a:t>
            </a:r>
            <a:r>
              <a:rPr lang="en-US" dirty="0"/>
              <a:t>RAN</a:t>
            </a:r>
            <a:r>
              <a:rPr lang="fa-IR" dirty="0"/>
              <a:t> </a:t>
            </a:r>
            <a:r>
              <a:rPr lang="ar-IQ" dirty="0"/>
              <a:t>مبتنی بر سخت افزار سنتی بدست آمده‌است.</a:t>
            </a:r>
            <a:endParaRPr lang="fa-IR" dirty="0"/>
          </a:p>
          <a:p>
            <a:r>
              <a:rPr lang="ar-IQ" dirty="0"/>
              <a:t>سه حوزه ی مهم</a:t>
            </a:r>
            <a:r>
              <a:rPr lang="fa-IR" dirty="0"/>
              <a:t> در این ساختار</a:t>
            </a:r>
          </a:p>
          <a:p>
            <a:pPr lvl="1"/>
            <a:r>
              <a:rPr lang="ar-IQ" dirty="0"/>
              <a:t>جداسازی بخش</a:t>
            </a:r>
            <a:r>
              <a:rPr lang="fa-IR" dirty="0"/>
              <a:t> </a:t>
            </a:r>
            <a:r>
              <a:rPr lang="ar-IQ" dirty="0"/>
              <a:t>صفحه ی کنترل</a:t>
            </a:r>
            <a:r>
              <a:rPr lang="fa-IR" dirty="0"/>
              <a:t> از </a:t>
            </a:r>
            <a:r>
              <a:rPr lang="ar-IQ" dirty="0"/>
              <a:t>صفحه‌ی کاربر</a:t>
            </a:r>
            <a:endParaRPr lang="fa-IR" dirty="0"/>
          </a:p>
          <a:p>
            <a:pPr lvl="2"/>
            <a:r>
              <a:rPr lang="fa-IR" dirty="0"/>
              <a:t> </a:t>
            </a:r>
            <a:r>
              <a:rPr lang="en-US" dirty="0"/>
              <a:t>RAN</a:t>
            </a:r>
            <a:r>
              <a:rPr lang="fa-IR" dirty="0"/>
              <a:t> به عنوان یک استخر منطقی از ظرفیت، با کارایی بیشتری کار کند.</a:t>
            </a:r>
          </a:p>
          <a:p>
            <a:pPr lvl="2"/>
            <a:r>
              <a:rPr lang="fa-IR" dirty="0"/>
              <a:t>جدایی نرم افزار از سخت افزار</a:t>
            </a:r>
          </a:p>
          <a:p>
            <a:pPr lvl="1"/>
            <a:r>
              <a:rPr lang="ar-IQ" dirty="0"/>
              <a:t>ساختن یک پشته نرم‌افزاری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en-US" dirty="0" err="1"/>
              <a:t>eNodeB</a:t>
            </a:r>
            <a:r>
              <a:rPr lang="fa-IR" dirty="0"/>
              <a:t> مدولار</a:t>
            </a:r>
          </a:p>
          <a:p>
            <a:pPr lvl="2"/>
            <a:r>
              <a:rPr lang="fa-IR" dirty="0"/>
              <a:t>با طرح های مجازی سازی هماهنگی دارد</a:t>
            </a:r>
          </a:p>
          <a:p>
            <a:pPr lvl="1"/>
            <a:r>
              <a:rPr lang="ar-IQ" dirty="0"/>
              <a:t>انتشار رابطهای باز شمال و جنوب</a:t>
            </a:r>
            <a:endParaRPr lang="fa-IR" dirty="0"/>
          </a:p>
          <a:p>
            <a:pPr lvl="2"/>
            <a:r>
              <a:rPr lang="ar-IQ" dirty="0"/>
              <a:t>رابطهای استاندارد و باز قابلیت پشتیبانی از فروشنده‌های متعدد </a:t>
            </a:r>
            <a:r>
              <a:rPr lang="fa-IR" dirty="0"/>
              <a:t>و </a:t>
            </a:r>
            <a:r>
              <a:rPr lang="ar-IQ" dirty="0"/>
              <a:t>همکاری اثبات شده </a:t>
            </a:r>
            <a:r>
              <a:rPr lang="fa-IR"/>
              <a:t>را </a:t>
            </a:r>
            <a:r>
              <a:rPr lang="ar-IQ"/>
              <a:t>دارند</a:t>
            </a: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91" y="101197"/>
            <a:ext cx="8911687" cy="1280890"/>
          </a:xfrm>
        </p:spPr>
        <p:txBody>
          <a:bodyPr/>
          <a:lstStyle/>
          <a:p>
            <a:r>
              <a:rPr lang="en-US" dirty="0"/>
              <a:t>VRAN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626" y="1266080"/>
            <a:ext cx="8915400" cy="3777622"/>
          </a:xfrm>
        </p:spPr>
        <p:txBody>
          <a:bodyPr/>
          <a:lstStyle/>
          <a:p>
            <a:r>
              <a:rPr lang="ar-IQ" dirty="0"/>
              <a:t> شبکه‌های دسترسی رادیویی مجازی</a:t>
            </a:r>
            <a:r>
              <a:rPr lang="en-US" dirty="0"/>
              <a:t> </a:t>
            </a:r>
            <a:r>
              <a:rPr lang="en-US" sz="2200" dirty="0"/>
              <a:t>BBU</a:t>
            </a:r>
            <a:r>
              <a:rPr lang="fa-IR" dirty="0"/>
              <a:t>مجازی می شود</a:t>
            </a:r>
          </a:p>
          <a:p>
            <a:r>
              <a:rPr lang="ar-IQ" dirty="0"/>
              <a:t>با اجرای توابع باند پایه مجازی بر روی سخت افزار سرور کالا، بر اساس اصول مجازی سازی توابع شبکه </a:t>
            </a:r>
            <a:r>
              <a:rPr lang="en-US" dirty="0"/>
              <a:t>، </a:t>
            </a:r>
            <a:r>
              <a:rPr lang="ar-IQ" dirty="0"/>
              <a:t>فراتر از آخرین شبکه‌ی  متمرکز رادیویی</a:t>
            </a:r>
            <a:r>
              <a:rPr lang="en-US" dirty="0"/>
              <a:t> </a:t>
            </a:r>
            <a:r>
              <a:rPr lang="ar-IQ" dirty="0"/>
              <a:t>است</a:t>
            </a:r>
          </a:p>
          <a:p>
            <a:r>
              <a:rPr lang="ar-IQ" dirty="0"/>
              <a:t>افزایش هوشمندانه ظرفیت </a:t>
            </a:r>
            <a:endParaRPr lang="en-US" dirty="0"/>
          </a:p>
          <a:p>
            <a:r>
              <a:rPr lang="ar-IQ" dirty="0"/>
              <a:t>کاهش چشمگیر هزینه‌ها</a:t>
            </a:r>
            <a:endParaRPr lang="en-US" dirty="0"/>
          </a:p>
          <a:p>
            <a:r>
              <a:rPr lang="ar-IQ" dirty="0"/>
              <a:t>معماری</a:t>
            </a:r>
            <a:r>
              <a:rPr lang="en-US" sz="2200" dirty="0" err="1"/>
              <a:t>vRAN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ar-IQ" dirty="0"/>
              <a:t>همچنین امکان انتقال اترنت و</a:t>
            </a:r>
            <a:r>
              <a:rPr lang="en-US" sz="2200" dirty="0"/>
              <a:t>IP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ar-IQ" dirty="0"/>
              <a:t>را فراهم می‌کند</a:t>
            </a:r>
            <a:endParaRPr lang="en-US" dirty="0"/>
          </a:p>
          <a:p>
            <a:pPr lvl="1"/>
            <a:r>
              <a:rPr lang="ar-IQ" dirty="0"/>
              <a:t> که به ارائه‌دهندگان خدمات گزینه‌های مقرون به صرفه‌تری برای انتقال </a:t>
            </a:r>
            <a:r>
              <a:rPr lang="en-US" sz="2200" dirty="0"/>
              <a:t>fronthaul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ar-IQ" dirty="0"/>
              <a:t>می‌دهد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4474241"/>
            <a:ext cx="4616731" cy="2280628"/>
          </a:xfrm>
          <a:prstGeom prst="rect">
            <a:avLst/>
          </a:prstGeom>
        </p:spPr>
      </p:pic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4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163" y="1382087"/>
            <a:ext cx="8949291" cy="4365778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ا</a:t>
            </a:r>
            <a:r>
              <a:rPr lang="ar-IQ" dirty="0"/>
              <a:t>لمانهای شبکه ی دسترسی رادیویی را مجازی می‌کند، آنها را جدا کرده و رابطهای باز</a:t>
            </a:r>
            <a:r>
              <a:rPr lang="fa-IR" dirty="0"/>
              <a:t> </a:t>
            </a:r>
            <a:r>
              <a:rPr lang="ar-IQ" dirty="0"/>
              <a:t>مناسب را برای اتصال این عناصر</a:t>
            </a:r>
            <a:r>
              <a:rPr lang="fa-IR" dirty="0"/>
              <a:t> </a:t>
            </a:r>
            <a:r>
              <a:rPr lang="ar-IQ" dirty="0"/>
              <a:t>تعیین می‌کند.</a:t>
            </a:r>
            <a:endParaRPr lang="en-US" dirty="0"/>
          </a:p>
          <a:p>
            <a:r>
              <a:rPr lang="fa-IR" dirty="0"/>
              <a:t>از ترکیب </a:t>
            </a:r>
            <a:r>
              <a:rPr lang="en-US" dirty="0"/>
              <a:t>C-RAN</a:t>
            </a:r>
            <a:r>
              <a:rPr lang="fa-IR" dirty="0"/>
              <a:t> و </a:t>
            </a:r>
            <a:r>
              <a:rPr lang="en-US" dirty="0"/>
              <a:t>VRAN </a:t>
            </a:r>
            <a:r>
              <a:rPr lang="fa-IR" dirty="0"/>
              <a:t> - </a:t>
            </a:r>
            <a:r>
              <a:rPr lang="en-US" dirty="0"/>
              <a:t>C-RAN</a:t>
            </a:r>
            <a:r>
              <a:rPr lang="fa-IR" dirty="0"/>
              <a:t> و </a:t>
            </a:r>
            <a:r>
              <a:rPr lang="en-US" dirty="0"/>
              <a:t>XRAN</a:t>
            </a:r>
            <a:endParaRPr lang="fa-IR" dirty="0"/>
          </a:p>
          <a:p>
            <a:r>
              <a:rPr lang="fa-IR" dirty="0"/>
              <a:t>استفاده از روشهای یادگیری ماشین برای هوشمندسازی لایه‌های </a:t>
            </a:r>
            <a:r>
              <a:rPr lang="en-US" dirty="0"/>
              <a:t>RAN</a:t>
            </a:r>
          </a:p>
          <a:p>
            <a:r>
              <a:rPr lang="fa-IR" dirty="0"/>
              <a:t>ويژگی</a:t>
            </a:r>
            <a:r>
              <a:rPr lang="en-US" dirty="0"/>
              <a:t> </a:t>
            </a:r>
            <a:r>
              <a:rPr lang="fa-IR" dirty="0"/>
              <a:t>های </a:t>
            </a:r>
            <a:r>
              <a:rPr lang="en-US" dirty="0"/>
              <a:t>ORAN</a:t>
            </a:r>
          </a:p>
          <a:p>
            <a:pPr lvl="1"/>
            <a:r>
              <a:rPr lang="fa-IR" dirty="0"/>
              <a:t>باز بودن</a:t>
            </a:r>
          </a:p>
          <a:p>
            <a:pPr lvl="1"/>
            <a:r>
              <a:rPr lang="fa-IR" dirty="0"/>
              <a:t>هوشمندی</a:t>
            </a:r>
          </a:p>
          <a:p>
            <a:pPr lvl="1"/>
            <a:r>
              <a:rPr lang="fa-IR" dirty="0"/>
              <a:t>مجازی سازی بخش </a:t>
            </a:r>
            <a:r>
              <a:rPr lang="en-US" dirty="0"/>
              <a:t>RAN</a:t>
            </a:r>
          </a:p>
          <a:p>
            <a:pPr lvl="1"/>
            <a:r>
              <a:rPr lang="fa-IR" dirty="0"/>
              <a:t>نرم افزار منبع باز</a:t>
            </a:r>
          </a:p>
          <a:p>
            <a:pPr lvl="1"/>
            <a:r>
              <a:rPr lang="fa-IR" dirty="0"/>
              <a:t>سخت افزار سفید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14955-3156-4650-ADA7-06325F4EF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19" y="3353015"/>
            <a:ext cx="6014745" cy="322373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/>
              <a:t>/37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60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5268</TotalTime>
  <Words>2539</Words>
  <Application>Microsoft Office PowerPoint</Application>
  <PresentationFormat>Widescreen</PresentationFormat>
  <Paragraphs>426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Cambria Math</vt:lpstr>
      <vt:lpstr>Century Gothic</vt:lpstr>
      <vt:lpstr>CMMI12</vt:lpstr>
      <vt:lpstr>IRLotus</vt:lpstr>
      <vt:lpstr>IRlotus-Bold</vt:lpstr>
      <vt:lpstr>LiberationSerif</vt:lpstr>
      <vt:lpstr>Times New Roman</vt:lpstr>
      <vt:lpstr>Wingdings</vt:lpstr>
      <vt:lpstr>Wingdings 3</vt:lpstr>
      <vt:lpstr>Wisp</vt:lpstr>
      <vt:lpstr>دانشگاه تهران دانشکده برق و کامپیوتر پیشنهاد رساله ی دکتری  تخصیص منابع در شبکه های دسترسی رادیویی باز با برش دهی شبکه  </vt:lpstr>
      <vt:lpstr>PowerPoint Presentation</vt:lpstr>
      <vt:lpstr>فهرست مطالب</vt:lpstr>
      <vt:lpstr>نسل پنجم مخابرات 5G</vt:lpstr>
      <vt:lpstr>تکامل ساختار ایستگاه های پایه( (BSها</vt:lpstr>
      <vt:lpstr>شبکه ی دسترسی رادیویی ابری- C-RAN</vt:lpstr>
      <vt:lpstr>XRAN</vt:lpstr>
      <vt:lpstr>VRAN</vt:lpstr>
      <vt:lpstr>ORAN</vt:lpstr>
      <vt:lpstr>ORAN</vt:lpstr>
      <vt:lpstr>مجازی سازی توابع شبکه  </vt:lpstr>
      <vt:lpstr>برش شبکه  </vt:lpstr>
      <vt:lpstr>مسئله کوله پشتی</vt:lpstr>
      <vt:lpstr>مسئله بسته بندی جعبه</vt:lpstr>
      <vt:lpstr>یادگیری تقویتی در حل مسئله</vt:lpstr>
      <vt:lpstr>بررسی برش شبکه به صورت دینامیکی در شبکه HCRAN</vt:lpstr>
      <vt:lpstr>انگیزه ی پژوهشی</vt:lpstr>
      <vt:lpstr>مدل سیستم</vt:lpstr>
      <vt:lpstr>نرخ قابل دسترس</vt:lpstr>
      <vt:lpstr>توان و ظرفیت لینک fronthaul</vt:lpstr>
      <vt:lpstr>میانگین تاخیر</vt:lpstr>
      <vt:lpstr>مرکز داده ی فیزیکی</vt:lpstr>
      <vt:lpstr>شرح مسئله  </vt:lpstr>
      <vt:lpstr>شرح مسئله  </vt:lpstr>
      <vt:lpstr>حل مسئله ی اول بخش اول</vt:lpstr>
      <vt:lpstr>حل مسئله ی اول بخش دوم</vt:lpstr>
      <vt:lpstr>الگوریتم مسئله ی اول </vt:lpstr>
      <vt:lpstr>حل مسئله ی دوم</vt:lpstr>
      <vt:lpstr>نتایج عددی مسئله ی اول</vt:lpstr>
      <vt:lpstr>نتایج عددی مسئله ی دوم</vt:lpstr>
      <vt:lpstr>مدل سیستم و صورت مسئله ی بخش رادیویی  </vt:lpstr>
      <vt:lpstr>مدل سیستم و صورت مسئله ی بخش هسته  </vt:lpstr>
      <vt:lpstr>مدل سیستم و صورت مسئله ی بخش هسته</vt:lpstr>
      <vt:lpstr>نتایج عددی مسئله ی اول  </vt:lpstr>
      <vt:lpstr>نتایج عددی مسئله ی دوم  </vt:lpstr>
      <vt:lpstr>نتیجه گیری</vt:lpstr>
      <vt:lpstr>پیشنهادات</vt:lpstr>
      <vt:lpstr>با تشکر فراوان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mojdeh karbalaee</dc:creator>
  <cp:lastModifiedBy>mojdeh karbalaee</cp:lastModifiedBy>
  <cp:revision>221</cp:revision>
  <dcterms:created xsi:type="dcterms:W3CDTF">2017-09-21T07:09:31Z</dcterms:created>
  <dcterms:modified xsi:type="dcterms:W3CDTF">2020-11-12T10:41:20Z</dcterms:modified>
</cp:coreProperties>
</file>