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73" d="100"/>
          <a:sy n="73" d="100"/>
        </p:scale>
        <p:origin x="5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26D006-77C1-46F1-B358-0D72B25320B3}" type="datetimeFigureOut">
              <a:rPr lang="en-US" smtClean="0"/>
              <a:t>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ECC0B-249E-45AD-8BDD-82586EF457BF}" type="slidenum">
              <a:rPr lang="en-US" smtClean="0"/>
              <a:t>‹#›</a:t>
            </a:fld>
            <a:endParaRPr lang="en-US"/>
          </a:p>
        </p:txBody>
      </p:sp>
    </p:spTree>
    <p:extLst>
      <p:ext uri="{BB962C8B-B14F-4D97-AF65-F5344CB8AC3E}">
        <p14:creationId xmlns:p14="http://schemas.microsoft.com/office/powerpoint/2010/main" val="1530631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053A848-D31C-45DA-B59C-C621E68A502B}" type="datetime1">
              <a:rPr lang="en-US" smtClean="0"/>
              <a:t>1/4/2021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3777905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F32252-468F-4583-BD07-23AE6339560F}" type="datetime1">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2600001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0B81B8B-3826-4177-930E-965C27AA4234}" type="datetime1">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1987810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EA4931-981E-4DA4-8ADC-B75CEDDCED06}" type="datetime1">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1503735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673388-E755-4450-BCE3-21A6FC2B25D1}" type="datetime1">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2850852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116FBFF-EE95-4CED-8403-C5235E02F49C}" type="datetime1">
              <a:rPr lang="en-US" smtClean="0"/>
              <a:t>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1447369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4E36C59-7D03-4FFD-8E5D-644D2C59A649}" type="datetime1">
              <a:rPr lang="en-US" smtClean="0"/>
              <a:t>1/4/2021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2506329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75491EE-D0C1-41B4-8C41-1487107C3E20}" type="datetime1">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1750313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2445B4D-E839-424C-B824-B7290FBDCD56}" type="datetime1">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4247696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F2B5B2-2C97-4281-9A1F-64B3BE02E43F}" type="datetime1">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78025A5-B869-46FF-95AC-69EC79E0F0A5}" type="slidenum">
              <a:rPr lang="en-US" smtClean="0"/>
              <a:pPr/>
              <a:t>‹#›</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3975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CE676B-3B07-4C95-95FA-5C95AA45A77E}" type="datetime1">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314476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3325CC-12A5-48E7-8CDD-43A743E0D8FB}" type="datetime1">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285356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3E3145-ECE6-41B7-93AF-303F2858E729}" type="datetime1">
              <a:rPr lang="en-US" smtClean="0"/>
              <a:t>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4235161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B15E4E-F8F3-40C1-977F-4E2CA57610FC}" type="datetime1">
              <a:rPr lang="en-US" smtClean="0"/>
              <a:t>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2594025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A8A97-B720-4944-89D3-C0C3AEF5FC10}" type="datetime1">
              <a:rPr lang="en-US" smtClean="0"/>
              <a:t>1/4/2021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1799530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4BB27-491B-4E5F-BA24-F235EC69D7A8}" type="datetime1">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2815804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F4927-755C-4B2A-A412-383C241C7E5D}" type="datetime1">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78025A5-B869-46FF-95AC-69EC79E0F0A5}" type="slidenum">
              <a:rPr lang="en-US" smtClean="0"/>
              <a:t>‹#›</a:t>
            </a:fld>
            <a:endParaRPr lang="en-US"/>
          </a:p>
        </p:txBody>
      </p:sp>
    </p:spTree>
    <p:extLst>
      <p:ext uri="{BB962C8B-B14F-4D97-AF65-F5344CB8AC3E}">
        <p14:creationId xmlns:p14="http://schemas.microsoft.com/office/powerpoint/2010/main" val="420704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5D2FEAF-EB36-46C5-BEF7-2E2A2597C1F9}" type="datetime1">
              <a:rPr lang="en-US" smtClean="0"/>
              <a:t>1/4/2021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78025A5-B869-46FF-95AC-69EC79E0F0A5}" type="slidenum">
              <a:rPr lang="en-US" smtClean="0"/>
              <a:t>‹#›</a:t>
            </a:fld>
            <a:endParaRPr lang="en-US"/>
          </a:p>
        </p:txBody>
      </p:sp>
    </p:spTree>
    <p:extLst>
      <p:ext uri="{BB962C8B-B14F-4D97-AF65-F5344CB8AC3E}">
        <p14:creationId xmlns:p14="http://schemas.microsoft.com/office/powerpoint/2010/main" val="16907718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DC2A-ABF0-40A5-A57E-8B63C907A86C}"/>
              </a:ext>
            </a:extLst>
          </p:cNvPr>
          <p:cNvSpPr>
            <a:spLocks noGrp="1"/>
          </p:cNvSpPr>
          <p:nvPr>
            <p:ph type="ctrTitle"/>
          </p:nvPr>
        </p:nvSpPr>
        <p:spPr/>
        <p:txBody>
          <a:bodyPr/>
          <a:lstStyle/>
          <a:p>
            <a:pPr algn="ctr"/>
            <a:r>
              <a:rPr lang="en-US" dirty="0">
                <a:latin typeface="Times New Roman" panose="02020603050405020304" pitchFamily="18" charset="0"/>
                <a:cs typeface="Times New Roman" panose="02020603050405020304" pitchFamily="18" charset="0"/>
              </a:rPr>
              <a:t>MEC</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CD3F6FE-554F-4BF5-BB55-BF77E71121A1}"/>
              </a:ext>
            </a:extLst>
          </p:cNvPr>
          <p:cNvSpPr>
            <a:spLocks noGrp="1"/>
          </p:cNvSpPr>
          <p:nvPr>
            <p:ph type="subTitle" idx="1"/>
          </p:nvPr>
        </p:nvSpPr>
        <p:spPr/>
        <p:txBody>
          <a:bodyPr/>
          <a:lstStyle/>
          <a:p>
            <a:r>
              <a:rPr lang="en-US" dirty="0"/>
              <a:t>Mojdeh Karbalaee </a:t>
            </a:r>
            <a:r>
              <a:rPr lang="en-US" dirty="0" err="1"/>
              <a:t>Motalleb</a:t>
            </a:r>
            <a:endParaRPr lang="en-US" dirty="0"/>
          </a:p>
        </p:txBody>
      </p:sp>
      <p:sp>
        <p:nvSpPr>
          <p:cNvPr id="4" name="Slide Number Placeholder 3">
            <a:extLst>
              <a:ext uri="{FF2B5EF4-FFF2-40B4-BE49-F238E27FC236}">
                <a16:creationId xmlns:a16="http://schemas.microsoft.com/office/drawing/2014/main" id="{7DACF33E-02A0-4143-BB4C-A53D2B305C30}"/>
              </a:ext>
            </a:extLst>
          </p:cNvPr>
          <p:cNvSpPr>
            <a:spLocks noGrp="1"/>
          </p:cNvSpPr>
          <p:nvPr>
            <p:ph type="sldNum" sz="quarter" idx="12"/>
          </p:nvPr>
        </p:nvSpPr>
        <p:spPr/>
        <p:txBody>
          <a:bodyPr/>
          <a:lstStyle/>
          <a:p>
            <a:fld id="{578025A5-B869-46FF-95AC-69EC79E0F0A5}" type="slidenum">
              <a:rPr lang="en-US" smtClean="0"/>
              <a:t>1</a:t>
            </a:fld>
            <a:endParaRPr lang="en-US"/>
          </a:p>
        </p:txBody>
      </p:sp>
    </p:spTree>
    <p:extLst>
      <p:ext uri="{BB962C8B-B14F-4D97-AF65-F5344CB8AC3E}">
        <p14:creationId xmlns:p14="http://schemas.microsoft.com/office/powerpoint/2010/main" val="1527442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MEC in O-RAN</a:t>
            </a:r>
            <a:endParaRPr lang="en-US" dirty="0"/>
          </a:p>
        </p:txBody>
      </p:sp>
      <p:pic>
        <p:nvPicPr>
          <p:cNvPr id="5" name="Content Placeholder 4"/>
          <p:cNvPicPr>
            <a:picLocks noGrp="1" noChangeAspect="1"/>
          </p:cNvPicPr>
          <p:nvPr>
            <p:ph idx="1"/>
          </p:nvPr>
        </p:nvPicPr>
        <p:blipFill>
          <a:blip r:embed="rId2"/>
          <a:stretch>
            <a:fillRect/>
          </a:stretch>
        </p:blipFill>
        <p:spPr>
          <a:xfrm>
            <a:off x="2259874" y="2551248"/>
            <a:ext cx="6666436" cy="3822090"/>
          </a:xfrm>
          <a:prstGeom prst="rect">
            <a:avLst/>
          </a:prstGeom>
        </p:spPr>
      </p:pic>
      <p:sp>
        <p:nvSpPr>
          <p:cNvPr id="4" name="Slide Number Placeholder 3"/>
          <p:cNvSpPr>
            <a:spLocks noGrp="1"/>
          </p:cNvSpPr>
          <p:nvPr>
            <p:ph type="sldNum" sz="quarter" idx="12"/>
          </p:nvPr>
        </p:nvSpPr>
        <p:spPr/>
        <p:txBody>
          <a:bodyPr/>
          <a:lstStyle/>
          <a:p>
            <a:fld id="{578025A5-B869-46FF-95AC-69EC79E0F0A5}" type="slidenum">
              <a:rPr lang="en-US" smtClean="0"/>
              <a:pPr/>
              <a:t>10</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613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MEC in O-RAN</a:t>
            </a:r>
          </a:p>
        </p:txBody>
      </p:sp>
      <p:sp>
        <p:nvSpPr>
          <p:cNvPr id="3" name="Content Placeholder 2"/>
          <p:cNvSpPr>
            <a:spLocks noGrp="1"/>
          </p:cNvSpPr>
          <p:nvPr>
            <p:ph idx="1"/>
          </p:nvPr>
        </p:nvSpPr>
        <p:spPr>
          <a:xfrm>
            <a:off x="1403148" y="2495006"/>
            <a:ext cx="9478212" cy="3694611"/>
          </a:xfrm>
        </p:spPr>
        <p:txBody>
          <a:bodyPr>
            <a:normAutofit/>
          </a:bodyPr>
          <a:lstStyle/>
          <a:p>
            <a:r>
              <a:rPr lang="en-US" dirty="0"/>
              <a:t>In this section we detail the different components needed for realizing the MEC solution over the </a:t>
            </a:r>
            <a:r>
              <a:rPr lang="en-US" dirty="0" err="1"/>
              <a:t>fronthaul</a:t>
            </a:r>
            <a:r>
              <a:rPr lang="en-US" dirty="0"/>
              <a:t> interface. We use as our starting point the F1oIP implementation of the CU/DU split, detailed in </a:t>
            </a:r>
            <a:r>
              <a:rPr lang="en-US" dirty="0" smtClean="0"/>
              <a:t> </a:t>
            </a:r>
            <a:r>
              <a:rPr lang="en-US" dirty="0"/>
              <a:t>and extend it accordingly in order to enable the MEC operation. The implementation is introducing a new signaling mode between the PDCP and RLC layers, resembling the F1AP standardized interface for the communication between CUs and DUs. Originally, F1AP is handling data plane packets over GTP tunnels, established for each served UE of the system. The F1oIP implementation is using UDP/TCP interfaces in order to exchange the traffic between the CUs and DUs, including also some signaling information on the packet headers that is ordinarily exchanged between the PDCP and RLC layers (e.g. DRB/SRB allocation, frame/</a:t>
            </a:r>
            <a:r>
              <a:rPr lang="en-US" dirty="0" err="1"/>
              <a:t>subframe</a:t>
            </a:r>
            <a:r>
              <a:rPr lang="en-US" dirty="0"/>
              <a:t> scheduling, protocol context, etc.). The following sections describe the new packet headers that are introduced over the F1oIP interface, and how they allow applications directly connected to the </a:t>
            </a:r>
            <a:r>
              <a:rPr lang="en-US" dirty="0" err="1"/>
              <a:t>fronthaul</a:t>
            </a:r>
            <a:r>
              <a:rPr lang="en-US" dirty="0"/>
              <a:t> interface handle data-plane user-directed traffic.</a:t>
            </a:r>
          </a:p>
        </p:txBody>
      </p:sp>
      <p:sp>
        <p:nvSpPr>
          <p:cNvPr id="4" name="Slide Number Placeholder 3"/>
          <p:cNvSpPr>
            <a:spLocks noGrp="1"/>
          </p:cNvSpPr>
          <p:nvPr>
            <p:ph type="sldNum" sz="quarter" idx="12"/>
          </p:nvPr>
        </p:nvSpPr>
        <p:spPr/>
        <p:txBody>
          <a:bodyPr/>
          <a:lstStyle/>
          <a:p>
            <a:fld id="{578025A5-B869-46FF-95AC-69EC79E0F0A5}" type="slidenum">
              <a:rPr lang="en-US" smtClean="0"/>
              <a:pPr/>
              <a:t>11</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9218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78025A5-B869-46FF-95AC-69EC79E0F0A5}" type="slidenum">
              <a:rPr lang="en-US" smtClean="0"/>
              <a:pPr/>
              <a:t>12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912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0D6A-31BE-49A2-BF81-D3C794D3C920}"/>
              </a:ext>
            </a:extLst>
          </p:cNvPr>
          <p:cNvSpPr>
            <a:spLocks noGrp="1"/>
          </p:cNvSpPr>
          <p:nvPr>
            <p:ph type="title"/>
          </p:nvPr>
        </p:nvSpPr>
        <p:spPr/>
        <p:txBody>
          <a:bodyPr/>
          <a:lstStyle/>
          <a:p>
            <a:r>
              <a:rPr lang="en-US" dirty="0"/>
              <a:t>MEC Architecture</a:t>
            </a:r>
          </a:p>
        </p:txBody>
      </p:sp>
      <p:sp>
        <p:nvSpPr>
          <p:cNvPr id="3" name="Content Placeholder 2">
            <a:extLst>
              <a:ext uri="{FF2B5EF4-FFF2-40B4-BE49-F238E27FC236}">
                <a16:creationId xmlns:a16="http://schemas.microsoft.com/office/drawing/2014/main" id="{AE60D3DA-054E-473C-B7A8-EF48172C49FD}"/>
              </a:ext>
            </a:extLst>
          </p:cNvPr>
          <p:cNvSpPr>
            <a:spLocks noGrp="1"/>
          </p:cNvSpPr>
          <p:nvPr>
            <p:ph idx="1"/>
          </p:nvPr>
        </p:nvSpPr>
        <p:spPr/>
        <p:txBody>
          <a:bodyPr/>
          <a:lstStyle/>
          <a:p>
            <a:r>
              <a:rPr lang="en-US" dirty="0"/>
              <a:t>MEC is a layer that resides between cloud and mobile devices. Therefore, the infrastructure is derived as a three-layer hierarchy; cloud, MEC and mobile devices . Mobile edge computing mostly complies with cloud computing to support and enhance performance of the end devices. The formation of a three-layer service model, is depicted in figure </a:t>
            </a:r>
          </a:p>
          <a:p>
            <a:r>
              <a:rPr lang="en-US" dirty="0"/>
              <a:t>MEC key value proposition is that it offers cloud computing by pushing cloud resources, such as compute, network and storage to edge of the mobile network in order to fulfil application requirement that are compute hungry (e.g. Games applications), latency-sensitive (e.g. Augmented Reality applications) and high-bandwidth demanding (e.g. Mobile Big data Analytics).</a:t>
            </a:r>
          </a:p>
        </p:txBody>
      </p:sp>
      <p:sp>
        <p:nvSpPr>
          <p:cNvPr id="5" name="Slide Number Placeholder 4">
            <a:extLst>
              <a:ext uri="{FF2B5EF4-FFF2-40B4-BE49-F238E27FC236}">
                <a16:creationId xmlns:a16="http://schemas.microsoft.com/office/drawing/2014/main" id="{21CB8906-461D-41B0-A215-8E86AC2D6A0A}"/>
              </a:ext>
            </a:extLst>
          </p:cNvPr>
          <p:cNvSpPr>
            <a:spLocks noGrp="1"/>
          </p:cNvSpPr>
          <p:nvPr>
            <p:ph type="sldNum" sz="quarter" idx="12"/>
          </p:nvPr>
        </p:nvSpPr>
        <p:spPr/>
        <p:txBody>
          <a:bodyPr/>
          <a:lstStyle/>
          <a:p>
            <a:fld id="{578025A5-B869-46FF-95AC-69EC79E0F0A5}" type="slidenum">
              <a:rPr lang="en-US" smtClean="0"/>
              <a:pPr/>
              <a:t>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946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E39B1-5F89-49A1-9663-5A5357D2221F}"/>
              </a:ext>
            </a:extLst>
          </p:cNvPr>
          <p:cNvSpPr>
            <a:spLocks noGrp="1"/>
          </p:cNvSpPr>
          <p:nvPr>
            <p:ph type="title"/>
          </p:nvPr>
        </p:nvSpPr>
        <p:spPr/>
        <p:txBody>
          <a:bodyPr/>
          <a:lstStyle/>
          <a:p>
            <a:r>
              <a:rPr lang="en-US" dirty="0"/>
              <a:t>MEC Architecture</a:t>
            </a:r>
          </a:p>
        </p:txBody>
      </p:sp>
      <p:pic>
        <p:nvPicPr>
          <p:cNvPr id="4" name="Content Placeholder 3">
            <a:extLst>
              <a:ext uri="{FF2B5EF4-FFF2-40B4-BE49-F238E27FC236}">
                <a16:creationId xmlns:a16="http://schemas.microsoft.com/office/drawing/2014/main" id="{59D185F7-B26E-4B8D-85F1-4E116E2F5D77}"/>
              </a:ext>
            </a:extLst>
          </p:cNvPr>
          <p:cNvPicPr>
            <a:picLocks noGrp="1" noChangeAspect="1"/>
          </p:cNvPicPr>
          <p:nvPr>
            <p:ph idx="1"/>
          </p:nvPr>
        </p:nvPicPr>
        <p:blipFill>
          <a:blip r:embed="rId2"/>
          <a:stretch>
            <a:fillRect/>
          </a:stretch>
        </p:blipFill>
        <p:spPr>
          <a:xfrm>
            <a:off x="1021976" y="2422197"/>
            <a:ext cx="6187615" cy="4188275"/>
          </a:xfrm>
          <a:prstGeom prst="rect">
            <a:avLst/>
          </a:prstGeom>
        </p:spPr>
      </p:pic>
      <p:pic>
        <p:nvPicPr>
          <p:cNvPr id="5" name="Picture 4">
            <a:extLst>
              <a:ext uri="{FF2B5EF4-FFF2-40B4-BE49-F238E27FC236}">
                <a16:creationId xmlns:a16="http://schemas.microsoft.com/office/drawing/2014/main" id="{6473024C-8DBA-48E7-BC40-66CA31149AEE}"/>
              </a:ext>
            </a:extLst>
          </p:cNvPr>
          <p:cNvPicPr>
            <a:picLocks noChangeAspect="1"/>
          </p:cNvPicPr>
          <p:nvPr/>
        </p:nvPicPr>
        <p:blipFill>
          <a:blip r:embed="rId3"/>
          <a:stretch>
            <a:fillRect/>
          </a:stretch>
        </p:blipFill>
        <p:spPr>
          <a:xfrm>
            <a:off x="7812019" y="2277759"/>
            <a:ext cx="2958353" cy="4477150"/>
          </a:xfrm>
          <a:prstGeom prst="rect">
            <a:avLst/>
          </a:prstGeom>
        </p:spPr>
      </p:pic>
      <p:sp>
        <p:nvSpPr>
          <p:cNvPr id="6" name="Slide Number Placeholder 5">
            <a:extLst>
              <a:ext uri="{FF2B5EF4-FFF2-40B4-BE49-F238E27FC236}">
                <a16:creationId xmlns:a16="http://schemas.microsoft.com/office/drawing/2014/main" id="{AB61FF5F-D17B-45D6-BE16-333EC1C36C8C}"/>
              </a:ext>
            </a:extLst>
          </p:cNvPr>
          <p:cNvSpPr>
            <a:spLocks noGrp="1"/>
          </p:cNvSpPr>
          <p:nvPr>
            <p:ph type="sldNum" sz="quarter" idx="12"/>
          </p:nvPr>
        </p:nvSpPr>
        <p:spPr/>
        <p:txBody>
          <a:bodyPr/>
          <a:lstStyle/>
          <a:p>
            <a:fld id="{578025A5-B869-46FF-95AC-69EC79E0F0A5}" type="slidenum">
              <a:rPr lang="en-US" smtClean="0"/>
              <a:pPr/>
              <a:t>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793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069772" y="2446746"/>
            <a:ext cx="5289351" cy="3893218"/>
          </a:xfrm>
          <a:prstGeom prst="rect">
            <a:avLst/>
          </a:prstGeom>
        </p:spPr>
      </p:pic>
      <p:sp>
        <p:nvSpPr>
          <p:cNvPr id="4" name="Slide Number Placeholder 3">
            <a:extLst>
              <a:ext uri="{FF2B5EF4-FFF2-40B4-BE49-F238E27FC236}">
                <a16:creationId xmlns:a16="http://schemas.microsoft.com/office/drawing/2014/main" id="{BE82FB21-BAAE-4367-B73B-FAEDA4E46A16}"/>
              </a:ext>
            </a:extLst>
          </p:cNvPr>
          <p:cNvSpPr>
            <a:spLocks noGrp="1"/>
          </p:cNvSpPr>
          <p:nvPr>
            <p:ph type="sldNum" sz="quarter" idx="12"/>
          </p:nvPr>
        </p:nvSpPr>
        <p:spPr/>
        <p:txBody>
          <a:bodyPr/>
          <a:lstStyle/>
          <a:p>
            <a:fld id="{578025A5-B869-46FF-95AC-69EC79E0F0A5}" type="slidenum">
              <a:rPr lang="en-US" smtClean="0"/>
              <a:pPr/>
              <a:t>4</a:t>
            </a:fld>
            <a:endParaRPr lang="en-US" dirty="0">
              <a:latin typeface="Times New Roman" panose="02020603050405020304" pitchFamily="18" charset="0"/>
              <a:cs typeface="Times New Roman" panose="02020603050405020304" pitchFamily="18" charset="0"/>
            </a:endParaRPr>
          </a:p>
        </p:txBody>
      </p:sp>
      <p:sp>
        <p:nvSpPr>
          <p:cNvPr id="6" name="Title 5"/>
          <p:cNvSpPr>
            <a:spLocks noGrp="1"/>
          </p:cNvSpPr>
          <p:nvPr>
            <p:ph type="title"/>
          </p:nvPr>
        </p:nvSpPr>
        <p:spPr>
          <a:xfrm>
            <a:off x="966652" y="862148"/>
            <a:ext cx="8975841" cy="1001363"/>
          </a:xfrm>
        </p:spPr>
        <p:txBody>
          <a:bodyPr/>
          <a:lstStyle/>
          <a:p>
            <a:r>
              <a:rPr lang="en-US" sz="3200" dirty="0" err="1"/>
              <a:t>iRAF</a:t>
            </a:r>
            <a:r>
              <a:rPr lang="en-US" sz="3200" dirty="0"/>
              <a:t>: a Deep Reinforcement </a:t>
            </a:r>
            <a:r>
              <a:rPr lang="en-US" sz="3200" dirty="0" smtClean="0"/>
              <a:t>Learning Approach for Collaborative Mobile Edge Computing </a:t>
            </a:r>
            <a:r>
              <a:rPr lang="en-US" sz="3200" dirty="0" err="1" smtClean="0"/>
              <a:t>IoT</a:t>
            </a:r>
            <a:r>
              <a:rPr lang="en-US" sz="3200" dirty="0" smtClean="0"/>
              <a:t> Networks </a:t>
            </a:r>
            <a:r>
              <a:rPr lang="en-US" sz="3200" dirty="0"/>
              <a:t/>
            </a:r>
            <a:br>
              <a:rPr lang="en-US" sz="3200" dirty="0"/>
            </a:br>
            <a:endParaRPr lang="en-US" sz="3200" dirty="0"/>
          </a:p>
        </p:txBody>
      </p:sp>
    </p:spTree>
    <p:extLst>
      <p:ext uri="{BB962C8B-B14F-4D97-AF65-F5344CB8AC3E}">
        <p14:creationId xmlns:p14="http://schemas.microsoft.com/office/powerpoint/2010/main" val="4115547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Collaborative Mobile Edge Computing</a:t>
            </a:r>
            <a:r>
              <a:rPr lang="en-US" dirty="0" smtClean="0"/>
              <a:t> </a:t>
            </a:r>
            <a:endParaRPr lang="en-US" dirty="0"/>
          </a:p>
        </p:txBody>
      </p:sp>
      <p:sp>
        <p:nvSpPr>
          <p:cNvPr id="3" name="Content Placeholder 2"/>
          <p:cNvSpPr>
            <a:spLocks noGrp="1"/>
          </p:cNvSpPr>
          <p:nvPr>
            <p:ph idx="1"/>
          </p:nvPr>
        </p:nvSpPr>
        <p:spPr>
          <a:xfrm>
            <a:off x="692332" y="2207623"/>
            <a:ext cx="9288282" cy="4062548"/>
          </a:xfrm>
        </p:spPr>
        <p:txBody>
          <a:bodyPr>
            <a:normAutofit/>
          </a:bodyPr>
          <a:lstStyle/>
          <a:p>
            <a:r>
              <a:rPr lang="en-US" dirty="0"/>
              <a:t>We consider a </a:t>
            </a:r>
            <a:r>
              <a:rPr lang="en-US" dirty="0" err="1"/>
              <a:t>CoMEC</a:t>
            </a:r>
            <a:r>
              <a:rPr lang="en-US" dirty="0"/>
              <a:t> network model over </a:t>
            </a:r>
            <a:r>
              <a:rPr lang="en-US" dirty="0" smtClean="0"/>
              <a:t>fiber-wireless connection </a:t>
            </a:r>
            <a:r>
              <a:rPr lang="en-US" dirty="0"/>
              <a:t>as shown in Fig. </a:t>
            </a:r>
            <a:endParaRPr lang="en-US" dirty="0" smtClean="0"/>
          </a:p>
          <a:p>
            <a:r>
              <a:rPr lang="en-US" dirty="0" smtClean="0"/>
              <a:t>The </a:t>
            </a:r>
            <a:r>
              <a:rPr lang="en-US" dirty="0" err="1" smtClean="0"/>
              <a:t>CoMEC</a:t>
            </a:r>
            <a:r>
              <a:rPr lang="en-US" dirty="0"/>
              <a:t> </a:t>
            </a:r>
            <a:r>
              <a:rPr lang="en-US" dirty="0" smtClean="0"/>
              <a:t>system </a:t>
            </a:r>
            <a:r>
              <a:rPr lang="en-US" dirty="0"/>
              <a:t>consists of a set of collaborative edge servers </a:t>
            </a:r>
            <a:r>
              <a:rPr lang="en-US" dirty="0" smtClean="0"/>
              <a:t>connected </a:t>
            </a:r>
            <a:r>
              <a:rPr lang="en-US" dirty="0"/>
              <a:t>through a fiber switch in a homogeneous network</a:t>
            </a:r>
            <a:r>
              <a:rPr lang="en-US" dirty="0" smtClean="0"/>
              <a:t>.</a:t>
            </a:r>
          </a:p>
          <a:p>
            <a:r>
              <a:rPr lang="en-US" dirty="0" smtClean="0"/>
              <a:t>The optical </a:t>
            </a:r>
            <a:r>
              <a:rPr lang="en-US" dirty="0"/>
              <a:t>backbone network connects to the </a:t>
            </a:r>
            <a:r>
              <a:rPr lang="en-US" dirty="0" smtClean="0"/>
              <a:t>cloud server center thousands </a:t>
            </a:r>
            <a:r>
              <a:rPr lang="en-US" dirty="0"/>
              <a:t>of miles away. </a:t>
            </a:r>
            <a:endParaRPr lang="en-US" dirty="0" smtClean="0"/>
          </a:p>
          <a:p>
            <a:r>
              <a:rPr lang="en-US" dirty="0" smtClean="0"/>
              <a:t>To </a:t>
            </a:r>
            <a:r>
              <a:rPr lang="en-US" dirty="0"/>
              <a:t>distinguish the edge server receiving the task from the collaborative edge servers, we </a:t>
            </a:r>
            <a:r>
              <a:rPr lang="en-US" dirty="0" smtClean="0"/>
              <a:t>denote a </a:t>
            </a:r>
            <a:r>
              <a:rPr lang="en-US" dirty="0"/>
              <a:t>task requesting edge server as </a:t>
            </a:r>
            <a:r>
              <a:rPr lang="en-US" i="1" dirty="0"/>
              <a:t>e</a:t>
            </a:r>
            <a:r>
              <a:rPr lang="en-US" dirty="0" smtClean="0"/>
              <a:t>.</a:t>
            </a:r>
          </a:p>
          <a:p>
            <a:r>
              <a:rPr lang="en-US" dirty="0" smtClean="0"/>
              <a:t> </a:t>
            </a:r>
            <a:r>
              <a:rPr lang="en-US" dirty="0"/>
              <a:t>The other </a:t>
            </a:r>
            <a:r>
              <a:rPr lang="en-US" dirty="0" smtClean="0"/>
              <a:t>collaborative edge </a:t>
            </a:r>
            <a:r>
              <a:rPr lang="en-US" dirty="0"/>
              <a:t>servers have the same priority and function as the task</a:t>
            </a:r>
            <a:br>
              <a:rPr lang="en-US" dirty="0"/>
            </a:br>
            <a:r>
              <a:rPr lang="en-US" dirty="0"/>
              <a:t>requesting server </a:t>
            </a:r>
            <a:r>
              <a:rPr lang="en-US" i="1" dirty="0"/>
              <a:t>e</a:t>
            </a:r>
            <a:r>
              <a:rPr lang="en-US" dirty="0"/>
              <a:t>. </a:t>
            </a:r>
            <a:endParaRPr lang="en-US" dirty="0" smtClean="0"/>
          </a:p>
          <a:p>
            <a:r>
              <a:rPr lang="en-US" dirty="0" smtClean="0"/>
              <a:t>Each </a:t>
            </a:r>
            <a:r>
              <a:rPr lang="en-US" dirty="0"/>
              <a:t>edge server can serve multiple </a:t>
            </a:r>
            <a:r>
              <a:rPr lang="en-US" dirty="0" smtClean="0"/>
              <a:t>UEs through </a:t>
            </a:r>
            <a:r>
              <a:rPr lang="en-US" dirty="0"/>
              <a:t>base stations (BSs).</a:t>
            </a:r>
            <a:r>
              <a:rPr lang="en-US" dirty="0"/>
              <a:t> </a:t>
            </a:r>
            <a:br>
              <a:rPr lang="en-US" dirty="0"/>
            </a:br>
            <a:endParaRPr lang="en-US" dirty="0"/>
          </a:p>
        </p:txBody>
      </p:sp>
      <p:sp>
        <p:nvSpPr>
          <p:cNvPr id="4" name="Slide Number Placeholder 3"/>
          <p:cNvSpPr>
            <a:spLocks noGrp="1"/>
          </p:cNvSpPr>
          <p:nvPr>
            <p:ph type="sldNum" sz="quarter" idx="12"/>
          </p:nvPr>
        </p:nvSpPr>
        <p:spPr/>
        <p:txBody>
          <a:bodyPr/>
          <a:lstStyle/>
          <a:p>
            <a:fld id="{578025A5-B869-46FF-95AC-69EC79E0F0A5}" type="slidenum">
              <a:rPr lang="en-US" smtClean="0"/>
              <a:pPr/>
              <a:t>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862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211" y="908354"/>
            <a:ext cx="9197586" cy="789818"/>
          </a:xfrm>
        </p:spPr>
        <p:txBody>
          <a:bodyPr/>
          <a:lstStyle/>
          <a:p>
            <a:r>
              <a:rPr lang="en-US" dirty="0"/>
              <a:t>Deep Reinforcement Learning Based Mobile Edge Computing for Intelligent Internet </a:t>
            </a:r>
            <a:r>
              <a:rPr lang="en-US" dirty="0" smtClean="0"/>
              <a:t>of Things </a:t>
            </a:r>
            <a:endParaRPr lang="en-US" dirty="0"/>
          </a:p>
        </p:txBody>
      </p:sp>
      <p:sp>
        <p:nvSpPr>
          <p:cNvPr id="4" name="Slide Number Placeholder 3"/>
          <p:cNvSpPr>
            <a:spLocks noGrp="1"/>
          </p:cNvSpPr>
          <p:nvPr>
            <p:ph type="sldNum" sz="quarter" idx="12"/>
          </p:nvPr>
        </p:nvSpPr>
        <p:spPr/>
        <p:txBody>
          <a:bodyPr/>
          <a:lstStyle/>
          <a:p>
            <a:fld id="{578025A5-B869-46FF-95AC-69EC79E0F0A5}" type="slidenum">
              <a:rPr lang="en-US" smtClean="0"/>
              <a:pPr/>
              <a:t>6</a:t>
            </a:fld>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3606585" y="2310797"/>
            <a:ext cx="4988775" cy="4491055"/>
          </a:xfrm>
          <a:prstGeom prst="rect">
            <a:avLst/>
          </a:prstGeom>
        </p:spPr>
      </p:pic>
    </p:spTree>
    <p:extLst>
      <p:ext uri="{BB962C8B-B14F-4D97-AF65-F5344CB8AC3E}">
        <p14:creationId xmlns:p14="http://schemas.microsoft.com/office/powerpoint/2010/main" val="2920439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Reinforcement Learning Based Mobile Edge Computing for Intelligent Internet of Things </a:t>
            </a:r>
          </a:p>
        </p:txBody>
      </p:sp>
      <p:sp>
        <p:nvSpPr>
          <p:cNvPr id="3" name="Content Placeholder 2"/>
          <p:cNvSpPr>
            <a:spLocks noGrp="1"/>
          </p:cNvSpPr>
          <p:nvPr>
            <p:ph idx="1"/>
          </p:nvPr>
        </p:nvSpPr>
        <p:spPr/>
        <p:txBody>
          <a:bodyPr/>
          <a:lstStyle/>
          <a:p>
            <a:r>
              <a:rPr lang="en-US" dirty="0"/>
              <a:t>we study MEC networks for intelligent </a:t>
            </a:r>
            <a:r>
              <a:rPr lang="en-US" dirty="0" err="1"/>
              <a:t>IoT</a:t>
            </a:r>
            <a:r>
              <a:rPr lang="en-US" dirty="0"/>
              <a:t>, where multiple users have </a:t>
            </a:r>
            <a:r>
              <a:rPr lang="en-US" dirty="0" smtClean="0"/>
              <a:t>some computational </a:t>
            </a:r>
            <a:r>
              <a:rPr lang="en-US" dirty="0"/>
              <a:t>tasks assisted by multiple computational access points (CAPs</a:t>
            </a:r>
            <a:r>
              <a:rPr lang="en-US" dirty="0" smtClean="0"/>
              <a:t>)</a:t>
            </a:r>
          </a:p>
          <a:p>
            <a:r>
              <a:rPr lang="en-US" dirty="0"/>
              <a:t>By offloading some tasks to the CAPs, the system performance can be improved through reducing the latency and energy consumption, which are the two important metrics of interest in the MEC networks</a:t>
            </a:r>
            <a:r>
              <a:rPr lang="en-US" dirty="0" smtClean="0"/>
              <a:t>.</a:t>
            </a:r>
          </a:p>
          <a:p>
            <a:r>
              <a:rPr lang="en-US" dirty="0"/>
              <a:t>We devise the system by proposing the offloading strategy intelligently through the deep reinforcement learning </a:t>
            </a:r>
            <a:r>
              <a:rPr lang="en-US" dirty="0" smtClean="0"/>
              <a:t>algorithm</a:t>
            </a:r>
          </a:p>
          <a:p>
            <a:r>
              <a:rPr lang="en-US" dirty="0"/>
              <a:t>we consider the problem of offloading strategy design for MEC network, in order to determine how many tasks to computed by the CAPs. </a:t>
            </a:r>
          </a:p>
        </p:txBody>
      </p:sp>
      <p:sp>
        <p:nvSpPr>
          <p:cNvPr id="4" name="Slide Number Placeholder 3"/>
          <p:cNvSpPr>
            <a:spLocks noGrp="1"/>
          </p:cNvSpPr>
          <p:nvPr>
            <p:ph type="sldNum" sz="quarter" idx="12"/>
          </p:nvPr>
        </p:nvSpPr>
        <p:spPr/>
        <p:txBody>
          <a:bodyPr/>
          <a:lstStyle/>
          <a:p>
            <a:fld id="{578025A5-B869-46FF-95AC-69EC79E0F0A5}" type="slidenum">
              <a:rPr lang="en-US" smtClean="0"/>
              <a:pPr/>
              <a:t>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744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MEC and O-RAN </a:t>
            </a:r>
            <a:r>
              <a:rPr lang="en-US" dirty="0" smtClean="0"/>
              <a:t>Integration</a:t>
            </a:r>
            <a:endParaRPr lang="en-US" dirty="0"/>
          </a:p>
        </p:txBody>
      </p:sp>
      <p:sp>
        <p:nvSpPr>
          <p:cNvPr id="3" name="Content Placeholder 2"/>
          <p:cNvSpPr>
            <a:spLocks noGrp="1"/>
          </p:cNvSpPr>
          <p:nvPr>
            <p:ph idx="1"/>
          </p:nvPr>
        </p:nvSpPr>
        <p:spPr/>
        <p:txBody>
          <a:bodyPr/>
          <a:lstStyle/>
          <a:p>
            <a:r>
              <a:rPr lang="en-US" dirty="0" smtClean="0"/>
              <a:t>MEC </a:t>
            </a:r>
            <a:r>
              <a:rPr lang="en-US" dirty="0"/>
              <a:t>hosts can be combined with the near-RT RIC hosts of O-RAN, and the MEC-based control plane services can be just O-RAN services (data plane services cannot be deployed that way). MEC databases (about UE locations, cell performance, Radio Network Information Service (RNIS)) can be integrated with O-RAN databases; the Mobile Edge Application Orchestrator (MEAO) can be used for </a:t>
            </a:r>
            <a:r>
              <a:rPr lang="en-US" dirty="0" err="1"/>
              <a:t>xApps</a:t>
            </a:r>
            <a:r>
              <a:rPr lang="en-US" dirty="0"/>
              <a:t> orchestration (including SON functions). The MEC application mobility mechanism can be reused in multi-near-RT RIC environment, solving an essential problem of the inter-near-RT RICs cooperation.</a:t>
            </a:r>
          </a:p>
        </p:txBody>
      </p:sp>
      <p:sp>
        <p:nvSpPr>
          <p:cNvPr id="4" name="Slide Number Placeholder 3"/>
          <p:cNvSpPr>
            <a:spLocks noGrp="1"/>
          </p:cNvSpPr>
          <p:nvPr>
            <p:ph type="sldNum" sz="quarter" idx="12"/>
          </p:nvPr>
        </p:nvSpPr>
        <p:spPr/>
        <p:txBody>
          <a:bodyPr/>
          <a:lstStyle/>
          <a:p>
            <a:fld id="{578025A5-B869-46FF-95AC-69EC79E0F0A5}" type="slidenum">
              <a:rPr lang="en-US" smtClean="0"/>
              <a:pPr/>
              <a:t>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719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NS and MEC/O-RAN </a:t>
            </a:r>
            <a:r>
              <a:rPr lang="en-US" dirty="0" smtClean="0"/>
              <a:t>Integration</a:t>
            </a:r>
            <a:endParaRPr lang="en-US" dirty="0"/>
          </a:p>
        </p:txBody>
      </p:sp>
      <p:sp>
        <p:nvSpPr>
          <p:cNvPr id="3" name="Content Placeholder 2"/>
          <p:cNvSpPr>
            <a:spLocks noGrp="1"/>
          </p:cNvSpPr>
          <p:nvPr>
            <p:ph idx="1"/>
          </p:nvPr>
        </p:nvSpPr>
        <p:spPr/>
        <p:txBody>
          <a:bodyPr/>
          <a:lstStyle/>
          <a:p>
            <a:r>
              <a:rPr lang="en-US" dirty="0" smtClean="0"/>
              <a:t>The </a:t>
            </a:r>
            <a:r>
              <a:rPr lang="en-US" dirty="0"/>
              <a:t>support of NS is an ongoing technical spec task group effort in O-RAN. It impacts O-RAN in several ways: (</a:t>
            </a:r>
            <a:r>
              <a:rPr lang="en-US" dirty="0" err="1"/>
              <a:t>i</a:t>
            </a:r>
            <a:r>
              <a:rPr lang="en-US" dirty="0"/>
              <a:t>) a slice </a:t>
            </a:r>
            <a:r>
              <a:rPr lang="en-US" dirty="0" err="1"/>
              <a:t>xApps</a:t>
            </a:r>
            <a:r>
              <a:rPr lang="en-US" dirty="0"/>
              <a:t> can be included in NR slice templates and orchestrated by the O-RAN/MEC orchestrator; (ii) each slice needs a separate, secure partition of the O-RAN/MEC databases; and (iii) the slice </a:t>
            </a:r>
            <a:r>
              <a:rPr lang="en-US" dirty="0" err="1"/>
              <a:t>xApps</a:t>
            </a:r>
            <a:r>
              <a:rPr lang="en-US" dirty="0"/>
              <a:t> hosting near-RT RIC architecture modification is required. Moreover, the 5GC (sub-)network slice and O-RAN network slice has to be stitched together using native 5GC network slicing-related mechanisms, as defined by 3GPP</a:t>
            </a:r>
          </a:p>
        </p:txBody>
      </p:sp>
      <p:sp>
        <p:nvSpPr>
          <p:cNvPr id="4" name="Slide Number Placeholder 3"/>
          <p:cNvSpPr>
            <a:spLocks noGrp="1"/>
          </p:cNvSpPr>
          <p:nvPr>
            <p:ph type="sldNum" sz="quarter" idx="12"/>
          </p:nvPr>
        </p:nvSpPr>
        <p:spPr/>
        <p:txBody>
          <a:bodyPr/>
          <a:lstStyle/>
          <a:p>
            <a:fld id="{578025A5-B869-46FF-95AC-69EC79E0F0A5}" type="slidenum">
              <a:rPr lang="en-US" smtClean="0"/>
              <a:pPr/>
              <a:t>9</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7496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362</TotalTime>
  <Words>770</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Times New Roman</vt:lpstr>
      <vt:lpstr>Wingdings 3</vt:lpstr>
      <vt:lpstr>Ion Boardroom</vt:lpstr>
      <vt:lpstr>MEC  </vt:lpstr>
      <vt:lpstr>MEC Architecture</vt:lpstr>
      <vt:lpstr>MEC Architecture</vt:lpstr>
      <vt:lpstr>iRAF: a Deep Reinforcement Learning Approach for Collaborative Mobile Edge Computing IoT Networks  </vt:lpstr>
      <vt:lpstr>Collaborative Mobile Edge Computing </vt:lpstr>
      <vt:lpstr>Deep Reinforcement Learning Based Mobile Edge Computing for Intelligent Internet of Things </vt:lpstr>
      <vt:lpstr>Deep Reinforcement Learning Based Mobile Edge Computing for Intelligent Internet of Things </vt:lpstr>
      <vt:lpstr>MEC and O-RAN Integration</vt:lpstr>
      <vt:lpstr>NS and MEC/O-RAN Integration</vt:lpstr>
      <vt:lpstr>MEC in O-RAN</vt:lpstr>
      <vt:lpstr>MEC in O-RAN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dc:title>
  <dc:creator>mojdeh karbalaee</dc:creator>
  <cp:lastModifiedBy>mojdeh karbalaee</cp:lastModifiedBy>
  <cp:revision>8</cp:revision>
  <dcterms:created xsi:type="dcterms:W3CDTF">2021-01-04T09:03:07Z</dcterms:created>
  <dcterms:modified xsi:type="dcterms:W3CDTF">2021-01-04T17:24:23Z</dcterms:modified>
</cp:coreProperties>
</file>