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59" r:id="rId3"/>
    <p:sldId id="319" r:id="rId4"/>
    <p:sldId id="257" r:id="rId5"/>
    <p:sldId id="265" r:id="rId6"/>
    <p:sldId id="268" r:id="rId7"/>
    <p:sldId id="325" r:id="rId8"/>
    <p:sldId id="326" r:id="rId9"/>
    <p:sldId id="329" r:id="rId10"/>
    <p:sldId id="330" r:id="rId11"/>
    <p:sldId id="331" r:id="rId12"/>
    <p:sldId id="334" r:id="rId13"/>
    <p:sldId id="333" r:id="rId14"/>
    <p:sldId id="337" r:id="rId15"/>
    <p:sldId id="338" r:id="rId16"/>
    <p:sldId id="367" r:id="rId17"/>
    <p:sldId id="336" r:id="rId18"/>
    <p:sldId id="368" r:id="rId19"/>
    <p:sldId id="285" r:id="rId20"/>
    <p:sldId id="344" r:id="rId21"/>
    <p:sldId id="347" r:id="rId22"/>
    <p:sldId id="345" r:id="rId23"/>
    <p:sldId id="346" r:id="rId24"/>
    <p:sldId id="289" r:id="rId25"/>
    <p:sldId id="348" r:id="rId26"/>
    <p:sldId id="349" r:id="rId27"/>
    <p:sldId id="351" r:id="rId28"/>
    <p:sldId id="350" r:id="rId29"/>
    <p:sldId id="352" r:id="rId30"/>
    <p:sldId id="314" r:id="rId31"/>
    <p:sldId id="353" r:id="rId32"/>
    <p:sldId id="355" r:id="rId33"/>
    <p:sldId id="356" r:id="rId34"/>
    <p:sldId id="357" r:id="rId35"/>
    <p:sldId id="359" r:id="rId36"/>
    <p:sldId id="361" r:id="rId37"/>
    <p:sldId id="365" r:id="rId38"/>
    <p:sldId id="369" r:id="rId39"/>
    <p:sldId id="370" r:id="rId40"/>
    <p:sldId id="363" r:id="rId41"/>
    <p:sldId id="36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3" d="100"/>
          <a:sy n="73" d="100"/>
        </p:scale>
        <p:origin x="498" y="78"/>
      </p:cViewPr>
      <p:guideLst/>
    </p:cSldViewPr>
  </p:slideViewPr>
  <p:notesTextViewPr>
    <p:cViewPr>
      <p:scale>
        <a:sx n="1" d="1"/>
        <a:sy n="1" d="1"/>
      </p:scale>
      <p:origin x="0" y="0"/>
    </p:cViewPr>
  </p:notesTextViewPr>
  <p:sorterViewPr>
    <p:cViewPr>
      <p:scale>
        <a:sx n="100" d="100"/>
        <a:sy n="100" d="100"/>
      </p:scale>
      <p:origin x="0" y="-24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06D63F3-DB9B-4CFC-B16E-BC719EE96600}"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/41</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46F32-9D7A-42B9-BEDE-87D62D098AFE}"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2E7FD-BC70-4739-A4DE-F4F03D68BC38}"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D7BF60-6EA6-48D4-B69D-0A47688B91B6}"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C898E1-2BD4-487C-ADC4-075188E51716}"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C0BB44-E3E9-424B-8834-24EFAC066A23}"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7A1F1-C64C-4FDE-B89C-5D828018195F}"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906B3-D87A-4428-8548-D10EF02CA5E5}"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F785C484-8DFF-44EC-AEAE-A201991DF07F}"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/41</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24420-099B-4345-A590-7B379B5BD2CA}" type="datetime1">
              <a:rPr lang="en-US" smtClean="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/41</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99827F-4F84-4E3D-AC2E-63EDC6B7EDF9}"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65524B-0C93-4EF0-8FF7-488D92353176}" type="datetime1">
              <a:rPr lang="en-US" smtClean="0"/>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1E4069-FCBC-40CA-8C67-698C6B211284}" type="datetime1">
              <a:rPr lang="en-US" smtClean="0"/>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25061-CF07-46CD-B882-F3A1FC6E46A2}" type="datetime1">
              <a:rPr lang="en-US" smtClean="0"/>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391886" y="787782"/>
            <a:ext cx="919693" cy="365125"/>
          </a:xfrm>
        </p:spPr>
        <p:txBody>
          <a:bodyPr/>
          <a:lstStyle/>
          <a:p>
            <a:fld id="{D57F1E4F-1CFF-5643-939E-217C01CDF565}" type="slidenum">
              <a:rPr lang="en-US" smtClean="0"/>
              <a:pPr/>
              <a:t>‹#›</a:t>
            </a:fld>
            <a:r>
              <a:rPr lang="en-US" dirty="0"/>
              <a:t>/41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35B37-6690-46B4-8E15-DF940C439962}"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1B343-28F5-48E6-9C91-CDEE69C96721}"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1F109D-FD6A-41E9-B23A-7DD41F1C57FB}" type="datetime1">
              <a:rPr lang="en-US" smtClean="0"/>
              <a:t>11/16/2020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0.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پیشنهاد رساله ی دکتری</a:t>
            </a:r>
            <a:br>
              <a:rPr lang="fa-IR" sz="2200" b="1" dirty="0"/>
            </a:br>
            <a:r>
              <a:rPr lang="en-US" dirty="0"/>
              <a:t/>
            </a: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4" name="Slide Number Placeholder 3">
            <a:extLst>
              <a:ext uri="{FF2B5EF4-FFF2-40B4-BE49-F238E27FC236}">
                <a16:creationId xmlns:a16="http://schemas.microsoft.com/office/drawing/2014/main" id="{5B5F86B8-8F58-4B83-B06B-B4E73977A59E}"/>
              </a:ext>
            </a:extLst>
          </p:cNvPr>
          <p:cNvSpPr>
            <a:spLocks noGrp="1"/>
          </p:cNvSpPr>
          <p:nvPr>
            <p:ph type="sldNum" sz="quarter" idx="12"/>
          </p:nvPr>
        </p:nvSpPr>
        <p:spPr/>
        <p:txBody>
          <a:bodyPr/>
          <a:lstStyle/>
          <a:p>
            <a:fld id="{D57F1E4F-1CFF-5643-939E-217C01CDF565}" type="slidenum">
              <a:rPr lang="en-US" smtClean="0"/>
              <a:pPr/>
              <a:t>1</a:t>
            </a:fld>
            <a:r>
              <a:rPr lang="en-US"/>
              <a:t>/41</a:t>
            </a:r>
            <a:endParaRPr lang="en-US" dirty="0"/>
          </a:p>
        </p:txBody>
      </p:sp>
    </p:spTree>
    <p:extLst>
      <p:ext uri="{BB962C8B-B14F-4D97-AF65-F5344CB8AC3E}">
        <p14:creationId xmlns:p14="http://schemas.microsoft.com/office/powerpoint/2010/main" val="57249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548640" y="1366447"/>
            <a:ext cx="10013449" cy="5230295"/>
          </a:xfrm>
        </p:spPr>
        <p:txBody>
          <a:bodyPr>
            <a:normAutofit lnSpcReduction="10000"/>
          </a:bodyPr>
          <a:lstStyle/>
          <a:p>
            <a:r>
              <a:rPr lang="fa-IR" dirty="0"/>
              <a:t>ساختار </a:t>
            </a:r>
            <a:r>
              <a:rPr lang="en-US" sz="2000" dirty="0"/>
              <a:t>ORAN</a:t>
            </a:r>
            <a:endParaRPr lang="fa-IR" dirty="0"/>
          </a:p>
          <a:p>
            <a:pPr lvl="1"/>
            <a:r>
              <a:rPr lang="en-US" sz="1800" dirty="0"/>
              <a:t>RU</a:t>
            </a:r>
            <a:r>
              <a:rPr lang="fa-IR" dirty="0"/>
              <a:t> </a:t>
            </a:r>
            <a:r>
              <a:rPr lang="fa-IR" dirty="0">
                <a:sym typeface="Wingdings" panose="05000000000000000000" pitchFamily="2" charset="2"/>
              </a:rPr>
              <a:t> </a:t>
            </a:r>
            <a:r>
              <a:rPr lang="en-US" sz="1800" dirty="0" err="1">
                <a:sym typeface="Wingdings" panose="05000000000000000000" pitchFamily="2" charset="2"/>
              </a:rPr>
              <a:t>phy</a:t>
            </a:r>
            <a:r>
              <a:rPr lang="fa-IR" dirty="0">
                <a:sym typeface="Wingdings" panose="05000000000000000000" pitchFamily="2" charset="2"/>
              </a:rPr>
              <a:t> لایه ی پایین</a:t>
            </a:r>
            <a:endParaRPr lang="en-US" dirty="0">
              <a:sym typeface="Wingdings" panose="05000000000000000000" pitchFamily="2" charset="2"/>
            </a:endParaRPr>
          </a:p>
          <a:p>
            <a:pPr lvl="1"/>
            <a:r>
              <a:rPr lang="en-US" sz="1800" dirty="0"/>
              <a:t>DU</a:t>
            </a:r>
            <a:r>
              <a:rPr lang="fa-IR" dirty="0"/>
              <a:t> </a:t>
            </a:r>
            <a:r>
              <a:rPr lang="fa-IR" dirty="0">
                <a:sym typeface="Wingdings" panose="05000000000000000000" pitchFamily="2" charset="2"/>
              </a:rPr>
              <a:t> </a:t>
            </a:r>
            <a:r>
              <a:rPr lang="en-US" sz="1800" dirty="0" err="1">
                <a:sym typeface="Wingdings" panose="05000000000000000000" pitchFamily="2" charset="2"/>
              </a:rPr>
              <a:t>phy</a:t>
            </a:r>
            <a:r>
              <a:rPr lang="en-US" dirty="0">
                <a:sym typeface="Wingdings" panose="05000000000000000000" pitchFamily="2" charset="2"/>
              </a:rPr>
              <a:t> </a:t>
            </a:r>
            <a:r>
              <a:rPr lang="fa-IR" dirty="0">
                <a:sym typeface="Wingdings" panose="05000000000000000000" pitchFamily="2" charset="2"/>
              </a:rPr>
              <a:t> لایه بالاتر، </a:t>
            </a:r>
            <a:r>
              <a:rPr lang="en-US" sz="1600" dirty="0">
                <a:sym typeface="Wingdings" panose="05000000000000000000" pitchFamily="2" charset="2"/>
              </a:rPr>
              <a:t>RLC</a:t>
            </a:r>
            <a:r>
              <a:rPr lang="fa-IR" dirty="0">
                <a:sym typeface="Wingdings" panose="05000000000000000000" pitchFamily="2" charset="2"/>
              </a:rPr>
              <a:t> و </a:t>
            </a:r>
            <a:r>
              <a:rPr lang="en-US" sz="1600" dirty="0">
                <a:sym typeface="Wingdings" panose="05000000000000000000" pitchFamily="2" charset="2"/>
              </a:rPr>
              <a:t>MAC</a:t>
            </a:r>
            <a:endParaRPr lang="en-US" dirty="0">
              <a:sym typeface="Wingdings" panose="05000000000000000000" pitchFamily="2" charset="2"/>
            </a:endParaRPr>
          </a:p>
          <a:p>
            <a:pPr lvl="1"/>
            <a:r>
              <a:rPr lang="fa-IR" dirty="0"/>
              <a:t>پشته پروتکل </a:t>
            </a:r>
            <a:r>
              <a:rPr lang="en-US" sz="1800" dirty="0"/>
              <a:t>CU</a:t>
            </a:r>
            <a:r>
              <a:rPr lang="fa-IR" dirty="0"/>
              <a:t> </a:t>
            </a:r>
            <a:r>
              <a:rPr lang="fa-IR" dirty="0">
                <a:sym typeface="Wingdings" panose="05000000000000000000" pitchFamily="2" charset="2"/>
              </a:rPr>
              <a:t> </a:t>
            </a:r>
            <a:r>
              <a:rPr lang="en-US" sz="1800" dirty="0">
                <a:sym typeface="Wingdings" panose="05000000000000000000" pitchFamily="2" charset="2"/>
              </a:rPr>
              <a:t>RRC</a:t>
            </a:r>
            <a:r>
              <a:rPr lang="fa-IR" dirty="0">
                <a:sym typeface="Wingdings" panose="05000000000000000000" pitchFamily="2" charset="2"/>
              </a:rPr>
              <a:t>، </a:t>
            </a:r>
            <a:r>
              <a:rPr lang="en-US" sz="1800" dirty="0">
                <a:sym typeface="Wingdings" panose="05000000000000000000" pitchFamily="2" charset="2"/>
              </a:rPr>
              <a:t>PDCP</a:t>
            </a:r>
            <a:r>
              <a:rPr lang="fa-IR" dirty="0">
                <a:sym typeface="Wingdings" panose="05000000000000000000" pitchFamily="2" charset="2"/>
              </a:rPr>
              <a:t> و </a:t>
            </a:r>
            <a:r>
              <a:rPr lang="en-US" sz="1800" dirty="0">
                <a:sym typeface="Wingdings" panose="05000000000000000000" pitchFamily="2" charset="2"/>
              </a:rPr>
              <a:t>SDAP</a:t>
            </a:r>
            <a:endParaRPr lang="en-US" dirty="0"/>
          </a:p>
          <a:p>
            <a:pPr lvl="2"/>
            <a:r>
              <a:rPr lang="fa-IR" dirty="0"/>
              <a:t>پشتیبانی از مجازی سازی</a:t>
            </a:r>
          </a:p>
          <a:p>
            <a:pPr lvl="2"/>
            <a:r>
              <a:rPr lang="fa-IR" dirty="0"/>
              <a:t>اجرای دستورات توابع </a:t>
            </a:r>
            <a:r>
              <a:rPr lang="en-US" dirty="0"/>
              <a:t>RIC</a:t>
            </a:r>
            <a:r>
              <a:rPr lang="fa-IR" dirty="0"/>
              <a:t> نزدیک زمان واقعی</a:t>
            </a:r>
          </a:p>
          <a:p>
            <a:pPr lvl="1"/>
            <a:r>
              <a:rPr lang="fa-IR" dirty="0"/>
              <a:t>کنترلگر هوشمند </a:t>
            </a:r>
            <a:r>
              <a:rPr lang="en-US" dirty="0"/>
              <a:t>(</a:t>
            </a:r>
            <a:r>
              <a:rPr lang="en-US" sz="1800" dirty="0"/>
              <a:t>RIC</a:t>
            </a:r>
            <a:r>
              <a:rPr lang="en-US" dirty="0"/>
              <a:t>)</a:t>
            </a:r>
            <a:r>
              <a:rPr lang="fa-IR" dirty="0"/>
              <a:t> ، نزدیک به زمان واقعی(کمتر از یک ثانیه )</a:t>
            </a:r>
          </a:p>
          <a:p>
            <a:pPr lvl="2"/>
            <a:r>
              <a:rPr lang="en-US" sz="1600" dirty="0"/>
              <a:t>RRM</a:t>
            </a:r>
            <a:r>
              <a:rPr lang="en-US" dirty="0"/>
              <a:t> </a:t>
            </a:r>
            <a:r>
              <a:rPr lang="fa-IR" dirty="0"/>
              <a:t> -مدیریت تعادل بار، </a:t>
            </a:r>
            <a:r>
              <a:rPr lang="en-US" sz="1600" dirty="0"/>
              <a:t>RB</a:t>
            </a:r>
            <a:r>
              <a:rPr lang="fa-IR" dirty="0"/>
              <a:t> </a:t>
            </a:r>
            <a:endParaRPr lang="en-US" dirty="0"/>
          </a:p>
          <a:p>
            <a:pPr lvl="2"/>
            <a:r>
              <a:rPr lang="en-US" sz="1600" dirty="0" err="1"/>
              <a:t>QoS</a:t>
            </a:r>
            <a:endParaRPr lang="fa-IR" dirty="0"/>
          </a:p>
          <a:p>
            <a:pPr lvl="1"/>
            <a:r>
              <a:rPr lang="fa-IR" dirty="0"/>
              <a:t>کنترلگر هوشمند </a:t>
            </a:r>
            <a:r>
              <a:rPr lang="en-US" sz="1800" dirty="0"/>
              <a:t>RAN</a:t>
            </a:r>
            <a:r>
              <a:rPr lang="fa-IR" dirty="0"/>
              <a:t> </a:t>
            </a:r>
            <a:r>
              <a:rPr lang="en-US" dirty="0"/>
              <a:t>(</a:t>
            </a:r>
            <a:r>
              <a:rPr lang="en-US" sz="1800" dirty="0"/>
              <a:t>RIC</a:t>
            </a:r>
            <a:r>
              <a:rPr lang="en-US" dirty="0"/>
              <a:t>)</a:t>
            </a:r>
            <a:r>
              <a:rPr lang="fa-IR" dirty="0"/>
              <a:t> ،غیر زمان واقعی (بالاتر از یک ثانیه)</a:t>
            </a:r>
          </a:p>
          <a:p>
            <a:pPr lvl="2"/>
            <a:r>
              <a:rPr lang="fa-IR" dirty="0"/>
              <a:t>مدیریت سیاست</a:t>
            </a:r>
          </a:p>
          <a:p>
            <a:pPr lvl="2"/>
            <a:r>
              <a:rPr lang="fa-IR" dirty="0"/>
              <a:t>آنالیز </a:t>
            </a:r>
            <a:r>
              <a:rPr lang="en-US" dirty="0"/>
              <a:t>RAN</a:t>
            </a:r>
          </a:p>
          <a:p>
            <a:pPr lvl="2"/>
            <a:r>
              <a:rPr lang="fa-IR" dirty="0"/>
              <a:t>مدیریت توابعی که از هوش مصنوعی استفاده می گردد</a:t>
            </a:r>
          </a:p>
          <a:p>
            <a:pPr lvl="1"/>
            <a:endParaRPr lang="en-US" dirty="0"/>
          </a:p>
          <a:p>
            <a:pPr marL="457200" lvl="1" indent="0">
              <a:buNone/>
            </a:pP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BF550255-3233-4C8D-BEAA-4F1036EEA722}"/>
              </a:ext>
            </a:extLst>
          </p:cNvPr>
          <p:cNvSpPr>
            <a:spLocks noGrp="1"/>
          </p:cNvSpPr>
          <p:nvPr>
            <p:ph type="sldNum" sz="quarter" idx="12"/>
          </p:nvPr>
        </p:nvSpPr>
        <p:spPr/>
        <p:txBody>
          <a:bodyPr/>
          <a:lstStyle/>
          <a:p>
            <a:fld id="{D57F1E4F-1CFF-5643-939E-217C01CDF565}" type="slidenum">
              <a:rPr lang="en-US" smtClean="0"/>
              <a:pPr/>
              <a:t>10</a:t>
            </a:fld>
            <a:r>
              <a:rPr lang="en-US"/>
              <a:t>/41</a:t>
            </a:r>
            <a:endParaRPr lang="en-US" dirty="0"/>
          </a:p>
        </p:txBody>
      </p:sp>
    </p:spTree>
    <p:extLst>
      <p:ext uri="{BB962C8B-B14F-4D97-AF65-F5344CB8AC3E}">
        <p14:creationId xmlns:p14="http://schemas.microsoft.com/office/powerpoint/2010/main" val="2398767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690755" y="1382086"/>
            <a:ext cx="9162444" cy="4501879"/>
          </a:xfrm>
        </p:spPr>
        <p:txBody>
          <a:bodyPr>
            <a:normAutofit fontScale="77500" lnSpcReduction="20000"/>
          </a:bodyPr>
          <a:lstStyle/>
          <a:p>
            <a:r>
              <a:rPr lang="ar-IQ" sz="3100" dirty="0"/>
              <a:t>جداسازی المانهای نرم افزاری و سخت افزاری شبکه صورت</a:t>
            </a:r>
            <a:r>
              <a:rPr lang="en-US" sz="3100" dirty="0"/>
              <a:t> </a:t>
            </a:r>
            <a:r>
              <a:rPr lang="ar-IQ" sz="3100" dirty="0"/>
              <a:t>گرفته است و به عنوان مجازی سازی توابع شبکه</a:t>
            </a:r>
            <a:r>
              <a:rPr lang="en-US" sz="3100" dirty="0"/>
              <a:t> (</a:t>
            </a:r>
            <a:r>
              <a:rPr lang="en-US" sz="2300" dirty="0"/>
              <a:t>NFV</a:t>
            </a:r>
            <a:r>
              <a:rPr lang="en-US" sz="3100" dirty="0"/>
              <a:t>)</a:t>
            </a:r>
            <a:r>
              <a:rPr lang="ar-IQ" sz="3100" dirty="0"/>
              <a:t>معرفی شده است </a:t>
            </a:r>
            <a:endParaRPr lang="en-US" sz="3100" dirty="0"/>
          </a:p>
          <a:p>
            <a:r>
              <a:rPr lang="ar-IQ" sz="3100" dirty="0"/>
              <a:t>توابع شبکه ی مجازی</a:t>
            </a:r>
            <a:r>
              <a:rPr lang="en-US" sz="3100" dirty="0"/>
              <a:t> </a:t>
            </a:r>
            <a:r>
              <a:rPr lang="en-US" sz="2600" dirty="0"/>
              <a:t>VNF</a:t>
            </a:r>
            <a:r>
              <a:rPr lang="ar-IQ" sz="3100" dirty="0"/>
              <a:t>بلوکهای توابع سیستم هستند </a:t>
            </a:r>
            <a:endParaRPr lang="en-US" sz="3100" dirty="0"/>
          </a:p>
          <a:p>
            <a:r>
              <a:rPr lang="ar-IQ" sz="3100" dirty="0"/>
              <a:t>ایده اصلی</a:t>
            </a:r>
            <a:r>
              <a:rPr lang="en-US" sz="2600" dirty="0"/>
              <a:t>NFV</a:t>
            </a:r>
            <a:r>
              <a:rPr lang="fa-IR" sz="3100" dirty="0"/>
              <a:t> </a:t>
            </a:r>
            <a:r>
              <a:rPr lang="ar-IQ" sz="3100" dirty="0"/>
              <a:t>جداسازی تجهیزات شبکه فیزیکی از توابع اجرا شده</a:t>
            </a:r>
            <a:r>
              <a:rPr lang="fa-IR" sz="3100" dirty="0"/>
              <a:t> </a:t>
            </a:r>
            <a:r>
              <a:rPr lang="ar-IQ" sz="3100" dirty="0"/>
              <a:t>بر روی آنها است </a:t>
            </a:r>
            <a:endParaRPr lang="fa-IR" sz="3100" dirty="0"/>
          </a:p>
          <a:p>
            <a:r>
              <a:rPr lang="fa-IR" sz="3100" dirty="0"/>
              <a:t>ویژگی های </a:t>
            </a:r>
            <a:r>
              <a:rPr lang="en-US" sz="2600" dirty="0"/>
              <a:t>NFV</a:t>
            </a:r>
          </a:p>
          <a:p>
            <a:pPr lvl="1"/>
            <a:r>
              <a:rPr lang="ar-IQ" sz="2300" dirty="0"/>
              <a:t>جدا سازی بخش نرم افزار از سخت افزار</a:t>
            </a:r>
            <a:endParaRPr lang="en-US" sz="2300" dirty="0"/>
          </a:p>
          <a:p>
            <a:pPr lvl="1"/>
            <a:r>
              <a:rPr lang="ar-IQ" sz="2300" dirty="0"/>
              <a:t>استقرار عملکرد شبکه انعطاف پذیر </a:t>
            </a:r>
            <a:endParaRPr lang="en-US" sz="2300" dirty="0"/>
          </a:p>
          <a:p>
            <a:pPr lvl="1"/>
            <a:r>
              <a:rPr lang="fa-IR" sz="2300" dirty="0"/>
              <a:t>مقیاس گذاری پویا</a:t>
            </a:r>
            <a:endParaRPr lang="en-US" sz="2300" dirty="0"/>
          </a:p>
          <a:p>
            <a:pPr marL="457200" lvl="1" indent="0">
              <a:buNone/>
            </a:pPr>
            <a:r>
              <a:rPr lang="ar-IQ" dirty="0"/>
              <a:t/>
            </a:r>
            <a:br>
              <a:rPr lang="ar-IQ" dirty="0"/>
            </a:br>
            <a:r>
              <a:rPr lang="ar-IQ" dirty="0"/>
              <a:t/>
            </a:r>
            <a:br>
              <a:rPr lang="ar-IQ" dirty="0"/>
            </a:br>
            <a:r>
              <a:rPr lang="ar-IQ" dirty="0"/>
              <a:t> </a:t>
            </a:r>
            <a:br>
              <a:rPr lang="ar-IQ" dirty="0"/>
            </a:br>
            <a:r>
              <a:rPr lang="ar-IQ" dirty="0"/>
              <a:t/>
            </a:r>
            <a:br>
              <a:rPr lang="ar-IQ" dirty="0"/>
            </a:br>
            <a:r>
              <a:rPr lang="ar-IQ" dirty="0"/>
              <a:t/>
            </a:r>
            <a:br>
              <a:rPr lang="ar-IQ" dirty="0"/>
            </a:br>
            <a:r>
              <a:rPr lang="ar-IQ" dirty="0"/>
              <a:t/>
            </a: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49" y="2905699"/>
            <a:ext cx="4768228" cy="3883625"/>
          </a:xfrm>
          <a:prstGeom prst="rect">
            <a:avLst/>
          </a:prstGeom>
        </p:spPr>
      </p:pic>
      <p:sp>
        <p:nvSpPr>
          <p:cNvPr id="12" name="Slide Number Placeholder 11">
            <a:extLst>
              <a:ext uri="{FF2B5EF4-FFF2-40B4-BE49-F238E27FC236}">
                <a16:creationId xmlns:a16="http://schemas.microsoft.com/office/drawing/2014/main" id="{C3071642-0159-4937-BD2C-6EAAEEFE17DB}"/>
              </a:ext>
            </a:extLst>
          </p:cNvPr>
          <p:cNvSpPr>
            <a:spLocks noGrp="1"/>
          </p:cNvSpPr>
          <p:nvPr>
            <p:ph type="sldNum" sz="quarter" idx="12"/>
          </p:nvPr>
        </p:nvSpPr>
        <p:spPr/>
        <p:txBody>
          <a:bodyPr/>
          <a:lstStyle/>
          <a:p>
            <a:fld id="{D57F1E4F-1CFF-5643-939E-217C01CDF565}" type="slidenum">
              <a:rPr lang="en-US" smtClean="0"/>
              <a:pPr/>
              <a:t>11</a:t>
            </a:fld>
            <a:r>
              <a:rPr lang="en-US"/>
              <a:t>/41</a:t>
            </a:r>
            <a:endParaRPr lang="en-US" dirty="0"/>
          </a:p>
        </p:txBody>
      </p:sp>
    </p:spTree>
    <p:extLst>
      <p:ext uri="{BB962C8B-B14F-4D97-AF65-F5344CB8AC3E}">
        <p14:creationId xmlns:p14="http://schemas.microsoft.com/office/powerpoint/2010/main" val="2969167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765" y="316416"/>
            <a:ext cx="8911687" cy="1280890"/>
          </a:xfrm>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031966"/>
            <a:ext cx="9384434" cy="4754879"/>
          </a:xfrm>
        </p:spPr>
        <p:txBody>
          <a:bodyPr>
            <a:normAutofit fontScale="92500"/>
          </a:bodyPr>
          <a:lstStyle/>
          <a:p>
            <a:r>
              <a:rPr lang="ar-IQ" dirty="0"/>
              <a:t>یک برش شبکه، یک شبکه منطقی </a:t>
            </a:r>
            <a:r>
              <a:rPr lang="en-US" sz="2200" dirty="0"/>
              <a:t>end-to-end</a:t>
            </a:r>
            <a:r>
              <a:rPr lang="fa-IR" dirty="0"/>
              <a:t> </a:t>
            </a:r>
            <a:r>
              <a:rPr lang="ar-IQ" dirty="0"/>
              <a:t>است که خدمات با نیازهای خاص را ارائه می دهد. </a:t>
            </a:r>
            <a:endParaRPr lang="fa-IR" dirty="0"/>
          </a:p>
          <a:p>
            <a:r>
              <a:rPr lang="ar-IQ" dirty="0"/>
              <a:t>با خرد کردن یک شبکه</a:t>
            </a:r>
            <a:r>
              <a:rPr lang="fa-IR" dirty="0"/>
              <a:t> </a:t>
            </a:r>
            <a:r>
              <a:rPr lang="ar-IQ" dirty="0"/>
              <a:t>فیزیکی به چندین شبکه منطقی، برش</a:t>
            </a:r>
            <a:r>
              <a:rPr lang="fa-IR" dirty="0"/>
              <a:t> </a:t>
            </a:r>
            <a:r>
              <a:rPr lang="ar-IQ" dirty="0"/>
              <a:t>شبکه میتواند ازخدمات متناسب</a:t>
            </a:r>
            <a:r>
              <a:rPr lang="fa-IR" dirty="0"/>
              <a:t> </a:t>
            </a:r>
            <a:r>
              <a:rPr lang="ar-IQ" dirty="0"/>
              <a:t>با تقاضا برای سناریوهای برنامه مشخص</a:t>
            </a:r>
            <a:r>
              <a:rPr lang="fa-IR" dirty="0"/>
              <a:t> </a:t>
            </a:r>
            <a:r>
              <a:rPr lang="ar-IQ" dirty="0"/>
              <a:t>در همان زمان با استفاده از همان شبکه فیزیکی</a:t>
            </a:r>
            <a:r>
              <a:rPr lang="fa-IR" dirty="0"/>
              <a:t> </a:t>
            </a:r>
            <a:r>
              <a:rPr lang="ar-IQ" dirty="0"/>
              <a:t>پشتیبانی کند </a:t>
            </a:r>
            <a:endParaRPr lang="fa-IR" dirty="0"/>
          </a:p>
          <a:p>
            <a:r>
              <a:rPr lang="ar-IQ" dirty="0"/>
              <a:t>منابع شبکه میتوانند به</a:t>
            </a:r>
            <a:r>
              <a:rPr lang="fa-IR" dirty="0"/>
              <a:t> </a:t>
            </a:r>
            <a:r>
              <a:rPr lang="ar-IQ" dirty="0"/>
              <a:t>صورت پویا و کارآمد به برشهای شبکه منطقی با توجه به خواسته های </a:t>
            </a:r>
            <a:r>
              <a:rPr lang="en-US" sz="2200" dirty="0"/>
              <a:t>QoS</a:t>
            </a:r>
            <a:r>
              <a:rPr lang="fa-IR" dirty="0"/>
              <a:t> </a:t>
            </a:r>
            <a:r>
              <a:rPr lang="ar-IQ" dirty="0"/>
              <a:t>مربوطه اختصاص داده شوند</a:t>
            </a:r>
            <a:endParaRPr lang="en-US" dirty="0"/>
          </a:p>
          <a:p>
            <a:r>
              <a:rPr lang="ar-IQ" dirty="0"/>
              <a:t> یکی از انتظارات اصلی برش شبکه ، جداسازی منابع است.</a:t>
            </a:r>
            <a:endParaRPr lang="en-US" dirty="0"/>
          </a:p>
          <a:p>
            <a:r>
              <a:rPr lang="en-US" dirty="0"/>
              <a:t> </a:t>
            </a:r>
            <a:r>
              <a:rPr lang="fa-IR" dirty="0"/>
              <a:t>سطح و قدرت جداسازی ممکن است بسته به نیاز برش و سناریوهای استفاده متفاوت باشد</a:t>
            </a:r>
            <a:r>
              <a:rPr lang="ar-IQ" dirty="0"/>
              <a:t/>
            </a:r>
            <a:br>
              <a:rPr lang="ar-IQ" dirty="0"/>
            </a:br>
            <a:r>
              <a:rPr lang="ar-IQ" dirty="0"/>
              <a:t/>
            </a:r>
            <a:br>
              <a:rPr lang="ar-IQ" dirty="0"/>
            </a:br>
            <a:r>
              <a:rPr lang="ar-IQ" dirty="0"/>
              <a:t/>
            </a:r>
            <a:br>
              <a:rPr lang="ar-IQ" dirty="0"/>
            </a:br>
            <a:r>
              <a:rPr lang="ar-IQ" dirty="0"/>
              <a:t/>
            </a: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29" y="4017883"/>
            <a:ext cx="3279727" cy="2840117"/>
          </a:xfrm>
          <a:prstGeom prst="rect">
            <a:avLst/>
          </a:prstGeom>
        </p:spPr>
      </p:pic>
      <p:sp>
        <p:nvSpPr>
          <p:cNvPr id="12" name="Slide Number Placeholder 11">
            <a:extLst>
              <a:ext uri="{FF2B5EF4-FFF2-40B4-BE49-F238E27FC236}">
                <a16:creationId xmlns:a16="http://schemas.microsoft.com/office/drawing/2014/main" id="{C8EF9CF5-2B40-43BC-8BB4-80474F91D27C}"/>
              </a:ext>
            </a:extLst>
          </p:cNvPr>
          <p:cNvSpPr>
            <a:spLocks noGrp="1"/>
          </p:cNvSpPr>
          <p:nvPr>
            <p:ph type="sldNum" sz="quarter" idx="12"/>
          </p:nvPr>
        </p:nvSpPr>
        <p:spPr/>
        <p:txBody>
          <a:bodyPr/>
          <a:lstStyle/>
          <a:p>
            <a:fld id="{D57F1E4F-1CFF-5643-939E-217C01CDF565}" type="slidenum">
              <a:rPr lang="en-US" smtClean="0"/>
              <a:pPr/>
              <a:t>12</a:t>
            </a:fld>
            <a:r>
              <a:rPr lang="en-US"/>
              <a:t>/41</a:t>
            </a:r>
            <a:endParaRPr lang="en-US" dirty="0"/>
          </a:p>
        </p:txBody>
      </p:sp>
    </p:spTree>
    <p:extLst>
      <p:ext uri="{BB962C8B-B14F-4D97-AF65-F5344CB8AC3E}">
        <p14:creationId xmlns:p14="http://schemas.microsoft.com/office/powerpoint/2010/main" val="2001953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a:t>
            </a:r>
            <a:r>
              <a:rPr lang="fa-IR"/>
              <a:t>ر</a:t>
            </a:r>
            <a:r>
              <a:rPr lang="ar-IQ"/>
              <a:t>یف </a:t>
            </a:r>
            <a:r>
              <a:rPr lang="ar-IQ" dirty="0"/>
              <a:t>شده نرم افزار </a:t>
            </a:r>
            <a:br>
              <a:rPr lang="ar-IQ" dirty="0"/>
            </a:br>
            <a:endParaRPr lang="en-US" dirty="0"/>
          </a:p>
        </p:txBody>
      </p:sp>
      <p:sp>
        <p:nvSpPr>
          <p:cNvPr id="3" name="Content Placeholder 2"/>
          <p:cNvSpPr>
            <a:spLocks noGrp="1"/>
          </p:cNvSpPr>
          <p:nvPr>
            <p:ph idx="1"/>
          </p:nvPr>
        </p:nvSpPr>
        <p:spPr>
          <a:xfrm>
            <a:off x="1687042" y="1540189"/>
            <a:ext cx="8915400" cy="3777622"/>
          </a:xfrm>
        </p:spPr>
        <p:txBody>
          <a:bodyPr>
            <a:normAutofit fontScale="92500" lnSpcReduction="10000"/>
          </a:bodyPr>
          <a:lstStyle/>
          <a:p>
            <a:r>
              <a:rPr lang="ar-IQ" dirty="0"/>
              <a:t>شبکه تعریف شده توسط نرم افزار</a:t>
            </a:r>
            <a:r>
              <a:rPr lang="en-US" dirty="0"/>
              <a:t>SDN	</a:t>
            </a:r>
          </a:p>
          <a:p>
            <a:pPr lvl="1"/>
            <a:r>
              <a:rPr lang="fa-IR" dirty="0"/>
              <a:t>ج</a:t>
            </a:r>
            <a:r>
              <a:rPr lang="ar-IQ" dirty="0"/>
              <a:t>دا شدن صفحه ی کنترل و داده </a:t>
            </a:r>
            <a:endParaRPr lang="fa-IR" dirty="0"/>
          </a:p>
          <a:p>
            <a:pPr lvl="1"/>
            <a:r>
              <a:rPr lang="ar-IQ" dirty="0"/>
              <a:t> قابلیت برنامه ریزی در صفحه کنترل </a:t>
            </a:r>
            <a:br>
              <a:rPr lang="ar-IQ" dirty="0"/>
            </a:br>
            <a:endParaRPr lang="fa-IR" dirty="0"/>
          </a:p>
          <a:p>
            <a:r>
              <a:rPr lang="en-US" dirty="0"/>
              <a:t>SDRAN</a:t>
            </a:r>
            <a:r>
              <a:rPr lang="fa-IR" dirty="0"/>
              <a:t> </a:t>
            </a:r>
            <a:r>
              <a:rPr lang="ar-IQ" dirty="0"/>
              <a:t>یک 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a:t> به </a:t>
            </a:r>
            <a:r>
              <a:rPr lang="ar-IQ" dirty="0"/>
              <a:t>مفهوم</a:t>
            </a:r>
            <a:r>
              <a:rPr lang="en-US" dirty="0" err="1"/>
              <a:t>vRAN</a:t>
            </a:r>
            <a:r>
              <a:rPr lang="en-US" dirty="0"/>
              <a:t> </a:t>
            </a:r>
            <a:r>
              <a:rPr lang="fa-IR" dirty="0"/>
              <a:t> </a:t>
            </a:r>
            <a:r>
              <a:rPr lang="ar-IQ" dirty="0"/>
              <a:t>بسیار نزدیک است.</a:t>
            </a:r>
            <a:endParaRPr lang="fa-IR" dirty="0"/>
          </a:p>
          <a:p>
            <a:r>
              <a:rPr lang="en-US" dirty="0"/>
              <a:t>SDRAN</a:t>
            </a:r>
            <a:r>
              <a:rPr lang="fa-IR" dirty="0"/>
              <a:t> </a:t>
            </a:r>
            <a:r>
              <a:rPr lang="ar-IQ" dirty="0"/>
              <a:t>صفحه کنترل و صفحه داده را در</a:t>
            </a:r>
            <a:r>
              <a:rPr lang="en-US" dirty="0"/>
              <a:t>RAN </a:t>
            </a:r>
            <a:r>
              <a:rPr lang="fa-IR" dirty="0"/>
              <a:t> </a:t>
            </a:r>
            <a:r>
              <a:rPr lang="ar-IQ" dirty="0"/>
              <a:t>جدا می‌کند و تصمیمات کنترل را به صفحه کنترل متمرکز می‌کند.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C6AA6F3-D33B-4DA2-98C2-127D48EE5674}"/>
              </a:ext>
            </a:extLst>
          </p:cNvPr>
          <p:cNvSpPr>
            <a:spLocks noGrp="1"/>
          </p:cNvSpPr>
          <p:nvPr>
            <p:ph type="sldNum" sz="quarter" idx="12"/>
          </p:nvPr>
        </p:nvSpPr>
        <p:spPr/>
        <p:txBody>
          <a:bodyPr/>
          <a:lstStyle/>
          <a:p>
            <a:fld id="{D57F1E4F-1CFF-5643-939E-217C01CDF565}" type="slidenum">
              <a:rPr lang="en-US" smtClean="0"/>
              <a:pPr/>
              <a:t>13</a:t>
            </a:fld>
            <a:r>
              <a:rPr lang="en-US"/>
              <a:t>/</a:t>
            </a:r>
            <a:r>
              <a:rPr lang="fa-IR"/>
              <a:t>46</a:t>
            </a:r>
            <a:endParaRPr lang="en-US" dirty="0"/>
          </a:p>
        </p:txBody>
      </p:sp>
    </p:spTree>
    <p:extLst>
      <p:ext uri="{BB962C8B-B14F-4D97-AF65-F5344CB8AC3E}">
        <p14:creationId xmlns:p14="http://schemas.microsoft.com/office/powerpoint/2010/main" val="4028051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ar-IQ" dirty="0"/>
              <a:t>می خواهیم تعدادی شی با وزنهای</a:t>
            </a:r>
            <a:r>
              <a:rPr lang="fa-IR" dirty="0"/>
              <a:t> </a:t>
            </a:r>
            <a:r>
              <a:rPr lang="ar-IQ" dirty="0"/>
              <a:t>مختلف را در تعدادی جایگاه با ظرفیت مشخص قرار دهیم. هدف در این مسئله قرارگیری بیشترین تعداد اشیاء در</a:t>
            </a:r>
            <a:r>
              <a:rPr lang="fa-IR" dirty="0"/>
              <a:t> </a:t>
            </a:r>
            <a:r>
              <a:rPr lang="ar-IQ" dirty="0"/>
              <a:t>این جایگاه ها می باشد </a:t>
            </a:r>
            <a:endParaRPr lang="en-US" dirty="0"/>
          </a:p>
          <a:p>
            <a:r>
              <a:rPr lang="fa-IR" dirty="0"/>
              <a:t>مسئله </a:t>
            </a:r>
            <a:r>
              <a:rPr lang="en-US" sz="2000" dirty="0"/>
              <a:t>NP-Hard</a:t>
            </a:r>
            <a:r>
              <a:rPr lang="fa-IR" dirty="0"/>
              <a:t> است</a:t>
            </a:r>
          </a:p>
          <a:p>
            <a:pPr marL="0" indent="0">
              <a:buNone/>
            </a:pPr>
            <a:r>
              <a:rPr lang="ar-IQ" dirty="0"/>
              <a:t/>
            </a:r>
            <a:br>
              <a:rPr lang="ar-IQ" dirty="0"/>
            </a:br>
            <a:endParaRPr lang="fa-IR" dirty="0"/>
          </a:p>
          <a:p>
            <a:endParaRPr lang="en-US" dirty="0"/>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
        <p:nvSpPr>
          <p:cNvPr id="13"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4" name="Rectangle 13">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6" name="Rectangle 15">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8" name="Rectangle 17">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a:extLst>
              <a:ext uri="{FF2B5EF4-FFF2-40B4-BE49-F238E27FC236}">
                <a16:creationId xmlns:a16="http://schemas.microsoft.com/office/drawing/2014/main" id="{F6A443DF-65DE-4F93-A9AC-D7D0CF74D83B}"/>
              </a:ext>
            </a:extLst>
          </p:cNvPr>
          <p:cNvSpPr>
            <a:spLocks noGrp="1"/>
          </p:cNvSpPr>
          <p:nvPr>
            <p:ph type="sldNum" sz="quarter" idx="12"/>
          </p:nvPr>
        </p:nvSpPr>
        <p:spPr/>
        <p:txBody>
          <a:bodyPr/>
          <a:lstStyle/>
          <a:p>
            <a:fld id="{D57F1E4F-1CFF-5643-939E-217C01CDF565}" type="slidenum">
              <a:rPr lang="en-US" smtClean="0"/>
              <a:pPr/>
              <a:t>14</a:t>
            </a:fld>
            <a:r>
              <a:rPr lang="en-US"/>
              <a:t>/41</a:t>
            </a:r>
            <a:endParaRPr lang="en-US" dirty="0"/>
          </a:p>
        </p:txBody>
      </p:sp>
    </p:spTree>
    <p:extLst>
      <p:ext uri="{BB962C8B-B14F-4D97-AF65-F5344CB8AC3E}">
        <p14:creationId xmlns:p14="http://schemas.microsoft.com/office/powerpoint/2010/main" val="261654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بسته بندی جعبه</a:t>
            </a:r>
            <a:endParaRPr lang="en-US" dirty="0"/>
          </a:p>
        </p:txBody>
      </p:sp>
      <p:sp>
        <p:nvSpPr>
          <p:cNvPr id="3" name="Content Placeholder 2"/>
          <p:cNvSpPr>
            <a:spLocks noGrp="1"/>
          </p:cNvSpPr>
          <p:nvPr>
            <p:ph idx="1"/>
          </p:nvPr>
        </p:nvSpPr>
        <p:spPr>
          <a:xfrm>
            <a:off x="1971690" y="2252183"/>
            <a:ext cx="8915400" cy="3777622"/>
          </a:xfrm>
        </p:spPr>
        <p:txBody>
          <a:bodyPr/>
          <a:lstStyle/>
          <a:p>
            <a:r>
              <a:rPr lang="ar-IQ" dirty="0"/>
              <a:t>هدف قرار دادن تعدادی شیء در تعدادی جعبه با ظرفیت مشخص می باشد </a:t>
            </a:r>
            <a:endParaRPr lang="fa-IR" dirty="0"/>
          </a:p>
          <a:p>
            <a:r>
              <a:rPr lang="ar-IQ" dirty="0"/>
              <a:t>هدف کمینه کردن تعداد جعبه های ورودی با فرض اینکه همه ی اشیا در آن جا شوند </a:t>
            </a:r>
            <a:endParaRPr lang="fa-IR" dirty="0"/>
          </a:p>
          <a:p>
            <a:r>
              <a:rPr lang="fa-IR" dirty="0"/>
              <a:t>مسئله </a:t>
            </a:r>
            <a:r>
              <a:rPr lang="en-US" sz="2000" dirty="0"/>
              <a:t>NP-Hard</a:t>
            </a:r>
            <a:r>
              <a:rPr lang="fa-IR" dirty="0"/>
              <a:t> است</a:t>
            </a:r>
          </a:p>
          <a:p>
            <a:pPr marL="0" indent="0">
              <a:buNone/>
            </a:pPr>
            <a:r>
              <a:rPr lang="ar-IQ" dirty="0"/>
              <a:t/>
            </a:r>
            <a:br>
              <a:rPr lang="ar-IQ" dirty="0"/>
            </a:br>
            <a:r>
              <a:rPr lang="ar-IQ" dirty="0"/>
              <a:t/>
            </a:r>
            <a:br>
              <a:rPr lang="ar-IQ" dirty="0"/>
            </a:br>
            <a:r>
              <a:rPr lang="ar-IQ" dirty="0"/>
              <a:t/>
            </a:r>
            <a:br>
              <a:rPr lang="ar-IQ" dirty="0"/>
            </a:br>
            <a:endParaRPr lang="fa-IR" dirty="0"/>
          </a:p>
          <a:p>
            <a:endParaRPr lang="en-US" dirty="0"/>
          </a:p>
        </p:txBody>
      </p:sp>
      <p:pic>
        <p:nvPicPr>
          <p:cNvPr id="4" name="Picture 3">
            <a:extLst>
              <a:ext uri="{FF2B5EF4-FFF2-40B4-BE49-F238E27FC236}">
                <a16:creationId xmlns:a16="http://schemas.microsoft.com/office/drawing/2014/main" id="{E9AAD121-C239-4D9A-961B-3047D8F4AA8A}"/>
              </a:ext>
            </a:extLst>
          </p:cNvPr>
          <p:cNvPicPr>
            <a:picLocks noChangeAspect="1"/>
          </p:cNvPicPr>
          <p:nvPr/>
        </p:nvPicPr>
        <p:blipFill>
          <a:blip r:embed="rId2"/>
          <a:stretch>
            <a:fillRect/>
          </a:stretch>
        </p:blipFill>
        <p:spPr>
          <a:xfrm>
            <a:off x="2889141" y="3860232"/>
            <a:ext cx="3810000" cy="1819275"/>
          </a:xfrm>
          <a:prstGeom prst="rect">
            <a:avLst/>
          </a:prstGeom>
        </p:spPr>
      </p:pic>
      <p:pic>
        <p:nvPicPr>
          <p:cNvPr id="14" name="Picture 13">
            <a:extLst>
              <a:ext uri="{FF2B5EF4-FFF2-40B4-BE49-F238E27FC236}">
                <a16:creationId xmlns:a16="http://schemas.microsoft.com/office/drawing/2014/main" id="{97885875-EA1E-47A7-8660-1BAF119F41D3}"/>
              </a:ext>
            </a:extLst>
          </p:cNvPr>
          <p:cNvPicPr>
            <a:picLocks noChangeAspect="1"/>
          </p:cNvPicPr>
          <p:nvPr/>
        </p:nvPicPr>
        <p:blipFill>
          <a:blip r:embed="rId3"/>
          <a:stretch>
            <a:fillRect/>
          </a:stretch>
        </p:blipFill>
        <p:spPr>
          <a:xfrm>
            <a:off x="6999026" y="4174556"/>
            <a:ext cx="2990850" cy="1190625"/>
          </a:xfrm>
          <a:prstGeom prst="rect">
            <a:avLst/>
          </a:prstGeom>
        </p:spPr>
      </p:pic>
      <p:sp>
        <p:nvSpPr>
          <p:cNvPr id="1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6" name="Rectangle 1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0" name="Rectangle 1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6" name="Slide Number Placeholder 5">
            <a:extLst>
              <a:ext uri="{FF2B5EF4-FFF2-40B4-BE49-F238E27FC236}">
                <a16:creationId xmlns:a16="http://schemas.microsoft.com/office/drawing/2014/main" id="{28EC6913-23E9-4106-B121-834AF9133084}"/>
              </a:ext>
            </a:extLst>
          </p:cNvPr>
          <p:cNvSpPr>
            <a:spLocks noGrp="1"/>
          </p:cNvSpPr>
          <p:nvPr>
            <p:ph type="sldNum" sz="quarter" idx="12"/>
          </p:nvPr>
        </p:nvSpPr>
        <p:spPr/>
        <p:txBody>
          <a:bodyPr/>
          <a:lstStyle/>
          <a:p>
            <a:fld id="{D57F1E4F-1CFF-5643-939E-217C01CDF565}" type="slidenum">
              <a:rPr lang="en-US" smtClean="0"/>
              <a:pPr/>
              <a:t>15</a:t>
            </a:fld>
            <a:r>
              <a:rPr lang="en-US"/>
              <a:t>/41</a:t>
            </a:r>
            <a:endParaRPr lang="en-US" dirty="0"/>
          </a:p>
        </p:txBody>
      </p:sp>
    </p:spTree>
    <p:extLst>
      <p:ext uri="{BB962C8B-B14F-4D97-AF65-F5344CB8AC3E}">
        <p14:creationId xmlns:p14="http://schemas.microsoft.com/office/powerpoint/2010/main" val="727083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CAA3-7303-451E-A5BB-79A9E7A6B95C}"/>
              </a:ext>
            </a:extLst>
          </p:cNvPr>
          <p:cNvSpPr>
            <a:spLocks noGrp="1"/>
          </p:cNvSpPr>
          <p:nvPr>
            <p:ph type="title"/>
          </p:nvPr>
        </p:nvSpPr>
        <p:spPr/>
        <p:txBody>
          <a:bodyPr/>
          <a:lstStyle/>
          <a:p>
            <a:r>
              <a:rPr lang="ar-IQ" dirty="0"/>
              <a:t>یادگیری تقویتی </a:t>
            </a:r>
            <a:r>
              <a:rPr lang="fa-IR" dirty="0"/>
              <a:t>در حل مسئله</a:t>
            </a:r>
            <a:endParaRPr lang="en-US" dirty="0"/>
          </a:p>
        </p:txBody>
      </p:sp>
      <p:sp>
        <p:nvSpPr>
          <p:cNvPr id="3" name="Content Placeholder 2">
            <a:extLst>
              <a:ext uri="{FF2B5EF4-FFF2-40B4-BE49-F238E27FC236}">
                <a16:creationId xmlns:a16="http://schemas.microsoft.com/office/drawing/2014/main" id="{A91F6192-6C18-4A5B-8834-09C38DA74ACD}"/>
              </a:ext>
            </a:extLst>
          </p:cNvPr>
          <p:cNvSpPr>
            <a:spLocks noGrp="1"/>
          </p:cNvSpPr>
          <p:nvPr>
            <p:ph idx="1"/>
          </p:nvPr>
        </p:nvSpPr>
        <p:spPr>
          <a:xfrm>
            <a:off x="1941511" y="1540189"/>
            <a:ext cx="8915400" cy="3777622"/>
          </a:xfrm>
        </p:spPr>
        <p:txBody>
          <a:bodyPr/>
          <a:lstStyle/>
          <a:p>
            <a:r>
              <a:rPr lang="fa-IR" dirty="0"/>
              <a:t>محیط : جهان فیزیکی که عامل در آن عمل می کند</a:t>
            </a:r>
          </a:p>
          <a:p>
            <a:r>
              <a:rPr lang="fa-IR" dirty="0"/>
              <a:t>حالت : موقعیت کنونی عامل</a:t>
            </a:r>
          </a:p>
          <a:p>
            <a:r>
              <a:rPr lang="fa-IR" dirty="0"/>
              <a:t>پاداش : بازخورد از محیط</a:t>
            </a:r>
          </a:p>
          <a:p>
            <a:r>
              <a:rPr lang="fa-IR" dirty="0"/>
              <a:t>سیاست : روشی برای نگاشت حالت عامل به عمل</a:t>
            </a:r>
          </a:p>
          <a:p>
            <a:r>
              <a:rPr lang="fa-IR" dirty="0"/>
              <a:t>ارزش : پاداش آینده که یک عامل  با اقدام به عمل در یک حالت خاص به آن دست می یابند</a:t>
            </a:r>
          </a:p>
          <a:p>
            <a:endParaRPr lang="en-US" dirty="0"/>
          </a:p>
        </p:txBody>
      </p:sp>
      <p:pic>
        <p:nvPicPr>
          <p:cNvPr id="5" name="Picture 4">
            <a:extLst>
              <a:ext uri="{FF2B5EF4-FFF2-40B4-BE49-F238E27FC236}">
                <a16:creationId xmlns:a16="http://schemas.microsoft.com/office/drawing/2014/main" id="{48C7E851-CEE7-4789-AC5E-142852822AAB}"/>
              </a:ext>
            </a:extLst>
          </p:cNvPr>
          <p:cNvPicPr>
            <a:picLocks noChangeAspect="1"/>
          </p:cNvPicPr>
          <p:nvPr/>
        </p:nvPicPr>
        <p:blipFill>
          <a:blip r:embed="rId2"/>
          <a:stretch>
            <a:fillRect/>
          </a:stretch>
        </p:blipFill>
        <p:spPr>
          <a:xfrm>
            <a:off x="1639889" y="4342755"/>
            <a:ext cx="5895975" cy="2171700"/>
          </a:xfrm>
          <a:prstGeom prst="rect">
            <a:avLst/>
          </a:prstGeom>
        </p:spPr>
      </p:pic>
      <p:sp>
        <p:nvSpPr>
          <p:cNvPr id="6" name="Rounded Rectangle 10">
            <a:extLst>
              <a:ext uri="{FF2B5EF4-FFF2-40B4-BE49-F238E27FC236}">
                <a16:creationId xmlns:a16="http://schemas.microsoft.com/office/drawing/2014/main" id="{64597149-8A22-45CA-8F53-1D9C2D9B48F2}"/>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C9EAF04F-E335-414C-8702-0F04CCDCBEA9}"/>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C172551F-D9C7-435E-BAD9-C0F087A78FB0}"/>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7508B625-D949-4C12-AC39-62ADBA09F00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C8D94D89-4501-438A-85B7-5498CC224039}"/>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D0F9CC0-D0E3-4E20-9C7B-93252104B74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A5947835-6C21-43EA-9AF4-3EAA89C862B7}"/>
              </a:ext>
            </a:extLst>
          </p:cNvPr>
          <p:cNvSpPr>
            <a:spLocks noGrp="1"/>
          </p:cNvSpPr>
          <p:nvPr>
            <p:ph type="sldNum" sz="quarter" idx="12"/>
          </p:nvPr>
        </p:nvSpPr>
        <p:spPr/>
        <p:txBody>
          <a:bodyPr/>
          <a:lstStyle/>
          <a:p>
            <a:fld id="{D57F1E4F-1CFF-5643-939E-217C01CDF565}" type="slidenum">
              <a:rPr lang="en-US" smtClean="0"/>
              <a:pPr/>
              <a:t>16</a:t>
            </a:fld>
            <a:r>
              <a:rPr lang="en-US"/>
              <a:t>/41</a:t>
            </a:r>
            <a:endParaRPr lang="en-US" dirty="0"/>
          </a:p>
        </p:txBody>
      </p:sp>
    </p:spTree>
    <p:extLst>
      <p:ext uri="{BB962C8B-B14F-4D97-AF65-F5344CB8AC3E}">
        <p14:creationId xmlns:p14="http://schemas.microsoft.com/office/powerpoint/2010/main" val="38899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a:t>بررسی برش شبکه به صورت دینامیکی در شبکه </a:t>
            </a:r>
            <a:r>
              <a:rPr lang="en-US" dirty="0"/>
              <a:t>HCRAN</a:t>
            </a:r>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a:p>
          <a:p>
            <a:r>
              <a:rPr lang="ar-IQ" dirty="0"/>
              <a:t>برش</a:t>
            </a:r>
            <a:r>
              <a:rPr lang="en-US" dirty="0"/>
              <a:t> </a:t>
            </a:r>
            <a:r>
              <a:rPr lang="ar-IQ" dirty="0"/>
              <a:t>شبکه </a:t>
            </a:r>
            <a:r>
              <a:rPr lang="fa-IR" dirty="0"/>
              <a:t>: </a:t>
            </a:r>
            <a:r>
              <a:rPr lang="ar-IQ" dirty="0"/>
              <a:t>فرآیند تخصیص منابع شبکه به کاربران </a:t>
            </a:r>
            <a:endParaRPr lang="en-US" dirty="0"/>
          </a:p>
          <a:p>
            <a:pPr lvl="1"/>
            <a:r>
              <a:rPr lang="ar-IQ" dirty="0"/>
              <a:t>یک سطح</a:t>
            </a:r>
            <a:r>
              <a:rPr lang="fa-IR" dirty="0"/>
              <a:t> </a:t>
            </a:r>
            <a:r>
              <a:rPr lang="ar-IQ" dirty="0"/>
              <a:t>بالاتر، که مدیریت کنترل پذیرش کاربران، ارتباط کاربر که شامل تخصیص واحد رادیویی </a:t>
            </a:r>
            <a:r>
              <a:rPr lang="en-US" dirty="0"/>
              <a:t>RRH</a:t>
            </a:r>
            <a:r>
              <a:rPr lang="fa-IR" dirty="0"/>
              <a:t> </a:t>
            </a:r>
            <a:r>
              <a:rPr lang="ar-IQ" dirty="0"/>
              <a:t>برای بیشینه</a:t>
            </a:r>
            <a:r>
              <a:rPr lang="fa-IR" dirty="0"/>
              <a:t> </a:t>
            </a:r>
            <a:r>
              <a:rPr lang="ar-IQ" dirty="0"/>
              <a:t>سازی نرخ کاربران و تخصیص ظرفیت منابع باند پایه </a:t>
            </a:r>
            <a:r>
              <a:rPr lang="en-US" dirty="0"/>
              <a:t>BBU</a:t>
            </a:r>
            <a:endParaRPr lang="fa-IR" dirty="0"/>
          </a:p>
          <a:p>
            <a:pPr lvl="1"/>
            <a:r>
              <a:rPr lang="ar-IQ" dirty="0"/>
              <a:t> یک سطح پایین تر، که تخصیص توان و بلوک</a:t>
            </a:r>
            <a:r>
              <a:rPr lang="fa-IR" dirty="0"/>
              <a:t> </a:t>
            </a:r>
            <a:r>
              <a:rPr lang="ar-IQ" dirty="0"/>
              <a:t>منابع فیزیکی </a:t>
            </a:r>
            <a:r>
              <a:rPr lang="en-US" dirty="0"/>
              <a:t>PRB</a:t>
            </a:r>
            <a:r>
              <a:rPr lang="fa-IR" dirty="0"/>
              <a:t> </a:t>
            </a:r>
            <a:r>
              <a:rPr lang="ar-IQ" dirty="0"/>
              <a:t>در میان کاربران می باشد. </a:t>
            </a:r>
            <a:br>
              <a:rPr lang="ar-IQ" dirty="0"/>
            </a:br>
            <a:r>
              <a:rPr lang="ar-IQ" dirty="0"/>
              <a:t/>
            </a: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
        <p:nvSpPr>
          <p:cNvPr id="11" name="Slide Number Placeholder 10">
            <a:extLst>
              <a:ext uri="{FF2B5EF4-FFF2-40B4-BE49-F238E27FC236}">
                <a16:creationId xmlns:a16="http://schemas.microsoft.com/office/drawing/2014/main" id="{958D426D-B7A6-41BB-BC50-494950D71903}"/>
              </a:ext>
            </a:extLst>
          </p:cNvPr>
          <p:cNvSpPr>
            <a:spLocks noGrp="1"/>
          </p:cNvSpPr>
          <p:nvPr>
            <p:ph type="sldNum" sz="quarter" idx="12"/>
          </p:nvPr>
        </p:nvSpPr>
        <p:spPr/>
        <p:txBody>
          <a:bodyPr/>
          <a:lstStyle/>
          <a:p>
            <a:fld id="{D57F1E4F-1CFF-5643-939E-217C01CDF565}" type="slidenum">
              <a:rPr lang="en-US" smtClean="0"/>
              <a:pPr/>
              <a:t>17</a:t>
            </a:fld>
            <a:r>
              <a:rPr lang="en-US"/>
              <a:t>/41</a:t>
            </a:r>
            <a:endParaRPr lang="en-US" dirty="0"/>
          </a:p>
        </p:txBody>
      </p:sp>
    </p:spTree>
    <p:extLst>
      <p:ext uri="{BB962C8B-B14F-4D97-AF65-F5344CB8AC3E}">
        <p14:creationId xmlns:p14="http://schemas.microsoft.com/office/powerpoint/2010/main" val="2413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EB0B-0D3C-46B1-8D20-B480A7BE6158}"/>
              </a:ext>
            </a:extLst>
          </p:cNvPr>
          <p:cNvSpPr>
            <a:spLocks noGrp="1"/>
          </p:cNvSpPr>
          <p:nvPr>
            <p:ph type="title"/>
          </p:nvPr>
        </p:nvSpPr>
        <p:spPr>
          <a:xfrm>
            <a:off x="1883938" y="468087"/>
            <a:ext cx="8911687" cy="1280890"/>
          </a:xfrm>
        </p:spPr>
        <p:txBody>
          <a:bodyPr/>
          <a:lstStyle/>
          <a:p>
            <a:r>
              <a:rPr lang="fa-IR" dirty="0"/>
              <a:t>انگیزه ی پژوهشی</a:t>
            </a:r>
            <a:endParaRPr lang="en-US" dirty="0"/>
          </a:p>
        </p:txBody>
      </p:sp>
      <p:sp>
        <p:nvSpPr>
          <p:cNvPr id="3" name="Content Placeholder 2">
            <a:extLst>
              <a:ext uri="{FF2B5EF4-FFF2-40B4-BE49-F238E27FC236}">
                <a16:creationId xmlns:a16="http://schemas.microsoft.com/office/drawing/2014/main" id="{F3A681AD-6638-483B-8D8A-BF197A6B6CBC}"/>
              </a:ext>
            </a:extLst>
          </p:cNvPr>
          <p:cNvSpPr>
            <a:spLocks noGrp="1"/>
          </p:cNvSpPr>
          <p:nvPr>
            <p:ph idx="1"/>
          </p:nvPr>
        </p:nvSpPr>
        <p:spPr>
          <a:xfrm>
            <a:off x="1469571" y="1426964"/>
            <a:ext cx="9258227" cy="4962949"/>
          </a:xfrm>
        </p:spPr>
        <p:txBody>
          <a:bodyPr>
            <a:normAutofit lnSpcReduction="10000"/>
          </a:bodyPr>
          <a:lstStyle/>
          <a:p>
            <a:r>
              <a:rPr lang="fa-IR" sz="2000" b="0" i="0" dirty="0">
                <a:solidFill>
                  <a:srgbClr val="000000"/>
                </a:solidFill>
                <a:effectLst/>
              </a:rPr>
              <a:t>اتحاد </a:t>
            </a:r>
            <a:r>
              <a:rPr lang="en-US" sz="2000" b="0" i="0" dirty="0">
                <a:solidFill>
                  <a:srgbClr val="000000"/>
                </a:solidFill>
                <a:effectLst/>
              </a:rPr>
              <a:t> ORAN</a:t>
            </a:r>
            <a:r>
              <a:rPr lang="fa-IR" sz="2000" b="0" i="0" dirty="0">
                <a:solidFill>
                  <a:srgbClr val="000000"/>
                </a:solidFill>
                <a:effectLst/>
              </a:rPr>
              <a:t>در جستجوی چشم انداز </a:t>
            </a:r>
            <a:r>
              <a:rPr lang="fa-IR" sz="2000" b="1" i="0" dirty="0">
                <a:solidFill>
                  <a:srgbClr val="000000"/>
                </a:solidFill>
                <a:effectLst/>
              </a:rPr>
              <a:t>باز بودن </a:t>
            </a:r>
            <a:r>
              <a:rPr lang="fa-IR" sz="2000" b="0" i="0" dirty="0">
                <a:solidFill>
                  <a:srgbClr val="000000"/>
                </a:solidFill>
                <a:effectLst/>
              </a:rPr>
              <a:t>و </a:t>
            </a:r>
            <a:r>
              <a:rPr lang="fa-IR" sz="2000" b="1" i="0" dirty="0">
                <a:solidFill>
                  <a:srgbClr val="000000"/>
                </a:solidFill>
                <a:effectLst/>
              </a:rPr>
              <a:t>هوشمندی</a:t>
            </a:r>
            <a:r>
              <a:rPr lang="fa-IR" sz="2000" b="0" i="0" dirty="0">
                <a:solidFill>
                  <a:srgbClr val="000000"/>
                </a:solidFill>
                <a:effectLst/>
              </a:rPr>
              <a:t> برای شبکه های بی سیم نسل بعدی و فراتر</a:t>
            </a:r>
            <a:br>
              <a:rPr lang="fa-IR" sz="2000" b="0" i="0" dirty="0">
                <a:solidFill>
                  <a:srgbClr val="000000"/>
                </a:solidFill>
                <a:effectLst/>
              </a:rPr>
            </a:br>
            <a:r>
              <a:rPr lang="fa-IR" sz="2000" b="0" i="0" dirty="0">
                <a:solidFill>
                  <a:srgbClr val="000000"/>
                </a:solidFill>
                <a:effectLst/>
              </a:rPr>
              <a:t>از آن است</a:t>
            </a:r>
            <a:r>
              <a:rPr lang="fa-IR" sz="2000" dirty="0"/>
              <a:t> </a:t>
            </a:r>
            <a:endParaRPr lang="en-US" sz="2000" dirty="0"/>
          </a:p>
          <a:p>
            <a:r>
              <a:rPr lang="fa-IR" sz="2000" dirty="0"/>
              <a:t>در حال حاضر مقالات زیادی در زمینه ی تخصیص منابع در شبکه های دسترسی رادیویی ابری و مهی وجود دارد که نیازمند ارتقا به شبکه های دسترسی رادیویی باز می باشد که منجر به استفاده از روشهای هوش مصنوعی در بخش </a:t>
            </a:r>
            <a:r>
              <a:rPr lang="fa-IR" sz="2000" dirty="0" err="1"/>
              <a:t>کنترلگر</a:t>
            </a:r>
            <a:r>
              <a:rPr lang="fa-IR" sz="2000" dirty="0"/>
              <a:t> غیر زمان واقعی و نزدیک به زمان واقعی می باشد.</a:t>
            </a:r>
          </a:p>
          <a:p>
            <a:r>
              <a:rPr lang="fa-IR" sz="2000" dirty="0"/>
              <a:t>روشهای یادگیری تقویتی، درحال حاضر یکی از روشهای مورد توجه در زمینه ی تخصیص منابع می باشد که برای بدست آوردن متغیرهای پیوسته همانند توان کاربران نیازمند استفاده از روش یادگیری عمیق هستیم.</a:t>
            </a:r>
          </a:p>
          <a:p>
            <a:r>
              <a:rPr lang="fa-IR" sz="2000" dirty="0"/>
              <a:t>بدست آوردن </a:t>
            </a:r>
            <a:r>
              <a:rPr lang="en-US" sz="2000" dirty="0"/>
              <a:t>QoS</a:t>
            </a:r>
            <a:r>
              <a:rPr lang="fa-IR" sz="2000" dirty="0"/>
              <a:t> همانند تاخیر و نرخ در شبکه های دسترسی رادیویی باز و تخصیص پویای منابع به کاربران از اهداف رساله می باشد.</a:t>
            </a:r>
          </a:p>
          <a:p>
            <a:r>
              <a:rPr lang="fa-IR" sz="2000" dirty="0"/>
              <a:t>برش شبکه در بخش هسته و رادیویی، در نسل 5ام بسیار مورد توجه قرار گرفته شده که یکی از اهداف رساله، برش دهی شبکه ی دسترسی رادیویی باز می باشد.   </a:t>
            </a:r>
            <a:endParaRPr lang="en-US" sz="2000" dirty="0"/>
          </a:p>
          <a:p>
            <a:r>
              <a:rPr lang="fa-IR" sz="2000" dirty="0"/>
              <a:t>همچنین قرار گیری توابع شبکه ی مجازی بر روی مراکز داده و تخصیص دینامیکی آن به صورتی که میزان هزینه ی مصرفی به کاهش یابد مورد توجه قرار گرفته است</a:t>
            </a:r>
            <a:r>
              <a:rPr lang="fa-IR" dirty="0"/>
              <a:t/>
            </a:r>
            <a:br>
              <a:rPr lang="fa-IR" dirty="0"/>
            </a:br>
            <a:endParaRPr lang="en-US" dirty="0"/>
          </a:p>
        </p:txBody>
      </p:sp>
      <p:sp>
        <p:nvSpPr>
          <p:cNvPr id="5" name="Rounded Rectangle 10">
            <a:extLst>
              <a:ext uri="{FF2B5EF4-FFF2-40B4-BE49-F238E27FC236}">
                <a16:creationId xmlns:a16="http://schemas.microsoft.com/office/drawing/2014/main" id="{60C9085C-D3E4-4D8A-A0F0-E8280D055E3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4C9E0DD-B909-43DF-9922-BE31D7347F1D}"/>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94AA5673-AB6D-4AF0-875B-8DA7E7A5B140}"/>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52A80A28-987D-4F19-B306-D0919DFD7800}"/>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4DDC670-5BE6-4A9D-8998-087A67FF1526}"/>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C1985BC2-FF90-47F6-8493-B3FF348592E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007D0427-4F31-42A0-81CF-C67988505C00}"/>
              </a:ext>
            </a:extLst>
          </p:cNvPr>
          <p:cNvSpPr>
            <a:spLocks noGrp="1"/>
          </p:cNvSpPr>
          <p:nvPr>
            <p:ph type="sldNum" sz="quarter" idx="12"/>
          </p:nvPr>
        </p:nvSpPr>
        <p:spPr/>
        <p:txBody>
          <a:bodyPr/>
          <a:lstStyle/>
          <a:p>
            <a:fld id="{D57F1E4F-1CFF-5643-939E-217C01CDF565}" type="slidenum">
              <a:rPr lang="en-US" smtClean="0"/>
              <a:pPr/>
              <a:t>18</a:t>
            </a:fld>
            <a:r>
              <a:rPr lang="en-US"/>
              <a:t>/41</a:t>
            </a:r>
            <a:endParaRPr lang="en-US" dirty="0"/>
          </a:p>
        </p:txBody>
      </p:sp>
    </p:spTree>
    <p:extLst>
      <p:ext uri="{BB962C8B-B14F-4D97-AF65-F5344CB8AC3E}">
        <p14:creationId xmlns:p14="http://schemas.microsoft.com/office/powerpoint/2010/main" val="1681087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59" y="326965"/>
            <a:ext cx="8911687" cy="1001941"/>
          </a:xfrm>
        </p:spPr>
        <p:txBody>
          <a:bodyPr/>
          <a:lstStyle/>
          <a:p>
            <a:pPr algn="ctr"/>
            <a:r>
              <a:rPr lang="fa-IR" dirty="0"/>
              <a:t>مدل سیستم</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0612" y="1635448"/>
                <a:ext cx="9488950" cy="4694939"/>
              </a:xfrm>
            </p:spPr>
            <p:txBody>
              <a:bodyPr>
                <a:normAutofit fontScale="47500" lnSpcReduction="20000"/>
              </a:bodyPr>
              <a:lstStyle/>
              <a:p>
                <a14:m>
                  <m:oMath xmlns:m="http://schemas.openxmlformats.org/officeDocument/2006/math">
                    <m:r>
                      <a:rPr lang="en-US" sz="3800" i="1" dirty="0" smtClean="0">
                        <a:latin typeface="Cambria Math" panose="02040503050406030204" pitchFamily="18" charset="0"/>
                      </a:rPr>
                      <m:t>𝑆</m:t>
                    </m:r>
                  </m:oMath>
                </a14:m>
                <a:r>
                  <a:rPr lang="fa-IR" sz="3800" dirty="0"/>
                  <a:t> </a:t>
                </a:r>
                <a:r>
                  <a:rPr lang="fa-IR" sz="5100" dirty="0"/>
                  <a:t>برش</a:t>
                </a:r>
                <a:endParaRPr lang="en-US" sz="5100" b="0" i="1" dirty="0">
                  <a:latin typeface="Cambria Math" panose="02040503050406030204" pitchFamily="18" charset="0"/>
                </a:endParaRPr>
              </a:p>
              <a:p>
                <a:pPr lvl="1"/>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𝑅</m:t>
                        </m:r>
                      </m:e>
                      <m:sub>
                        <m:r>
                          <a:rPr lang="en-US" sz="3200" b="0" i="1" dirty="0" smtClean="0">
                            <a:latin typeface="Cambria Math" panose="02040503050406030204" pitchFamily="18" charset="0"/>
                          </a:rPr>
                          <m:t>𝑠</m:t>
                        </m:r>
                      </m:sub>
                    </m:sSub>
                  </m:oMath>
                </a14:m>
                <a:r>
                  <a:rPr lang="fa-IR" sz="3200" dirty="0"/>
                  <a:t> </a:t>
                </a:r>
                <a:r>
                  <a:rPr lang="fa-IR" sz="4000" dirty="0"/>
                  <a:t>واحد رادیویی تک آنتنه</a:t>
                </a:r>
                <a:endParaRPr lang="en-US" sz="4000" dirty="0"/>
              </a:p>
              <a:p>
                <a:pPr lvl="1"/>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𝑠</m:t>
                        </m:r>
                      </m:sub>
                    </m:sSub>
                  </m:oMath>
                </a14:m>
                <a:r>
                  <a:rPr lang="fa-IR" sz="4000" dirty="0"/>
                  <a:t> بلوک فیزیکی</a:t>
                </a:r>
                <a:endParaRPr lang="en-US" sz="4000" dirty="0"/>
              </a:p>
              <a:p>
                <a:pPr lvl="1"/>
                <a:r>
                  <a:rPr lang="en-US" sz="4000" dirty="0"/>
                  <a:t>DU</a:t>
                </a:r>
              </a:p>
              <a:p>
                <a:pPr lvl="2"/>
                <a14:m>
                  <m:oMath xmlns:m="http://schemas.openxmlformats.org/officeDocument/2006/math">
                    <m:r>
                      <a:rPr lang="en-US" sz="3800" b="0" i="1" smtClean="0">
                        <a:latin typeface="Cambria Math" panose="02040503050406030204" pitchFamily="18" charset="0"/>
                      </a:rPr>
                      <m:t> </m:t>
                    </m:r>
                    <m:r>
                      <a:rPr lang="fa-IR" sz="3800" b="0" i="1" smtClean="0">
                        <a:latin typeface="Cambria Math" panose="02040503050406030204" pitchFamily="18" charset="0"/>
                      </a:rPr>
                      <m:t> </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𝑠</m:t>
                        </m:r>
                        <m:r>
                          <a:rPr lang="en-US" sz="3800" b="0" i="1" smtClean="0">
                            <a:latin typeface="Cambria Math" panose="02040503050406030204" pitchFamily="18" charset="0"/>
                          </a:rPr>
                          <m:t>,</m:t>
                        </m:r>
                        <m:r>
                          <a:rPr lang="en-US" sz="3800" b="0" i="1" smtClean="0">
                            <a:latin typeface="Cambria Math" panose="02040503050406030204" pitchFamily="18" charset="0"/>
                          </a:rPr>
                          <m:t>1</m:t>
                        </m:r>
                      </m:sub>
                    </m:sSub>
                  </m:oMath>
                </a14:m>
                <a:r>
                  <a:rPr lang="fa-IR" sz="3800" dirty="0"/>
                  <a:t>تا </a:t>
                </a:r>
                <a:r>
                  <a:rPr lang="en-US" sz="3800" dirty="0"/>
                  <a:t>VNF</a:t>
                </a:r>
              </a:p>
              <a:p>
                <a:pPr lvl="1"/>
                <a:r>
                  <a:rPr lang="en-US" sz="4000" dirty="0"/>
                  <a:t>CU</a:t>
                </a:r>
              </a:p>
              <a:p>
                <a:pPr lvl="2"/>
                <a14:m>
                  <m:oMath xmlns:m="http://schemas.openxmlformats.org/officeDocument/2006/math">
                    <m:r>
                      <a:rPr lang="fa-IR" sz="3800" i="1">
                        <a:latin typeface="Cambria Math" panose="02040503050406030204" pitchFamily="18" charset="0"/>
                      </a:rPr>
                      <m:t> </m:t>
                    </m:r>
                    <m:sSub>
                      <m:sSubPr>
                        <m:ctrlPr>
                          <a:rPr lang="en-US" sz="3800" i="1">
                            <a:latin typeface="Cambria Math" panose="02040503050406030204" pitchFamily="18" charset="0"/>
                          </a:rPr>
                        </m:ctrlPr>
                      </m:sSubPr>
                      <m:e>
                        <m:r>
                          <a:rPr lang="en-US" sz="3800" i="1">
                            <a:latin typeface="Cambria Math" panose="02040503050406030204" pitchFamily="18" charset="0"/>
                          </a:rPr>
                          <m:t>𝑀</m:t>
                        </m:r>
                      </m:e>
                      <m:sub>
                        <m:r>
                          <a:rPr lang="en-US" sz="3800" i="1">
                            <a:latin typeface="Cambria Math" panose="02040503050406030204" pitchFamily="18" charset="0"/>
                          </a:rPr>
                          <m:t>𝑠</m:t>
                        </m:r>
                        <m:r>
                          <a:rPr lang="en-US" sz="3800" i="1">
                            <a:latin typeface="Cambria Math" panose="02040503050406030204" pitchFamily="18" charset="0"/>
                          </a:rPr>
                          <m:t>,</m:t>
                        </m:r>
                        <m:r>
                          <a:rPr lang="en-US" sz="3800" b="0" i="1" smtClean="0">
                            <a:latin typeface="Cambria Math" panose="02040503050406030204" pitchFamily="18" charset="0"/>
                          </a:rPr>
                          <m:t>2</m:t>
                        </m:r>
                      </m:sub>
                    </m:sSub>
                  </m:oMath>
                </a14:m>
                <a:r>
                  <a:rPr lang="fa-IR" sz="3800" dirty="0"/>
                  <a:t>تا </a:t>
                </a:r>
                <a:r>
                  <a:rPr lang="en-US" sz="3800" dirty="0"/>
                  <a:t>VNF</a:t>
                </a:r>
                <a:endParaRPr lang="fa-IR" sz="3400" dirty="0"/>
              </a:p>
              <a:p>
                <a:r>
                  <a:rPr lang="en-US" sz="3800" dirty="0"/>
                  <a:t>v</a:t>
                </a:r>
                <a:r>
                  <a:rPr lang="fa-IR" sz="3800" dirty="0"/>
                  <a:t> </a:t>
                </a:r>
                <a:r>
                  <a:rPr lang="fa-IR" sz="4200" dirty="0"/>
                  <a:t>سرویس</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𝑣</m:t>
                        </m:r>
                      </m:sub>
                    </m:sSub>
                  </m:oMath>
                </a14:m>
                <a:r>
                  <a:rPr lang="fa-IR" sz="2800" dirty="0"/>
                  <a:t> </a:t>
                </a:r>
                <a:r>
                  <a:rPr lang="fa-IR" sz="3600" dirty="0"/>
                  <a:t>کاربر تک آنتنه</a:t>
                </a:r>
                <a:endParaRPr lang="fa-IR" sz="3400" dirty="0"/>
              </a:p>
              <a:p>
                <a:endParaRPr lang="fa-IR" sz="2800" dirty="0"/>
              </a:p>
              <a:p>
                <a:endParaRPr lang="fa-IR" sz="2800" dirty="0"/>
              </a:p>
              <a:p>
                <a:endParaRPr lang="en-US" dirty="0"/>
              </a:p>
              <a:p>
                <a:pPr marL="0" indent="0">
                  <a:buNone/>
                </a:pPr>
                <a:r>
                  <a:rPr lang="fa-IR" dirty="0"/>
                  <a:t/>
                </a:r>
                <a:br>
                  <a:rPr lang="fa-IR" dirty="0"/>
                </a:br>
                <a:r>
                  <a:rPr lang="fa-IR" dirty="0"/>
                  <a:t/>
                </a: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0612" y="1635448"/>
                <a:ext cx="9488950" cy="4694939"/>
              </a:xfrm>
              <a:blipFill>
                <a:blip r:embed="rId3"/>
                <a:stretch>
                  <a:fillRect t="-1818" r="-514"/>
                </a:stretch>
              </a:blipFill>
            </p:spPr>
            <p:txBody>
              <a:bodyPr/>
              <a:lstStyle/>
              <a:p>
                <a:r>
                  <a:rPr lang="en-US">
                    <a:noFill/>
                  </a:rPr>
                  <a:t> </a:t>
                </a:r>
              </a:p>
            </p:txBody>
          </p:sp>
        </mc:Fallback>
      </mc:AlternateContent>
      <p:sp>
        <p:nvSpPr>
          <p:cNvPr id="16" name="Rounded Rectangle 15">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7" name="Rectangle 1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8" name="Rectangle 17">
            <a:extLst>
              <a:ext uri="{FF2B5EF4-FFF2-40B4-BE49-F238E27FC236}">
                <a16:creationId xmlns:a16="http://schemas.microsoft.com/office/drawing/2014/main" id="{4BD395B4-C568-4FE4-8C83-4C5CAA018C5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1967F121-CEC3-4B97-8062-058D15C8F6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0" name="Rectangle 19">
            <a:extLst>
              <a:ext uri="{FF2B5EF4-FFF2-40B4-BE49-F238E27FC236}">
                <a16:creationId xmlns:a16="http://schemas.microsoft.com/office/drawing/2014/main" id="{92B5EB91-6867-4210-98DE-9C6E48E31DF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1" name="Rectangle 2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p:cNvPicPr>
            <a:picLocks noChangeAspect="1"/>
          </p:cNvPicPr>
          <p:nvPr/>
        </p:nvPicPr>
        <p:blipFill>
          <a:blip r:embed="rId4"/>
          <a:stretch>
            <a:fillRect/>
          </a:stretch>
        </p:blipFill>
        <p:spPr>
          <a:xfrm>
            <a:off x="2315392" y="1328906"/>
            <a:ext cx="4191000" cy="4791075"/>
          </a:xfrm>
          <a:prstGeom prst="rect">
            <a:avLst/>
          </a:prstGeom>
        </p:spPr>
      </p:pic>
      <p:sp>
        <p:nvSpPr>
          <p:cNvPr id="6" name="Slide Number Placeholder 5">
            <a:extLst>
              <a:ext uri="{FF2B5EF4-FFF2-40B4-BE49-F238E27FC236}">
                <a16:creationId xmlns:a16="http://schemas.microsoft.com/office/drawing/2014/main" id="{943B035F-C1F5-4168-82DF-04AC066A3188}"/>
              </a:ext>
            </a:extLst>
          </p:cNvPr>
          <p:cNvSpPr>
            <a:spLocks noGrp="1"/>
          </p:cNvSpPr>
          <p:nvPr>
            <p:ph type="sldNum" sz="quarter" idx="12"/>
          </p:nvPr>
        </p:nvSpPr>
        <p:spPr/>
        <p:txBody>
          <a:bodyPr/>
          <a:lstStyle/>
          <a:p>
            <a:fld id="{D57F1E4F-1CFF-5643-939E-217C01CDF565}" type="slidenum">
              <a:rPr lang="en-US" smtClean="0"/>
              <a:pPr/>
              <a:t>19</a:t>
            </a:fld>
            <a:r>
              <a:rPr lang="en-US"/>
              <a:t>/41</a:t>
            </a:r>
            <a:endParaRPr lang="en-US" dirty="0"/>
          </a:p>
        </p:txBody>
      </p:sp>
    </p:spTree>
    <p:extLst>
      <p:ext uri="{BB962C8B-B14F-4D97-AF65-F5344CB8AC3E}">
        <p14:creationId xmlns:p14="http://schemas.microsoft.com/office/powerpoint/2010/main" val="84610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Slide Number Placeholder 1">
            <a:extLst>
              <a:ext uri="{FF2B5EF4-FFF2-40B4-BE49-F238E27FC236}">
                <a16:creationId xmlns:a16="http://schemas.microsoft.com/office/drawing/2014/main" id="{BA137B9C-7538-4955-8179-3D067E8DBD57}"/>
              </a:ext>
            </a:extLst>
          </p:cNvPr>
          <p:cNvSpPr>
            <a:spLocks noGrp="1"/>
          </p:cNvSpPr>
          <p:nvPr>
            <p:ph type="sldNum" sz="quarter" idx="12"/>
          </p:nvPr>
        </p:nvSpPr>
        <p:spPr/>
        <p:txBody>
          <a:bodyPr/>
          <a:lstStyle/>
          <a:p>
            <a:fld id="{D57F1E4F-1CFF-5643-939E-217C01CDF565}" type="slidenum">
              <a:rPr lang="en-US" smtClean="0"/>
              <a:pPr/>
              <a:t>2</a:t>
            </a:fld>
            <a:r>
              <a:rPr lang="en-US"/>
              <a:t>/41</a:t>
            </a:r>
            <a:endParaRPr lang="en-US" dirty="0"/>
          </a:p>
        </p:txBody>
      </p:sp>
    </p:spTree>
    <p:extLst>
      <p:ext uri="{BB962C8B-B14F-4D97-AF65-F5344CB8AC3E}">
        <p14:creationId xmlns:p14="http://schemas.microsoft.com/office/powerpoint/2010/main" val="1961345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011B-9B40-41EA-B632-156DBDF20B64}"/>
              </a:ext>
            </a:extLst>
          </p:cNvPr>
          <p:cNvSpPr>
            <a:spLocks noGrp="1"/>
          </p:cNvSpPr>
          <p:nvPr>
            <p:ph type="title"/>
          </p:nvPr>
        </p:nvSpPr>
        <p:spPr/>
        <p:txBody>
          <a:bodyPr/>
          <a:lstStyle/>
          <a:p>
            <a:r>
              <a:rPr lang="fa-IR" dirty="0"/>
              <a:t>نرخ قابل دسترس</a:t>
            </a:r>
          </a:p>
        </p:txBody>
      </p:sp>
      <p:sp>
        <p:nvSpPr>
          <p:cNvPr id="3" name="Content Placeholder 2">
            <a:extLst>
              <a:ext uri="{FF2B5EF4-FFF2-40B4-BE49-F238E27FC236}">
                <a16:creationId xmlns:a16="http://schemas.microsoft.com/office/drawing/2014/main" id="{141CA199-8234-4922-ACD7-16E73F9A380E}"/>
              </a:ext>
            </a:extLst>
          </p:cNvPr>
          <p:cNvSpPr>
            <a:spLocks noGrp="1"/>
          </p:cNvSpPr>
          <p:nvPr>
            <p:ph idx="1"/>
          </p:nvPr>
        </p:nvSpPr>
        <p:spPr>
          <a:xfrm>
            <a:off x="1941511" y="1404071"/>
            <a:ext cx="8915400" cy="3777622"/>
          </a:xfrm>
        </p:spPr>
        <p:txBody>
          <a:bodyPr/>
          <a:lstStyle/>
          <a:p>
            <a:r>
              <a:rPr lang="fa-IR" dirty="0"/>
              <a:t>نرخ قابل دسترس</a:t>
            </a:r>
          </a:p>
          <a:p>
            <a:r>
              <a:rPr lang="fa-IR" dirty="0"/>
              <a:t>نسبت سیگنال به نویز</a:t>
            </a:r>
          </a:p>
          <a:p>
            <a:endParaRPr lang="fa-IR" dirty="0"/>
          </a:p>
          <a:p>
            <a:r>
              <a:rPr lang="fa-IR" dirty="0"/>
              <a:t>میزان تداخل کاربران</a:t>
            </a:r>
          </a:p>
          <a:p>
            <a:endParaRPr lang="fa-IR" dirty="0"/>
          </a:p>
          <a:p>
            <a:endParaRPr lang="fa-IR" dirty="0"/>
          </a:p>
          <a:p>
            <a:endParaRPr lang="fa-IR" dirty="0"/>
          </a:p>
          <a:p>
            <a:endParaRPr lang="en-US" dirty="0"/>
          </a:p>
        </p:txBody>
      </p:sp>
      <p:sp>
        <p:nvSpPr>
          <p:cNvPr id="5" name="Rounded Rectangle 15">
            <a:extLst>
              <a:ext uri="{FF2B5EF4-FFF2-40B4-BE49-F238E27FC236}">
                <a16:creationId xmlns:a16="http://schemas.microsoft.com/office/drawing/2014/main" id="{EE09FE82-3C14-490C-BD74-D0079E022B13}"/>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AFC466D6-D7BC-430B-8E45-5F9731F46960}"/>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5319FEE3-EE78-413F-B811-89F6CA7DC62F}"/>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09991092-24C4-48FF-8484-BB95CDEA042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BD1FA9AE-A6C0-4D24-A569-2BC74923709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5DD58AFD-993B-4D97-A9F1-00520828A334}"/>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30F152CF-7EE1-4483-AB0C-CEC717A34B78}"/>
              </a:ext>
            </a:extLst>
          </p:cNvPr>
          <p:cNvPicPr>
            <a:picLocks noChangeAspect="1"/>
          </p:cNvPicPr>
          <p:nvPr/>
        </p:nvPicPr>
        <p:blipFill>
          <a:blip r:embed="rId2"/>
          <a:stretch>
            <a:fillRect/>
          </a:stretch>
        </p:blipFill>
        <p:spPr>
          <a:xfrm>
            <a:off x="1818780" y="1452400"/>
            <a:ext cx="2939706" cy="657111"/>
          </a:xfrm>
          <a:prstGeom prst="rect">
            <a:avLst/>
          </a:prstGeom>
        </p:spPr>
      </p:pic>
      <p:pic>
        <p:nvPicPr>
          <p:cNvPr id="12" name="Picture 11">
            <a:extLst>
              <a:ext uri="{FF2B5EF4-FFF2-40B4-BE49-F238E27FC236}">
                <a16:creationId xmlns:a16="http://schemas.microsoft.com/office/drawing/2014/main" id="{C64A67BD-B1CA-4B2D-8034-74002372E1B1}"/>
              </a:ext>
            </a:extLst>
          </p:cNvPr>
          <p:cNvPicPr>
            <a:picLocks noChangeAspect="1"/>
          </p:cNvPicPr>
          <p:nvPr/>
        </p:nvPicPr>
        <p:blipFill>
          <a:blip r:embed="rId3"/>
          <a:stretch>
            <a:fillRect/>
          </a:stretch>
        </p:blipFill>
        <p:spPr>
          <a:xfrm>
            <a:off x="1822493" y="2150945"/>
            <a:ext cx="3981450" cy="857250"/>
          </a:xfrm>
          <a:prstGeom prst="rect">
            <a:avLst/>
          </a:prstGeom>
        </p:spPr>
      </p:pic>
      <p:pic>
        <p:nvPicPr>
          <p:cNvPr id="16" name="Picture 15">
            <a:extLst>
              <a:ext uri="{FF2B5EF4-FFF2-40B4-BE49-F238E27FC236}">
                <a16:creationId xmlns:a16="http://schemas.microsoft.com/office/drawing/2014/main" id="{74C908C5-D1D3-42DF-9261-A6152896C3EA}"/>
              </a:ext>
            </a:extLst>
          </p:cNvPr>
          <p:cNvPicPr>
            <a:picLocks noChangeAspect="1"/>
          </p:cNvPicPr>
          <p:nvPr/>
        </p:nvPicPr>
        <p:blipFill>
          <a:blip r:embed="rId4"/>
          <a:stretch>
            <a:fillRect/>
          </a:stretch>
        </p:blipFill>
        <p:spPr>
          <a:xfrm>
            <a:off x="1941511" y="6149307"/>
            <a:ext cx="4991100" cy="466725"/>
          </a:xfrm>
          <a:prstGeom prst="rect">
            <a:avLst/>
          </a:prstGeom>
        </p:spPr>
      </p:pic>
      <p:pic>
        <p:nvPicPr>
          <p:cNvPr id="17" name="Picture 16">
            <a:extLst>
              <a:ext uri="{FF2B5EF4-FFF2-40B4-BE49-F238E27FC236}">
                <a16:creationId xmlns:a16="http://schemas.microsoft.com/office/drawing/2014/main" id="{F538C848-0A47-41BB-AABD-CEC3A4B6908D}"/>
              </a:ext>
            </a:extLst>
          </p:cNvPr>
          <p:cNvPicPr>
            <a:picLocks noChangeAspect="1"/>
          </p:cNvPicPr>
          <p:nvPr/>
        </p:nvPicPr>
        <p:blipFill>
          <a:blip r:embed="rId5"/>
          <a:stretch>
            <a:fillRect/>
          </a:stretch>
        </p:blipFill>
        <p:spPr>
          <a:xfrm>
            <a:off x="1917743" y="3034632"/>
            <a:ext cx="3790950" cy="3114675"/>
          </a:xfrm>
          <a:prstGeom prst="rect">
            <a:avLst/>
          </a:prstGeom>
        </p:spPr>
      </p:pic>
      <p:sp>
        <p:nvSpPr>
          <p:cNvPr id="13" name="Slide Number Placeholder 12">
            <a:extLst>
              <a:ext uri="{FF2B5EF4-FFF2-40B4-BE49-F238E27FC236}">
                <a16:creationId xmlns:a16="http://schemas.microsoft.com/office/drawing/2014/main" id="{11FF93E9-17A8-4B1B-8D63-4B506B74BCF0}"/>
              </a:ext>
            </a:extLst>
          </p:cNvPr>
          <p:cNvSpPr>
            <a:spLocks noGrp="1"/>
          </p:cNvSpPr>
          <p:nvPr>
            <p:ph type="sldNum" sz="quarter" idx="12"/>
          </p:nvPr>
        </p:nvSpPr>
        <p:spPr/>
        <p:txBody>
          <a:bodyPr/>
          <a:lstStyle/>
          <a:p>
            <a:fld id="{D57F1E4F-1CFF-5643-939E-217C01CDF565}" type="slidenum">
              <a:rPr lang="en-US" smtClean="0"/>
              <a:pPr/>
              <a:t>20</a:t>
            </a:fld>
            <a:r>
              <a:rPr lang="en-US"/>
              <a:t>/41</a:t>
            </a:r>
            <a:endParaRPr lang="en-US" dirty="0"/>
          </a:p>
        </p:txBody>
      </p:sp>
    </p:spTree>
    <p:extLst>
      <p:ext uri="{BB962C8B-B14F-4D97-AF65-F5344CB8AC3E}">
        <p14:creationId xmlns:p14="http://schemas.microsoft.com/office/powerpoint/2010/main" val="2427441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27F-9A10-443D-B3C4-A6D5420F7822}"/>
              </a:ext>
            </a:extLst>
          </p:cNvPr>
          <p:cNvSpPr>
            <a:spLocks noGrp="1"/>
          </p:cNvSpPr>
          <p:nvPr>
            <p:ph type="title"/>
          </p:nvPr>
        </p:nvSpPr>
        <p:spPr/>
        <p:txBody>
          <a:bodyPr/>
          <a:lstStyle/>
          <a:p>
            <a:r>
              <a:rPr lang="fa-IR" dirty="0"/>
              <a:t>توان و ظرفیت لینک </a:t>
            </a:r>
            <a:r>
              <a:rPr lang="en-US" dirty="0"/>
              <a:t>fronthaul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CD4255-4F2E-4711-8B09-2FAD62E98895}"/>
                  </a:ext>
                </a:extLst>
              </p:cNvPr>
              <p:cNvSpPr>
                <a:spLocks noGrp="1"/>
              </p:cNvSpPr>
              <p:nvPr>
                <p:ph idx="1"/>
              </p:nvPr>
            </p:nvSpPr>
            <p:spPr/>
            <p:txBody>
              <a:bodyPr>
                <a:normAutofit/>
              </a:bodyPr>
              <a:lstStyle/>
              <a:p>
                <a:r>
                  <a:rPr lang="fa-IR" b="0" i="0" dirty="0">
                    <a:solidFill>
                      <a:srgbClr val="000000"/>
                    </a:solidFill>
                    <a:effectLst/>
                  </a:rPr>
                  <a:t>توان سیگنال ارسالی از </a:t>
                </a:r>
                <a:r>
                  <a:rPr lang="en-US" sz="2000" b="0" dirty="0">
                    <a:solidFill>
                      <a:srgbClr val="000000"/>
                    </a:solidFill>
                    <a:effectLst/>
                  </a:rPr>
                  <a:t>j</a:t>
                </a:r>
                <a:r>
                  <a:rPr lang="fa-IR" b="0" i="1" dirty="0">
                    <a:solidFill>
                      <a:srgbClr val="000000"/>
                    </a:solidFill>
                    <a:effectLst/>
                  </a:rPr>
                  <a:t> </a:t>
                </a:r>
                <a:r>
                  <a:rPr lang="fa-IR" b="0" i="0" dirty="0">
                    <a:solidFill>
                      <a:srgbClr val="000000"/>
                    </a:solidFill>
                    <a:effectLst/>
                  </a:rPr>
                  <a:t>امین واحد رادیویی در </a:t>
                </a:r>
                <a:r>
                  <a:rPr lang="en-US" b="0" i="0" dirty="0">
                    <a:solidFill>
                      <a:srgbClr val="000000"/>
                    </a:solidFill>
                    <a:effectLst/>
                  </a:rPr>
                  <a:t> </a:t>
                </a:r>
                <a:r>
                  <a:rPr lang="en-US" sz="2000" b="0" dirty="0">
                    <a:solidFill>
                      <a:srgbClr val="000000"/>
                    </a:solidFill>
                    <a:effectLst/>
                  </a:rPr>
                  <a:t>s</a:t>
                </a:r>
                <a:r>
                  <a:rPr lang="fa-IR" b="0" i="0" dirty="0">
                    <a:solidFill>
                      <a:srgbClr val="000000"/>
                    </a:solidFill>
                    <a:effectLst/>
                  </a:rPr>
                  <a:t>امین برش </a:t>
                </a:r>
                <a:endParaRPr lang="en-US" b="0" i="0" dirty="0">
                  <a:solidFill>
                    <a:srgbClr val="000000"/>
                  </a:solidFill>
                  <a:effectLst/>
                </a:endParaRPr>
              </a:p>
              <a:p>
                <a:endParaRPr lang="en-US" dirty="0">
                  <a:solidFill>
                    <a:srgbClr val="000000"/>
                  </a:solidFill>
                </a:endParaRPr>
              </a:p>
              <a:p>
                <a:endParaRPr lang="en-US" dirty="0">
                  <a:solidFill>
                    <a:srgbClr val="000000"/>
                  </a:solidFill>
                </a:endParaRPr>
              </a:p>
              <a:p>
                <a:r>
                  <a:rPr lang="fa-IR" dirty="0">
                    <a:solidFill>
                      <a:srgbClr val="000000"/>
                    </a:solidFill>
                  </a:rPr>
                  <a:t>نرخ کاربران در لینک </a:t>
                </a:r>
                <a:r>
                  <a:rPr lang="en-US" dirty="0">
                    <a:solidFill>
                      <a:srgbClr val="000000"/>
                    </a:solidFill>
                  </a:rPr>
                  <a:t> </a:t>
                </a:r>
                <a:r>
                  <a:rPr lang="en-US" sz="2000" dirty="0">
                    <a:solidFill>
                      <a:srgbClr val="000000"/>
                    </a:solidFill>
                  </a:rPr>
                  <a:t>fronthaul</a:t>
                </a:r>
                <a:r>
                  <a:rPr lang="fa-IR" dirty="0">
                    <a:solidFill>
                      <a:srgbClr val="000000"/>
                    </a:solidFill>
                  </a:rPr>
                  <a:t>بین </a:t>
                </a:r>
                <a:r>
                  <a:rPr lang="en-US" sz="2000" dirty="0">
                    <a:solidFill>
                      <a:srgbClr val="000000"/>
                    </a:solidFill>
                  </a:rPr>
                  <a:t>j</a:t>
                </a:r>
                <a:r>
                  <a:rPr lang="fa-IR" dirty="0">
                    <a:solidFill>
                      <a:srgbClr val="000000"/>
                    </a:solidFill>
                  </a:rPr>
                  <a:t> امین واحد رادیویی در برش </a:t>
                </a:r>
                <a:r>
                  <a:rPr lang="en-US" sz="2000" dirty="0">
                    <a:solidFill>
                      <a:srgbClr val="000000"/>
                    </a:solidFill>
                  </a:rPr>
                  <a:t>s</a:t>
                </a:r>
                <a:r>
                  <a:rPr lang="fa-IR" dirty="0">
                    <a:solidFill>
                      <a:srgbClr val="000000"/>
                    </a:solidFill>
                  </a:rPr>
                  <a:t>ام با واحد توزیع شده </a:t>
                </a:r>
                <a:r>
                  <a:rPr lang="fa-IR" dirty="0"/>
                  <a:t/>
                </a:r>
                <a:br>
                  <a:rPr lang="fa-IR" dirty="0"/>
                </a:br>
                <a:r>
                  <a:rPr lang="fa-IR" dirty="0"/>
                  <a:t/>
                </a:r>
                <a:br>
                  <a:rPr lang="fa-IR" dirty="0"/>
                </a:br>
                <a:endParaRPr lang="en-US" dirty="0"/>
              </a:p>
              <a:p>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𝑠</m:t>
                        </m:r>
                      </m:sub>
                    </m:sSub>
                  </m:oMath>
                </a14:m>
                <a:r>
                  <a:rPr lang="fa-IR" dirty="0"/>
                  <a:t>متغیرباینری است که نشان دهنده ی این است که برش </a:t>
                </a:r>
                <a:r>
                  <a:rPr lang="en-US" dirty="0"/>
                  <a:t>s</a:t>
                </a:r>
                <a:r>
                  <a:rPr lang="fa-IR" dirty="0"/>
                  <a:t>ام</a:t>
                </a:r>
                <a:r>
                  <a:rPr lang="en-US" dirty="0"/>
                  <a:t> </a:t>
                </a:r>
                <a:r>
                  <a:rPr lang="fa-IR" dirty="0"/>
                  <a:t>به سرویس </a:t>
                </a:r>
                <a:r>
                  <a:rPr lang="en-US" dirty="0"/>
                  <a:t>v</a:t>
                </a:r>
                <a:r>
                  <a:rPr lang="fa-IR" dirty="0"/>
                  <a:t>خدمات رسانی می کند</a:t>
                </a:r>
                <a:endParaRPr lang="en-US" dirty="0"/>
              </a:p>
            </p:txBody>
          </p:sp>
        </mc:Choice>
        <mc:Fallback xmlns="">
          <p:sp>
            <p:nvSpPr>
              <p:cNvPr id="3" name="Content Placeholder 2">
                <a:extLst>
                  <a:ext uri="{FF2B5EF4-FFF2-40B4-BE49-F238E27FC236}">
                    <a16:creationId xmlns:a16="http://schemas.microsoft.com/office/drawing/2014/main" id="{A1CD4255-4F2E-4711-8B09-2FAD62E98895}"/>
                  </a:ext>
                </a:extLst>
              </p:cNvPr>
              <p:cNvSpPr>
                <a:spLocks noGrp="1" noRot="1" noChangeAspect="1" noMove="1" noResize="1" noEditPoints="1" noAdjustHandles="1" noChangeArrowheads="1" noChangeShapeType="1" noTextEdit="1"/>
              </p:cNvSpPr>
              <p:nvPr>
                <p:ph idx="1"/>
              </p:nvPr>
            </p:nvSpPr>
            <p:spPr>
              <a:blipFill>
                <a:blip r:embed="rId2"/>
                <a:stretch>
                  <a:fillRect t="-1613" r="-957"/>
                </a:stretch>
              </a:blipFill>
            </p:spPr>
            <p:txBody>
              <a:bodyPr/>
              <a:lstStyle/>
              <a:p>
                <a:r>
                  <a:rPr lang="en-US">
                    <a:noFill/>
                  </a:rPr>
                  <a:t> </a:t>
                </a:r>
              </a:p>
            </p:txBody>
          </p:sp>
        </mc:Fallback>
      </mc:AlternateContent>
      <p:sp>
        <p:nvSpPr>
          <p:cNvPr id="8" name="Rounded Rectangle 15">
            <a:extLst>
              <a:ext uri="{FF2B5EF4-FFF2-40B4-BE49-F238E27FC236}">
                <a16:creationId xmlns:a16="http://schemas.microsoft.com/office/drawing/2014/main" id="{88F7932F-7764-4E07-870F-2C4EFDA64B6E}"/>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BD23A37-95B1-4A50-AD5F-620B1F0BA3D4}"/>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A9A5BD18-DFBF-4378-938A-850AA56796A7}"/>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9F208A0F-0A2A-41F0-B9BB-6EB23A1C95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C213FD10-18DD-4BDC-A11B-C3BC9A9DE998}"/>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43129224-7D13-46F4-86E4-F4D9E5FF4E4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ACD7BF43-E8C2-4570-A943-2E163819B03A}"/>
              </a:ext>
            </a:extLst>
          </p:cNvPr>
          <p:cNvPicPr>
            <a:picLocks noChangeAspect="1"/>
          </p:cNvPicPr>
          <p:nvPr/>
        </p:nvPicPr>
        <p:blipFill>
          <a:blip r:embed="rId3"/>
          <a:stretch>
            <a:fillRect/>
          </a:stretch>
        </p:blipFill>
        <p:spPr>
          <a:xfrm>
            <a:off x="3237258" y="2882178"/>
            <a:ext cx="4286250" cy="561975"/>
          </a:xfrm>
          <a:prstGeom prst="rect">
            <a:avLst/>
          </a:prstGeom>
        </p:spPr>
      </p:pic>
      <p:pic>
        <p:nvPicPr>
          <p:cNvPr id="14" name="Picture 13">
            <a:extLst>
              <a:ext uri="{FF2B5EF4-FFF2-40B4-BE49-F238E27FC236}">
                <a16:creationId xmlns:a16="http://schemas.microsoft.com/office/drawing/2014/main" id="{BA8151D5-0308-4628-B96F-80C3AB14AD12}"/>
              </a:ext>
            </a:extLst>
          </p:cNvPr>
          <p:cNvPicPr>
            <a:picLocks noChangeAspect="1"/>
          </p:cNvPicPr>
          <p:nvPr/>
        </p:nvPicPr>
        <p:blipFill>
          <a:blip r:embed="rId4"/>
          <a:stretch>
            <a:fillRect/>
          </a:stretch>
        </p:blipFill>
        <p:spPr>
          <a:xfrm>
            <a:off x="3237259" y="4027634"/>
            <a:ext cx="4647578" cy="781050"/>
          </a:xfrm>
          <a:prstGeom prst="rect">
            <a:avLst/>
          </a:prstGeom>
        </p:spPr>
      </p:pic>
      <p:sp>
        <p:nvSpPr>
          <p:cNvPr id="6" name="Slide Number Placeholder 5">
            <a:extLst>
              <a:ext uri="{FF2B5EF4-FFF2-40B4-BE49-F238E27FC236}">
                <a16:creationId xmlns:a16="http://schemas.microsoft.com/office/drawing/2014/main" id="{9F14D555-6D82-4D78-AEFA-4AA26573464A}"/>
              </a:ext>
            </a:extLst>
          </p:cNvPr>
          <p:cNvSpPr>
            <a:spLocks noGrp="1"/>
          </p:cNvSpPr>
          <p:nvPr>
            <p:ph type="sldNum" sz="quarter" idx="12"/>
          </p:nvPr>
        </p:nvSpPr>
        <p:spPr/>
        <p:txBody>
          <a:bodyPr/>
          <a:lstStyle/>
          <a:p>
            <a:fld id="{D57F1E4F-1CFF-5643-939E-217C01CDF565}" type="slidenum">
              <a:rPr lang="en-US" smtClean="0"/>
              <a:pPr/>
              <a:t>21</a:t>
            </a:fld>
            <a:r>
              <a:rPr lang="en-US"/>
              <a:t>/41</a:t>
            </a:r>
            <a:endParaRPr lang="en-US" dirty="0"/>
          </a:p>
        </p:txBody>
      </p:sp>
    </p:spTree>
    <p:extLst>
      <p:ext uri="{BB962C8B-B14F-4D97-AF65-F5344CB8AC3E}">
        <p14:creationId xmlns:p14="http://schemas.microsoft.com/office/powerpoint/2010/main" val="1451312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1551-EC75-4039-B99F-213EF85B8025}"/>
              </a:ext>
            </a:extLst>
          </p:cNvPr>
          <p:cNvSpPr>
            <a:spLocks noGrp="1"/>
          </p:cNvSpPr>
          <p:nvPr>
            <p:ph type="title"/>
          </p:nvPr>
        </p:nvSpPr>
        <p:spPr/>
        <p:txBody>
          <a:bodyPr/>
          <a:lstStyle/>
          <a:p>
            <a:r>
              <a:rPr lang="fa-IR" dirty="0"/>
              <a:t>میانگین تاخیر</a:t>
            </a:r>
            <a:endParaRPr lang="en-US" dirty="0"/>
          </a:p>
        </p:txBody>
      </p:sp>
      <p:sp>
        <p:nvSpPr>
          <p:cNvPr id="3" name="Content Placeholder 2">
            <a:extLst>
              <a:ext uri="{FF2B5EF4-FFF2-40B4-BE49-F238E27FC236}">
                <a16:creationId xmlns:a16="http://schemas.microsoft.com/office/drawing/2014/main" id="{4B5F7B27-FF6A-43AE-97C7-85ABD4F3229B}"/>
              </a:ext>
            </a:extLst>
          </p:cNvPr>
          <p:cNvSpPr>
            <a:spLocks noGrp="1"/>
          </p:cNvSpPr>
          <p:nvPr>
            <p:ph idx="1"/>
          </p:nvPr>
        </p:nvSpPr>
        <p:spPr>
          <a:xfrm>
            <a:off x="1565965" y="1953563"/>
            <a:ext cx="9120189" cy="3836230"/>
          </a:xfrm>
        </p:spPr>
        <p:txBody>
          <a:bodyPr/>
          <a:lstStyle/>
          <a:p>
            <a:r>
              <a:rPr lang="fa-IR" dirty="0"/>
              <a:t>پردازش باند پایه هر</a:t>
            </a:r>
            <a:r>
              <a:rPr lang="en-US" sz="2000" dirty="0"/>
              <a:t>VNF</a:t>
            </a:r>
            <a:r>
              <a:rPr lang="fa-IR" dirty="0"/>
              <a:t> بوسیله ی پردازش صف</a:t>
            </a:r>
            <a:r>
              <a:rPr lang="en-US" dirty="0"/>
              <a:t> </a:t>
            </a:r>
            <a:r>
              <a:rPr lang="en-US" sz="2000" dirty="0"/>
              <a:t>M/M/1</a:t>
            </a:r>
            <a:r>
              <a:rPr lang="fa-IR" dirty="0"/>
              <a:t>مدل می شود </a:t>
            </a:r>
            <a:endParaRPr lang="en-US" dirty="0"/>
          </a:p>
          <a:p>
            <a:r>
              <a:rPr lang="fa-IR" dirty="0"/>
              <a:t>تاخیر پردازشی در </a:t>
            </a:r>
            <a:r>
              <a:rPr lang="en-US" sz="2000" dirty="0"/>
              <a:t>CU</a:t>
            </a:r>
            <a:r>
              <a:rPr lang="fa-IR" dirty="0"/>
              <a:t> و </a:t>
            </a:r>
            <a:r>
              <a:rPr lang="en-US" dirty="0"/>
              <a:t> </a:t>
            </a:r>
            <a:r>
              <a:rPr lang="en-US" sz="2000" dirty="0"/>
              <a:t>DU</a:t>
            </a:r>
            <a:endParaRPr lang="en-US" dirty="0"/>
          </a:p>
          <a:p>
            <a:endParaRPr lang="fa-IR" dirty="0"/>
          </a:p>
          <a:p>
            <a:r>
              <a:rPr lang="fa-IR" dirty="0"/>
              <a:t>تاخیر در ارسال</a:t>
            </a:r>
          </a:p>
          <a:p>
            <a:endParaRPr lang="en-US" dirty="0"/>
          </a:p>
          <a:p>
            <a:r>
              <a:rPr lang="fa-IR" dirty="0"/>
              <a:t>تاخیر کل </a:t>
            </a:r>
            <a:endParaRPr lang="en-US" dirty="0"/>
          </a:p>
        </p:txBody>
      </p:sp>
      <p:pic>
        <p:nvPicPr>
          <p:cNvPr id="5" name="Picture 4">
            <a:extLst>
              <a:ext uri="{FF2B5EF4-FFF2-40B4-BE49-F238E27FC236}">
                <a16:creationId xmlns:a16="http://schemas.microsoft.com/office/drawing/2014/main" id="{CF2BA16F-4BD4-4F27-A2A7-6F12EB947291}"/>
              </a:ext>
            </a:extLst>
          </p:cNvPr>
          <p:cNvPicPr>
            <a:picLocks noChangeAspect="1"/>
          </p:cNvPicPr>
          <p:nvPr/>
        </p:nvPicPr>
        <p:blipFill>
          <a:blip r:embed="rId2"/>
          <a:stretch>
            <a:fillRect/>
          </a:stretch>
        </p:blipFill>
        <p:spPr>
          <a:xfrm>
            <a:off x="4207702" y="2654675"/>
            <a:ext cx="2057400" cy="1181100"/>
          </a:xfrm>
          <a:prstGeom prst="rect">
            <a:avLst/>
          </a:prstGeom>
        </p:spPr>
      </p:pic>
      <p:pic>
        <p:nvPicPr>
          <p:cNvPr id="6" name="Picture 5">
            <a:extLst>
              <a:ext uri="{FF2B5EF4-FFF2-40B4-BE49-F238E27FC236}">
                <a16:creationId xmlns:a16="http://schemas.microsoft.com/office/drawing/2014/main" id="{48B6A53E-43EC-4862-8135-3D9C361FB0E3}"/>
              </a:ext>
            </a:extLst>
          </p:cNvPr>
          <p:cNvPicPr>
            <a:picLocks noChangeAspect="1"/>
          </p:cNvPicPr>
          <p:nvPr/>
        </p:nvPicPr>
        <p:blipFill>
          <a:blip r:embed="rId3"/>
          <a:stretch>
            <a:fillRect/>
          </a:stretch>
        </p:blipFill>
        <p:spPr>
          <a:xfrm>
            <a:off x="6679797" y="3831302"/>
            <a:ext cx="1790700" cy="752475"/>
          </a:xfrm>
          <a:prstGeom prst="rect">
            <a:avLst/>
          </a:prstGeom>
        </p:spPr>
      </p:pic>
      <p:pic>
        <p:nvPicPr>
          <p:cNvPr id="7" name="Picture 6">
            <a:extLst>
              <a:ext uri="{FF2B5EF4-FFF2-40B4-BE49-F238E27FC236}">
                <a16:creationId xmlns:a16="http://schemas.microsoft.com/office/drawing/2014/main" id="{A37BE4BB-9E56-465F-8F53-781B04CAE4CF}"/>
              </a:ext>
            </a:extLst>
          </p:cNvPr>
          <p:cNvPicPr>
            <a:picLocks noChangeAspect="1"/>
          </p:cNvPicPr>
          <p:nvPr/>
        </p:nvPicPr>
        <p:blipFill>
          <a:blip r:embed="rId4"/>
          <a:stretch>
            <a:fillRect/>
          </a:stretch>
        </p:blipFill>
        <p:spPr>
          <a:xfrm>
            <a:off x="6679797" y="4839122"/>
            <a:ext cx="2314575" cy="695325"/>
          </a:xfrm>
          <a:prstGeom prst="rect">
            <a:avLst/>
          </a:prstGeom>
        </p:spPr>
      </p:pic>
      <p:pic>
        <p:nvPicPr>
          <p:cNvPr id="8" name="Picture 7">
            <a:extLst>
              <a:ext uri="{FF2B5EF4-FFF2-40B4-BE49-F238E27FC236}">
                <a16:creationId xmlns:a16="http://schemas.microsoft.com/office/drawing/2014/main" id="{6EAFBB7A-E8C7-48BC-BC6A-AD4FE8651B9B}"/>
              </a:ext>
            </a:extLst>
          </p:cNvPr>
          <p:cNvPicPr>
            <a:picLocks noChangeAspect="1"/>
          </p:cNvPicPr>
          <p:nvPr/>
        </p:nvPicPr>
        <p:blipFill>
          <a:blip r:embed="rId5"/>
          <a:stretch>
            <a:fillRect/>
          </a:stretch>
        </p:blipFill>
        <p:spPr>
          <a:xfrm>
            <a:off x="1542078" y="2442906"/>
            <a:ext cx="2514600" cy="466725"/>
          </a:xfrm>
          <a:prstGeom prst="rect">
            <a:avLst/>
          </a:prstGeom>
        </p:spPr>
      </p:pic>
      <p:pic>
        <p:nvPicPr>
          <p:cNvPr id="9" name="Picture 8">
            <a:extLst>
              <a:ext uri="{FF2B5EF4-FFF2-40B4-BE49-F238E27FC236}">
                <a16:creationId xmlns:a16="http://schemas.microsoft.com/office/drawing/2014/main" id="{D8339E3C-89EB-4929-A0C8-260DE2F921A8}"/>
              </a:ext>
            </a:extLst>
          </p:cNvPr>
          <p:cNvPicPr>
            <a:picLocks noChangeAspect="1"/>
          </p:cNvPicPr>
          <p:nvPr/>
        </p:nvPicPr>
        <p:blipFill>
          <a:blip r:embed="rId6"/>
          <a:stretch>
            <a:fillRect/>
          </a:stretch>
        </p:blipFill>
        <p:spPr>
          <a:xfrm>
            <a:off x="2156441" y="3170639"/>
            <a:ext cx="1285875" cy="371475"/>
          </a:xfrm>
          <a:prstGeom prst="rect">
            <a:avLst/>
          </a:prstGeom>
        </p:spPr>
      </p:pic>
      <p:pic>
        <p:nvPicPr>
          <p:cNvPr id="10" name="Picture 9">
            <a:extLst>
              <a:ext uri="{FF2B5EF4-FFF2-40B4-BE49-F238E27FC236}">
                <a16:creationId xmlns:a16="http://schemas.microsoft.com/office/drawing/2014/main" id="{94CBBD03-C9DB-4CCF-AA37-A5E29878BFDC}"/>
              </a:ext>
            </a:extLst>
          </p:cNvPr>
          <p:cNvPicPr>
            <a:picLocks noChangeAspect="1"/>
          </p:cNvPicPr>
          <p:nvPr/>
        </p:nvPicPr>
        <p:blipFill>
          <a:blip r:embed="rId7"/>
          <a:stretch>
            <a:fillRect/>
          </a:stretch>
        </p:blipFill>
        <p:spPr>
          <a:xfrm>
            <a:off x="3525904" y="4056608"/>
            <a:ext cx="2705100" cy="447675"/>
          </a:xfrm>
          <a:prstGeom prst="rect">
            <a:avLst/>
          </a:prstGeom>
        </p:spPr>
      </p:pic>
      <p:sp>
        <p:nvSpPr>
          <p:cNvPr id="11" name="Rounded Rectangle 15">
            <a:extLst>
              <a:ext uri="{FF2B5EF4-FFF2-40B4-BE49-F238E27FC236}">
                <a16:creationId xmlns:a16="http://schemas.microsoft.com/office/drawing/2014/main" id="{94439A44-2F4A-441F-8534-CAC243015524}"/>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33E39617-AD74-4E3A-9FB0-4B980E953AF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BDB2656A-74DC-4EA9-BA1E-6FD966F1429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a:extLst>
              <a:ext uri="{FF2B5EF4-FFF2-40B4-BE49-F238E27FC236}">
                <a16:creationId xmlns:a16="http://schemas.microsoft.com/office/drawing/2014/main" id="{9B68CCCE-2B1F-42D8-8A2C-F2D399D8A80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4D335C43-FE8B-4E4D-84DD-691E3158127B}"/>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2AD6A1D3-C924-4ABF-9D4C-85752AD6105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7" name="Slide Number Placeholder 16">
            <a:extLst>
              <a:ext uri="{FF2B5EF4-FFF2-40B4-BE49-F238E27FC236}">
                <a16:creationId xmlns:a16="http://schemas.microsoft.com/office/drawing/2014/main" id="{AC7EFCB8-479B-4F41-96B8-63E8189CF6CF}"/>
              </a:ext>
            </a:extLst>
          </p:cNvPr>
          <p:cNvSpPr>
            <a:spLocks noGrp="1"/>
          </p:cNvSpPr>
          <p:nvPr>
            <p:ph type="sldNum" sz="quarter" idx="12"/>
          </p:nvPr>
        </p:nvSpPr>
        <p:spPr/>
        <p:txBody>
          <a:bodyPr/>
          <a:lstStyle/>
          <a:p>
            <a:fld id="{D57F1E4F-1CFF-5643-939E-217C01CDF565}" type="slidenum">
              <a:rPr lang="en-US" smtClean="0"/>
              <a:pPr/>
              <a:t>22</a:t>
            </a:fld>
            <a:r>
              <a:rPr lang="en-US"/>
              <a:t>/41</a:t>
            </a:r>
            <a:endParaRPr lang="en-US" dirty="0"/>
          </a:p>
        </p:txBody>
      </p:sp>
    </p:spTree>
    <p:extLst>
      <p:ext uri="{BB962C8B-B14F-4D97-AF65-F5344CB8AC3E}">
        <p14:creationId xmlns:p14="http://schemas.microsoft.com/office/powerpoint/2010/main" val="3694958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9738-A9E5-4349-9117-218313287B36}"/>
              </a:ext>
            </a:extLst>
          </p:cNvPr>
          <p:cNvSpPr>
            <a:spLocks noGrp="1"/>
          </p:cNvSpPr>
          <p:nvPr>
            <p:ph type="title"/>
          </p:nvPr>
        </p:nvSpPr>
        <p:spPr/>
        <p:txBody>
          <a:bodyPr/>
          <a:lstStyle/>
          <a:p>
            <a:r>
              <a:rPr lang="fa-IR" dirty="0"/>
              <a:t>مراکز داده ی فیزیکی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BDC48-D418-4420-A8A8-A84BD207981F}"/>
                  </a:ext>
                </a:extLst>
              </p:cNvPr>
              <p:cNvSpPr>
                <a:spLocks noGrp="1"/>
              </p:cNvSpPr>
              <p:nvPr>
                <p:ph idx="1"/>
              </p:nvPr>
            </p:nvSpPr>
            <p:spPr>
              <a:xfrm>
                <a:off x="1605974" y="1898272"/>
                <a:ext cx="9196390" cy="4445351"/>
              </a:xfrm>
            </p:spPr>
            <p:txBody>
              <a:bodyPr>
                <a:normAutofit lnSpcReduction="10000"/>
              </a:bodyPr>
              <a:lstStyle/>
              <a:p>
                <a:r>
                  <a:rPr lang="fa-IR" b="0" i="0" dirty="0">
                    <a:solidFill>
                      <a:srgbClr val="000000"/>
                    </a:solidFill>
                    <a:effectLst/>
                  </a:rPr>
                  <a:t>هر</a:t>
                </a:r>
                <a:r>
                  <a:rPr lang="en-US" sz="2000" b="0" i="0" dirty="0">
                    <a:solidFill>
                      <a:srgbClr val="000000"/>
                    </a:solidFill>
                    <a:effectLst/>
                  </a:rPr>
                  <a:t>VNF </a:t>
                </a:r>
                <a:r>
                  <a:rPr lang="fa-IR" sz="2000" b="0" i="0" dirty="0">
                    <a:solidFill>
                      <a:srgbClr val="000000"/>
                    </a:solidFill>
                    <a:effectLst/>
                  </a:rPr>
                  <a:t> </a:t>
                </a:r>
                <a:r>
                  <a:rPr lang="fa-IR" b="0" i="0" dirty="0">
                    <a:solidFill>
                      <a:srgbClr val="000000"/>
                    </a:solidFill>
                    <a:effectLst/>
                  </a:rPr>
                  <a:t>نیازمند منابع فیزیکی است که شامل حافظه، نگهدارنده و پردازشگر می باشد</a:t>
                </a:r>
                <a:r>
                  <a:rPr lang="fa-IR" dirty="0"/>
                  <a:t> </a:t>
                </a:r>
              </a:p>
              <a:p>
                <a:r>
                  <a:rPr lang="fa-IR" dirty="0">
                    <a:solidFill>
                      <a:srgbClr val="000000"/>
                    </a:solidFill>
                  </a:rPr>
                  <a:t>فرض کنید منابع مورد نیاز برای </a:t>
                </a:r>
                <a:r>
                  <a:rPr lang="en-US" sz="2000" dirty="0">
                    <a:solidFill>
                      <a:srgbClr val="000000"/>
                    </a:solidFill>
                  </a:rPr>
                  <a:t>f</a:t>
                </a:r>
                <a:r>
                  <a:rPr lang="fa-IR" dirty="0">
                    <a:solidFill>
                      <a:srgbClr val="000000"/>
                    </a:solidFill>
                  </a:rPr>
                  <a:t>امین </a:t>
                </a:r>
                <a:r>
                  <a:rPr lang="en-US" sz="2000" dirty="0">
                    <a:solidFill>
                      <a:srgbClr val="000000"/>
                    </a:solidFill>
                  </a:rPr>
                  <a:t>VNF</a:t>
                </a:r>
                <a:r>
                  <a:rPr lang="fa-IR" dirty="0">
                    <a:solidFill>
                      <a:srgbClr val="000000"/>
                    </a:solidFill>
                  </a:rPr>
                  <a:t>در برش </a:t>
                </a:r>
                <a:r>
                  <a:rPr lang="en-US" sz="2000" dirty="0">
                    <a:solidFill>
                      <a:srgbClr val="000000"/>
                    </a:solidFill>
                  </a:rPr>
                  <a:t>s</a:t>
                </a:r>
                <a:r>
                  <a:rPr lang="fa-IR" dirty="0">
                    <a:solidFill>
                      <a:srgbClr val="000000"/>
                    </a:solidFill>
                  </a:rPr>
                  <a:t>ام </a:t>
                </a:r>
              </a:p>
              <a:p>
                <a:pPr lvl="1"/>
                <a:r>
                  <a:rPr lang="fa-IR" sz="1800" b="0" i="0" dirty="0">
                    <a:solidFill>
                      <a:srgbClr val="000000"/>
                    </a:solidFill>
                    <a:effectLst/>
                    <a:latin typeface="IRLotus"/>
                  </a:rPr>
                  <a:t>مقدار حافظه، نگهدارنده و پردازشگر</a:t>
                </a:r>
                <a:r>
                  <a:rPr lang="fa-IR" sz="2800" dirty="0"/>
                  <a:t> </a:t>
                </a:r>
              </a:p>
              <a:p>
                <a:r>
                  <a:rPr lang="fa-IR" dirty="0">
                    <a:solidFill>
                      <a:srgbClr val="000000"/>
                    </a:solidFill>
                  </a:rPr>
                  <a:t>مقدار کل حافظه، نگهدارنده و پردازشگر برای همه </a:t>
                </a:r>
                <a:r>
                  <a:rPr lang="en-US" sz="2000" dirty="0">
                    <a:solidFill>
                      <a:srgbClr val="000000"/>
                    </a:solidFill>
                  </a:rPr>
                  <a:t>VNF</a:t>
                </a:r>
                <a:r>
                  <a:rPr lang="fa-IR" dirty="0">
                    <a:solidFill>
                      <a:srgbClr val="000000"/>
                    </a:solidFill>
                  </a:rPr>
                  <a:t>ها در یک برش </a:t>
                </a:r>
              </a:p>
              <a:p>
                <a:r>
                  <a:rPr lang="en-US" sz="2000" dirty="0">
                    <a:solidFill>
                      <a:srgbClr val="000000"/>
                    </a:solidFill>
                  </a:rPr>
                  <a:t>Dc</a:t>
                </a:r>
                <a:r>
                  <a:rPr lang="fa-IR" sz="2000" dirty="0">
                    <a:solidFill>
                      <a:srgbClr val="000000"/>
                    </a:solidFill>
                  </a:rPr>
                  <a:t> </a:t>
                </a:r>
                <a:r>
                  <a:rPr lang="fa-IR" dirty="0">
                    <a:solidFill>
                      <a:srgbClr val="000000"/>
                    </a:solidFill>
                  </a:rPr>
                  <a:t>مرکزداده برای سرویس دهی به </a:t>
                </a:r>
                <a:r>
                  <a:rPr lang="en-US" sz="2000" dirty="0">
                    <a:solidFill>
                      <a:srgbClr val="000000"/>
                    </a:solidFill>
                  </a:rPr>
                  <a:t>VNF</a:t>
                </a:r>
                <a:r>
                  <a:rPr lang="fa-IR" dirty="0">
                    <a:solidFill>
                      <a:srgbClr val="000000"/>
                    </a:solidFill>
                  </a:rPr>
                  <a:t>ها می باشد</a:t>
                </a:r>
              </a:p>
              <a:p>
                <a:r>
                  <a:rPr lang="fa-IR" b="0" i="0" dirty="0">
                    <a:solidFill>
                      <a:srgbClr val="000000"/>
                    </a:solidFill>
                    <a:effectLst/>
                    <a:latin typeface="IRLotus"/>
                  </a:rPr>
                  <a:t>مقدار حافظه، نگهدارنده و پردازشگر</a:t>
                </a:r>
                <a:r>
                  <a:rPr lang="fa-IR" dirty="0"/>
                  <a:t> مرکز داده</a:t>
                </a:r>
              </a:p>
              <a:p>
                <a:r>
                  <a:rPr lang="en-US" sz="1800" b="0" i="0" dirty="0">
                    <a:solidFill>
                      <a:srgbClr val="000000"/>
                    </a:solidFill>
                    <a:effectLst/>
                    <a:latin typeface="IRLotus"/>
                  </a:rPr>
                  <a:t>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𝑦</m:t>
                        </m:r>
                      </m:e>
                      <m:sub>
                        <m:r>
                          <a:rPr lang="en-US" sz="1800" b="0" i="1" smtClean="0">
                            <a:solidFill>
                              <a:srgbClr val="000000"/>
                            </a:solidFill>
                            <a:effectLst/>
                            <a:latin typeface="Cambria Math" panose="02040503050406030204" pitchFamily="18" charset="0"/>
                          </a:rPr>
                          <m:t>𝑠</m:t>
                        </m:r>
                        <m:r>
                          <a:rPr lang="en-US" sz="1800" b="0" i="1" smtClean="0">
                            <a:solidFill>
                              <a:srgbClr val="000000"/>
                            </a:solidFill>
                            <a:effectLst/>
                            <a:latin typeface="Cambria Math" panose="02040503050406030204" pitchFamily="18" charset="0"/>
                          </a:rPr>
                          <m:t>,</m:t>
                        </m:r>
                        <m:r>
                          <a:rPr lang="en-US" sz="1800" b="0" i="1" smtClean="0">
                            <a:solidFill>
                              <a:srgbClr val="000000"/>
                            </a:solidFill>
                            <a:effectLst/>
                            <a:latin typeface="Cambria Math" panose="02040503050406030204" pitchFamily="18" charset="0"/>
                          </a:rPr>
                          <m:t>𝑑</m:t>
                        </m:r>
                      </m:sub>
                    </m:sSub>
                  </m:oMath>
                </a14:m>
                <a:r>
                  <a:rPr lang="fa-IR" b="0" i="0" dirty="0">
                    <a:solidFill>
                      <a:srgbClr val="000000"/>
                    </a:solidFill>
                    <a:effectLst/>
                    <a:latin typeface="IRLotus"/>
                  </a:rPr>
                  <a:t>متغیرصفرو یکی است که در صورت یک بودن نشان می دهد مرکزداده ی </a:t>
                </a:r>
                <a:r>
                  <a:rPr lang="en-US" sz="2000" b="0" i="1" dirty="0">
                    <a:solidFill>
                      <a:srgbClr val="000000"/>
                    </a:solidFill>
                    <a:effectLst/>
                    <a:cs typeface="Times New Roman" panose="02020603050405020304" pitchFamily="18" charset="0"/>
                  </a:rPr>
                  <a:t>d</a:t>
                </a:r>
                <a:r>
                  <a:rPr lang="fa-IR" b="0" i="0" dirty="0">
                    <a:solidFill>
                      <a:srgbClr val="000000"/>
                    </a:solidFill>
                    <a:effectLst/>
                    <a:latin typeface="IRLotus"/>
                  </a:rPr>
                  <a:t>ام به </a:t>
                </a:r>
                <a:r>
                  <a:rPr lang="en-US" sz="2000" b="0" i="1" dirty="0">
                    <a:solidFill>
                      <a:srgbClr val="000000"/>
                    </a:solidFill>
                    <a:effectLst/>
                    <a:cs typeface="Times New Roman" panose="02020603050405020304" pitchFamily="18" charset="0"/>
                  </a:rPr>
                  <a:t>s</a:t>
                </a:r>
                <a:r>
                  <a:rPr lang="fa-IR" b="0" i="0" dirty="0">
                    <a:solidFill>
                      <a:srgbClr val="000000"/>
                    </a:solidFill>
                    <a:effectLst/>
                    <a:latin typeface="IRLotus"/>
                  </a:rPr>
                  <a:t>امین برش، منابع فیزیکی اختصاص داده است </a:t>
                </a:r>
                <a:r>
                  <a:rPr lang="fa-IR" dirty="0"/>
                  <a:t> </a:t>
                </a:r>
                <a:br>
                  <a:rPr lang="fa-IR" dirty="0"/>
                </a:br>
                <a:r>
                  <a:rPr lang="fa-IR" dirty="0"/>
                  <a:t/>
                </a:r>
                <a:br>
                  <a:rPr lang="fa-IR" dirty="0"/>
                </a:br>
                <a:endParaRPr lang="en-US" dirty="0"/>
              </a:p>
            </p:txBody>
          </p:sp>
        </mc:Choice>
        <mc:Fallback xmlns="">
          <p:sp>
            <p:nvSpPr>
              <p:cNvPr id="3" name="Content Placeholder 2">
                <a:extLst>
                  <a:ext uri="{FF2B5EF4-FFF2-40B4-BE49-F238E27FC236}">
                    <a16:creationId xmlns:a16="http://schemas.microsoft.com/office/drawing/2014/main" id="{E7ABDC48-D418-4420-A8A8-A84BD207981F}"/>
                  </a:ext>
                </a:extLst>
              </p:cNvPr>
              <p:cNvSpPr>
                <a:spLocks noGrp="1" noRot="1" noChangeAspect="1" noMove="1" noResize="1" noEditPoints="1" noAdjustHandles="1" noChangeArrowheads="1" noChangeShapeType="1" noTextEdit="1"/>
              </p:cNvSpPr>
              <p:nvPr>
                <p:ph idx="1"/>
              </p:nvPr>
            </p:nvSpPr>
            <p:spPr>
              <a:xfrm>
                <a:off x="1605974" y="1898272"/>
                <a:ext cx="9196390" cy="4445351"/>
              </a:xfrm>
              <a:blipFill>
                <a:blip r:embed="rId2"/>
                <a:stretch>
                  <a:fillRect t="-2329" r="-92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D727A6-125C-470B-8EC4-B7238E57E7E5}"/>
              </a:ext>
            </a:extLst>
          </p:cNvPr>
          <p:cNvPicPr>
            <a:picLocks noChangeAspect="1"/>
          </p:cNvPicPr>
          <p:nvPr/>
        </p:nvPicPr>
        <p:blipFill>
          <a:blip r:embed="rId3"/>
          <a:stretch>
            <a:fillRect/>
          </a:stretch>
        </p:blipFill>
        <p:spPr>
          <a:xfrm>
            <a:off x="4142803" y="2809073"/>
            <a:ext cx="2219325" cy="447675"/>
          </a:xfrm>
          <a:prstGeom prst="rect">
            <a:avLst/>
          </a:prstGeom>
        </p:spPr>
      </p:pic>
      <p:pic>
        <p:nvPicPr>
          <p:cNvPr id="6" name="Picture 5">
            <a:extLst>
              <a:ext uri="{FF2B5EF4-FFF2-40B4-BE49-F238E27FC236}">
                <a16:creationId xmlns:a16="http://schemas.microsoft.com/office/drawing/2014/main" id="{90796CC5-870E-4C6F-934E-25A8A8C7F3BA}"/>
              </a:ext>
            </a:extLst>
          </p:cNvPr>
          <p:cNvPicPr>
            <a:picLocks noChangeAspect="1"/>
          </p:cNvPicPr>
          <p:nvPr/>
        </p:nvPicPr>
        <p:blipFill>
          <a:blip r:embed="rId4"/>
          <a:stretch>
            <a:fillRect/>
          </a:stretch>
        </p:blipFill>
        <p:spPr>
          <a:xfrm>
            <a:off x="1941511" y="3673355"/>
            <a:ext cx="3400425" cy="619125"/>
          </a:xfrm>
          <a:prstGeom prst="rect">
            <a:avLst/>
          </a:prstGeom>
        </p:spPr>
      </p:pic>
      <p:pic>
        <p:nvPicPr>
          <p:cNvPr id="7" name="Picture 6">
            <a:extLst>
              <a:ext uri="{FF2B5EF4-FFF2-40B4-BE49-F238E27FC236}">
                <a16:creationId xmlns:a16="http://schemas.microsoft.com/office/drawing/2014/main" id="{195A2294-A1C9-4E01-A5B3-09680D1A10AE}"/>
              </a:ext>
            </a:extLst>
          </p:cNvPr>
          <p:cNvPicPr>
            <a:picLocks noChangeAspect="1"/>
          </p:cNvPicPr>
          <p:nvPr/>
        </p:nvPicPr>
        <p:blipFill>
          <a:blip r:embed="rId5"/>
          <a:stretch>
            <a:fillRect/>
          </a:stretch>
        </p:blipFill>
        <p:spPr>
          <a:xfrm>
            <a:off x="2976562" y="4252354"/>
            <a:ext cx="2047875" cy="419100"/>
          </a:xfrm>
          <a:prstGeom prst="rect">
            <a:avLst/>
          </a:prstGeom>
        </p:spPr>
      </p:pic>
      <p:sp>
        <p:nvSpPr>
          <p:cNvPr id="8" name="Rounded Rectangle 15">
            <a:extLst>
              <a:ext uri="{FF2B5EF4-FFF2-40B4-BE49-F238E27FC236}">
                <a16:creationId xmlns:a16="http://schemas.microsoft.com/office/drawing/2014/main" id="{9B50956B-9BF6-401A-B867-61FC1F19990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D8609F2C-5A35-4810-9537-1903DA68839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220CC7A-4173-4C08-914C-08125309D376}"/>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F7C2D331-EB0A-4CFC-A8BF-0C150DAF9B1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F6C6BBE7-BAA2-4A46-9960-9B0056FEF855}"/>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0A7CE07-4827-4C50-9D00-5899954543B6}"/>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4" name="Slide Number Placeholder 13">
            <a:extLst>
              <a:ext uri="{FF2B5EF4-FFF2-40B4-BE49-F238E27FC236}">
                <a16:creationId xmlns:a16="http://schemas.microsoft.com/office/drawing/2014/main" id="{A2532130-5E61-4351-8503-B8B12EF46748}"/>
              </a:ext>
            </a:extLst>
          </p:cNvPr>
          <p:cNvSpPr>
            <a:spLocks noGrp="1"/>
          </p:cNvSpPr>
          <p:nvPr>
            <p:ph type="sldNum" sz="quarter" idx="12"/>
          </p:nvPr>
        </p:nvSpPr>
        <p:spPr/>
        <p:txBody>
          <a:bodyPr/>
          <a:lstStyle/>
          <a:p>
            <a:fld id="{D57F1E4F-1CFF-5643-939E-217C01CDF565}" type="slidenum">
              <a:rPr lang="en-US" smtClean="0"/>
              <a:pPr/>
              <a:t>23</a:t>
            </a:fld>
            <a:r>
              <a:rPr lang="en-US"/>
              <a:t>/41</a:t>
            </a:r>
            <a:endParaRPr lang="en-US" dirty="0"/>
          </a:p>
        </p:txBody>
      </p:sp>
    </p:spTree>
    <p:extLst>
      <p:ext uri="{BB962C8B-B14F-4D97-AF65-F5344CB8AC3E}">
        <p14:creationId xmlns:p14="http://schemas.microsoft.com/office/powerpoint/2010/main" val="2584706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86" y="299349"/>
            <a:ext cx="8911687" cy="1280890"/>
          </a:xfrm>
        </p:spPr>
        <p:txBody>
          <a:bodyPr/>
          <a:lstStyle/>
          <a:p>
            <a:pPr algn="ctr"/>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143764" y="1672086"/>
            <a:ext cx="9322064" cy="4487413"/>
          </a:xfrm>
        </p:spPr>
        <p:txBody>
          <a:bodyPr/>
          <a:lstStyle/>
          <a:p>
            <a:r>
              <a:rPr lang="fa-IR" dirty="0">
                <a:solidFill>
                  <a:srgbClr val="000000"/>
                </a:solidFill>
                <a:latin typeface="IRLotus"/>
              </a:rPr>
              <a:t>بهره وری انرژی است که نسبت نرخ کل به توان کل</a:t>
            </a:r>
            <a:r>
              <a:rPr lang="en-US" dirty="0">
                <a:solidFill>
                  <a:srgbClr val="000000"/>
                </a:solidFill>
                <a:latin typeface="IRLotus"/>
              </a:rPr>
              <a:t> </a:t>
            </a:r>
          </a:p>
          <a:p>
            <a:r>
              <a:rPr lang="fa-IR" b="0" i="0" dirty="0">
                <a:solidFill>
                  <a:srgbClr val="000000"/>
                </a:solidFill>
                <a:effectLst/>
                <a:latin typeface="IRLotus"/>
              </a:rPr>
              <a:t>توان کل سیستم را برای کلیه مرکز داده های فعال که به برش شبکه سرویس دهی</a:t>
            </a:r>
            <a:r>
              <a:rPr lang="en-US" b="0" i="0" dirty="0">
                <a:solidFill>
                  <a:srgbClr val="000000"/>
                </a:solidFill>
                <a:effectLst/>
                <a:latin typeface="IRLotus"/>
              </a:rPr>
              <a:t> </a:t>
            </a:r>
            <a:r>
              <a:rPr lang="fa-IR" b="0" i="0" dirty="0">
                <a:solidFill>
                  <a:srgbClr val="000000"/>
                </a:solidFill>
                <a:effectLst/>
                <a:latin typeface="IRLotus"/>
              </a:rPr>
              <a:t>می کنند</a:t>
            </a:r>
            <a:r>
              <a:rPr lang="fa-IR" sz="3200" dirty="0"/>
              <a:t> </a:t>
            </a:r>
            <a:endParaRPr lang="en-US" sz="3200" dirty="0"/>
          </a:p>
          <a:p>
            <a:pPr>
              <a:lnSpc>
                <a:spcPct val="150000"/>
              </a:lnSpc>
            </a:pPr>
            <a:endParaRPr lang="en-US" dirty="0"/>
          </a:p>
          <a:p>
            <a:pPr>
              <a:lnSpc>
                <a:spcPct val="150000"/>
              </a:lnSpc>
            </a:pPr>
            <a:r>
              <a:rPr lang="fa-IR" b="0" i="0" dirty="0">
                <a:solidFill>
                  <a:srgbClr val="000000"/>
                </a:solidFill>
                <a:effectLst/>
                <a:latin typeface="IRLotus"/>
              </a:rPr>
              <a:t>یک تابع هزینه برای سرویس دهی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IRLotus"/>
              </a:rPr>
              <a:t>ها توسط مرکز داده ها</a:t>
            </a:r>
            <a:r>
              <a:rPr lang="fa-IR" sz="3200" dirty="0"/>
              <a:t> </a:t>
            </a:r>
            <a:r>
              <a:rPr lang="fa-IR" dirty="0"/>
              <a:t/>
            </a:r>
            <a:br>
              <a:rPr lang="fa-IR" dirty="0"/>
            </a:br>
            <a:r>
              <a:rPr lang="fa-IR" dirty="0"/>
              <a:t/>
            </a:r>
            <a:br>
              <a:rPr lang="fa-IR" dirty="0"/>
            </a:br>
            <a:r>
              <a:rPr lang="fa-IR" dirty="0"/>
              <a:t/>
            </a: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21" name="Picture 20">
            <a:extLst>
              <a:ext uri="{FF2B5EF4-FFF2-40B4-BE49-F238E27FC236}">
                <a16:creationId xmlns:a16="http://schemas.microsoft.com/office/drawing/2014/main" id="{AE015BD7-5599-4DD6-925D-01299BBC8499}"/>
              </a:ext>
            </a:extLst>
          </p:cNvPr>
          <p:cNvPicPr>
            <a:picLocks noChangeAspect="1"/>
          </p:cNvPicPr>
          <p:nvPr/>
        </p:nvPicPr>
        <p:blipFill>
          <a:blip r:embed="rId2"/>
          <a:stretch>
            <a:fillRect/>
          </a:stretch>
        </p:blipFill>
        <p:spPr>
          <a:xfrm>
            <a:off x="1624571" y="1461609"/>
            <a:ext cx="2933700" cy="790575"/>
          </a:xfrm>
          <a:prstGeom prst="rect">
            <a:avLst/>
          </a:prstGeom>
        </p:spPr>
      </p:pic>
      <p:pic>
        <p:nvPicPr>
          <p:cNvPr id="22" name="Picture 21">
            <a:extLst>
              <a:ext uri="{FF2B5EF4-FFF2-40B4-BE49-F238E27FC236}">
                <a16:creationId xmlns:a16="http://schemas.microsoft.com/office/drawing/2014/main" id="{05E96226-2A9B-4875-83E9-02DD7D01586B}"/>
              </a:ext>
            </a:extLst>
          </p:cNvPr>
          <p:cNvPicPr>
            <a:picLocks noChangeAspect="1"/>
          </p:cNvPicPr>
          <p:nvPr/>
        </p:nvPicPr>
        <p:blipFill>
          <a:blip r:embed="rId3"/>
          <a:stretch>
            <a:fillRect/>
          </a:stretch>
        </p:blipFill>
        <p:spPr>
          <a:xfrm>
            <a:off x="3263461" y="2818623"/>
            <a:ext cx="2589620" cy="593455"/>
          </a:xfrm>
          <a:prstGeom prst="rect">
            <a:avLst/>
          </a:prstGeom>
        </p:spPr>
      </p:pic>
      <p:pic>
        <p:nvPicPr>
          <p:cNvPr id="4" name="Picture 3">
            <a:extLst>
              <a:ext uri="{FF2B5EF4-FFF2-40B4-BE49-F238E27FC236}">
                <a16:creationId xmlns:a16="http://schemas.microsoft.com/office/drawing/2014/main" id="{C7015C03-00A1-44E2-A9D3-EF70C298D70F}"/>
              </a:ext>
            </a:extLst>
          </p:cNvPr>
          <p:cNvPicPr>
            <a:picLocks noChangeAspect="1"/>
          </p:cNvPicPr>
          <p:nvPr/>
        </p:nvPicPr>
        <p:blipFill>
          <a:blip r:embed="rId4"/>
          <a:stretch>
            <a:fillRect/>
          </a:stretch>
        </p:blipFill>
        <p:spPr>
          <a:xfrm>
            <a:off x="3576045" y="4558615"/>
            <a:ext cx="5039909" cy="790574"/>
          </a:xfrm>
          <a:prstGeom prst="rect">
            <a:avLst/>
          </a:prstGeom>
        </p:spPr>
      </p:pic>
      <p:sp>
        <p:nvSpPr>
          <p:cNvPr id="5" name="Slide Number Placeholder 4">
            <a:extLst>
              <a:ext uri="{FF2B5EF4-FFF2-40B4-BE49-F238E27FC236}">
                <a16:creationId xmlns:a16="http://schemas.microsoft.com/office/drawing/2014/main" id="{902538A9-BF73-4B6E-A60A-34D09D9FBF61}"/>
              </a:ext>
            </a:extLst>
          </p:cNvPr>
          <p:cNvSpPr>
            <a:spLocks noGrp="1"/>
          </p:cNvSpPr>
          <p:nvPr>
            <p:ph type="sldNum" sz="quarter" idx="12"/>
          </p:nvPr>
        </p:nvSpPr>
        <p:spPr/>
        <p:txBody>
          <a:bodyPr/>
          <a:lstStyle/>
          <a:p>
            <a:fld id="{D57F1E4F-1CFF-5643-939E-217C01CDF565}" type="slidenum">
              <a:rPr lang="en-US" smtClean="0"/>
              <a:pPr/>
              <a:t>24</a:t>
            </a:fld>
            <a:r>
              <a:rPr lang="en-US"/>
              <a:t>/41</a:t>
            </a:r>
            <a:endParaRPr lang="en-US" dirty="0"/>
          </a:p>
        </p:txBody>
      </p:sp>
    </p:spTree>
    <p:extLst>
      <p:ext uri="{BB962C8B-B14F-4D97-AF65-F5344CB8AC3E}">
        <p14:creationId xmlns:p14="http://schemas.microsoft.com/office/powerpoint/2010/main" val="546833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37" y="101197"/>
            <a:ext cx="8911687" cy="1280890"/>
          </a:xfrm>
        </p:spPr>
        <p:txBody>
          <a:bodyPr/>
          <a:lstStyle/>
          <a:p>
            <a:pPr algn="ctr"/>
            <a:r>
              <a:rPr lang="fa-IR" b="1" dirty="0"/>
              <a:t>شرح مسئله</a:t>
            </a:r>
            <a:r>
              <a:rPr lang="fa-IR" dirty="0"/>
              <a:t> </a:t>
            </a: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71976"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65159"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65159"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71898"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78038"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65159"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a:extLst>
              <a:ext uri="{FF2B5EF4-FFF2-40B4-BE49-F238E27FC236}">
                <a16:creationId xmlns:a16="http://schemas.microsoft.com/office/drawing/2014/main" id="{3C89DEF3-7494-4763-A8B0-94FF4DC90376}"/>
              </a:ext>
            </a:extLst>
          </p:cNvPr>
          <p:cNvPicPr>
            <a:picLocks noChangeAspect="1"/>
          </p:cNvPicPr>
          <p:nvPr/>
        </p:nvPicPr>
        <p:blipFill>
          <a:blip r:embed="rId2"/>
          <a:stretch>
            <a:fillRect/>
          </a:stretch>
        </p:blipFill>
        <p:spPr>
          <a:xfrm>
            <a:off x="2771768" y="1145912"/>
            <a:ext cx="3162300" cy="1581150"/>
          </a:xfrm>
          <a:prstGeom prst="rect">
            <a:avLst/>
          </a:prstGeom>
        </p:spPr>
      </p:pic>
      <p:pic>
        <p:nvPicPr>
          <p:cNvPr id="6" name="Picture 5">
            <a:extLst>
              <a:ext uri="{FF2B5EF4-FFF2-40B4-BE49-F238E27FC236}">
                <a16:creationId xmlns:a16="http://schemas.microsoft.com/office/drawing/2014/main" id="{61D04E3B-A856-4470-AFF7-0D4DF5FE6FD9}"/>
              </a:ext>
            </a:extLst>
          </p:cNvPr>
          <p:cNvPicPr>
            <a:picLocks noChangeAspect="1"/>
          </p:cNvPicPr>
          <p:nvPr/>
        </p:nvPicPr>
        <p:blipFill>
          <a:blip r:embed="rId3"/>
          <a:stretch>
            <a:fillRect/>
          </a:stretch>
        </p:blipFill>
        <p:spPr>
          <a:xfrm>
            <a:off x="3021548" y="2655064"/>
            <a:ext cx="3352800" cy="2724150"/>
          </a:xfrm>
          <a:prstGeom prst="rect">
            <a:avLst/>
          </a:prstGeom>
        </p:spPr>
      </p:pic>
      <p:pic>
        <p:nvPicPr>
          <p:cNvPr id="20" name="Picture 19">
            <a:extLst>
              <a:ext uri="{FF2B5EF4-FFF2-40B4-BE49-F238E27FC236}">
                <a16:creationId xmlns:a16="http://schemas.microsoft.com/office/drawing/2014/main" id="{1F4B8224-3E2E-4B44-8FB2-0907513BC93C}"/>
              </a:ext>
            </a:extLst>
          </p:cNvPr>
          <p:cNvPicPr>
            <a:picLocks noChangeAspect="1"/>
          </p:cNvPicPr>
          <p:nvPr/>
        </p:nvPicPr>
        <p:blipFill>
          <a:blip r:embed="rId4"/>
          <a:stretch>
            <a:fillRect/>
          </a:stretch>
        </p:blipFill>
        <p:spPr>
          <a:xfrm>
            <a:off x="5934068" y="5010150"/>
            <a:ext cx="4819650" cy="1847850"/>
          </a:xfrm>
          <a:prstGeom prst="rect">
            <a:avLst/>
          </a:prstGeom>
        </p:spPr>
      </p:pic>
      <p:pic>
        <p:nvPicPr>
          <p:cNvPr id="24" name="Content Placeholder 4">
            <a:extLst>
              <a:ext uri="{FF2B5EF4-FFF2-40B4-BE49-F238E27FC236}">
                <a16:creationId xmlns:a16="http://schemas.microsoft.com/office/drawing/2014/main" id="{D23BC35E-F893-4EBB-96E5-06AF9E912647}"/>
              </a:ext>
            </a:extLst>
          </p:cNvPr>
          <p:cNvPicPr>
            <a:picLocks noGrp="1" noChangeAspect="1"/>
          </p:cNvPicPr>
          <p:nvPr>
            <p:ph idx="1"/>
          </p:nvPr>
        </p:nvPicPr>
        <p:blipFill>
          <a:blip r:embed="rId5"/>
          <a:stretch>
            <a:fillRect/>
          </a:stretch>
        </p:blipFill>
        <p:spPr>
          <a:xfrm>
            <a:off x="6749125" y="1126055"/>
            <a:ext cx="3648075" cy="2105025"/>
          </a:xfrm>
          <a:prstGeom prst="rect">
            <a:avLst/>
          </a:prstGeom>
        </p:spPr>
      </p:pic>
      <p:pic>
        <p:nvPicPr>
          <p:cNvPr id="25" name="Picture 24">
            <a:extLst>
              <a:ext uri="{FF2B5EF4-FFF2-40B4-BE49-F238E27FC236}">
                <a16:creationId xmlns:a16="http://schemas.microsoft.com/office/drawing/2014/main" id="{9429046B-B7AA-4F61-989E-279D145467BA}"/>
              </a:ext>
            </a:extLst>
          </p:cNvPr>
          <p:cNvPicPr>
            <a:picLocks noChangeAspect="1"/>
          </p:cNvPicPr>
          <p:nvPr/>
        </p:nvPicPr>
        <p:blipFill>
          <a:blip r:embed="rId6"/>
          <a:stretch>
            <a:fillRect/>
          </a:stretch>
        </p:blipFill>
        <p:spPr>
          <a:xfrm>
            <a:off x="7344437" y="3142122"/>
            <a:ext cx="2457450" cy="1466850"/>
          </a:xfrm>
          <a:prstGeom prst="rect">
            <a:avLst/>
          </a:prstGeom>
        </p:spPr>
      </p:pic>
      <p:sp>
        <p:nvSpPr>
          <p:cNvPr id="3" name="Slide Number Placeholder 2">
            <a:extLst>
              <a:ext uri="{FF2B5EF4-FFF2-40B4-BE49-F238E27FC236}">
                <a16:creationId xmlns:a16="http://schemas.microsoft.com/office/drawing/2014/main" id="{9988084B-3233-475C-B3A2-6B90A9D5685C}"/>
              </a:ext>
            </a:extLst>
          </p:cNvPr>
          <p:cNvSpPr>
            <a:spLocks noGrp="1"/>
          </p:cNvSpPr>
          <p:nvPr>
            <p:ph type="sldNum" sz="quarter" idx="12"/>
          </p:nvPr>
        </p:nvSpPr>
        <p:spPr/>
        <p:txBody>
          <a:bodyPr/>
          <a:lstStyle/>
          <a:p>
            <a:fld id="{D57F1E4F-1CFF-5643-939E-217C01CDF565}" type="slidenum">
              <a:rPr lang="en-US" smtClean="0"/>
              <a:pPr/>
              <a:t>25</a:t>
            </a:fld>
            <a:r>
              <a:rPr lang="en-US"/>
              <a:t>/41</a:t>
            </a:r>
            <a:endParaRPr lang="en-US" dirty="0"/>
          </a:p>
        </p:txBody>
      </p:sp>
    </p:spTree>
    <p:extLst>
      <p:ext uri="{BB962C8B-B14F-4D97-AF65-F5344CB8AC3E}">
        <p14:creationId xmlns:p14="http://schemas.microsoft.com/office/powerpoint/2010/main" val="2487341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12B0-B059-44E9-BEB6-E6132D46CF64}"/>
              </a:ext>
            </a:extLst>
          </p:cNvPr>
          <p:cNvSpPr>
            <a:spLocks noGrp="1"/>
          </p:cNvSpPr>
          <p:nvPr>
            <p:ph type="title"/>
          </p:nvPr>
        </p:nvSpPr>
        <p:spPr>
          <a:xfrm>
            <a:off x="1241876" y="109668"/>
            <a:ext cx="8911687" cy="1280890"/>
          </a:xfrm>
        </p:spPr>
        <p:txBody>
          <a:bodyPr/>
          <a:lstStyle/>
          <a:p>
            <a:r>
              <a:rPr lang="fa-IR" dirty="0" err="1"/>
              <a:t>الگوریتم</a:t>
            </a:r>
            <a:r>
              <a:rPr lang="fa-IR" dirty="0"/>
              <a:t> اختصاص برش شبکه به سرویس</a:t>
            </a:r>
            <a:endParaRPr lang="en-US" dirty="0"/>
          </a:p>
        </p:txBody>
      </p:sp>
      <p:pic>
        <p:nvPicPr>
          <p:cNvPr id="5" name="Picture 4">
            <a:extLst>
              <a:ext uri="{FF2B5EF4-FFF2-40B4-BE49-F238E27FC236}">
                <a16:creationId xmlns:a16="http://schemas.microsoft.com/office/drawing/2014/main" id="{3269FCA6-75CB-4F75-A7FC-42966CBDB981}"/>
              </a:ext>
            </a:extLst>
          </p:cNvPr>
          <p:cNvPicPr>
            <a:picLocks noChangeAspect="1"/>
          </p:cNvPicPr>
          <p:nvPr/>
        </p:nvPicPr>
        <p:blipFill>
          <a:blip r:embed="rId2"/>
          <a:stretch>
            <a:fillRect/>
          </a:stretch>
        </p:blipFill>
        <p:spPr>
          <a:xfrm>
            <a:off x="3180766" y="1298148"/>
            <a:ext cx="5830467" cy="5166542"/>
          </a:xfrm>
          <a:prstGeom prst="rect">
            <a:avLst/>
          </a:prstGeom>
        </p:spPr>
      </p:pic>
      <p:sp>
        <p:nvSpPr>
          <p:cNvPr id="17" name="Rounded Rectangle 15">
            <a:extLst>
              <a:ext uri="{FF2B5EF4-FFF2-40B4-BE49-F238E27FC236}">
                <a16:creationId xmlns:a16="http://schemas.microsoft.com/office/drawing/2014/main" id="{5AD68140-108A-4730-AC09-90024B40DEAC}"/>
              </a:ext>
            </a:extLst>
          </p:cNvPr>
          <p:cNvSpPr/>
          <p:nvPr/>
        </p:nvSpPr>
        <p:spPr>
          <a:xfrm>
            <a:off x="10791687"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8" name="Rectangle 17">
            <a:extLst>
              <a:ext uri="{FF2B5EF4-FFF2-40B4-BE49-F238E27FC236}">
                <a16:creationId xmlns:a16="http://schemas.microsoft.com/office/drawing/2014/main" id="{EEAF681D-0752-47FA-8401-702218576EA5}"/>
              </a:ext>
            </a:extLst>
          </p:cNvPr>
          <p:cNvSpPr/>
          <p:nvPr/>
        </p:nvSpPr>
        <p:spPr>
          <a:xfrm>
            <a:off x="10984870"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58662942-843F-44F4-AA56-A3EE6B6DA596}"/>
              </a:ext>
            </a:extLst>
          </p:cNvPr>
          <p:cNvSpPr/>
          <p:nvPr/>
        </p:nvSpPr>
        <p:spPr>
          <a:xfrm>
            <a:off x="10984870"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6ADD5E32-804C-4DA8-93D3-55C9944F0308}"/>
              </a:ext>
            </a:extLst>
          </p:cNvPr>
          <p:cNvSpPr/>
          <p:nvPr/>
        </p:nvSpPr>
        <p:spPr>
          <a:xfrm>
            <a:off x="10991609"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1" name="Rectangle 20">
            <a:extLst>
              <a:ext uri="{FF2B5EF4-FFF2-40B4-BE49-F238E27FC236}">
                <a16:creationId xmlns:a16="http://schemas.microsoft.com/office/drawing/2014/main" id="{7C3CFB34-ECBD-437A-9411-4E4F940A8719}"/>
              </a:ext>
            </a:extLst>
          </p:cNvPr>
          <p:cNvSpPr/>
          <p:nvPr/>
        </p:nvSpPr>
        <p:spPr>
          <a:xfrm>
            <a:off x="10997749"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2" name="Rectangle 21">
            <a:extLst>
              <a:ext uri="{FF2B5EF4-FFF2-40B4-BE49-F238E27FC236}">
                <a16:creationId xmlns:a16="http://schemas.microsoft.com/office/drawing/2014/main" id="{F9C078F2-3EC7-484D-8698-7C3408011F21}"/>
              </a:ext>
            </a:extLst>
          </p:cNvPr>
          <p:cNvSpPr/>
          <p:nvPr/>
        </p:nvSpPr>
        <p:spPr>
          <a:xfrm>
            <a:off x="10984870"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35C91E7F-926F-4929-8325-9BFE9E3EB9E1}"/>
              </a:ext>
            </a:extLst>
          </p:cNvPr>
          <p:cNvSpPr>
            <a:spLocks noGrp="1"/>
          </p:cNvSpPr>
          <p:nvPr>
            <p:ph type="sldNum" sz="quarter" idx="12"/>
          </p:nvPr>
        </p:nvSpPr>
        <p:spPr/>
        <p:txBody>
          <a:bodyPr/>
          <a:lstStyle/>
          <a:p>
            <a:fld id="{D57F1E4F-1CFF-5643-939E-217C01CDF565}" type="slidenum">
              <a:rPr lang="en-US" smtClean="0"/>
              <a:pPr/>
              <a:t>26</a:t>
            </a:fld>
            <a:r>
              <a:rPr lang="en-US"/>
              <a:t>/41</a:t>
            </a:r>
            <a:endParaRPr lang="en-US" dirty="0"/>
          </a:p>
        </p:txBody>
      </p:sp>
    </p:spTree>
    <p:extLst>
      <p:ext uri="{BB962C8B-B14F-4D97-AF65-F5344CB8AC3E}">
        <p14:creationId xmlns:p14="http://schemas.microsoft.com/office/powerpoint/2010/main" val="751039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7D0D-FBE9-445E-BE80-DD6B683500EC}"/>
              </a:ext>
            </a:extLst>
          </p:cNvPr>
          <p:cNvSpPr>
            <a:spLocks noGrp="1"/>
          </p:cNvSpPr>
          <p:nvPr>
            <p:ph type="title"/>
          </p:nvPr>
        </p:nvSpPr>
        <p:spPr/>
        <p:txBody>
          <a:bodyPr/>
          <a:lstStyle/>
          <a:p>
            <a:r>
              <a:rPr lang="fa-IR" dirty="0"/>
              <a:t>حل مسئله ی تخصیص توان به کاربران</a:t>
            </a:r>
            <a:endParaRPr lang="en-US" dirty="0"/>
          </a:p>
        </p:txBody>
      </p:sp>
      <p:pic>
        <p:nvPicPr>
          <p:cNvPr id="5" name="Picture 4">
            <a:extLst>
              <a:ext uri="{FF2B5EF4-FFF2-40B4-BE49-F238E27FC236}">
                <a16:creationId xmlns:a16="http://schemas.microsoft.com/office/drawing/2014/main" id="{F4541497-0C2C-4810-9E3D-ABF6C40F474A}"/>
              </a:ext>
            </a:extLst>
          </p:cNvPr>
          <p:cNvPicPr>
            <a:picLocks noChangeAspect="1"/>
          </p:cNvPicPr>
          <p:nvPr/>
        </p:nvPicPr>
        <p:blipFill>
          <a:blip r:embed="rId2"/>
          <a:stretch>
            <a:fillRect/>
          </a:stretch>
        </p:blipFill>
        <p:spPr>
          <a:xfrm>
            <a:off x="876345" y="2711704"/>
            <a:ext cx="4543966" cy="3239372"/>
          </a:xfrm>
          <a:prstGeom prst="rect">
            <a:avLst/>
          </a:prstGeom>
        </p:spPr>
      </p:pic>
      <p:pic>
        <p:nvPicPr>
          <p:cNvPr id="6" name="Picture 5">
            <a:extLst>
              <a:ext uri="{FF2B5EF4-FFF2-40B4-BE49-F238E27FC236}">
                <a16:creationId xmlns:a16="http://schemas.microsoft.com/office/drawing/2014/main" id="{2F4755D2-3D57-4220-8D11-29C73CFA600F}"/>
              </a:ext>
            </a:extLst>
          </p:cNvPr>
          <p:cNvPicPr>
            <a:picLocks noChangeAspect="1"/>
          </p:cNvPicPr>
          <p:nvPr/>
        </p:nvPicPr>
        <p:blipFill>
          <a:blip r:embed="rId3"/>
          <a:stretch>
            <a:fillRect/>
          </a:stretch>
        </p:blipFill>
        <p:spPr>
          <a:xfrm>
            <a:off x="5808380" y="2974550"/>
            <a:ext cx="3928759" cy="780179"/>
          </a:xfrm>
          <a:prstGeom prst="rect">
            <a:avLst/>
          </a:prstGeom>
        </p:spPr>
      </p:pic>
      <p:pic>
        <p:nvPicPr>
          <p:cNvPr id="7" name="Picture 6">
            <a:extLst>
              <a:ext uri="{FF2B5EF4-FFF2-40B4-BE49-F238E27FC236}">
                <a16:creationId xmlns:a16="http://schemas.microsoft.com/office/drawing/2014/main" id="{12CCC4BF-EAB0-461D-9AA8-899BB2C0F2E2}"/>
              </a:ext>
            </a:extLst>
          </p:cNvPr>
          <p:cNvPicPr>
            <a:picLocks noChangeAspect="1"/>
          </p:cNvPicPr>
          <p:nvPr/>
        </p:nvPicPr>
        <p:blipFill>
          <a:blip r:embed="rId4"/>
          <a:stretch>
            <a:fillRect/>
          </a:stretch>
        </p:blipFill>
        <p:spPr>
          <a:xfrm>
            <a:off x="5808380" y="3857159"/>
            <a:ext cx="4867275" cy="581025"/>
          </a:xfrm>
          <a:prstGeom prst="rect">
            <a:avLst/>
          </a:prstGeom>
        </p:spPr>
      </p:pic>
      <p:pic>
        <p:nvPicPr>
          <p:cNvPr id="8" name="Picture 7">
            <a:extLst>
              <a:ext uri="{FF2B5EF4-FFF2-40B4-BE49-F238E27FC236}">
                <a16:creationId xmlns:a16="http://schemas.microsoft.com/office/drawing/2014/main" id="{A3382F8D-2D69-48AB-B1D0-B5378C7B39E2}"/>
              </a:ext>
            </a:extLst>
          </p:cNvPr>
          <p:cNvPicPr>
            <a:picLocks noChangeAspect="1"/>
          </p:cNvPicPr>
          <p:nvPr/>
        </p:nvPicPr>
        <p:blipFill>
          <a:blip r:embed="rId5"/>
          <a:stretch>
            <a:fillRect/>
          </a:stretch>
        </p:blipFill>
        <p:spPr>
          <a:xfrm>
            <a:off x="6014396" y="4348995"/>
            <a:ext cx="4467225" cy="390525"/>
          </a:xfrm>
          <a:prstGeom prst="rect">
            <a:avLst/>
          </a:prstGeom>
        </p:spPr>
      </p:pic>
      <p:pic>
        <p:nvPicPr>
          <p:cNvPr id="9" name="Picture 8">
            <a:extLst>
              <a:ext uri="{FF2B5EF4-FFF2-40B4-BE49-F238E27FC236}">
                <a16:creationId xmlns:a16="http://schemas.microsoft.com/office/drawing/2014/main" id="{3FE130C7-C0C0-48B4-8939-BC3A81AC7F48}"/>
              </a:ext>
            </a:extLst>
          </p:cNvPr>
          <p:cNvPicPr>
            <a:picLocks noChangeAspect="1"/>
          </p:cNvPicPr>
          <p:nvPr/>
        </p:nvPicPr>
        <p:blipFill>
          <a:blip r:embed="rId6"/>
          <a:stretch>
            <a:fillRect/>
          </a:stretch>
        </p:blipFill>
        <p:spPr>
          <a:xfrm>
            <a:off x="1925019" y="1826733"/>
            <a:ext cx="4000500" cy="485775"/>
          </a:xfrm>
          <a:prstGeom prst="rect">
            <a:avLst/>
          </a:prstGeom>
        </p:spPr>
      </p:pic>
      <p:sp>
        <p:nvSpPr>
          <p:cNvPr id="10" name="Rounded Rectangle 15">
            <a:extLst>
              <a:ext uri="{FF2B5EF4-FFF2-40B4-BE49-F238E27FC236}">
                <a16:creationId xmlns:a16="http://schemas.microsoft.com/office/drawing/2014/main" id="{7A1DA0A0-6A78-4FA5-AAC6-D03605A57BD2}"/>
              </a:ext>
            </a:extLst>
          </p:cNvPr>
          <p:cNvSpPr/>
          <p:nvPr/>
        </p:nvSpPr>
        <p:spPr>
          <a:xfrm>
            <a:off x="10853198"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1" name="Rectangle 10">
            <a:extLst>
              <a:ext uri="{FF2B5EF4-FFF2-40B4-BE49-F238E27FC236}">
                <a16:creationId xmlns:a16="http://schemas.microsoft.com/office/drawing/2014/main" id="{E681D564-5370-43A9-8357-9A6664ECFE11}"/>
              </a:ext>
            </a:extLst>
          </p:cNvPr>
          <p:cNvSpPr/>
          <p:nvPr/>
        </p:nvSpPr>
        <p:spPr>
          <a:xfrm>
            <a:off x="11046381"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F705503-6E30-4FDB-BE16-6AFEDD3EEC59}"/>
              </a:ext>
            </a:extLst>
          </p:cNvPr>
          <p:cNvSpPr/>
          <p:nvPr/>
        </p:nvSpPr>
        <p:spPr>
          <a:xfrm>
            <a:off x="11046381"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3C0F7EBE-15FA-43DD-8344-8D3772A23F7D}"/>
              </a:ext>
            </a:extLst>
          </p:cNvPr>
          <p:cNvSpPr/>
          <p:nvPr/>
        </p:nvSpPr>
        <p:spPr>
          <a:xfrm>
            <a:off x="11053120"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39125FA4-DC40-4570-B53D-7670A16B1593}"/>
              </a:ext>
            </a:extLst>
          </p:cNvPr>
          <p:cNvSpPr/>
          <p:nvPr/>
        </p:nvSpPr>
        <p:spPr>
          <a:xfrm>
            <a:off x="11059260"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5" name="Rectangle 14">
            <a:extLst>
              <a:ext uri="{FF2B5EF4-FFF2-40B4-BE49-F238E27FC236}">
                <a16:creationId xmlns:a16="http://schemas.microsoft.com/office/drawing/2014/main" id="{FAF24698-0CE5-444B-89AE-14FBDF4D44AA}"/>
              </a:ext>
            </a:extLst>
          </p:cNvPr>
          <p:cNvSpPr/>
          <p:nvPr/>
        </p:nvSpPr>
        <p:spPr>
          <a:xfrm>
            <a:off x="11046381"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8011B179-2AC1-458A-BDB9-0B291E2B0220}"/>
              </a:ext>
            </a:extLst>
          </p:cNvPr>
          <p:cNvSpPr>
            <a:spLocks noGrp="1"/>
          </p:cNvSpPr>
          <p:nvPr>
            <p:ph type="sldNum" sz="quarter" idx="12"/>
          </p:nvPr>
        </p:nvSpPr>
        <p:spPr/>
        <p:txBody>
          <a:bodyPr/>
          <a:lstStyle/>
          <a:p>
            <a:fld id="{D57F1E4F-1CFF-5643-939E-217C01CDF565}" type="slidenum">
              <a:rPr lang="en-US" smtClean="0"/>
              <a:pPr/>
              <a:t>27</a:t>
            </a:fld>
            <a:r>
              <a:rPr lang="en-US"/>
              <a:t>/41</a:t>
            </a:r>
            <a:endParaRPr lang="en-US" dirty="0"/>
          </a:p>
        </p:txBody>
      </p:sp>
    </p:spTree>
    <p:extLst>
      <p:ext uri="{BB962C8B-B14F-4D97-AF65-F5344CB8AC3E}">
        <p14:creationId xmlns:p14="http://schemas.microsoft.com/office/powerpoint/2010/main" val="38440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B4C-7FE4-4D9C-AADA-E5B6AD4E0C9D}"/>
              </a:ext>
            </a:extLst>
          </p:cNvPr>
          <p:cNvSpPr>
            <a:spLocks noGrp="1"/>
          </p:cNvSpPr>
          <p:nvPr>
            <p:ph type="title"/>
          </p:nvPr>
        </p:nvSpPr>
        <p:spPr/>
        <p:txBody>
          <a:bodyPr/>
          <a:lstStyle/>
          <a:p>
            <a:r>
              <a:rPr lang="fa-IR" dirty="0" err="1"/>
              <a:t>الگوریتم</a:t>
            </a:r>
            <a:r>
              <a:rPr lang="fa-IR" dirty="0"/>
              <a:t> تخصیص برش شبکه و توان به کاربران سرویس   </a:t>
            </a:r>
            <a:endParaRPr lang="en-US" dirty="0"/>
          </a:p>
        </p:txBody>
      </p:sp>
      <p:sp>
        <p:nvSpPr>
          <p:cNvPr id="6" name="Rounded Rectangle 15">
            <a:extLst>
              <a:ext uri="{FF2B5EF4-FFF2-40B4-BE49-F238E27FC236}">
                <a16:creationId xmlns:a16="http://schemas.microsoft.com/office/drawing/2014/main" id="{F644F2D6-3FEC-4EE2-B860-93B6DBBA125B}"/>
              </a:ext>
            </a:extLst>
          </p:cNvPr>
          <p:cNvSpPr/>
          <p:nvPr/>
        </p:nvSpPr>
        <p:spPr>
          <a:xfrm>
            <a:off x="10853198" y="1093896"/>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6EEE7832-454B-45F9-9C0C-BAB43C76116F}"/>
              </a:ext>
            </a:extLst>
          </p:cNvPr>
          <p:cNvSpPr/>
          <p:nvPr/>
        </p:nvSpPr>
        <p:spPr>
          <a:xfrm>
            <a:off x="11046381" y="1298148"/>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524B54AB-B666-49EB-8A55-31BB741F5330}"/>
              </a:ext>
            </a:extLst>
          </p:cNvPr>
          <p:cNvSpPr/>
          <p:nvPr/>
        </p:nvSpPr>
        <p:spPr>
          <a:xfrm>
            <a:off x="11046381" y="2277484"/>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934059B-7E9D-4E3B-9A4D-06BC35241C8E}"/>
              </a:ext>
            </a:extLst>
          </p:cNvPr>
          <p:cNvSpPr/>
          <p:nvPr/>
        </p:nvSpPr>
        <p:spPr>
          <a:xfrm>
            <a:off x="11053120" y="3227387"/>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0" name="Rectangle 9">
            <a:extLst>
              <a:ext uri="{FF2B5EF4-FFF2-40B4-BE49-F238E27FC236}">
                <a16:creationId xmlns:a16="http://schemas.microsoft.com/office/drawing/2014/main" id="{AC878ABE-2C01-4A00-8CAC-A3699640D3C4}"/>
              </a:ext>
            </a:extLst>
          </p:cNvPr>
          <p:cNvSpPr/>
          <p:nvPr/>
        </p:nvSpPr>
        <p:spPr>
          <a:xfrm>
            <a:off x="11059260" y="461737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8978E6C3-DB93-49E5-92EE-B5321EEE05B3}"/>
              </a:ext>
            </a:extLst>
          </p:cNvPr>
          <p:cNvSpPr/>
          <p:nvPr/>
        </p:nvSpPr>
        <p:spPr>
          <a:xfrm>
            <a:off x="11046381" y="5663926"/>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a:extLst>
              <a:ext uri="{FF2B5EF4-FFF2-40B4-BE49-F238E27FC236}">
                <a16:creationId xmlns:a16="http://schemas.microsoft.com/office/drawing/2014/main" id="{E926336F-AB4C-42E0-AD1D-2064577DAC98}"/>
              </a:ext>
            </a:extLst>
          </p:cNvPr>
          <p:cNvPicPr>
            <a:picLocks noChangeAspect="1"/>
          </p:cNvPicPr>
          <p:nvPr/>
        </p:nvPicPr>
        <p:blipFill>
          <a:blip r:embed="rId2"/>
          <a:stretch>
            <a:fillRect/>
          </a:stretch>
        </p:blipFill>
        <p:spPr>
          <a:xfrm>
            <a:off x="2339253" y="1317478"/>
            <a:ext cx="6931747" cy="5362507"/>
          </a:xfrm>
          <a:prstGeom prst="rect">
            <a:avLst/>
          </a:prstGeom>
        </p:spPr>
      </p:pic>
      <p:sp>
        <p:nvSpPr>
          <p:cNvPr id="3" name="Slide Number Placeholder 2">
            <a:extLst>
              <a:ext uri="{FF2B5EF4-FFF2-40B4-BE49-F238E27FC236}">
                <a16:creationId xmlns:a16="http://schemas.microsoft.com/office/drawing/2014/main" id="{7F006D04-84DD-4FFF-8B13-C843E8027707}"/>
              </a:ext>
            </a:extLst>
          </p:cNvPr>
          <p:cNvSpPr>
            <a:spLocks noGrp="1"/>
          </p:cNvSpPr>
          <p:nvPr>
            <p:ph type="sldNum" sz="quarter" idx="12"/>
          </p:nvPr>
        </p:nvSpPr>
        <p:spPr/>
        <p:txBody>
          <a:bodyPr/>
          <a:lstStyle/>
          <a:p>
            <a:fld id="{D57F1E4F-1CFF-5643-939E-217C01CDF565}" type="slidenum">
              <a:rPr lang="en-US" smtClean="0"/>
              <a:pPr/>
              <a:t>28</a:t>
            </a:fld>
            <a:r>
              <a:rPr lang="en-US"/>
              <a:t>/41</a:t>
            </a:r>
            <a:endParaRPr lang="en-US" dirty="0"/>
          </a:p>
        </p:txBody>
      </p:sp>
    </p:spTree>
    <p:extLst>
      <p:ext uri="{BB962C8B-B14F-4D97-AF65-F5344CB8AC3E}">
        <p14:creationId xmlns:p14="http://schemas.microsoft.com/office/powerpoint/2010/main" val="2345738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351B-3BA8-41EA-BCEC-A7C2347E9399}"/>
              </a:ext>
            </a:extLst>
          </p:cNvPr>
          <p:cNvSpPr>
            <a:spLocks noGrp="1"/>
          </p:cNvSpPr>
          <p:nvPr>
            <p:ph type="title"/>
          </p:nvPr>
        </p:nvSpPr>
        <p:spPr>
          <a:xfrm>
            <a:off x="2064288" y="147482"/>
            <a:ext cx="8911687" cy="1280890"/>
          </a:xfrm>
        </p:spPr>
        <p:txBody>
          <a:bodyPr/>
          <a:lstStyle/>
          <a:p>
            <a:r>
              <a:rPr lang="fa-IR" dirty="0"/>
              <a:t>تخصیص منابع فیزیکی به توابع مجازی شبکه</a:t>
            </a:r>
            <a:endParaRPr lang="en-US" dirty="0"/>
          </a:p>
        </p:txBody>
      </p:sp>
      <p:pic>
        <p:nvPicPr>
          <p:cNvPr id="5" name="Content Placeholder 4">
            <a:extLst>
              <a:ext uri="{FF2B5EF4-FFF2-40B4-BE49-F238E27FC236}">
                <a16:creationId xmlns:a16="http://schemas.microsoft.com/office/drawing/2014/main" id="{C7BCA985-2BDA-4867-A5B7-198C5106CF80}"/>
              </a:ext>
            </a:extLst>
          </p:cNvPr>
          <p:cNvPicPr>
            <a:picLocks noGrp="1" noChangeAspect="1"/>
          </p:cNvPicPr>
          <p:nvPr>
            <p:ph idx="1"/>
          </p:nvPr>
        </p:nvPicPr>
        <p:blipFill>
          <a:blip r:embed="rId2"/>
          <a:stretch>
            <a:fillRect/>
          </a:stretch>
        </p:blipFill>
        <p:spPr>
          <a:xfrm>
            <a:off x="4453770" y="5604683"/>
            <a:ext cx="2686050" cy="819150"/>
          </a:xfrm>
          <a:prstGeom prst="rect">
            <a:avLst/>
          </a:prstGeom>
        </p:spPr>
      </p:pic>
      <p:sp>
        <p:nvSpPr>
          <p:cNvPr id="7" name="Rounded Rectangle 15">
            <a:extLst>
              <a:ext uri="{FF2B5EF4-FFF2-40B4-BE49-F238E27FC236}">
                <a16:creationId xmlns:a16="http://schemas.microsoft.com/office/drawing/2014/main" id="{24820298-4E3D-489B-B3FC-A8CF018828CC}"/>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C25B5192-1F96-4E61-B756-D4711AE7879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C8EBF48-55E3-4A26-AA92-1FA1F1CF0F4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05E925AC-85BE-4F44-8926-6846F7AD63C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D20FBAF6-1C43-47A7-A6B7-A3D6BD1133CF}"/>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55496F74-4269-48FD-8FA8-DCCAD456AE34}"/>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3" name="Picture 12">
            <a:extLst>
              <a:ext uri="{FF2B5EF4-FFF2-40B4-BE49-F238E27FC236}">
                <a16:creationId xmlns:a16="http://schemas.microsoft.com/office/drawing/2014/main" id="{E920972D-51F2-49A4-9B43-088CA88AF143}"/>
              </a:ext>
            </a:extLst>
          </p:cNvPr>
          <p:cNvPicPr>
            <a:picLocks noChangeAspect="1"/>
          </p:cNvPicPr>
          <p:nvPr/>
        </p:nvPicPr>
        <p:blipFill>
          <a:blip r:embed="rId3"/>
          <a:stretch>
            <a:fillRect/>
          </a:stretch>
        </p:blipFill>
        <p:spPr>
          <a:xfrm>
            <a:off x="1695450" y="1772659"/>
            <a:ext cx="4400550" cy="3562350"/>
          </a:xfrm>
          <a:prstGeom prst="rect">
            <a:avLst/>
          </a:prstGeom>
        </p:spPr>
      </p:pic>
      <p:pic>
        <p:nvPicPr>
          <p:cNvPr id="14" name="Picture 13">
            <a:extLst>
              <a:ext uri="{FF2B5EF4-FFF2-40B4-BE49-F238E27FC236}">
                <a16:creationId xmlns:a16="http://schemas.microsoft.com/office/drawing/2014/main" id="{81CB0CE2-675B-4AAC-B927-76E8783AC0E5}"/>
              </a:ext>
            </a:extLst>
          </p:cNvPr>
          <p:cNvPicPr>
            <a:picLocks noChangeAspect="1"/>
          </p:cNvPicPr>
          <p:nvPr/>
        </p:nvPicPr>
        <p:blipFill>
          <a:blip r:embed="rId4"/>
          <a:stretch>
            <a:fillRect/>
          </a:stretch>
        </p:blipFill>
        <p:spPr>
          <a:xfrm>
            <a:off x="5836765" y="2170256"/>
            <a:ext cx="4852621" cy="3164753"/>
          </a:xfrm>
          <a:prstGeom prst="rect">
            <a:avLst/>
          </a:prstGeom>
        </p:spPr>
      </p:pic>
      <p:sp>
        <p:nvSpPr>
          <p:cNvPr id="3" name="Slide Number Placeholder 2">
            <a:extLst>
              <a:ext uri="{FF2B5EF4-FFF2-40B4-BE49-F238E27FC236}">
                <a16:creationId xmlns:a16="http://schemas.microsoft.com/office/drawing/2014/main" id="{7593F1B7-4552-46D4-B5BB-6D459F54720A}"/>
              </a:ext>
            </a:extLst>
          </p:cNvPr>
          <p:cNvSpPr>
            <a:spLocks noGrp="1"/>
          </p:cNvSpPr>
          <p:nvPr>
            <p:ph type="sldNum" sz="quarter" idx="12"/>
          </p:nvPr>
        </p:nvSpPr>
        <p:spPr/>
        <p:txBody>
          <a:bodyPr/>
          <a:lstStyle/>
          <a:p>
            <a:fld id="{D57F1E4F-1CFF-5643-939E-217C01CDF565}" type="slidenum">
              <a:rPr lang="en-US" smtClean="0"/>
              <a:pPr/>
              <a:t>29</a:t>
            </a:fld>
            <a:r>
              <a:rPr lang="en-US"/>
              <a:t>/41</a:t>
            </a:r>
            <a:endParaRPr lang="en-US" dirty="0"/>
          </a:p>
        </p:txBody>
      </p:sp>
    </p:spTree>
    <p:extLst>
      <p:ext uri="{BB962C8B-B14F-4D97-AF65-F5344CB8AC3E}">
        <p14:creationId xmlns:p14="http://schemas.microsoft.com/office/powerpoint/2010/main" val="190602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E21F1DCC-25BE-4F72-8A9B-214D2F2994C0}"/>
              </a:ext>
            </a:extLst>
          </p:cNvPr>
          <p:cNvSpPr>
            <a:spLocks noGrp="1"/>
          </p:cNvSpPr>
          <p:nvPr>
            <p:ph type="sldNum" sz="quarter" idx="12"/>
          </p:nvPr>
        </p:nvSpPr>
        <p:spPr/>
        <p:txBody>
          <a:bodyPr/>
          <a:lstStyle/>
          <a:p>
            <a:fld id="{D57F1E4F-1CFF-5643-939E-217C01CDF565}" type="slidenum">
              <a:rPr lang="en-US" smtClean="0"/>
              <a:pPr/>
              <a:t>3</a:t>
            </a:fld>
            <a:r>
              <a:rPr lang="en-US" dirty="0"/>
              <a:t>/41</a:t>
            </a: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442" y="29183"/>
            <a:ext cx="8911687" cy="1280890"/>
          </a:xfrm>
        </p:spPr>
        <p:txBody>
          <a:bodyPr/>
          <a:lstStyle/>
          <a:p>
            <a:r>
              <a:rPr lang="fa-IR" dirty="0"/>
              <a:t>نتایج عددی مسئله ی تخصیص منابع در بخش رادیویی</a:t>
            </a:r>
            <a:endParaRPr lang="en-US" dirty="0"/>
          </a:p>
        </p:txBody>
      </p:sp>
      <p:pic>
        <p:nvPicPr>
          <p:cNvPr id="3" name="Picture 2">
            <a:extLst>
              <a:ext uri="{FF2B5EF4-FFF2-40B4-BE49-F238E27FC236}">
                <a16:creationId xmlns:a16="http://schemas.microsoft.com/office/drawing/2014/main" id="{6E6F5C49-CC74-48A2-87F8-381F411140FF}"/>
              </a:ext>
            </a:extLst>
          </p:cNvPr>
          <p:cNvPicPr>
            <a:picLocks noChangeAspect="1"/>
          </p:cNvPicPr>
          <p:nvPr/>
        </p:nvPicPr>
        <p:blipFill>
          <a:blip r:embed="rId2"/>
          <a:stretch>
            <a:fillRect/>
          </a:stretch>
        </p:blipFill>
        <p:spPr>
          <a:xfrm>
            <a:off x="2163293" y="617382"/>
            <a:ext cx="3905250" cy="3181350"/>
          </a:xfrm>
          <a:prstGeom prst="rect">
            <a:avLst/>
          </a:prstGeom>
        </p:spPr>
      </p:pic>
      <p:pic>
        <p:nvPicPr>
          <p:cNvPr id="15" name="Picture 14">
            <a:extLst>
              <a:ext uri="{FF2B5EF4-FFF2-40B4-BE49-F238E27FC236}">
                <a16:creationId xmlns:a16="http://schemas.microsoft.com/office/drawing/2014/main" id="{43F9349D-89E7-42CE-9C91-0E08C10EB684}"/>
              </a:ext>
            </a:extLst>
          </p:cNvPr>
          <p:cNvPicPr>
            <a:picLocks noChangeAspect="1"/>
          </p:cNvPicPr>
          <p:nvPr/>
        </p:nvPicPr>
        <p:blipFill>
          <a:blip r:embed="rId3"/>
          <a:stretch>
            <a:fillRect/>
          </a:stretch>
        </p:blipFill>
        <p:spPr>
          <a:xfrm>
            <a:off x="6123459" y="3410426"/>
            <a:ext cx="4238625" cy="3362325"/>
          </a:xfrm>
          <a:prstGeom prst="rect">
            <a:avLst/>
          </a:prstGeom>
        </p:spPr>
      </p:pic>
      <p:pic>
        <p:nvPicPr>
          <p:cNvPr id="16" name="Picture 15">
            <a:extLst>
              <a:ext uri="{FF2B5EF4-FFF2-40B4-BE49-F238E27FC236}">
                <a16:creationId xmlns:a16="http://schemas.microsoft.com/office/drawing/2014/main" id="{1AE1F95A-F089-4330-8359-A78E0E515024}"/>
              </a:ext>
            </a:extLst>
          </p:cNvPr>
          <p:cNvPicPr>
            <a:picLocks noChangeAspect="1"/>
          </p:cNvPicPr>
          <p:nvPr/>
        </p:nvPicPr>
        <p:blipFill>
          <a:blip r:embed="rId4"/>
          <a:stretch>
            <a:fillRect/>
          </a:stretch>
        </p:blipFill>
        <p:spPr>
          <a:xfrm>
            <a:off x="2025181" y="3850978"/>
            <a:ext cx="4181475" cy="3057525"/>
          </a:xfrm>
          <a:prstGeom prst="rect">
            <a:avLst/>
          </a:prstGeom>
        </p:spPr>
      </p:pic>
      <p:pic>
        <p:nvPicPr>
          <p:cNvPr id="17" name="Picture 16">
            <a:extLst>
              <a:ext uri="{FF2B5EF4-FFF2-40B4-BE49-F238E27FC236}">
                <a16:creationId xmlns:a16="http://schemas.microsoft.com/office/drawing/2014/main" id="{7088F81D-3D52-4DA2-B9DC-CDA0C9BB7866}"/>
              </a:ext>
            </a:extLst>
          </p:cNvPr>
          <p:cNvPicPr>
            <a:picLocks noChangeAspect="1"/>
          </p:cNvPicPr>
          <p:nvPr/>
        </p:nvPicPr>
        <p:blipFill>
          <a:blip r:embed="rId5"/>
          <a:stretch>
            <a:fillRect/>
          </a:stretch>
        </p:blipFill>
        <p:spPr>
          <a:xfrm>
            <a:off x="6534955" y="1052262"/>
            <a:ext cx="3289655" cy="2050958"/>
          </a:xfrm>
          <a:prstGeom prst="rect">
            <a:avLst/>
          </a:prstGeom>
        </p:spPr>
      </p:pic>
      <p:sp>
        <p:nvSpPr>
          <p:cNvPr id="18" name="Rounded Rectangle 15">
            <a:extLst>
              <a:ext uri="{FF2B5EF4-FFF2-40B4-BE49-F238E27FC236}">
                <a16:creationId xmlns:a16="http://schemas.microsoft.com/office/drawing/2014/main" id="{F12611DC-4E6B-4D5C-BB3C-A3DD4B8A56EA}"/>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9" name="Rectangle 18">
            <a:extLst>
              <a:ext uri="{FF2B5EF4-FFF2-40B4-BE49-F238E27FC236}">
                <a16:creationId xmlns:a16="http://schemas.microsoft.com/office/drawing/2014/main" id="{08C04C1D-A594-4B07-A11D-BA3C462C7B3B}"/>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A581AA8C-BC02-4449-93D2-1C1478266F2D}"/>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1" name="Rectangle 20">
            <a:extLst>
              <a:ext uri="{FF2B5EF4-FFF2-40B4-BE49-F238E27FC236}">
                <a16:creationId xmlns:a16="http://schemas.microsoft.com/office/drawing/2014/main" id="{D5860F8D-79B7-4C59-B693-D74FA96F315F}"/>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2" name="Rectangle 21">
            <a:extLst>
              <a:ext uri="{FF2B5EF4-FFF2-40B4-BE49-F238E27FC236}">
                <a16:creationId xmlns:a16="http://schemas.microsoft.com/office/drawing/2014/main" id="{1C3148BF-8A19-406A-B5C2-AF1A312755DE}"/>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3" name="Rectangle 22">
            <a:extLst>
              <a:ext uri="{FF2B5EF4-FFF2-40B4-BE49-F238E27FC236}">
                <a16:creationId xmlns:a16="http://schemas.microsoft.com/office/drawing/2014/main" id="{3AA04084-BAB8-4F4A-A462-3C6CE67653F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a:extLst>
              <a:ext uri="{FF2B5EF4-FFF2-40B4-BE49-F238E27FC236}">
                <a16:creationId xmlns:a16="http://schemas.microsoft.com/office/drawing/2014/main" id="{E5113628-4665-4370-B790-89037ACB7638}"/>
              </a:ext>
            </a:extLst>
          </p:cNvPr>
          <p:cNvSpPr>
            <a:spLocks noGrp="1"/>
          </p:cNvSpPr>
          <p:nvPr>
            <p:ph type="sldNum" sz="quarter" idx="12"/>
          </p:nvPr>
        </p:nvSpPr>
        <p:spPr/>
        <p:txBody>
          <a:bodyPr/>
          <a:lstStyle/>
          <a:p>
            <a:fld id="{D57F1E4F-1CFF-5643-939E-217C01CDF565}" type="slidenum">
              <a:rPr lang="en-US" smtClean="0"/>
              <a:pPr/>
              <a:t>30</a:t>
            </a:fld>
            <a:r>
              <a:rPr lang="en-US"/>
              <a:t>/41</a:t>
            </a:r>
            <a:endParaRPr lang="en-US" dirty="0"/>
          </a:p>
        </p:txBody>
      </p:sp>
    </p:spTree>
    <p:extLst>
      <p:ext uri="{BB962C8B-B14F-4D97-AF65-F5344CB8AC3E}">
        <p14:creationId xmlns:p14="http://schemas.microsoft.com/office/powerpoint/2010/main" val="767726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093E-1C29-4DA4-BACB-1A754279807B}"/>
              </a:ext>
            </a:extLst>
          </p:cNvPr>
          <p:cNvSpPr>
            <a:spLocks noGrp="1"/>
          </p:cNvSpPr>
          <p:nvPr>
            <p:ph type="title"/>
          </p:nvPr>
        </p:nvSpPr>
        <p:spPr>
          <a:xfrm>
            <a:off x="1970539" y="254187"/>
            <a:ext cx="8911687" cy="1280890"/>
          </a:xfrm>
        </p:spPr>
        <p:txBody>
          <a:bodyPr/>
          <a:lstStyle/>
          <a:p>
            <a:r>
              <a:rPr lang="fa-IR" dirty="0"/>
              <a:t>نتایج عددی مسئله ی تخصیص منابع فیزیکی به توابع مجازی</a:t>
            </a:r>
            <a:endParaRPr lang="en-US" dirty="0"/>
          </a:p>
        </p:txBody>
      </p:sp>
      <p:pic>
        <p:nvPicPr>
          <p:cNvPr id="5" name="Content Placeholder 4">
            <a:extLst>
              <a:ext uri="{FF2B5EF4-FFF2-40B4-BE49-F238E27FC236}">
                <a16:creationId xmlns:a16="http://schemas.microsoft.com/office/drawing/2014/main" id="{37338FA8-ACC6-4953-9BCD-C69241631148}"/>
              </a:ext>
            </a:extLst>
          </p:cNvPr>
          <p:cNvPicPr>
            <a:picLocks noGrp="1" noChangeAspect="1"/>
          </p:cNvPicPr>
          <p:nvPr>
            <p:ph idx="1"/>
          </p:nvPr>
        </p:nvPicPr>
        <p:blipFill>
          <a:blip r:embed="rId2"/>
          <a:stretch>
            <a:fillRect/>
          </a:stretch>
        </p:blipFill>
        <p:spPr>
          <a:xfrm>
            <a:off x="2924769" y="1352550"/>
            <a:ext cx="2209800" cy="1981200"/>
          </a:xfrm>
          <a:prstGeom prst="rect">
            <a:avLst/>
          </a:prstGeom>
        </p:spPr>
      </p:pic>
      <p:pic>
        <p:nvPicPr>
          <p:cNvPr id="6" name="Picture 5">
            <a:extLst>
              <a:ext uri="{FF2B5EF4-FFF2-40B4-BE49-F238E27FC236}">
                <a16:creationId xmlns:a16="http://schemas.microsoft.com/office/drawing/2014/main" id="{ADA4A33E-AC6A-4FAF-BA11-F15CAA7C6D07}"/>
              </a:ext>
            </a:extLst>
          </p:cNvPr>
          <p:cNvPicPr>
            <a:picLocks noChangeAspect="1"/>
          </p:cNvPicPr>
          <p:nvPr/>
        </p:nvPicPr>
        <p:blipFill>
          <a:blip r:embed="rId3"/>
          <a:stretch>
            <a:fillRect/>
          </a:stretch>
        </p:blipFill>
        <p:spPr>
          <a:xfrm>
            <a:off x="186436" y="3333750"/>
            <a:ext cx="4800600" cy="3524250"/>
          </a:xfrm>
          <a:prstGeom prst="rect">
            <a:avLst/>
          </a:prstGeom>
        </p:spPr>
      </p:pic>
      <p:pic>
        <p:nvPicPr>
          <p:cNvPr id="7" name="Picture 6">
            <a:extLst>
              <a:ext uri="{FF2B5EF4-FFF2-40B4-BE49-F238E27FC236}">
                <a16:creationId xmlns:a16="http://schemas.microsoft.com/office/drawing/2014/main" id="{558B6729-5E5C-4F4F-932D-DAA2C3DA9184}"/>
              </a:ext>
            </a:extLst>
          </p:cNvPr>
          <p:cNvPicPr>
            <a:picLocks noChangeAspect="1"/>
          </p:cNvPicPr>
          <p:nvPr/>
        </p:nvPicPr>
        <p:blipFill>
          <a:blip r:embed="rId4"/>
          <a:stretch>
            <a:fillRect/>
          </a:stretch>
        </p:blipFill>
        <p:spPr>
          <a:xfrm>
            <a:off x="5393889" y="1718818"/>
            <a:ext cx="4933950" cy="3533775"/>
          </a:xfrm>
          <a:prstGeom prst="rect">
            <a:avLst/>
          </a:prstGeom>
        </p:spPr>
      </p:pic>
      <p:sp>
        <p:nvSpPr>
          <p:cNvPr id="8" name="Rounded Rectangle 15">
            <a:extLst>
              <a:ext uri="{FF2B5EF4-FFF2-40B4-BE49-F238E27FC236}">
                <a16:creationId xmlns:a16="http://schemas.microsoft.com/office/drawing/2014/main" id="{95B9E0A5-0908-47B4-AF09-AF8F044F2B4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D506D2B-494B-4D41-B5F9-D8C3A432BE3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381BF1E-AB7A-4212-A01A-468A5F75811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5239F94F-1A1F-444A-945B-1905EA08A27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0DB6ACF8-CAE7-45F2-9666-10320CE54921}"/>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D1E40B5C-0D99-463B-96EE-9AD9BC27EF9E}"/>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40184894-9BB7-4790-9393-F0D931BEDAA1}"/>
              </a:ext>
            </a:extLst>
          </p:cNvPr>
          <p:cNvSpPr>
            <a:spLocks noGrp="1"/>
          </p:cNvSpPr>
          <p:nvPr>
            <p:ph type="sldNum" sz="quarter" idx="12"/>
          </p:nvPr>
        </p:nvSpPr>
        <p:spPr/>
        <p:txBody>
          <a:bodyPr/>
          <a:lstStyle/>
          <a:p>
            <a:fld id="{D57F1E4F-1CFF-5643-939E-217C01CDF565}" type="slidenum">
              <a:rPr lang="en-US" smtClean="0"/>
              <a:pPr/>
              <a:t>31</a:t>
            </a:fld>
            <a:r>
              <a:rPr lang="en-US"/>
              <a:t>/41</a:t>
            </a:r>
            <a:endParaRPr lang="en-US" dirty="0"/>
          </a:p>
        </p:txBody>
      </p:sp>
    </p:spTree>
    <p:extLst>
      <p:ext uri="{BB962C8B-B14F-4D97-AF65-F5344CB8AC3E}">
        <p14:creationId xmlns:p14="http://schemas.microsoft.com/office/powerpoint/2010/main" val="2904826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9867-6B96-41A9-B2F3-7E04750333DD}"/>
              </a:ext>
            </a:extLst>
          </p:cNvPr>
          <p:cNvSpPr>
            <a:spLocks noGrp="1"/>
          </p:cNvSpPr>
          <p:nvPr>
            <p:ph type="title"/>
          </p:nvPr>
        </p:nvSpPr>
        <p:spPr/>
        <p:txBody>
          <a:bodyPr>
            <a:normAutofit fontScale="90000"/>
          </a:bodyPr>
          <a:lstStyle/>
          <a:p>
            <a:r>
              <a:rPr lang="fa-IR" sz="4000" b="1" i="0" dirty="0">
                <a:solidFill>
                  <a:srgbClr val="000000"/>
                </a:solidFill>
                <a:effectLst/>
                <a:latin typeface="IRlotus-Bold"/>
              </a:rPr>
              <a:t>مدل سیستم و صورت مسئله ی بخش رادیویی</a:t>
            </a:r>
            <a:r>
              <a:rPr lang="fa-IR" sz="6700" dirty="0"/>
              <a:t> </a:t>
            </a:r>
            <a:r>
              <a:rPr lang="fa-IR" dirty="0"/>
              <a:t/>
            </a:r>
            <a:br>
              <a:rPr lang="fa-IR" dirty="0"/>
            </a:br>
            <a:endParaRPr lang="en-US" dirty="0"/>
          </a:p>
        </p:txBody>
      </p:sp>
      <p:sp>
        <p:nvSpPr>
          <p:cNvPr id="3" name="Content Placeholder 2">
            <a:extLst>
              <a:ext uri="{FF2B5EF4-FFF2-40B4-BE49-F238E27FC236}">
                <a16:creationId xmlns:a16="http://schemas.microsoft.com/office/drawing/2014/main" id="{BE9AE378-4899-4E24-9C4B-51347ADA3C1F}"/>
              </a:ext>
            </a:extLst>
          </p:cNvPr>
          <p:cNvSpPr>
            <a:spLocks noGrp="1"/>
          </p:cNvSpPr>
          <p:nvPr>
            <p:ph idx="1"/>
          </p:nvPr>
        </p:nvSpPr>
        <p:spPr/>
        <p:txBody>
          <a:bodyPr/>
          <a:lstStyle/>
          <a:p>
            <a:r>
              <a:rPr lang="fa-IR" sz="2000" dirty="0">
                <a:solidFill>
                  <a:srgbClr val="000000"/>
                </a:solidFill>
                <a:cs typeface="Times New Roman" panose="02020603050405020304" pitchFamily="18" charset="0"/>
              </a:rPr>
              <a:t> </a:t>
            </a:r>
            <a:r>
              <a:rPr lang="fa-IR" dirty="0">
                <a:solidFill>
                  <a:srgbClr val="000000"/>
                </a:solidFill>
              </a:rPr>
              <a:t>سیستم شامل : </a:t>
            </a:r>
            <a:r>
              <a:rPr lang="en-US" sz="2000" b="0" dirty="0">
                <a:solidFill>
                  <a:srgbClr val="000000"/>
                </a:solidFill>
                <a:effectLst/>
                <a:cs typeface="Times New Roman" panose="02020603050405020304" pitchFamily="18" charset="0"/>
              </a:rPr>
              <a:t>S</a:t>
            </a:r>
            <a:r>
              <a:rPr lang="fa-IR" b="0" i="1" dirty="0">
                <a:solidFill>
                  <a:srgbClr val="000000"/>
                </a:solidFill>
                <a:effectLst/>
                <a:latin typeface="CMMI12"/>
              </a:rPr>
              <a:t> </a:t>
            </a:r>
            <a:r>
              <a:rPr lang="fa-IR" b="0" i="0" dirty="0">
                <a:solidFill>
                  <a:srgbClr val="000000"/>
                </a:solidFill>
                <a:effectLst/>
                <a:latin typeface="IRLotus"/>
              </a:rPr>
              <a:t>برش شبکه</a:t>
            </a:r>
            <a:r>
              <a:rPr lang="en-US" b="0" i="0" dirty="0">
                <a:solidFill>
                  <a:srgbClr val="000000"/>
                </a:solidFill>
                <a:effectLst/>
                <a:latin typeface="IRLotus"/>
              </a:rPr>
              <a:t>- </a:t>
            </a:r>
            <a:r>
              <a:rPr lang="fa-IR" b="0" i="0" dirty="0">
                <a:solidFill>
                  <a:srgbClr val="000000"/>
                </a:solidFill>
                <a:effectLst/>
                <a:latin typeface="IRLotus"/>
              </a:rPr>
              <a:t> </a:t>
            </a:r>
            <a:r>
              <a:rPr lang="en-US" sz="2000" b="0" dirty="0">
                <a:solidFill>
                  <a:srgbClr val="000000"/>
                </a:solidFill>
                <a:effectLst/>
                <a:cs typeface="Times New Roman" panose="02020603050405020304" pitchFamily="18" charset="0"/>
              </a:rPr>
              <a:t>V</a:t>
            </a:r>
            <a:r>
              <a:rPr lang="fa-IR" b="0" i="1" dirty="0">
                <a:solidFill>
                  <a:srgbClr val="000000"/>
                </a:solidFill>
                <a:effectLst/>
                <a:latin typeface="CMMI12"/>
              </a:rPr>
              <a:t> </a:t>
            </a:r>
            <a:r>
              <a:rPr lang="fa-IR" b="0" i="0" dirty="0">
                <a:solidFill>
                  <a:srgbClr val="000000"/>
                </a:solidFill>
                <a:effectLst/>
                <a:latin typeface="IRLotus"/>
              </a:rPr>
              <a:t>سرویس مختلف</a:t>
            </a:r>
            <a:endParaRPr lang="en-US" b="0" i="0" dirty="0">
              <a:solidFill>
                <a:srgbClr val="000000"/>
              </a:solidFill>
              <a:effectLst/>
              <a:latin typeface="IRLotus"/>
            </a:endParaRPr>
          </a:p>
          <a:p>
            <a:r>
              <a:rPr lang="fa-IR" dirty="0">
                <a:solidFill>
                  <a:srgbClr val="000000"/>
                </a:solidFill>
                <a:latin typeface="IRLotus"/>
              </a:rPr>
              <a:t>هدف حل مسئله در هر اسلات زمانی </a:t>
            </a:r>
            <a:r>
              <a:rPr lang="en-US" sz="2000" dirty="0">
                <a:solidFill>
                  <a:srgbClr val="000000"/>
                </a:solidFill>
                <a:cs typeface="Times New Roman" panose="02020603050405020304" pitchFamily="18" charset="0"/>
              </a:rPr>
              <a:t>t</a:t>
            </a:r>
            <a:r>
              <a:rPr lang="fa-IR" dirty="0">
                <a:solidFill>
                  <a:srgbClr val="000000"/>
                </a:solidFill>
                <a:latin typeface="IRLotus"/>
              </a:rPr>
              <a:t> می باشد </a:t>
            </a:r>
          </a:p>
          <a:p>
            <a:r>
              <a:rPr lang="fa-IR" dirty="0">
                <a:solidFill>
                  <a:srgbClr val="000000"/>
                </a:solidFill>
                <a:latin typeface="IRLotus"/>
              </a:rPr>
              <a:t>هدف در اینجا بیشینه سازی تعداد سرویسهای پذیرفته شده توسط برشهای شبکه می باشد به صورتی که شرط تاخیر و نرخ سرویس را ضمانت کنند </a:t>
            </a:r>
            <a:r>
              <a:rPr lang="fa-IR" dirty="0"/>
              <a:t/>
            </a:r>
            <a:br>
              <a:rPr lang="fa-IR" dirty="0"/>
            </a:br>
            <a:r>
              <a:rPr lang="fa-IR" dirty="0"/>
              <a:t/>
            </a:r>
            <a:br>
              <a:rPr lang="fa-IR" dirty="0"/>
            </a:br>
            <a:r>
              <a:rPr lang="fa-IR" dirty="0"/>
              <a:t/>
            </a:r>
            <a:br>
              <a:rPr lang="fa-IR" dirty="0"/>
            </a:br>
            <a:endParaRPr lang="en-US" dirty="0"/>
          </a:p>
        </p:txBody>
      </p:sp>
      <p:pic>
        <p:nvPicPr>
          <p:cNvPr id="5" name="Picture 4">
            <a:extLst>
              <a:ext uri="{FF2B5EF4-FFF2-40B4-BE49-F238E27FC236}">
                <a16:creationId xmlns:a16="http://schemas.microsoft.com/office/drawing/2014/main" id="{E11A08DD-565C-4D99-9047-519C0FEBD510}"/>
              </a:ext>
            </a:extLst>
          </p:cNvPr>
          <p:cNvPicPr>
            <a:picLocks noChangeAspect="1"/>
          </p:cNvPicPr>
          <p:nvPr/>
        </p:nvPicPr>
        <p:blipFill>
          <a:blip r:embed="rId2"/>
          <a:stretch>
            <a:fillRect/>
          </a:stretch>
        </p:blipFill>
        <p:spPr>
          <a:xfrm>
            <a:off x="2427967" y="4305754"/>
            <a:ext cx="2952750" cy="1352550"/>
          </a:xfrm>
          <a:prstGeom prst="rect">
            <a:avLst/>
          </a:prstGeom>
        </p:spPr>
      </p:pic>
      <p:pic>
        <p:nvPicPr>
          <p:cNvPr id="6" name="Picture 5">
            <a:extLst>
              <a:ext uri="{FF2B5EF4-FFF2-40B4-BE49-F238E27FC236}">
                <a16:creationId xmlns:a16="http://schemas.microsoft.com/office/drawing/2014/main" id="{AB1E10AB-FFC8-4A5F-9165-2673A0C21A8B}"/>
              </a:ext>
            </a:extLst>
          </p:cNvPr>
          <p:cNvPicPr>
            <a:picLocks noChangeAspect="1"/>
          </p:cNvPicPr>
          <p:nvPr/>
        </p:nvPicPr>
        <p:blipFill>
          <a:blip r:embed="rId3"/>
          <a:stretch>
            <a:fillRect/>
          </a:stretch>
        </p:blipFill>
        <p:spPr>
          <a:xfrm>
            <a:off x="7030358" y="4353379"/>
            <a:ext cx="2733675" cy="1304925"/>
          </a:xfrm>
          <a:prstGeom prst="rect">
            <a:avLst/>
          </a:prstGeom>
        </p:spPr>
      </p:pic>
      <p:sp>
        <p:nvSpPr>
          <p:cNvPr id="7" name="Rounded Rectangle 15">
            <a:extLst>
              <a:ext uri="{FF2B5EF4-FFF2-40B4-BE49-F238E27FC236}">
                <a16:creationId xmlns:a16="http://schemas.microsoft.com/office/drawing/2014/main" id="{E87D833B-E016-4839-A08E-C7575EF6B90B}"/>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A59D47C2-595C-4060-AB29-CCE96F5BD39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E7A59FA-DFCA-4405-9469-FDE5995B176F}"/>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7BC9DE5A-1479-46EA-BE85-9B2E47A8304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1D3C871C-CA31-4012-B1C5-1CCE34DB202A}"/>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2" name="Rectangle 11">
            <a:extLst>
              <a:ext uri="{FF2B5EF4-FFF2-40B4-BE49-F238E27FC236}">
                <a16:creationId xmlns:a16="http://schemas.microsoft.com/office/drawing/2014/main" id="{946280CD-AB29-42BE-966D-61EB85B59121}"/>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3" name="Slide Number Placeholder 12">
            <a:extLst>
              <a:ext uri="{FF2B5EF4-FFF2-40B4-BE49-F238E27FC236}">
                <a16:creationId xmlns:a16="http://schemas.microsoft.com/office/drawing/2014/main" id="{84445089-1483-4A86-8752-3CDF12DAC006}"/>
              </a:ext>
            </a:extLst>
          </p:cNvPr>
          <p:cNvSpPr>
            <a:spLocks noGrp="1"/>
          </p:cNvSpPr>
          <p:nvPr>
            <p:ph type="sldNum" sz="quarter" idx="12"/>
          </p:nvPr>
        </p:nvSpPr>
        <p:spPr/>
        <p:txBody>
          <a:bodyPr/>
          <a:lstStyle/>
          <a:p>
            <a:fld id="{D57F1E4F-1CFF-5643-939E-217C01CDF565}" type="slidenum">
              <a:rPr lang="en-US" smtClean="0"/>
              <a:pPr/>
              <a:t>32</a:t>
            </a:fld>
            <a:r>
              <a:rPr lang="en-US"/>
              <a:t>/41</a:t>
            </a:r>
            <a:endParaRPr lang="en-US" dirty="0"/>
          </a:p>
        </p:txBody>
      </p:sp>
    </p:spTree>
    <p:extLst>
      <p:ext uri="{BB962C8B-B14F-4D97-AF65-F5344CB8AC3E}">
        <p14:creationId xmlns:p14="http://schemas.microsoft.com/office/powerpoint/2010/main" val="1636882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9F0D-F2F3-4D3C-91CA-9FB23E1E4149}"/>
              </a:ext>
            </a:extLst>
          </p:cNvPr>
          <p:cNvSpPr>
            <a:spLocks noGrp="1"/>
          </p:cNvSpPr>
          <p:nvPr>
            <p:ph type="title"/>
          </p:nvPr>
        </p:nvSpPr>
        <p:spPr/>
        <p:txBody>
          <a:bodyPr>
            <a:normAutofit fontScale="90000"/>
          </a:bodyPr>
          <a:lstStyle/>
          <a:p>
            <a:r>
              <a:rPr lang="fa-IR" sz="4400" b="1" i="0" dirty="0">
                <a:solidFill>
                  <a:srgbClr val="000000"/>
                </a:solidFill>
                <a:effectLst/>
                <a:latin typeface="IRlotus-Bold"/>
              </a:rPr>
              <a:t>مدل سیستم و صورت مسئله ی بخش هسته</a:t>
            </a:r>
            <a:r>
              <a:rPr lang="fa-IR" sz="7300" dirty="0"/>
              <a:t> </a:t>
            </a:r>
            <a:r>
              <a:rPr lang="fa-IR" dirty="0"/>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EFB3-DCF2-4647-BC51-976CA45158C8}"/>
                  </a:ext>
                </a:extLst>
              </p:cNvPr>
              <p:cNvSpPr>
                <a:spLocks noGrp="1"/>
              </p:cNvSpPr>
              <p:nvPr>
                <p:ph idx="1"/>
              </p:nvPr>
            </p:nvSpPr>
            <p:spPr>
              <a:xfrm>
                <a:off x="1336947" y="2128228"/>
                <a:ext cx="9519964" cy="4388685"/>
              </a:xfrm>
            </p:spPr>
            <p:txBody>
              <a:bodyPr>
                <a:normAutofit lnSpcReduction="10000"/>
              </a:bodyPr>
              <a:lstStyle/>
              <a:p>
                <a:r>
                  <a:rPr lang="fa-IR" b="0" i="0" dirty="0">
                    <a:solidFill>
                      <a:srgbClr val="000000"/>
                    </a:solidFill>
                    <a:effectLst/>
                    <a:latin typeface="IRLotus"/>
                  </a:rPr>
                  <a:t>هر برش شبکه شامل تعدادی </a:t>
                </a:r>
                <a:r>
                  <a:rPr lang="en-US" sz="2000" dirty="0">
                    <a:solidFill>
                      <a:srgbClr val="000000"/>
                    </a:solidFill>
                    <a:cs typeface="Times New Roman" panose="02020603050405020304" pitchFamily="18" charset="0"/>
                  </a:rPr>
                  <a:t>VNF</a:t>
                </a:r>
                <a:r>
                  <a:rPr lang="fa-IR" b="0" i="0" dirty="0">
                    <a:solidFill>
                      <a:srgbClr val="000000"/>
                    </a:solidFill>
                    <a:effectLst/>
                    <a:latin typeface="IRLotus"/>
                  </a:rPr>
                  <a:t> است که هر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LiberationSerif"/>
                  </a:rPr>
                  <a:t> </a:t>
                </a:r>
                <a:r>
                  <a:rPr lang="fa-IR" b="0" i="0" dirty="0">
                    <a:solidFill>
                      <a:srgbClr val="000000"/>
                    </a:solidFill>
                    <a:effectLst/>
                    <a:latin typeface="IRLotus"/>
                  </a:rPr>
                  <a:t>نیازمند منابع فیزیکی است</a:t>
                </a:r>
                <a:r>
                  <a:rPr lang="fa-IR" sz="3200" dirty="0"/>
                  <a:t> </a:t>
                </a:r>
                <a:endParaRPr lang="en-US" sz="3200" dirty="0"/>
              </a:p>
              <a:p>
                <a:r>
                  <a:rPr lang="fa-IR" dirty="0"/>
                  <a:t>در اینجا </a:t>
                </a:r>
                <a:r>
                  <a:rPr lang="fa-IR" dirty="0">
                    <a:solidFill>
                      <a:srgbClr val="000000"/>
                    </a:solidFill>
                    <a:latin typeface="IRLotus"/>
                  </a:rPr>
                  <a:t>تنها منبع مورد نیاز برای </a:t>
                </a:r>
                <a:r>
                  <a:rPr lang="en-US" sz="2000" dirty="0">
                    <a:solidFill>
                      <a:srgbClr val="000000"/>
                    </a:solidFill>
                    <a:cs typeface="Times New Roman" panose="02020603050405020304" pitchFamily="18" charset="0"/>
                  </a:rPr>
                  <a:t>f</a:t>
                </a:r>
                <a:r>
                  <a:rPr lang="fa-IR" sz="2000" dirty="0">
                    <a:solidFill>
                      <a:srgbClr val="000000"/>
                    </a:solidFill>
                    <a:cs typeface="Times New Roman" panose="02020603050405020304" pitchFamily="18" charset="0"/>
                  </a:rPr>
                  <a:t> </a:t>
                </a:r>
                <a:r>
                  <a:rPr lang="fa-IR" dirty="0">
                    <a:solidFill>
                      <a:srgbClr val="000000"/>
                    </a:solidFill>
                    <a:latin typeface="IRLotus"/>
                  </a:rPr>
                  <a:t>امین </a:t>
                </a:r>
                <a:r>
                  <a:rPr lang="en-US" sz="2000" dirty="0">
                    <a:solidFill>
                      <a:srgbClr val="000000"/>
                    </a:solidFill>
                    <a:cs typeface="Times New Roman" panose="02020603050405020304" pitchFamily="18" charset="0"/>
                  </a:rPr>
                  <a:t>VNF</a:t>
                </a:r>
                <a:r>
                  <a:rPr lang="fa-IR" dirty="0">
                    <a:solidFill>
                      <a:srgbClr val="000000"/>
                    </a:solidFill>
                    <a:latin typeface="IRLotus"/>
                  </a:rPr>
                  <a:t>در برش </a:t>
                </a:r>
                <a:r>
                  <a:rPr lang="en-US" sz="2000" dirty="0">
                    <a:solidFill>
                      <a:srgbClr val="000000"/>
                    </a:solidFill>
                    <a:cs typeface="Times New Roman" panose="02020603050405020304" pitchFamily="18" charset="0"/>
                  </a:rPr>
                  <a:t>s</a:t>
                </a:r>
                <a:r>
                  <a:rPr lang="fa-IR" sz="2000" dirty="0">
                    <a:solidFill>
                      <a:srgbClr val="000000"/>
                    </a:solidFill>
                    <a:cs typeface="Times New Roman" panose="02020603050405020304" pitchFamily="18" charset="0"/>
                  </a:rPr>
                  <a:t> </a:t>
                </a:r>
                <a:r>
                  <a:rPr lang="fa-IR" dirty="0">
                    <a:solidFill>
                      <a:srgbClr val="000000"/>
                    </a:solidFill>
                    <a:latin typeface="IRLotus"/>
                  </a:rPr>
                  <a:t>ام مقدار پردازنده است</a:t>
                </a:r>
              </a:p>
              <a:p>
                <a:r>
                  <a:rPr lang="fa-IR" dirty="0"/>
                  <a:t>تعداد کل </a:t>
                </a:r>
                <a:r>
                  <a:rPr lang="en-US" dirty="0"/>
                  <a:t>VNF</a:t>
                </a:r>
                <a:r>
                  <a:rPr lang="fa-IR" dirty="0"/>
                  <a:t> ها در برش </a:t>
                </a:r>
                <a:r>
                  <a:rPr lang="en-US" dirty="0"/>
                  <a:t>s</a:t>
                </a:r>
                <a:r>
                  <a:rPr lang="fa-IR"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m:t>
                        </m:r>
                      </m:sub>
                    </m:sSub>
                  </m:oMath>
                </a14:m>
                <a:r>
                  <a:rPr lang="fa-IR" dirty="0"/>
                  <a:t> </a:t>
                </a:r>
                <a:endParaRPr lang="en-US" dirty="0"/>
              </a:p>
              <a:p>
                <a:pPr marL="0" indent="0">
                  <a:buNone/>
                </a:pPr>
                <a:endParaRPr lang="en-US" dirty="0"/>
              </a:p>
              <a:p>
                <a:r>
                  <a:rPr lang="fa-IR" dirty="0">
                    <a:solidFill>
                      <a:srgbClr val="000000"/>
                    </a:solidFill>
                    <a:latin typeface="IRLotus"/>
                  </a:rPr>
                  <a:t>توان مصرفی پردازش باند پایه در هر مرکز داده ی </a:t>
                </a:r>
                <a:r>
                  <a:rPr lang="en-US" dirty="0">
                    <a:solidFill>
                      <a:srgbClr val="000000"/>
                    </a:solidFill>
                    <a:latin typeface="IRLotus"/>
                  </a:rPr>
                  <a:t> </a:t>
                </a:r>
                <a:r>
                  <a:rPr lang="en-US" dirty="0">
                    <a:solidFill>
                      <a:srgbClr val="000000"/>
                    </a:solidFill>
                    <a:cs typeface="Times New Roman" panose="02020603050405020304" pitchFamily="18" charset="0"/>
                  </a:rPr>
                  <a:t>d</a:t>
                </a:r>
                <a:r>
                  <a:rPr lang="fa-IR" dirty="0">
                    <a:solidFill>
                      <a:srgbClr val="000000"/>
                    </a:solidFill>
                    <a:latin typeface="IRLotus"/>
                  </a:rPr>
                  <a:t>که به </a:t>
                </a:r>
                <a:r>
                  <a:rPr lang="en-US" dirty="0">
                    <a:solidFill>
                      <a:srgbClr val="000000"/>
                    </a:solidFill>
                    <a:cs typeface="Times New Roman" panose="02020603050405020304" pitchFamily="18" charset="0"/>
                  </a:rPr>
                  <a:t>VNF</a:t>
                </a:r>
                <a:r>
                  <a:rPr lang="fa-IR" dirty="0">
                    <a:solidFill>
                      <a:srgbClr val="000000"/>
                    </a:solidFill>
                    <a:latin typeface="IRLotus"/>
                  </a:rPr>
                  <a:t>های یک برش </a:t>
                </a:r>
                <a:r>
                  <a:rPr lang="en-US" dirty="0">
                    <a:solidFill>
                      <a:srgbClr val="000000"/>
                    </a:solidFill>
                    <a:latin typeface="IRLotus"/>
                  </a:rPr>
                  <a:t> </a:t>
                </a:r>
                <a:r>
                  <a:rPr lang="en-US" dirty="0">
                    <a:solidFill>
                      <a:srgbClr val="000000"/>
                    </a:solidFill>
                    <a:cs typeface="Times New Roman" panose="02020603050405020304" pitchFamily="18" charset="0"/>
                  </a:rPr>
                  <a:t>s</a:t>
                </a:r>
                <a:r>
                  <a:rPr lang="fa-IR" dirty="0">
                    <a:solidFill>
                      <a:srgbClr val="000000"/>
                    </a:solidFill>
                    <a:latin typeface="IRLotus"/>
                  </a:rPr>
                  <a:t>سرویس می دهد در</a:t>
                </a:r>
                <a:r>
                  <a:rPr lang="en-US" dirty="0">
                    <a:solidFill>
                      <a:srgbClr val="000000"/>
                    </a:solidFill>
                    <a:latin typeface="IRLotus"/>
                  </a:rPr>
                  <a:t>  </a:t>
                </a:r>
                <a:r>
                  <a:rPr lang="fa-IR" dirty="0">
                    <a:solidFill>
                      <a:srgbClr val="000000"/>
                    </a:solidFill>
                    <a:latin typeface="IRLotus"/>
                  </a:rPr>
                  <a:t>هر زمان </a:t>
                </a:r>
                <a:r>
                  <a:rPr lang="en-US" dirty="0">
                    <a:solidFill>
                      <a:srgbClr val="000000"/>
                    </a:solidFill>
                    <a:cs typeface="Times New Roman" panose="02020603050405020304" pitchFamily="18" charset="0"/>
                  </a:rPr>
                  <a:t>t</a:t>
                </a:r>
                <a:r>
                  <a:rPr lang="en-US" dirty="0">
                    <a:solidFill>
                      <a:srgbClr val="000000"/>
                    </a:solidFill>
                    <a:latin typeface="IRLotus"/>
                  </a:rPr>
                  <a:t>  </a:t>
                </a:r>
                <a:r>
                  <a:rPr lang="fa-IR" dirty="0">
                    <a:solidFill>
                      <a:srgbClr val="000000"/>
                    </a:solidFill>
                    <a:latin typeface="IRLotus"/>
                  </a:rPr>
                  <a:t> :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𝜙</m:t>
                        </m:r>
                      </m:e>
                      <m:sub>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𝑑</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r>
                      <a:rPr lang="en-US" b="0" i="1" smtClean="0">
                        <a:solidFill>
                          <a:srgbClr val="000000"/>
                        </a:solidFill>
                        <a:latin typeface="Cambria Math" panose="02040503050406030204" pitchFamily="18" charset="0"/>
                      </a:rPr>
                      <m:t>)</m:t>
                    </m:r>
                  </m:oMath>
                </a14:m>
                <a:r>
                  <a:rPr lang="en-US" dirty="0"/>
                  <a:t/>
                </a:r>
                <a:br>
                  <a:rPr lang="en-US" dirty="0"/>
                </a:br>
                <a:r>
                  <a:rPr lang="fa-IR" dirty="0"/>
                  <a:t/>
                </a:r>
                <a:br>
                  <a:rPr lang="fa-IR" dirty="0"/>
                </a:br>
                <a:r>
                  <a:rPr lang="fa-IR" dirty="0"/>
                  <a:t/>
                </a:r>
                <a:br>
                  <a:rPr lang="fa-IR"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fa-IR" b="0" i="1" smtClean="0">
                        <a:latin typeface="Cambria Math" panose="02040503050406030204" pitchFamily="18" charset="0"/>
                      </a:rPr>
                      <m:t> </m:t>
                    </m:r>
                  </m:oMath>
                </a14:m>
                <a:r>
                  <a:rPr lang="fa-IR" dirty="0"/>
                  <a:t> متغیر باینری برای نشان دادن سرویس دهی برش شبکه </a:t>
                </a:r>
                <a:r>
                  <a:rPr lang="en-US" dirty="0"/>
                  <a:t>s</a:t>
                </a:r>
                <a:r>
                  <a:rPr lang="fa-IR" dirty="0"/>
                  <a:t> توسط مرکز داده ی </a:t>
                </a:r>
                <a:r>
                  <a:rPr lang="en-US" dirty="0"/>
                  <a:t>d</a:t>
                </a:r>
                <a:r>
                  <a:rPr lang="fa-IR" dirty="0"/>
                  <a:t/>
                </a:r>
                <a:br>
                  <a:rPr lang="fa-IR" dirty="0"/>
                </a:br>
                <a:endParaRPr lang="en-US" dirty="0"/>
              </a:p>
            </p:txBody>
          </p:sp>
        </mc:Choice>
        <mc:Fallback xmlns="">
          <p:sp>
            <p:nvSpPr>
              <p:cNvPr id="3" name="Content Placeholder 2">
                <a:extLst>
                  <a:ext uri="{FF2B5EF4-FFF2-40B4-BE49-F238E27FC236}">
                    <a16:creationId xmlns:a16="http://schemas.microsoft.com/office/drawing/2014/main" id="{5D8AEFB3-DCF2-4647-BC51-976CA45158C8}"/>
                  </a:ext>
                </a:extLst>
              </p:cNvPr>
              <p:cNvSpPr>
                <a:spLocks noGrp="1" noRot="1" noChangeAspect="1" noMove="1" noResize="1" noEditPoints="1" noAdjustHandles="1" noChangeArrowheads="1" noChangeShapeType="1" noTextEdit="1"/>
              </p:cNvSpPr>
              <p:nvPr>
                <p:ph idx="1"/>
              </p:nvPr>
            </p:nvSpPr>
            <p:spPr>
              <a:xfrm>
                <a:off x="1336947" y="2128228"/>
                <a:ext cx="9519964" cy="4388685"/>
              </a:xfrm>
              <a:blipFill>
                <a:blip r:embed="rId2"/>
                <a:stretch>
                  <a:fillRect t="-2222" r="-896"/>
                </a:stretch>
              </a:blipFill>
            </p:spPr>
            <p:txBody>
              <a:bodyPr/>
              <a:lstStyle/>
              <a:p>
                <a:r>
                  <a:rPr lang="en-US">
                    <a:noFill/>
                  </a:rPr>
                  <a:t> </a:t>
                </a:r>
              </a:p>
            </p:txBody>
          </p:sp>
        </mc:Fallback>
      </mc:AlternateContent>
      <p:sp>
        <p:nvSpPr>
          <p:cNvPr id="5" name="Rounded Rectangle 15">
            <a:extLst>
              <a:ext uri="{FF2B5EF4-FFF2-40B4-BE49-F238E27FC236}">
                <a16:creationId xmlns:a16="http://schemas.microsoft.com/office/drawing/2014/main" id="{50B42E53-00C7-417E-B629-1CC58A781694}"/>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685386D-5C6B-4E10-92BE-EB901D0BDDC9}"/>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05AB538-76B6-4E46-984F-40197E43DA29}"/>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6BF6985-7F78-4931-A619-82701151ED0C}"/>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2768416-0819-47AE-B0C4-4B64F9A3AF2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8DBC3D42-964A-4DB9-A907-EC55CCAA422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7" name="Picture 16">
            <a:extLst>
              <a:ext uri="{FF2B5EF4-FFF2-40B4-BE49-F238E27FC236}">
                <a16:creationId xmlns:a16="http://schemas.microsoft.com/office/drawing/2014/main" id="{B9CCB926-9D7A-477E-A6B6-F0351628B950}"/>
              </a:ext>
            </a:extLst>
          </p:cNvPr>
          <p:cNvPicPr>
            <a:picLocks noChangeAspect="1"/>
          </p:cNvPicPr>
          <p:nvPr/>
        </p:nvPicPr>
        <p:blipFill>
          <a:blip r:embed="rId3"/>
          <a:stretch>
            <a:fillRect/>
          </a:stretch>
        </p:blipFill>
        <p:spPr>
          <a:xfrm>
            <a:off x="2205896" y="2588849"/>
            <a:ext cx="631508" cy="647700"/>
          </a:xfrm>
          <a:prstGeom prst="rect">
            <a:avLst/>
          </a:prstGeom>
        </p:spPr>
      </p:pic>
      <p:pic>
        <p:nvPicPr>
          <p:cNvPr id="18" name="Picture 17">
            <a:extLst>
              <a:ext uri="{FF2B5EF4-FFF2-40B4-BE49-F238E27FC236}">
                <a16:creationId xmlns:a16="http://schemas.microsoft.com/office/drawing/2014/main" id="{90B2A4A5-5FD3-4AC0-9651-A04D3E35BC4F}"/>
              </a:ext>
            </a:extLst>
          </p:cNvPr>
          <p:cNvPicPr>
            <a:picLocks noChangeAspect="1"/>
          </p:cNvPicPr>
          <p:nvPr/>
        </p:nvPicPr>
        <p:blipFill>
          <a:blip r:embed="rId4"/>
          <a:stretch>
            <a:fillRect/>
          </a:stretch>
        </p:blipFill>
        <p:spPr>
          <a:xfrm>
            <a:off x="4014540" y="3216067"/>
            <a:ext cx="2382814" cy="779830"/>
          </a:xfrm>
          <a:prstGeom prst="rect">
            <a:avLst/>
          </a:prstGeom>
        </p:spPr>
      </p:pic>
      <p:pic>
        <p:nvPicPr>
          <p:cNvPr id="19" name="Picture 18">
            <a:extLst>
              <a:ext uri="{FF2B5EF4-FFF2-40B4-BE49-F238E27FC236}">
                <a16:creationId xmlns:a16="http://schemas.microsoft.com/office/drawing/2014/main" id="{2E74B36B-05F9-4098-8107-DC84A9CD7583}"/>
              </a:ext>
            </a:extLst>
          </p:cNvPr>
          <p:cNvPicPr>
            <a:picLocks noChangeAspect="1"/>
          </p:cNvPicPr>
          <p:nvPr/>
        </p:nvPicPr>
        <p:blipFill>
          <a:blip r:embed="rId5"/>
          <a:stretch>
            <a:fillRect/>
          </a:stretch>
        </p:blipFill>
        <p:spPr>
          <a:xfrm>
            <a:off x="2994990" y="4498627"/>
            <a:ext cx="3743719" cy="838894"/>
          </a:xfrm>
          <a:prstGeom prst="rect">
            <a:avLst/>
          </a:prstGeom>
        </p:spPr>
      </p:pic>
      <p:sp>
        <p:nvSpPr>
          <p:cNvPr id="11" name="Slide Number Placeholder 10">
            <a:extLst>
              <a:ext uri="{FF2B5EF4-FFF2-40B4-BE49-F238E27FC236}">
                <a16:creationId xmlns:a16="http://schemas.microsoft.com/office/drawing/2014/main" id="{D561330F-756F-4E91-95D7-0440F5C4E65C}"/>
              </a:ext>
            </a:extLst>
          </p:cNvPr>
          <p:cNvSpPr>
            <a:spLocks noGrp="1"/>
          </p:cNvSpPr>
          <p:nvPr>
            <p:ph type="sldNum" sz="quarter" idx="12"/>
          </p:nvPr>
        </p:nvSpPr>
        <p:spPr/>
        <p:txBody>
          <a:bodyPr/>
          <a:lstStyle/>
          <a:p>
            <a:fld id="{D57F1E4F-1CFF-5643-939E-217C01CDF565}" type="slidenum">
              <a:rPr lang="en-US" smtClean="0"/>
              <a:pPr/>
              <a:t>33</a:t>
            </a:fld>
            <a:r>
              <a:rPr lang="en-US"/>
              <a:t>/41</a:t>
            </a:r>
            <a:endParaRPr lang="en-US" dirty="0"/>
          </a:p>
        </p:txBody>
      </p:sp>
    </p:spTree>
    <p:extLst>
      <p:ext uri="{BB962C8B-B14F-4D97-AF65-F5344CB8AC3E}">
        <p14:creationId xmlns:p14="http://schemas.microsoft.com/office/powerpoint/2010/main" val="1807645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8629-72EE-49D4-BFA6-D87ABD0C4607}"/>
              </a:ext>
            </a:extLst>
          </p:cNvPr>
          <p:cNvSpPr>
            <a:spLocks noGrp="1"/>
          </p:cNvSpPr>
          <p:nvPr>
            <p:ph type="title"/>
          </p:nvPr>
        </p:nvSpPr>
        <p:spPr>
          <a:xfrm>
            <a:off x="1561656" y="253646"/>
            <a:ext cx="8911687" cy="1280890"/>
          </a:xfrm>
        </p:spPr>
        <p:txBody>
          <a:bodyPr/>
          <a:lstStyle/>
          <a:p>
            <a:r>
              <a:rPr lang="fa-IR" sz="3600" b="1" i="0" dirty="0">
                <a:solidFill>
                  <a:srgbClr val="000000"/>
                </a:solidFill>
                <a:effectLst/>
                <a:latin typeface="IRlotus-Bold"/>
              </a:rPr>
              <a:t>مدل سیستم و صورت مسئله ی بخش هسته</a:t>
            </a:r>
            <a:endParaRPr lang="en-US" dirty="0"/>
          </a:p>
        </p:txBody>
      </p:sp>
      <p:sp>
        <p:nvSpPr>
          <p:cNvPr id="3" name="Content Placeholder 2">
            <a:extLst>
              <a:ext uri="{FF2B5EF4-FFF2-40B4-BE49-F238E27FC236}">
                <a16:creationId xmlns:a16="http://schemas.microsoft.com/office/drawing/2014/main" id="{75374CDE-289F-44FA-848C-626A6FCEF144}"/>
              </a:ext>
            </a:extLst>
          </p:cNvPr>
          <p:cNvSpPr>
            <a:spLocks noGrp="1"/>
          </p:cNvSpPr>
          <p:nvPr>
            <p:ph idx="1"/>
          </p:nvPr>
        </p:nvSpPr>
        <p:spPr>
          <a:xfrm>
            <a:off x="1941511" y="2186286"/>
            <a:ext cx="8915400" cy="3777622"/>
          </a:xfrm>
        </p:spPr>
        <p:txBody>
          <a:bodyPr/>
          <a:lstStyle/>
          <a:p>
            <a:r>
              <a:rPr lang="fa-IR" b="0" i="0" dirty="0">
                <a:solidFill>
                  <a:srgbClr val="000000"/>
                </a:solidFill>
                <a:effectLst/>
              </a:rPr>
              <a:t>فرض</a:t>
            </a:r>
            <a:r>
              <a:rPr lang="en-US" b="0" i="0" dirty="0">
                <a:solidFill>
                  <a:srgbClr val="000000"/>
                </a:solidFill>
                <a:effectLst/>
              </a:rPr>
              <a:t> </a:t>
            </a:r>
            <a:r>
              <a:rPr lang="fa-IR" b="0" i="0" dirty="0">
                <a:solidFill>
                  <a:srgbClr val="000000"/>
                </a:solidFill>
                <a:effectLst/>
              </a:rPr>
              <a:t>کنید درهرزمان قراردادن هرمجموعه ی</a:t>
            </a:r>
            <a:r>
              <a:rPr lang="en-US" b="0" i="0" dirty="0">
                <a:solidFill>
                  <a:srgbClr val="000000"/>
                </a:solidFill>
                <a:effectLst/>
              </a:rPr>
              <a:t> </a:t>
            </a:r>
            <a:r>
              <a:rPr lang="fa-IR" b="0" i="0" dirty="0">
                <a:solidFill>
                  <a:srgbClr val="000000"/>
                </a:solidFill>
                <a:effectLst/>
              </a:rPr>
              <a:t>جدید </a:t>
            </a:r>
            <a:r>
              <a:rPr lang="en-US" sz="2000" b="0" i="0" dirty="0">
                <a:solidFill>
                  <a:srgbClr val="000000"/>
                </a:solidFill>
                <a:effectLst/>
              </a:rPr>
              <a:t>VNF</a:t>
            </a:r>
            <a:r>
              <a:rPr lang="fa-IR" b="0" i="0" dirty="0">
                <a:solidFill>
                  <a:srgbClr val="000000"/>
                </a:solidFill>
                <a:effectLst/>
              </a:rPr>
              <a:t>های</a:t>
            </a:r>
            <a:r>
              <a:rPr lang="en-US" b="0" i="0" dirty="0">
                <a:solidFill>
                  <a:srgbClr val="000000"/>
                </a:solidFill>
                <a:effectLst/>
              </a:rPr>
              <a:t> </a:t>
            </a:r>
            <a:r>
              <a:rPr lang="fa-IR" b="0" i="0" dirty="0">
                <a:solidFill>
                  <a:srgbClr val="000000"/>
                </a:solidFill>
                <a:effectLst/>
              </a:rPr>
              <a:t>برش</a:t>
            </a:r>
            <a:r>
              <a:rPr lang="en-US" b="0" i="0" dirty="0">
                <a:solidFill>
                  <a:srgbClr val="000000"/>
                </a:solidFill>
                <a:effectLst/>
              </a:rPr>
              <a:t> </a:t>
            </a:r>
            <a:r>
              <a:rPr lang="fa-IR" b="0" i="0" dirty="0">
                <a:solidFill>
                  <a:srgbClr val="000000"/>
                </a:solidFill>
                <a:effectLst/>
              </a:rPr>
              <a:t>شبکه </a:t>
            </a:r>
            <a:r>
              <a:rPr lang="en-US" b="0" i="0" dirty="0">
                <a:solidFill>
                  <a:srgbClr val="000000"/>
                </a:solidFill>
                <a:effectLst/>
              </a:rPr>
              <a:t> </a:t>
            </a:r>
            <a:r>
              <a:rPr lang="en-US" sz="2000" b="0" i="0" dirty="0">
                <a:solidFill>
                  <a:srgbClr val="000000"/>
                </a:solidFill>
                <a:effectLst/>
              </a:rPr>
              <a:t>s</a:t>
            </a:r>
            <a:r>
              <a:rPr lang="fa-IR" b="0" i="0" dirty="0">
                <a:solidFill>
                  <a:srgbClr val="000000"/>
                </a:solidFill>
                <a:effectLst/>
              </a:rPr>
              <a:t>برروی</a:t>
            </a:r>
            <a:r>
              <a:rPr lang="en-US" b="0" i="0" dirty="0">
                <a:solidFill>
                  <a:srgbClr val="000000"/>
                </a:solidFill>
                <a:effectLst/>
              </a:rPr>
              <a:t> </a:t>
            </a:r>
            <a:r>
              <a:rPr lang="fa-IR" b="0" i="0" dirty="0">
                <a:solidFill>
                  <a:srgbClr val="000000"/>
                </a:solidFill>
                <a:effectLst/>
              </a:rPr>
              <a:t>مرکزداده </a:t>
            </a:r>
            <a:r>
              <a:rPr lang="en-US" b="0" i="0" dirty="0">
                <a:solidFill>
                  <a:srgbClr val="000000"/>
                </a:solidFill>
                <a:effectLst/>
              </a:rPr>
              <a:t> </a:t>
            </a:r>
            <a:r>
              <a:rPr lang="en-US" sz="2000" b="0" i="0" dirty="0">
                <a:solidFill>
                  <a:srgbClr val="000000"/>
                </a:solidFill>
                <a:effectLst/>
              </a:rPr>
              <a:t>d</a:t>
            </a:r>
            <a:r>
              <a:rPr lang="fa-IR" b="0" i="0" dirty="0">
                <a:solidFill>
                  <a:srgbClr val="000000"/>
                </a:solidFill>
                <a:effectLst/>
              </a:rPr>
              <a:t>مقدار</a:t>
            </a:r>
            <a:r>
              <a:rPr lang="en-US" b="0" i="0" dirty="0">
                <a:solidFill>
                  <a:srgbClr val="000000"/>
                </a:solidFill>
                <a:effectLst/>
              </a:rPr>
              <a:t> </a:t>
            </a:r>
            <a:r>
              <a:rPr lang="fa-IR" b="0" i="0" dirty="0">
                <a:solidFill>
                  <a:srgbClr val="000000"/>
                </a:solidFill>
                <a:effectLst/>
              </a:rPr>
              <a:t>انرژی اضافی را بدین صورت به سیستم اعمال کنند</a:t>
            </a:r>
            <a:r>
              <a:rPr lang="fa-IR" sz="3200" dirty="0"/>
              <a:t> </a:t>
            </a:r>
            <a:endParaRPr lang="en-US" sz="3200" dirty="0"/>
          </a:p>
          <a:p>
            <a:endParaRPr lang="en-US" sz="3200" dirty="0"/>
          </a:p>
          <a:p>
            <a:r>
              <a:rPr lang="fa-IR" dirty="0"/>
              <a:t>تابع هزینه </a:t>
            </a:r>
            <a:br>
              <a:rPr lang="fa-IR" dirty="0"/>
            </a:br>
            <a:endParaRPr lang="en-US" dirty="0"/>
          </a:p>
        </p:txBody>
      </p:sp>
      <p:sp>
        <p:nvSpPr>
          <p:cNvPr id="5" name="Rounded Rectangle 15">
            <a:extLst>
              <a:ext uri="{FF2B5EF4-FFF2-40B4-BE49-F238E27FC236}">
                <a16:creationId xmlns:a16="http://schemas.microsoft.com/office/drawing/2014/main" id="{8FB8AC4C-B883-4A1F-B7DE-B2D595ADBD7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793CB575-CA1A-4A1E-BFE6-24341933F446}"/>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2D8A845E-CA4B-499E-9E04-42053C15C65E}"/>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FC84BB24-0AEB-4D05-8713-806826E73CA0}"/>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6B81BD9-5700-4E82-8B5A-3FEDBB61F59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BD5D442D-ADAB-4CF8-9487-E0EC4DA7B75F}"/>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FD6477A1-9E5E-41FE-AD10-725FC86E25A5}"/>
              </a:ext>
            </a:extLst>
          </p:cNvPr>
          <p:cNvPicPr>
            <a:picLocks noChangeAspect="1"/>
          </p:cNvPicPr>
          <p:nvPr/>
        </p:nvPicPr>
        <p:blipFill>
          <a:blip r:embed="rId2"/>
          <a:stretch>
            <a:fillRect/>
          </a:stretch>
        </p:blipFill>
        <p:spPr>
          <a:xfrm>
            <a:off x="3511502" y="3134563"/>
            <a:ext cx="5168996" cy="588873"/>
          </a:xfrm>
          <a:prstGeom prst="rect">
            <a:avLst/>
          </a:prstGeom>
        </p:spPr>
      </p:pic>
      <p:pic>
        <p:nvPicPr>
          <p:cNvPr id="12" name="Picture 11">
            <a:extLst>
              <a:ext uri="{FF2B5EF4-FFF2-40B4-BE49-F238E27FC236}">
                <a16:creationId xmlns:a16="http://schemas.microsoft.com/office/drawing/2014/main" id="{57F3B91A-E12F-4DB6-A7BC-3636BBDB117A}"/>
              </a:ext>
            </a:extLst>
          </p:cNvPr>
          <p:cNvPicPr>
            <a:picLocks noChangeAspect="1"/>
          </p:cNvPicPr>
          <p:nvPr/>
        </p:nvPicPr>
        <p:blipFill>
          <a:blip r:embed="rId3"/>
          <a:stretch>
            <a:fillRect/>
          </a:stretch>
        </p:blipFill>
        <p:spPr>
          <a:xfrm>
            <a:off x="4339770" y="3690134"/>
            <a:ext cx="3614381" cy="729081"/>
          </a:xfrm>
          <a:prstGeom prst="rect">
            <a:avLst/>
          </a:prstGeom>
        </p:spPr>
      </p:pic>
      <p:pic>
        <p:nvPicPr>
          <p:cNvPr id="13" name="Picture 12">
            <a:extLst>
              <a:ext uri="{FF2B5EF4-FFF2-40B4-BE49-F238E27FC236}">
                <a16:creationId xmlns:a16="http://schemas.microsoft.com/office/drawing/2014/main" id="{28491254-FA12-4570-922D-5ADD99020D45}"/>
              </a:ext>
            </a:extLst>
          </p:cNvPr>
          <p:cNvPicPr>
            <a:picLocks noChangeAspect="1"/>
          </p:cNvPicPr>
          <p:nvPr/>
        </p:nvPicPr>
        <p:blipFill>
          <a:blip r:embed="rId4"/>
          <a:stretch>
            <a:fillRect/>
          </a:stretch>
        </p:blipFill>
        <p:spPr>
          <a:xfrm>
            <a:off x="3511502" y="4663245"/>
            <a:ext cx="3993716" cy="1856234"/>
          </a:xfrm>
          <a:prstGeom prst="rect">
            <a:avLst/>
          </a:prstGeom>
        </p:spPr>
      </p:pic>
      <p:sp>
        <p:nvSpPr>
          <p:cNvPr id="14" name="Slide Number Placeholder 13">
            <a:extLst>
              <a:ext uri="{FF2B5EF4-FFF2-40B4-BE49-F238E27FC236}">
                <a16:creationId xmlns:a16="http://schemas.microsoft.com/office/drawing/2014/main" id="{4D0600B8-7491-47DB-A0D5-58D5A73C7621}"/>
              </a:ext>
            </a:extLst>
          </p:cNvPr>
          <p:cNvSpPr>
            <a:spLocks noGrp="1"/>
          </p:cNvSpPr>
          <p:nvPr>
            <p:ph type="sldNum" sz="quarter" idx="12"/>
          </p:nvPr>
        </p:nvSpPr>
        <p:spPr/>
        <p:txBody>
          <a:bodyPr/>
          <a:lstStyle/>
          <a:p>
            <a:fld id="{D57F1E4F-1CFF-5643-939E-217C01CDF565}" type="slidenum">
              <a:rPr lang="en-US" smtClean="0"/>
              <a:pPr/>
              <a:t>34</a:t>
            </a:fld>
            <a:r>
              <a:rPr lang="en-US"/>
              <a:t>/41</a:t>
            </a:r>
            <a:endParaRPr lang="en-US" dirty="0"/>
          </a:p>
        </p:txBody>
      </p:sp>
    </p:spTree>
    <p:extLst>
      <p:ext uri="{BB962C8B-B14F-4D97-AF65-F5344CB8AC3E}">
        <p14:creationId xmlns:p14="http://schemas.microsoft.com/office/powerpoint/2010/main" val="388703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838098" y="139281"/>
            <a:ext cx="8911687" cy="1280890"/>
          </a:xfrm>
        </p:spPr>
        <p:txBody>
          <a:bodyPr/>
          <a:lstStyle/>
          <a:p>
            <a:r>
              <a:rPr lang="fa-IR" b="1" i="0" dirty="0">
                <a:solidFill>
                  <a:srgbClr val="000000"/>
                </a:solidFill>
                <a:effectLst/>
                <a:latin typeface="IRlotus-Bold"/>
              </a:rPr>
              <a:t>نتایج عددی مسئله </a:t>
            </a:r>
            <a:r>
              <a:rPr lang="fa-IR" dirty="0">
                <a:solidFill>
                  <a:srgbClr val="000000"/>
                </a:solidFill>
                <a:latin typeface="IRlotus-Bold"/>
              </a:rPr>
              <a:t>ی بخش رادیویی</a:t>
            </a:r>
            <a:r>
              <a:rPr lang="fa-IR" dirty="0"/>
              <a:t> </a:t>
            </a:r>
            <a:br>
              <a:rPr lang="fa-IR" dirty="0"/>
            </a:br>
            <a:endParaRPr lang="en-US" dirty="0"/>
          </a:p>
        </p:txBody>
      </p:sp>
      <p:pic>
        <p:nvPicPr>
          <p:cNvPr id="5" name="Content Placeholder 4">
            <a:extLst>
              <a:ext uri="{FF2B5EF4-FFF2-40B4-BE49-F238E27FC236}">
                <a16:creationId xmlns:a16="http://schemas.microsoft.com/office/drawing/2014/main" id="{D35E0E91-CB80-4D16-9D85-5DDC2700981B}"/>
              </a:ext>
            </a:extLst>
          </p:cNvPr>
          <p:cNvPicPr>
            <a:picLocks noGrp="1" noChangeAspect="1"/>
          </p:cNvPicPr>
          <p:nvPr>
            <p:ph idx="1"/>
          </p:nvPr>
        </p:nvPicPr>
        <p:blipFill>
          <a:blip r:embed="rId2"/>
          <a:stretch>
            <a:fillRect/>
          </a:stretch>
        </p:blipFill>
        <p:spPr>
          <a:xfrm>
            <a:off x="1996301" y="749974"/>
            <a:ext cx="3377842" cy="3246664"/>
          </a:xfrm>
          <a:prstGeom prst="rect">
            <a:avLst/>
          </a:prstGeom>
        </p:spPr>
      </p:pic>
      <p:pic>
        <p:nvPicPr>
          <p:cNvPr id="6" name="Picture 5">
            <a:extLst>
              <a:ext uri="{FF2B5EF4-FFF2-40B4-BE49-F238E27FC236}">
                <a16:creationId xmlns:a16="http://schemas.microsoft.com/office/drawing/2014/main" id="{2B009D75-94D9-4A29-A216-1478B64D2E30}"/>
              </a:ext>
            </a:extLst>
          </p:cNvPr>
          <p:cNvPicPr>
            <a:picLocks noChangeAspect="1"/>
          </p:cNvPicPr>
          <p:nvPr/>
        </p:nvPicPr>
        <p:blipFill>
          <a:blip r:embed="rId3"/>
          <a:stretch>
            <a:fillRect/>
          </a:stretch>
        </p:blipFill>
        <p:spPr>
          <a:xfrm>
            <a:off x="6793265" y="749974"/>
            <a:ext cx="3377842" cy="3369543"/>
          </a:xfrm>
          <a:prstGeom prst="rect">
            <a:avLst/>
          </a:prstGeom>
        </p:spPr>
      </p:pic>
      <p:pic>
        <p:nvPicPr>
          <p:cNvPr id="7" name="Picture 6">
            <a:extLst>
              <a:ext uri="{FF2B5EF4-FFF2-40B4-BE49-F238E27FC236}">
                <a16:creationId xmlns:a16="http://schemas.microsoft.com/office/drawing/2014/main" id="{3DC1F898-98D4-441F-B4EC-A72A078DF9FA}"/>
              </a:ext>
            </a:extLst>
          </p:cNvPr>
          <p:cNvPicPr>
            <a:picLocks noChangeAspect="1"/>
          </p:cNvPicPr>
          <p:nvPr/>
        </p:nvPicPr>
        <p:blipFill>
          <a:blip r:embed="rId4"/>
          <a:stretch>
            <a:fillRect/>
          </a:stretch>
        </p:blipFill>
        <p:spPr>
          <a:xfrm>
            <a:off x="3429604" y="3996638"/>
            <a:ext cx="3889077" cy="2837403"/>
          </a:xfrm>
          <a:prstGeom prst="rect">
            <a:avLst/>
          </a:prstGeom>
        </p:spPr>
      </p:pic>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F3496A28-39FB-4E27-98E7-9CD4F1361194}"/>
              </a:ext>
            </a:extLst>
          </p:cNvPr>
          <p:cNvSpPr>
            <a:spLocks noGrp="1"/>
          </p:cNvSpPr>
          <p:nvPr>
            <p:ph type="sldNum" sz="quarter" idx="12"/>
          </p:nvPr>
        </p:nvSpPr>
        <p:spPr/>
        <p:txBody>
          <a:bodyPr/>
          <a:lstStyle/>
          <a:p>
            <a:fld id="{D57F1E4F-1CFF-5643-939E-217C01CDF565}" type="slidenum">
              <a:rPr lang="en-US" smtClean="0"/>
              <a:pPr/>
              <a:t>35</a:t>
            </a:fld>
            <a:r>
              <a:rPr lang="en-US"/>
              <a:t>/41</a:t>
            </a:r>
            <a:endParaRPr lang="en-US" dirty="0"/>
          </a:p>
        </p:txBody>
      </p:sp>
    </p:spTree>
    <p:extLst>
      <p:ext uri="{BB962C8B-B14F-4D97-AF65-F5344CB8AC3E}">
        <p14:creationId xmlns:p14="http://schemas.microsoft.com/office/powerpoint/2010/main" val="259726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717743" y="195273"/>
            <a:ext cx="8911687" cy="1280890"/>
          </a:xfrm>
        </p:spPr>
        <p:txBody>
          <a:bodyPr/>
          <a:lstStyle/>
          <a:p>
            <a:r>
              <a:rPr lang="fa-IR" b="1" i="0" dirty="0">
                <a:solidFill>
                  <a:srgbClr val="000000"/>
                </a:solidFill>
                <a:effectLst/>
                <a:latin typeface="IRlotus-Bold"/>
              </a:rPr>
              <a:t>نتایج عددی مسئله ی بخش هسته</a:t>
            </a:r>
            <a:r>
              <a:rPr lang="fa-IR" dirty="0"/>
              <a:t> </a:t>
            </a:r>
            <a:br>
              <a:rPr lang="fa-IR" dirty="0"/>
            </a:br>
            <a:endParaRPr lang="en-US" dirty="0"/>
          </a:p>
        </p:txBody>
      </p:sp>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5" name="Picture 14">
            <a:extLst>
              <a:ext uri="{FF2B5EF4-FFF2-40B4-BE49-F238E27FC236}">
                <a16:creationId xmlns:a16="http://schemas.microsoft.com/office/drawing/2014/main" id="{137A7A23-A1B7-451F-A0C0-7A714BCF1EC1}"/>
              </a:ext>
            </a:extLst>
          </p:cNvPr>
          <p:cNvPicPr>
            <a:picLocks noChangeAspect="1"/>
          </p:cNvPicPr>
          <p:nvPr/>
        </p:nvPicPr>
        <p:blipFill>
          <a:blip r:embed="rId2"/>
          <a:stretch>
            <a:fillRect/>
          </a:stretch>
        </p:blipFill>
        <p:spPr>
          <a:xfrm>
            <a:off x="1619048" y="2634326"/>
            <a:ext cx="4295775" cy="3057525"/>
          </a:xfrm>
          <a:prstGeom prst="rect">
            <a:avLst/>
          </a:prstGeom>
        </p:spPr>
      </p:pic>
      <p:pic>
        <p:nvPicPr>
          <p:cNvPr id="16" name="Picture 15">
            <a:extLst>
              <a:ext uri="{FF2B5EF4-FFF2-40B4-BE49-F238E27FC236}">
                <a16:creationId xmlns:a16="http://schemas.microsoft.com/office/drawing/2014/main" id="{69A2839B-C0F9-45FA-A5EA-A656B06F08A8}"/>
              </a:ext>
            </a:extLst>
          </p:cNvPr>
          <p:cNvPicPr>
            <a:picLocks noChangeAspect="1"/>
          </p:cNvPicPr>
          <p:nvPr/>
        </p:nvPicPr>
        <p:blipFill>
          <a:blip r:embed="rId3"/>
          <a:stretch>
            <a:fillRect/>
          </a:stretch>
        </p:blipFill>
        <p:spPr>
          <a:xfrm>
            <a:off x="6176627" y="2662901"/>
            <a:ext cx="4191000" cy="3028950"/>
          </a:xfrm>
          <a:prstGeom prst="rect">
            <a:avLst/>
          </a:prstGeom>
        </p:spPr>
      </p:pic>
      <p:sp>
        <p:nvSpPr>
          <p:cNvPr id="3" name="Slide Number Placeholder 2">
            <a:extLst>
              <a:ext uri="{FF2B5EF4-FFF2-40B4-BE49-F238E27FC236}">
                <a16:creationId xmlns:a16="http://schemas.microsoft.com/office/drawing/2014/main" id="{278672A7-C87C-4934-ABBA-153C8454A4B2}"/>
              </a:ext>
            </a:extLst>
          </p:cNvPr>
          <p:cNvSpPr>
            <a:spLocks noGrp="1"/>
          </p:cNvSpPr>
          <p:nvPr>
            <p:ph type="sldNum" sz="quarter" idx="12"/>
          </p:nvPr>
        </p:nvSpPr>
        <p:spPr/>
        <p:txBody>
          <a:bodyPr/>
          <a:lstStyle/>
          <a:p>
            <a:fld id="{D57F1E4F-1CFF-5643-939E-217C01CDF565}" type="slidenum">
              <a:rPr lang="en-US" smtClean="0"/>
              <a:pPr/>
              <a:t>36</a:t>
            </a:fld>
            <a:r>
              <a:rPr lang="en-US"/>
              <a:t>/41</a:t>
            </a:r>
            <a:endParaRPr lang="en-US" dirty="0"/>
          </a:p>
        </p:txBody>
      </p:sp>
    </p:spTree>
    <p:extLst>
      <p:ext uri="{BB962C8B-B14F-4D97-AF65-F5344CB8AC3E}">
        <p14:creationId xmlns:p14="http://schemas.microsoft.com/office/powerpoint/2010/main" val="3966160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1754562" y="1784521"/>
            <a:ext cx="9001048" cy="4560867"/>
          </a:xfrm>
        </p:spPr>
        <p:txBody>
          <a:bodyPr>
            <a:normAutofit/>
          </a:bodyPr>
          <a:lstStyle/>
          <a:p>
            <a:r>
              <a:rPr lang="fa-IR" sz="2200" b="0" i="0" dirty="0">
                <a:solidFill>
                  <a:srgbClr val="000000"/>
                </a:solidFill>
                <a:effectLst/>
              </a:rPr>
              <a:t>مدل کردن برش شبکه در ساختار شبکه ی دسترسی رادیویی باز و حل آن بوسیله ی روش یادگیری تقویتی عمیق یا روشهای یادگیری</a:t>
            </a:r>
            <a:r>
              <a:rPr lang="en-US" sz="2200" b="0" i="0" dirty="0">
                <a:solidFill>
                  <a:srgbClr val="000000"/>
                </a:solidFill>
                <a:effectLst/>
              </a:rPr>
              <a:t> </a:t>
            </a:r>
            <a:r>
              <a:rPr lang="fa-IR" sz="2200" b="0" i="0" dirty="0">
                <a:solidFill>
                  <a:srgbClr val="000000"/>
                </a:solidFill>
                <a:effectLst/>
              </a:rPr>
              <a:t>تحت نظارت </a:t>
            </a:r>
            <a:r>
              <a:rPr lang="fa-IR" sz="2200" dirty="0">
                <a:solidFill>
                  <a:srgbClr val="000000"/>
                </a:solidFill>
              </a:rPr>
              <a:t>از کارهای آینده </a:t>
            </a:r>
            <a:r>
              <a:rPr lang="fa-IR" sz="2200" b="0" i="0" dirty="0">
                <a:solidFill>
                  <a:srgbClr val="000000"/>
                </a:solidFill>
                <a:effectLst/>
              </a:rPr>
              <a:t>می باشد</a:t>
            </a:r>
            <a:r>
              <a:rPr lang="fa-IR" sz="2200" dirty="0">
                <a:solidFill>
                  <a:srgbClr val="000000"/>
                </a:solidFill>
              </a:rPr>
              <a:t>. کنترلگر هوشمند رادیویی غیر زمان واقعی و نزدیک به زمان واقعی برای استفاده از یادگیری مدل و ارزیابی آن مورد استفاده قرار می گیرند.</a:t>
            </a:r>
            <a:endParaRPr lang="fa-IR" sz="2200" dirty="0"/>
          </a:p>
          <a:p>
            <a:r>
              <a:rPr lang="fa-IR" sz="2200" b="0" i="0" dirty="0">
                <a:solidFill>
                  <a:srgbClr val="000000"/>
                </a:solidFill>
                <a:effectLst/>
              </a:rPr>
              <a:t>تخصیص منابع به روش توزیع شده برای برش شبکه از منابع </a:t>
            </a:r>
            <a:r>
              <a:rPr lang="fa-IR" sz="2200" b="0" i="0" dirty="0" err="1">
                <a:solidFill>
                  <a:srgbClr val="000000"/>
                </a:solidFill>
                <a:effectLst/>
              </a:rPr>
              <a:t>محاسباتی</a:t>
            </a:r>
            <a:r>
              <a:rPr lang="fa-IR" sz="2200" b="0" i="0" dirty="0">
                <a:solidFill>
                  <a:srgbClr val="000000"/>
                </a:solidFill>
                <a:effectLst/>
              </a:rPr>
              <a:t> و منابع دیگر همانند پهنای باند می باشد. همچنین از روش توزیع شده در لینک </a:t>
            </a:r>
            <a:r>
              <a:rPr lang="fa-IR" sz="2200" b="0" i="0" dirty="0" err="1">
                <a:solidFill>
                  <a:srgbClr val="000000"/>
                </a:solidFill>
                <a:effectLst/>
              </a:rPr>
              <a:t>فراسو</a:t>
            </a:r>
            <a:r>
              <a:rPr lang="fa-IR" sz="2200" b="0" i="0" dirty="0">
                <a:solidFill>
                  <a:srgbClr val="000000"/>
                </a:solidFill>
                <a:effectLst/>
              </a:rPr>
              <a:t> </a:t>
            </a:r>
            <a:r>
              <a:rPr lang="fa-IR" sz="2200" dirty="0">
                <a:solidFill>
                  <a:srgbClr val="0000FF"/>
                </a:solidFill>
              </a:rPr>
              <a:t> </a:t>
            </a:r>
            <a:r>
              <a:rPr lang="fa-IR" sz="2200" b="0" i="0" dirty="0">
                <a:solidFill>
                  <a:srgbClr val="000000"/>
                </a:solidFill>
                <a:effectLst/>
              </a:rPr>
              <a:t>برای تخصیص توان کاربران، تخصیص پهنای باند و ... استفاده می گردد. یکی از روشها، استفاده از </a:t>
            </a:r>
            <a:r>
              <a:rPr lang="en-US" sz="2000" b="0" i="0" dirty="0">
                <a:solidFill>
                  <a:srgbClr val="000000"/>
                </a:solidFill>
                <a:effectLst/>
              </a:rPr>
              <a:t>Distributed ADMM</a:t>
            </a:r>
            <a:r>
              <a:rPr lang="fa-IR" sz="2000" b="0" i="0" dirty="0">
                <a:solidFill>
                  <a:srgbClr val="000000"/>
                </a:solidFill>
                <a:effectLst/>
              </a:rPr>
              <a:t> </a:t>
            </a:r>
            <a:r>
              <a:rPr lang="fa-IR" sz="2200" b="0" i="0" dirty="0">
                <a:solidFill>
                  <a:srgbClr val="000000"/>
                </a:solidFill>
                <a:effectLst/>
              </a:rPr>
              <a:t>می باشد که در این روش</a:t>
            </a:r>
            <a:r>
              <a:rPr lang="en-US" sz="2200" b="0" i="0" dirty="0">
                <a:solidFill>
                  <a:srgbClr val="000000"/>
                </a:solidFill>
                <a:effectLst/>
              </a:rPr>
              <a:t> </a:t>
            </a:r>
            <a:r>
              <a:rPr lang="fa-IR" sz="2200" b="0" i="0" dirty="0">
                <a:solidFill>
                  <a:srgbClr val="000000"/>
                </a:solidFill>
                <a:effectLst/>
              </a:rPr>
              <a:t>تعدادی عامل به صورت </a:t>
            </a:r>
            <a:r>
              <a:rPr lang="fa-IR" sz="2200" b="0" i="0" dirty="0" err="1">
                <a:solidFill>
                  <a:srgbClr val="000000"/>
                </a:solidFill>
                <a:effectLst/>
              </a:rPr>
              <a:t>همکارانه</a:t>
            </a:r>
            <a:r>
              <a:rPr lang="fa-IR" sz="2200" b="0" i="0" dirty="0">
                <a:solidFill>
                  <a:srgbClr val="000000"/>
                </a:solidFill>
                <a:effectLst/>
              </a:rPr>
              <a:t> سعی در حل یک معادله ی بهینه سازی مشترک دارند که تابع هدف </a:t>
            </a:r>
            <a:r>
              <a:rPr lang="fa-IR" sz="2200" b="0" i="0" dirty="0" err="1">
                <a:solidFill>
                  <a:srgbClr val="000000"/>
                </a:solidFill>
                <a:effectLst/>
              </a:rPr>
              <a:t>مجموعی</a:t>
            </a:r>
            <a:r>
              <a:rPr lang="fa-IR" sz="2200" b="0" i="0" dirty="0">
                <a:solidFill>
                  <a:srgbClr val="000000"/>
                </a:solidFill>
                <a:effectLst/>
              </a:rPr>
              <a:t> از مقدارهای خصوصی هر عامل می باشد.</a:t>
            </a:r>
            <a:r>
              <a:rPr lang="fa-IR" sz="2200" dirty="0"/>
              <a:t> </a:t>
            </a:r>
            <a:r>
              <a:rPr lang="fa-IR" dirty="0"/>
              <a:t/>
            </a:r>
            <a:br>
              <a:rPr lang="fa-IR" dirty="0"/>
            </a:br>
            <a:r>
              <a:rPr lang="fa-IR" dirty="0"/>
              <a:t/>
            </a:r>
            <a:br>
              <a:rPr lang="fa-IR" dirty="0"/>
            </a:br>
            <a:r>
              <a:rPr lang="fa-IR" dirty="0"/>
              <a:t/>
            </a:r>
            <a:br>
              <a:rPr lang="fa-IR" dirty="0"/>
            </a:br>
            <a:endParaRPr lang="en-US" dirty="0"/>
          </a:p>
          <a:p>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981EC7A0-BF2E-4022-8030-025C5D67540A}"/>
              </a:ext>
            </a:extLst>
          </p:cNvPr>
          <p:cNvSpPr>
            <a:spLocks noGrp="1"/>
          </p:cNvSpPr>
          <p:nvPr>
            <p:ph type="sldNum" sz="quarter" idx="12"/>
          </p:nvPr>
        </p:nvSpPr>
        <p:spPr/>
        <p:txBody>
          <a:bodyPr/>
          <a:lstStyle/>
          <a:p>
            <a:fld id="{D57F1E4F-1CFF-5643-939E-217C01CDF565}" type="slidenum">
              <a:rPr lang="en-US" smtClean="0"/>
              <a:pPr/>
              <a:t>37</a:t>
            </a:fld>
            <a:r>
              <a:rPr lang="en-US"/>
              <a:t>/41</a:t>
            </a:r>
            <a:endParaRPr lang="en-US" dirty="0"/>
          </a:p>
        </p:txBody>
      </p:sp>
    </p:spTree>
    <p:extLst>
      <p:ext uri="{BB962C8B-B14F-4D97-AF65-F5344CB8AC3E}">
        <p14:creationId xmlns:p14="http://schemas.microsoft.com/office/powerpoint/2010/main" val="3482573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1253234" y="1102095"/>
            <a:ext cx="9637999" cy="5403996"/>
          </a:xfrm>
        </p:spPr>
        <p:txBody>
          <a:bodyPr>
            <a:normAutofit fontScale="77500" lnSpcReduction="20000"/>
          </a:bodyPr>
          <a:lstStyle/>
          <a:p>
            <a:pPr>
              <a:lnSpc>
                <a:spcPct val="120000"/>
              </a:lnSpc>
            </a:pPr>
            <a:r>
              <a:rPr lang="fa-IR" dirty="0">
                <a:solidFill>
                  <a:srgbClr val="000000"/>
                </a:solidFill>
              </a:rPr>
              <a:t>بدست آوردن پارامترهای کیفیت سرویس </a:t>
            </a:r>
            <a:r>
              <a:rPr lang="en-US" dirty="0">
                <a:solidFill>
                  <a:srgbClr val="000000"/>
                </a:solidFill>
              </a:rPr>
              <a:t>QoS</a:t>
            </a:r>
            <a:r>
              <a:rPr lang="fa-IR" dirty="0">
                <a:solidFill>
                  <a:srgbClr val="000000"/>
                </a:solidFill>
              </a:rPr>
              <a:t> در شبکه های دسترسی باز</a:t>
            </a:r>
            <a:r>
              <a:rPr lang="en-US" dirty="0">
                <a:solidFill>
                  <a:srgbClr val="000000"/>
                </a:solidFill>
              </a:rPr>
              <a:t> </a:t>
            </a:r>
            <a:r>
              <a:rPr lang="fa-IR" dirty="0">
                <a:solidFill>
                  <a:srgbClr val="000000"/>
                </a:solidFill>
              </a:rPr>
              <a:t>که شامل تاخیر انتها به انتها، میزان از دست دادن بسته ها ، قابلیت اطمینان و ... می </a:t>
            </a:r>
            <a:r>
              <a:rPr lang="fa-IR" dirty="0" smtClean="0">
                <a:solidFill>
                  <a:srgbClr val="000000"/>
                </a:solidFill>
              </a:rPr>
              <a:t>باشد</a:t>
            </a:r>
            <a:r>
              <a:rPr lang="en-US" dirty="0" smtClean="0">
                <a:solidFill>
                  <a:srgbClr val="000000"/>
                </a:solidFill>
              </a:rPr>
              <a:t>. </a:t>
            </a:r>
            <a:r>
              <a:rPr lang="fa-IR" dirty="0" smtClean="0">
                <a:solidFill>
                  <a:srgbClr val="000000"/>
                </a:solidFill>
              </a:rPr>
              <a:t> </a:t>
            </a:r>
            <a:r>
              <a:rPr lang="fa-IR" dirty="0">
                <a:solidFill>
                  <a:srgbClr val="000000"/>
                </a:solidFill>
              </a:rPr>
              <a:t>به منظور</a:t>
            </a:r>
            <a:r>
              <a:rPr lang="en-US" dirty="0">
                <a:solidFill>
                  <a:srgbClr val="000000"/>
                </a:solidFill>
              </a:rPr>
              <a:t> </a:t>
            </a:r>
            <a:r>
              <a:rPr lang="fa-IR" dirty="0">
                <a:solidFill>
                  <a:srgbClr val="000000"/>
                </a:solidFill>
              </a:rPr>
              <a:t>نشان دادن نقش هوش در </a:t>
            </a:r>
            <a:r>
              <a:rPr lang="en-US" dirty="0">
                <a:solidFill>
                  <a:srgbClr val="000000"/>
                </a:solidFill>
              </a:rPr>
              <a:t>ORAN </a:t>
            </a:r>
            <a:r>
              <a:rPr lang="fa-IR" dirty="0">
                <a:solidFill>
                  <a:srgbClr val="000000"/>
                </a:solidFill>
              </a:rPr>
              <a:t> طرح مدیریت هوشمند منابع رادیویی را برای کنترل تراکم ترافیک و</a:t>
            </a:r>
            <a:r>
              <a:rPr lang="en-US" dirty="0">
                <a:solidFill>
                  <a:srgbClr val="000000"/>
                </a:solidFill>
              </a:rPr>
              <a:t> </a:t>
            </a:r>
            <a:r>
              <a:rPr lang="fa-IR" dirty="0">
                <a:solidFill>
                  <a:srgbClr val="000000"/>
                </a:solidFill>
              </a:rPr>
              <a:t>نشان دادن کارایی آن در یک مجموعه داده واقعی از یک اپراتور بزرگ بدست می آوریم </a:t>
            </a:r>
          </a:p>
          <a:p>
            <a:pPr>
              <a:lnSpc>
                <a:spcPct val="120000"/>
              </a:lnSpc>
            </a:pPr>
            <a:r>
              <a:rPr lang="fa-IR" dirty="0">
                <a:solidFill>
                  <a:srgbClr val="000000"/>
                </a:solidFill>
              </a:rPr>
              <a:t>بارهای ترافیکی در برش های مختلف با گذشت زمان تحت تغییر</a:t>
            </a:r>
            <a:r>
              <a:rPr lang="en-US" dirty="0">
                <a:solidFill>
                  <a:srgbClr val="000000"/>
                </a:solidFill>
              </a:rPr>
              <a:t> </a:t>
            </a:r>
            <a:r>
              <a:rPr lang="fa-IR" dirty="0">
                <a:solidFill>
                  <a:srgbClr val="000000"/>
                </a:solidFill>
              </a:rPr>
              <a:t>قرار می گیرند </a:t>
            </a:r>
            <a:endParaRPr lang="en-US" dirty="0" smtClean="0">
              <a:solidFill>
                <a:srgbClr val="000000"/>
              </a:solidFill>
            </a:endParaRPr>
          </a:p>
          <a:p>
            <a:pPr lvl="1">
              <a:lnSpc>
                <a:spcPct val="120000"/>
              </a:lnSpc>
            </a:pPr>
            <a:r>
              <a:rPr lang="fa-IR" dirty="0" smtClean="0">
                <a:solidFill>
                  <a:srgbClr val="000000"/>
                </a:solidFill>
              </a:rPr>
              <a:t>چالش </a:t>
            </a:r>
            <a:r>
              <a:rPr lang="fa-IR" dirty="0">
                <a:solidFill>
                  <a:srgbClr val="000000"/>
                </a:solidFill>
              </a:rPr>
              <a:t>هایی برای تأمین کیفیت مداوم ایجاد می شود</a:t>
            </a:r>
            <a:r>
              <a:rPr lang="fa-IR" dirty="0" smtClean="0">
                <a:solidFill>
                  <a:srgbClr val="000000"/>
                </a:solidFill>
              </a:rPr>
              <a:t>.</a:t>
            </a:r>
            <a:endParaRPr lang="en-US" dirty="0" smtClean="0">
              <a:solidFill>
                <a:srgbClr val="000000"/>
              </a:solidFill>
            </a:endParaRPr>
          </a:p>
          <a:p>
            <a:pPr lvl="1">
              <a:lnSpc>
                <a:spcPct val="120000"/>
              </a:lnSpc>
            </a:pPr>
            <a:r>
              <a:rPr lang="fa-IR" b="0" i="0" dirty="0" smtClean="0">
                <a:solidFill>
                  <a:srgbClr val="000000"/>
                </a:solidFill>
                <a:effectLst/>
                <a:latin typeface="IRLotus"/>
              </a:rPr>
              <a:t>انتقال </a:t>
            </a:r>
            <a:r>
              <a:rPr lang="fa-IR" b="0" i="0" dirty="0">
                <a:solidFill>
                  <a:srgbClr val="000000"/>
                </a:solidFill>
                <a:effectLst/>
                <a:latin typeface="IRLotus"/>
              </a:rPr>
              <a:t>جریان پویا برای سرویس های متصل شده به برش شبکه، برای پاسخگویی به نیازهای تأخیر پایان</a:t>
            </a:r>
            <a:r>
              <a:rPr lang="en-US" b="0" i="0" dirty="0">
                <a:solidFill>
                  <a:srgbClr val="000000"/>
                </a:solidFill>
                <a:effectLst/>
                <a:latin typeface="IRLotus"/>
              </a:rPr>
              <a:t> </a:t>
            </a:r>
            <a:r>
              <a:rPr lang="fa-IR" b="0" i="0" dirty="0">
                <a:solidFill>
                  <a:srgbClr val="000000"/>
                </a:solidFill>
                <a:effectLst/>
                <a:latin typeface="IRLotus"/>
              </a:rPr>
              <a:t>انتها به انتها  با ترافیک </a:t>
            </a:r>
            <a:r>
              <a:rPr lang="fa-IR" b="0" i="0" dirty="0" smtClean="0">
                <a:solidFill>
                  <a:srgbClr val="000000"/>
                </a:solidFill>
                <a:effectLst/>
                <a:latin typeface="IRLotus"/>
              </a:rPr>
              <a:t>متغیر</a:t>
            </a:r>
            <a:endParaRPr lang="en-US" dirty="0"/>
          </a:p>
          <a:p>
            <a:pPr>
              <a:lnSpc>
                <a:spcPct val="120000"/>
              </a:lnSpc>
            </a:pPr>
            <a:r>
              <a:rPr lang="fa-IR" dirty="0" smtClean="0"/>
              <a:t>مسئله </a:t>
            </a:r>
            <a:r>
              <a:rPr lang="fa-IR" dirty="0"/>
              <a:t>ی برش شبکه در شبکه ی دسترسی  رادیویی باز </a:t>
            </a:r>
            <a:endParaRPr lang="en-US" dirty="0" smtClean="0"/>
          </a:p>
          <a:p>
            <a:pPr lvl="1">
              <a:lnSpc>
                <a:spcPct val="120000"/>
              </a:lnSpc>
            </a:pPr>
            <a:r>
              <a:rPr lang="fa-IR" dirty="0" smtClean="0"/>
              <a:t>تخصیص </a:t>
            </a:r>
            <a:r>
              <a:rPr lang="fa-IR" dirty="0"/>
              <a:t>منابع محدود به صورت دینامیکی به کاربران شهر هوشمند شامل دستگاه های زیاد با توان کم و وسایل نقلیه با </a:t>
            </a:r>
            <a:r>
              <a:rPr lang="fa-IR" dirty="0" smtClean="0"/>
              <a:t>سرعت </a:t>
            </a:r>
            <a:endParaRPr lang="en-US" dirty="0" smtClean="0"/>
          </a:p>
          <a:p>
            <a:pPr lvl="1">
              <a:lnSpc>
                <a:spcPct val="120000"/>
              </a:lnSpc>
            </a:pPr>
            <a:r>
              <a:rPr lang="fa-IR" dirty="0" smtClean="0"/>
              <a:t> </a:t>
            </a:r>
            <a:r>
              <a:rPr lang="fa-IR" dirty="0"/>
              <a:t>نیازمند تاخیر کم و قابلیت اطمینان </a:t>
            </a:r>
            <a:r>
              <a:rPr lang="fa-IR" dirty="0" smtClean="0"/>
              <a:t>بالا</a:t>
            </a:r>
            <a:endParaRPr lang="en-US" dirty="0" smtClean="0"/>
          </a:p>
          <a:p>
            <a:pPr lvl="1">
              <a:lnSpc>
                <a:spcPct val="120000"/>
              </a:lnSpc>
            </a:pPr>
            <a:r>
              <a:rPr lang="fa-IR" dirty="0" smtClean="0"/>
              <a:t>بخشی </a:t>
            </a:r>
            <a:r>
              <a:rPr lang="fa-IR" dirty="0"/>
              <a:t>از پردازش در قسمت لبه ی شبکه انجام می پذیرد.</a:t>
            </a:r>
            <a:br>
              <a:rPr lang="fa-IR" dirty="0"/>
            </a:br>
            <a:r>
              <a:rPr lang="fa-IR" dirty="0"/>
              <a:t/>
            </a:r>
            <a:br>
              <a:rPr lang="fa-IR" dirty="0"/>
            </a:br>
            <a:r>
              <a:rPr lang="fa-IR" dirty="0"/>
              <a:t/>
            </a:r>
            <a:br>
              <a:rPr lang="fa-IR" dirty="0"/>
            </a:br>
            <a:r>
              <a:rPr lang="fa-IR" dirty="0"/>
              <a:t/>
            </a:r>
            <a:br>
              <a:rPr lang="fa-IR" dirty="0"/>
            </a:br>
            <a:r>
              <a:rPr lang="fa-IR" dirty="0"/>
              <a:t/>
            </a:r>
            <a:br>
              <a:rPr lang="fa-IR" dirty="0"/>
            </a:br>
            <a:r>
              <a:rPr lang="fa-IR" dirty="0"/>
              <a:t/>
            </a:r>
            <a:br>
              <a:rPr lang="fa-IR" dirty="0"/>
            </a:br>
            <a:endParaRPr lang="en-US" dirty="0"/>
          </a:p>
          <a:p>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CED1FE5A-6C8C-42C1-A59A-21F68ABC4527}"/>
              </a:ext>
            </a:extLst>
          </p:cNvPr>
          <p:cNvSpPr>
            <a:spLocks noGrp="1"/>
          </p:cNvSpPr>
          <p:nvPr>
            <p:ph type="sldNum" sz="quarter" idx="12"/>
          </p:nvPr>
        </p:nvSpPr>
        <p:spPr/>
        <p:txBody>
          <a:bodyPr/>
          <a:lstStyle/>
          <a:p>
            <a:fld id="{D57F1E4F-1CFF-5643-939E-217C01CDF565}" type="slidenum">
              <a:rPr lang="en-US" smtClean="0"/>
              <a:pPr/>
              <a:t>38</a:t>
            </a:fld>
            <a:r>
              <a:rPr lang="en-US"/>
              <a:t>/41</a:t>
            </a:r>
            <a:endParaRPr lang="en-US" dirty="0"/>
          </a:p>
        </p:txBody>
      </p:sp>
    </p:spTree>
    <p:extLst>
      <p:ext uri="{BB962C8B-B14F-4D97-AF65-F5344CB8AC3E}">
        <p14:creationId xmlns:p14="http://schemas.microsoft.com/office/powerpoint/2010/main" val="3094776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9E87-2F38-4600-8E81-82BC2F24008F}"/>
              </a:ext>
            </a:extLst>
          </p:cNvPr>
          <p:cNvSpPr>
            <a:spLocks noGrp="1"/>
          </p:cNvSpPr>
          <p:nvPr>
            <p:ph type="title"/>
          </p:nvPr>
        </p:nvSpPr>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8D8D7E13-F387-4BBC-8EB8-DB0F6910A0A2}"/>
              </a:ext>
            </a:extLst>
          </p:cNvPr>
          <p:cNvSpPr>
            <a:spLocks noGrp="1"/>
          </p:cNvSpPr>
          <p:nvPr>
            <p:ph idx="1"/>
          </p:nvPr>
        </p:nvSpPr>
        <p:spPr/>
        <p:txBody>
          <a:bodyPr/>
          <a:lstStyle/>
          <a:p>
            <a:r>
              <a:rPr lang="fa-IR"/>
              <a:t>قرارگیری توابع مجازی شبکه بر روی مراکز داده و حل دینامیکی آن برای کاربران هر سرویس، در برش شبکه، یکی دیگر از اهداف ما خواهد بود که از روشهای یادگیری تقویتی عمیق می بایست استفاده کرد.</a:t>
            </a:r>
            <a:endParaRPr lang="en-US" dirty="0"/>
          </a:p>
          <a:p>
            <a:r>
              <a:rPr lang="fa-IR" dirty="0"/>
              <a:t>دستگاه های کم توان اینترنت اشیا در نسل پنجم مورد توجه واقع شدند که یکی دیگر از کارهای آتی، استفاده از تکنیک مجازی سازی شبکه برای دسترسی به منابع و اختصاص منابع شبکه به کاربران اینترنت اشیا با استفاده از روشهای یادگیری تقویتی عمیق می باشد. درخواستهای این کاربران به زنجیره های توابع سرویس مدل می شود و حل آن به وسیله ی روشهای یادگیری تقویتی عمیق چند عامله می باشد. همچنین در اینجا قرارگیری نودها و لینکها و تخصیص منابع مجازی به فیزیکی مورد توجه قرار می گیرد.</a:t>
            </a:r>
          </a:p>
          <a:p>
            <a:endParaRPr lang="en-US" dirty="0"/>
          </a:p>
        </p:txBody>
      </p:sp>
      <p:sp>
        <p:nvSpPr>
          <p:cNvPr id="5" name="Rounded Rectangle 15">
            <a:extLst>
              <a:ext uri="{FF2B5EF4-FFF2-40B4-BE49-F238E27FC236}">
                <a16:creationId xmlns:a16="http://schemas.microsoft.com/office/drawing/2014/main" id="{C4936644-50BA-4448-935F-1CA4D7AED60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E42D7423-E554-4DE2-B246-F7C2FC7F301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DD952588-EECB-4401-AA8D-053556425B9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EFE82F3-5D4E-4575-A401-AD31E67EE36A}"/>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66E60C60-B4CD-4D0A-8652-26702D3E878E}"/>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89280754-78FA-4C7A-B9AC-5313D2A40C05}"/>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B3FE5684-E517-42F4-884D-4A25713E5026}"/>
              </a:ext>
            </a:extLst>
          </p:cNvPr>
          <p:cNvSpPr>
            <a:spLocks noGrp="1"/>
          </p:cNvSpPr>
          <p:nvPr>
            <p:ph type="sldNum" sz="quarter" idx="12"/>
          </p:nvPr>
        </p:nvSpPr>
        <p:spPr/>
        <p:txBody>
          <a:bodyPr/>
          <a:lstStyle/>
          <a:p>
            <a:fld id="{D57F1E4F-1CFF-5643-939E-217C01CDF565}" type="slidenum">
              <a:rPr lang="en-US" smtClean="0"/>
              <a:pPr/>
              <a:t>39</a:t>
            </a:fld>
            <a:r>
              <a:rPr lang="en-US"/>
              <a:t>/41</a:t>
            </a:r>
            <a:endParaRPr lang="en-US" dirty="0"/>
          </a:p>
        </p:txBody>
      </p:sp>
    </p:spTree>
    <p:extLst>
      <p:ext uri="{BB962C8B-B14F-4D97-AF65-F5344CB8AC3E}">
        <p14:creationId xmlns:p14="http://schemas.microsoft.com/office/powerpoint/2010/main" val="4228556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8618" y="1449300"/>
            <a:ext cx="9514412" cy="5093958"/>
          </a:xfrm>
        </p:spPr>
        <p:txBody>
          <a:bodyPr>
            <a:normAutofit lnSpcReduction="1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smtClean="0">
                <a:solidFill>
                  <a:schemeClr val="tx1"/>
                </a:solidFill>
              </a:rPr>
              <a:t>فناوری </a:t>
            </a:r>
            <a:r>
              <a:rPr lang="fa-IR" dirty="0">
                <a:solidFill>
                  <a:schemeClr val="tx1"/>
                </a:solidFill>
              </a:rPr>
              <a:t>های مورد استفاده</a:t>
            </a:r>
            <a:endParaRPr lang="en-US" dirty="0">
              <a:solidFill>
                <a:schemeClr val="tx1"/>
              </a:solidFill>
            </a:endParaRPr>
          </a:p>
          <a:p>
            <a:pPr lvl="1"/>
            <a:r>
              <a:rPr lang="ar-IQ" dirty="0"/>
              <a:t>شبکه ی تعریف شده ی نرم افزاری </a:t>
            </a:r>
            <a:r>
              <a:rPr lang="en-US" dirty="0"/>
              <a:t>SDN</a:t>
            </a:r>
            <a:r>
              <a:rPr lang="ar-IQ" dirty="0"/>
              <a:t> </a:t>
            </a:r>
            <a:endParaRPr lang="en-US" dirty="0">
              <a:solidFill>
                <a:schemeClr val="tx1"/>
              </a:solidFill>
            </a:endParaRPr>
          </a:p>
          <a:p>
            <a:pPr lvl="1"/>
            <a:r>
              <a:rPr lang="fa-IR" dirty="0">
                <a:solidFill>
                  <a:schemeClr val="tx1"/>
                </a:solidFill>
              </a:rPr>
              <a:t>برش شبکه</a:t>
            </a:r>
          </a:p>
          <a:p>
            <a:pPr lvl="1"/>
            <a:r>
              <a:rPr lang="fa-IR" dirty="0">
                <a:solidFill>
                  <a:schemeClr val="tx1"/>
                </a:solidFill>
              </a:rPr>
              <a:t>مجازی سازی توابع شبکه</a:t>
            </a: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endParaRPr lang="fa-IR" sz="1800" dirty="0">
              <a:solidFill>
                <a:schemeClr val="tx1"/>
              </a:solidFill>
            </a:endParaRPr>
          </a:p>
          <a:p>
            <a:pPr lvl="1">
              <a:buFont typeface="Wingdings" panose="05000000000000000000" pitchFamily="2" charset="2"/>
              <a:buChar char="Ø"/>
            </a:pPr>
            <a:r>
              <a:rPr lang="en-US" sz="1800" dirty="0">
                <a:solidFill>
                  <a:schemeClr val="tx1"/>
                </a:solidFill>
              </a:rPr>
              <a:t>ORAN</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6718B5B1-8F37-4724-ACB7-D4DFD02718D3}"/>
              </a:ext>
            </a:extLst>
          </p:cNvPr>
          <p:cNvSpPr>
            <a:spLocks noGrp="1"/>
          </p:cNvSpPr>
          <p:nvPr>
            <p:ph type="sldNum" sz="quarter" idx="12"/>
          </p:nvPr>
        </p:nvSpPr>
        <p:spPr/>
        <p:txBody>
          <a:bodyPr/>
          <a:lstStyle/>
          <a:p>
            <a:fld id="{D57F1E4F-1CFF-5643-939E-217C01CDF565}" type="slidenum">
              <a:rPr lang="en-US" smtClean="0"/>
              <a:pPr/>
              <a:t>4</a:t>
            </a:fld>
            <a:r>
              <a:rPr lang="en-US"/>
              <a:t>/41</a:t>
            </a:r>
            <a:endParaRPr lang="en-US" dirty="0"/>
          </a:p>
        </p:txBody>
      </p:sp>
    </p:spTree>
    <p:extLst>
      <p:ext uri="{BB962C8B-B14F-4D97-AF65-F5344CB8AC3E}">
        <p14:creationId xmlns:p14="http://schemas.microsoft.com/office/powerpoint/2010/main" val="34270828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4827-EA64-4773-99FB-9C8E5839F54E}"/>
              </a:ext>
            </a:extLst>
          </p:cNvPr>
          <p:cNvSpPr>
            <a:spLocks noGrp="1"/>
          </p:cNvSpPr>
          <p:nvPr>
            <p:ph type="title"/>
          </p:nvPr>
        </p:nvSpPr>
        <p:spPr/>
        <p:txBody>
          <a:bodyPr/>
          <a:lstStyle/>
          <a:p>
            <a:r>
              <a:rPr lang="fa-IR" dirty="0"/>
              <a:t>نتیجه گیری</a:t>
            </a:r>
            <a:endParaRPr lang="en-US" dirty="0"/>
          </a:p>
        </p:txBody>
      </p:sp>
      <p:sp>
        <p:nvSpPr>
          <p:cNvPr id="3" name="Content Placeholder 2">
            <a:extLst>
              <a:ext uri="{FF2B5EF4-FFF2-40B4-BE49-F238E27FC236}">
                <a16:creationId xmlns:a16="http://schemas.microsoft.com/office/drawing/2014/main" id="{9E5977FC-AB01-4C81-8BAE-2A5C6A7983C1}"/>
              </a:ext>
            </a:extLst>
          </p:cNvPr>
          <p:cNvSpPr>
            <a:spLocks noGrp="1"/>
          </p:cNvSpPr>
          <p:nvPr>
            <p:ph idx="1"/>
          </p:nvPr>
        </p:nvSpPr>
        <p:spPr>
          <a:xfrm>
            <a:off x="1336948" y="1621306"/>
            <a:ext cx="9328916" cy="5165258"/>
          </a:xfrm>
        </p:spPr>
        <p:txBody>
          <a:bodyPr>
            <a:normAutofit fontScale="25000" lnSpcReduction="20000"/>
          </a:bodyPr>
          <a:lstStyle/>
          <a:p>
            <a:r>
              <a:rPr lang="fa-IR" sz="9600" b="0" i="0" dirty="0">
                <a:solidFill>
                  <a:srgbClr val="000000"/>
                </a:solidFill>
                <a:effectLst/>
                <a:latin typeface="IRLotus"/>
              </a:rPr>
              <a:t>مسئله ی برش شبکه در بخش رادیویی و قرارگیری توابع مجازی شبکه برروی مراکز داده باهم مورد بررسی قرار گرفته شد</a:t>
            </a:r>
            <a:r>
              <a:rPr lang="fa-IR" sz="9600" dirty="0"/>
              <a:t> </a:t>
            </a:r>
          </a:p>
          <a:p>
            <a:r>
              <a:rPr lang="fa-IR" sz="9600" dirty="0"/>
              <a:t>مسئله را می توان به دو مسئله تبدیل کرد و هر کدام را با الگوریتمهای مرکزی حل نمود</a:t>
            </a:r>
          </a:p>
          <a:p>
            <a:r>
              <a:rPr lang="fa-IR" sz="9600" dirty="0"/>
              <a:t>این دو مسئله به صورت مسئله ی بسته بندی جعبه چند بعدی می باشد</a:t>
            </a:r>
          </a:p>
          <a:p>
            <a:r>
              <a:rPr lang="fa-IR" sz="9600" b="0" i="0" dirty="0">
                <a:solidFill>
                  <a:srgbClr val="000000"/>
                </a:solidFill>
                <a:effectLst/>
                <a:latin typeface="IRLotus"/>
              </a:rPr>
              <a:t>حالتی که تداخل به نسبت کم باشد به حالت بهینه بسیار نزدیک است</a:t>
            </a:r>
            <a:r>
              <a:rPr lang="fa-IR" sz="9600" dirty="0"/>
              <a:t> </a:t>
            </a:r>
            <a:endParaRPr lang="en-US" sz="9600" dirty="0"/>
          </a:p>
          <a:p>
            <a:r>
              <a:rPr lang="fa-IR" sz="9600" dirty="0"/>
              <a:t>مسئله بخش رادیویی و هسته به صورت ساده شده در حالت دینامیکی حل گردیده است</a:t>
            </a:r>
          </a:p>
          <a:p>
            <a:r>
              <a:rPr lang="fa-IR" sz="9600" dirty="0"/>
              <a:t>از روش یادگیری تقویتی برای حل مسئله استفاده شده است</a:t>
            </a:r>
          </a:p>
          <a:p>
            <a:r>
              <a:rPr lang="fa-IR" sz="9600" dirty="0"/>
              <a:t>در این مسئله مقادیر طوری در نظر گرفته شده اند که تعداد حالتها و اعمال گسسته و قابل شمارش باشند </a:t>
            </a:r>
          </a:p>
          <a:p>
            <a:r>
              <a:rPr lang="fa-IR" sz="9600" dirty="0"/>
              <a:t>با افزایش تعداد برشهای شبکه مقدار خروجی از مقدار بهینه فاصله می گیرد</a:t>
            </a:r>
            <a:endParaRPr lang="en-US" sz="9600" dirty="0"/>
          </a:p>
          <a:p>
            <a:endParaRPr lang="fa-IR" sz="9600" dirty="0"/>
          </a:p>
          <a:p>
            <a:pPr marL="0" indent="0">
              <a:buNone/>
            </a:pPr>
            <a:r>
              <a:rPr lang="fa-IR" dirty="0"/>
              <a:t/>
            </a:r>
            <a:br>
              <a:rPr lang="fa-IR" dirty="0"/>
            </a:br>
            <a:r>
              <a:rPr lang="fa-IR" dirty="0"/>
              <a:t/>
            </a:r>
            <a:br>
              <a:rPr lang="fa-IR" dirty="0"/>
            </a:br>
            <a:endParaRPr lang="en-US" dirty="0"/>
          </a:p>
        </p:txBody>
      </p:sp>
      <p:sp>
        <p:nvSpPr>
          <p:cNvPr id="5" name="Rounded Rectangle 15">
            <a:extLst>
              <a:ext uri="{FF2B5EF4-FFF2-40B4-BE49-F238E27FC236}">
                <a16:creationId xmlns:a16="http://schemas.microsoft.com/office/drawing/2014/main" id="{1748D836-D739-4E10-8B42-31F5850C44C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B97418D3-2DBA-4EA8-8E3B-0784D0FC82C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420E5A3-32DC-4519-8E67-2DF912C6862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30ADA281-566B-497E-9A6D-4687BC410F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4AA7B1A-76B9-4D9D-907C-868E92F7CA0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43BA74E0-177B-4ABD-A8BC-BE4E97BCA6C6}"/>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B5BF63E0-CE7E-48FE-9A86-E412CD8C85B0}"/>
              </a:ext>
            </a:extLst>
          </p:cNvPr>
          <p:cNvSpPr>
            <a:spLocks noGrp="1"/>
          </p:cNvSpPr>
          <p:nvPr>
            <p:ph type="sldNum" sz="quarter" idx="12"/>
          </p:nvPr>
        </p:nvSpPr>
        <p:spPr/>
        <p:txBody>
          <a:bodyPr/>
          <a:lstStyle/>
          <a:p>
            <a:fld id="{D57F1E4F-1CFF-5643-939E-217C01CDF565}" type="slidenum">
              <a:rPr lang="en-US" smtClean="0"/>
              <a:pPr/>
              <a:t>40</a:t>
            </a:fld>
            <a:r>
              <a:rPr lang="en-US"/>
              <a:t>/41</a:t>
            </a:r>
            <a:endParaRPr lang="en-US" dirty="0"/>
          </a:p>
        </p:txBody>
      </p:sp>
    </p:spTree>
    <p:extLst>
      <p:ext uri="{BB962C8B-B14F-4D97-AF65-F5344CB8AC3E}">
        <p14:creationId xmlns:p14="http://schemas.microsoft.com/office/powerpoint/2010/main" val="1847395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E7C4-AF64-449B-B817-4889A73A52AA}"/>
              </a:ext>
            </a:extLst>
          </p:cNvPr>
          <p:cNvSpPr>
            <a:spLocks noGrp="1"/>
          </p:cNvSpPr>
          <p:nvPr>
            <p:ph type="title"/>
          </p:nvPr>
        </p:nvSpPr>
        <p:spPr>
          <a:xfrm>
            <a:off x="2478540" y="2678410"/>
            <a:ext cx="8911687" cy="1280890"/>
          </a:xfrm>
        </p:spPr>
        <p:txBody>
          <a:bodyPr/>
          <a:lstStyle/>
          <a:p>
            <a:r>
              <a:rPr lang="fa-IR" dirty="0"/>
              <a:t>با تشکر فراوان </a:t>
            </a:r>
            <a:endParaRPr lang="en-US" dirty="0"/>
          </a:p>
        </p:txBody>
      </p:sp>
      <p:sp>
        <p:nvSpPr>
          <p:cNvPr id="4" name="Slide Number Placeholder 3">
            <a:extLst>
              <a:ext uri="{FF2B5EF4-FFF2-40B4-BE49-F238E27FC236}">
                <a16:creationId xmlns:a16="http://schemas.microsoft.com/office/drawing/2014/main" id="{7B5166E8-EF91-43B9-A31A-D3B2274D6A0C}"/>
              </a:ext>
            </a:extLst>
          </p:cNvPr>
          <p:cNvSpPr>
            <a:spLocks noGrp="1"/>
          </p:cNvSpPr>
          <p:nvPr>
            <p:ph type="sldNum" sz="quarter" idx="12"/>
          </p:nvPr>
        </p:nvSpPr>
        <p:spPr/>
        <p:txBody>
          <a:bodyPr/>
          <a:lstStyle/>
          <a:p>
            <a:fld id="{D57F1E4F-1CFF-5643-939E-217C01CDF565}" type="slidenum">
              <a:rPr lang="en-US" smtClean="0"/>
              <a:pPr/>
              <a:t>41</a:t>
            </a:fld>
            <a:r>
              <a:rPr lang="en-US"/>
              <a:t>/41</a:t>
            </a:r>
            <a:endParaRPr lang="en-US" dirty="0"/>
          </a:p>
        </p:txBody>
      </p:sp>
    </p:spTree>
    <p:extLst>
      <p:ext uri="{BB962C8B-B14F-4D97-AF65-F5344CB8AC3E}">
        <p14:creationId xmlns:p14="http://schemas.microsoft.com/office/powerpoint/2010/main" val="1741780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3912" y="3030340"/>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FFC612D3-09AD-4087-B6E0-96818F08FB9E}"/>
              </a:ext>
            </a:extLst>
          </p:cNvPr>
          <p:cNvPicPr>
            <a:picLocks noChangeAspect="1"/>
          </p:cNvPicPr>
          <p:nvPr/>
        </p:nvPicPr>
        <p:blipFill>
          <a:blip r:embed="rId3"/>
          <a:stretch>
            <a:fillRect/>
          </a:stretch>
        </p:blipFill>
        <p:spPr>
          <a:xfrm>
            <a:off x="2571521" y="1122797"/>
            <a:ext cx="3736093" cy="1653613"/>
          </a:xfrm>
          <a:prstGeom prst="rect">
            <a:avLst/>
          </a:prstGeom>
        </p:spPr>
      </p:pic>
      <p:sp>
        <p:nvSpPr>
          <p:cNvPr id="5" name="Slide Number Placeholder 4">
            <a:extLst>
              <a:ext uri="{FF2B5EF4-FFF2-40B4-BE49-F238E27FC236}">
                <a16:creationId xmlns:a16="http://schemas.microsoft.com/office/drawing/2014/main" id="{77726C75-53A1-4AC6-93E6-CECE2C150CEA}"/>
              </a:ext>
            </a:extLst>
          </p:cNvPr>
          <p:cNvSpPr>
            <a:spLocks noGrp="1"/>
          </p:cNvSpPr>
          <p:nvPr>
            <p:ph type="sldNum" sz="quarter" idx="12"/>
          </p:nvPr>
        </p:nvSpPr>
        <p:spPr/>
        <p:txBody>
          <a:bodyPr/>
          <a:lstStyle/>
          <a:p>
            <a:fld id="{D57F1E4F-1CFF-5643-939E-217C01CDF565}" type="slidenum">
              <a:rPr lang="en-US" smtClean="0"/>
              <a:pPr/>
              <a:t>5</a:t>
            </a:fld>
            <a:r>
              <a:rPr lang="en-US"/>
              <a:t>/41</a:t>
            </a:r>
            <a:endParaRPr lang="en-US" dirty="0"/>
          </a:p>
        </p:txBody>
      </p:sp>
    </p:spTree>
    <p:extLst>
      <p:ext uri="{BB962C8B-B14F-4D97-AF65-F5344CB8AC3E}">
        <p14:creationId xmlns:p14="http://schemas.microsoft.com/office/powerpoint/2010/main" val="1764568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624615" y="1382087"/>
            <a:ext cx="9249376" cy="4834730"/>
          </a:xfrm>
        </p:spPr>
        <p:txBody>
          <a:bodyPr>
            <a:normAutofit lnSpcReduction="10000"/>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p>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1">
              <a:buFont typeface="Wingdings" panose="05000000000000000000" pitchFamily="2" charset="2"/>
              <a:buChar char="Ø"/>
            </a:pPr>
            <a:r>
              <a:rPr lang="en-US" b="1" dirty="0"/>
              <a:t>Backhaul</a:t>
            </a:r>
            <a:endParaRPr lang="fa-IR" b="1" dirty="0"/>
          </a:p>
          <a:p>
            <a:pPr lvl="2"/>
            <a:r>
              <a:rPr lang="fa-IR" dirty="0"/>
              <a:t>اتصال </a:t>
            </a:r>
            <a:r>
              <a:rPr lang="en-US" sz="1600" dirty="0"/>
              <a:t>BBU Pool</a:t>
            </a:r>
            <a:r>
              <a:rPr lang="en-US" dirty="0"/>
              <a:t> </a:t>
            </a:r>
            <a:r>
              <a:rPr lang="fa-IR" dirty="0"/>
              <a:t> به هسته ی شبکه ی سیار</a:t>
            </a:r>
          </a:p>
          <a:p>
            <a:pPr marL="457200" lvl="1" indent="0" algn="r" rtl="1">
              <a:buNone/>
            </a:pP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738495" y="3409406"/>
            <a:ext cx="4454236" cy="180305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5A36D180-C238-4BC3-8898-A9BEA365C0D0}"/>
              </a:ext>
            </a:extLst>
          </p:cNvPr>
          <p:cNvPicPr>
            <a:picLocks noChangeAspect="1"/>
          </p:cNvPicPr>
          <p:nvPr/>
        </p:nvPicPr>
        <p:blipFill>
          <a:blip r:embed="rId3"/>
          <a:stretch>
            <a:fillRect/>
          </a:stretch>
        </p:blipFill>
        <p:spPr>
          <a:xfrm>
            <a:off x="738495" y="5165510"/>
            <a:ext cx="3183320" cy="1662505"/>
          </a:xfrm>
          <a:prstGeom prst="rect">
            <a:avLst/>
          </a:prstGeom>
        </p:spPr>
      </p:pic>
      <p:sp>
        <p:nvSpPr>
          <p:cNvPr id="6" name="Slide Number Placeholder 5">
            <a:extLst>
              <a:ext uri="{FF2B5EF4-FFF2-40B4-BE49-F238E27FC236}">
                <a16:creationId xmlns:a16="http://schemas.microsoft.com/office/drawing/2014/main" id="{9422CBF5-BAD2-434A-BEAA-C63C6CFF3377}"/>
              </a:ext>
            </a:extLst>
          </p:cNvPr>
          <p:cNvSpPr>
            <a:spLocks noGrp="1"/>
          </p:cNvSpPr>
          <p:nvPr>
            <p:ph type="sldNum" sz="quarter" idx="12"/>
          </p:nvPr>
        </p:nvSpPr>
        <p:spPr/>
        <p:txBody>
          <a:bodyPr/>
          <a:lstStyle/>
          <a:p>
            <a:fld id="{D57F1E4F-1CFF-5643-939E-217C01CDF565}" type="slidenum">
              <a:rPr lang="en-US" smtClean="0"/>
              <a:pPr/>
              <a:t>6</a:t>
            </a:fld>
            <a:r>
              <a:rPr lang="en-US"/>
              <a:t>/41</a:t>
            </a:r>
            <a:endParaRPr lang="en-US" dirty="0"/>
          </a:p>
        </p:txBody>
      </p:sp>
    </p:spTree>
    <p:extLst>
      <p:ext uri="{BB962C8B-B14F-4D97-AF65-F5344CB8AC3E}">
        <p14:creationId xmlns:p14="http://schemas.microsoft.com/office/powerpoint/2010/main" val="2107054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XRAN</a:t>
            </a:r>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برای</a:t>
            </a:r>
            <a:r>
              <a:rPr lang="fa-IR" dirty="0"/>
              <a:t> </a:t>
            </a:r>
            <a:r>
              <a:rPr lang="en-US" dirty="0"/>
              <a:t>RAN</a:t>
            </a:r>
            <a:r>
              <a:rPr lang="fa-IR" dirty="0"/>
              <a:t> </a:t>
            </a:r>
            <a:r>
              <a:rPr lang="ar-IQ" dirty="0"/>
              <a:t>مبتنی بر سخت افزار سنتی بدست آمده‌است.</a:t>
            </a:r>
            <a:endParaRPr lang="fa-IR" dirty="0"/>
          </a:p>
          <a:p>
            <a:r>
              <a:rPr lang="ar-IQ" dirty="0"/>
              <a:t>سه حوزه ی مهم</a:t>
            </a:r>
            <a:r>
              <a:rPr lang="fa-IR" dirty="0"/>
              <a:t> در این ساختار</a:t>
            </a:r>
          </a:p>
          <a:p>
            <a:pPr lvl="1"/>
            <a:r>
              <a:rPr lang="ar-IQ" dirty="0"/>
              <a:t>جداسازی بخش</a:t>
            </a:r>
            <a:r>
              <a:rPr lang="fa-IR" dirty="0"/>
              <a:t> </a:t>
            </a:r>
            <a:r>
              <a:rPr lang="ar-IQ" dirty="0"/>
              <a:t>صفحه ی کنترل</a:t>
            </a:r>
            <a:r>
              <a:rPr lang="fa-IR" dirty="0"/>
              <a:t> از </a:t>
            </a:r>
            <a:r>
              <a:rPr lang="ar-IQ" dirty="0"/>
              <a:t>صفحه‌ی کاربر</a:t>
            </a:r>
            <a:endParaRPr lang="fa-IR" dirty="0"/>
          </a:p>
          <a:p>
            <a:pPr lvl="2"/>
            <a:r>
              <a:rPr lang="fa-IR" dirty="0"/>
              <a:t> </a:t>
            </a:r>
            <a:r>
              <a:rPr lang="en-US" dirty="0"/>
              <a:t>RAN</a:t>
            </a:r>
            <a:r>
              <a:rPr lang="fa-IR" dirty="0"/>
              <a:t> به عنوان یک استخر منطقی از ظرفیت، با کارایی بیشتری کار کند.</a:t>
            </a:r>
          </a:p>
          <a:p>
            <a:pPr lvl="2"/>
            <a:r>
              <a:rPr lang="fa-IR" dirty="0"/>
              <a:t>جدایی نرم افزار از سخت افزار</a:t>
            </a:r>
          </a:p>
          <a:p>
            <a:pPr lvl="1"/>
            <a:r>
              <a:rPr lang="ar-IQ" dirty="0"/>
              <a:t>ساختن یک پشته نرم‌افزاری</a:t>
            </a:r>
            <a:r>
              <a:rPr lang="en-US" dirty="0"/>
              <a:t> </a:t>
            </a:r>
            <a:r>
              <a:rPr lang="fa-IR" dirty="0"/>
              <a:t> </a:t>
            </a:r>
            <a:r>
              <a:rPr lang="en-US" dirty="0" err="1"/>
              <a:t>eNodeB</a:t>
            </a:r>
            <a:r>
              <a:rPr lang="fa-IR" dirty="0"/>
              <a:t> مدولار</a:t>
            </a:r>
          </a:p>
          <a:p>
            <a:pPr lvl="2"/>
            <a:r>
              <a:rPr lang="fa-IR" dirty="0"/>
              <a:t>با طرح های مجازی سازی هماهنگی دارد</a:t>
            </a:r>
          </a:p>
          <a:p>
            <a:pPr lvl="1"/>
            <a:r>
              <a:rPr lang="ar-IQ" dirty="0"/>
              <a:t>انتشار رابطهای باز شمال و جنوب</a:t>
            </a:r>
            <a:endParaRPr lang="fa-IR" dirty="0"/>
          </a:p>
          <a:p>
            <a:pPr lvl="2"/>
            <a:r>
              <a:rPr lang="ar-IQ" dirty="0"/>
              <a:t>رابطهای استاندارد و باز قابلیت پشتیبانی از فروشنده‌های متعدد </a:t>
            </a:r>
            <a:r>
              <a:rPr lang="fa-IR" dirty="0"/>
              <a:t>و </a:t>
            </a:r>
            <a:r>
              <a:rPr lang="ar-IQ" dirty="0"/>
              <a:t>همکاری اثبات شده </a:t>
            </a:r>
            <a:r>
              <a:rPr lang="fa-IR"/>
              <a:t>را </a:t>
            </a:r>
            <a:r>
              <a:rPr lang="ar-IQ"/>
              <a:t>دارند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229C57AF-94E6-4304-BE90-8402A29B2290}"/>
              </a:ext>
            </a:extLst>
          </p:cNvPr>
          <p:cNvSpPr>
            <a:spLocks noGrp="1"/>
          </p:cNvSpPr>
          <p:nvPr>
            <p:ph type="sldNum" sz="quarter" idx="12"/>
          </p:nvPr>
        </p:nvSpPr>
        <p:spPr/>
        <p:txBody>
          <a:bodyPr/>
          <a:lstStyle/>
          <a:p>
            <a:fld id="{D57F1E4F-1CFF-5643-939E-217C01CDF565}" type="slidenum">
              <a:rPr lang="en-US" smtClean="0"/>
              <a:pPr/>
              <a:t>7</a:t>
            </a:fld>
            <a:r>
              <a:rPr lang="en-US"/>
              <a:t>/41</a:t>
            </a:r>
            <a:endParaRPr lang="en-US" dirty="0"/>
          </a:p>
        </p:txBody>
      </p:sp>
    </p:spTree>
    <p:extLst>
      <p:ext uri="{BB962C8B-B14F-4D97-AF65-F5344CB8AC3E}">
        <p14:creationId xmlns:p14="http://schemas.microsoft.com/office/powerpoint/2010/main" val="3318291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a:t>VRAN</a:t>
            </a:r>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مجازی</a:t>
            </a:r>
            <a:r>
              <a:rPr lang="en-US" dirty="0"/>
              <a:t> </a:t>
            </a:r>
            <a:r>
              <a:rPr lang="en-US" sz="2200" dirty="0"/>
              <a:t>BBU</a:t>
            </a:r>
            <a:r>
              <a:rPr lang="fa-IR" dirty="0"/>
              <a:t>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a:t>است</a:t>
            </a:r>
          </a:p>
          <a:p>
            <a:r>
              <a:rPr lang="ar-IQ" dirty="0"/>
              <a:t>افزایش هوشمندانه ظرفیت </a:t>
            </a:r>
            <a:endParaRPr lang="en-US" dirty="0"/>
          </a:p>
          <a:p>
            <a:r>
              <a:rPr lang="ar-IQ" dirty="0"/>
              <a:t>کاهش چشمگیر هزینه‌ها</a:t>
            </a:r>
            <a:endParaRPr lang="en-US" dirty="0"/>
          </a:p>
          <a:p>
            <a:r>
              <a:rPr lang="ar-IQ" dirty="0"/>
              <a:t>معماری</a:t>
            </a:r>
            <a:r>
              <a:rPr lang="en-US" sz="2200" dirty="0" err="1"/>
              <a:t>vRAN</a:t>
            </a:r>
            <a:r>
              <a:rPr lang="en-US" dirty="0"/>
              <a:t> </a:t>
            </a:r>
            <a:r>
              <a:rPr lang="fa-IR" dirty="0"/>
              <a:t> </a:t>
            </a:r>
            <a:r>
              <a:rPr lang="ar-IQ" dirty="0"/>
              <a:t>همچنین امکان انتقال اترنت و</a:t>
            </a:r>
            <a:r>
              <a:rPr lang="en-US" sz="2200" dirty="0"/>
              <a:t>IP</a:t>
            </a:r>
            <a:r>
              <a:rPr lang="en-US" dirty="0"/>
              <a:t> </a:t>
            </a:r>
            <a:r>
              <a:rPr lang="fa-IR" dirty="0"/>
              <a:t> </a:t>
            </a:r>
            <a:r>
              <a:rPr lang="ar-IQ" dirty="0"/>
              <a:t>را فراهم می‌کند</a:t>
            </a:r>
            <a:endParaRPr lang="en-US" dirty="0"/>
          </a:p>
          <a:p>
            <a:pPr lvl="1"/>
            <a:r>
              <a:rPr lang="ar-IQ" dirty="0"/>
              <a:t> که به ارائه‌دهندگان خدمات گزینه‌های مقرون به صرفه‌تری برای انتقال </a:t>
            </a:r>
            <a:r>
              <a:rPr lang="en-US" sz="2200" dirty="0"/>
              <a:t>fronthaul</a:t>
            </a:r>
            <a:r>
              <a:rPr lang="en-US" dirty="0"/>
              <a:t> </a:t>
            </a:r>
            <a:r>
              <a:rPr lang="fa-IR" dirty="0"/>
              <a:t> </a:t>
            </a:r>
            <a:r>
              <a:rPr lang="ar-IQ" dirty="0"/>
              <a:t>می‌دهد</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73BB2158-B04B-481F-9DF6-164CE5B4D931}"/>
              </a:ext>
            </a:extLst>
          </p:cNvPr>
          <p:cNvSpPr>
            <a:spLocks noGrp="1"/>
          </p:cNvSpPr>
          <p:nvPr>
            <p:ph type="sldNum" sz="quarter" idx="12"/>
          </p:nvPr>
        </p:nvSpPr>
        <p:spPr/>
        <p:txBody>
          <a:bodyPr/>
          <a:lstStyle/>
          <a:p>
            <a:fld id="{D57F1E4F-1CFF-5643-939E-217C01CDF565}" type="slidenum">
              <a:rPr lang="en-US" smtClean="0"/>
              <a:pPr/>
              <a:t>8</a:t>
            </a:fld>
            <a:r>
              <a:rPr lang="en-US"/>
              <a:t>/41</a:t>
            </a:r>
            <a:endParaRPr lang="en-US" dirty="0"/>
          </a:p>
        </p:txBody>
      </p:sp>
    </p:spTree>
    <p:extLst>
      <p:ext uri="{BB962C8B-B14F-4D97-AF65-F5344CB8AC3E}">
        <p14:creationId xmlns:p14="http://schemas.microsoft.com/office/powerpoint/2010/main" val="3555848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1999163" y="1382087"/>
            <a:ext cx="8949291" cy="4365778"/>
          </a:xfrm>
        </p:spPr>
        <p:txBody>
          <a:bodyPr>
            <a:normAutofit lnSpcReduction="10000"/>
          </a:bodyPr>
          <a:lstStyle/>
          <a:p>
            <a:r>
              <a:rPr lang="fa-IR" dirty="0"/>
              <a:t>ا</a:t>
            </a:r>
            <a:r>
              <a:rPr lang="ar-IQ" dirty="0"/>
              <a:t>لمانهای شبکه ی دسترسی رادیویی را مجازی می‌کند، آنها را جدا کرده و رابطهای باز</a:t>
            </a:r>
            <a:r>
              <a:rPr lang="fa-IR" dirty="0"/>
              <a:t> </a:t>
            </a:r>
            <a:r>
              <a:rPr lang="ar-IQ" dirty="0"/>
              <a:t>مناسب را برای اتصال این عناصر</a:t>
            </a:r>
            <a:r>
              <a:rPr lang="fa-IR" dirty="0"/>
              <a:t> </a:t>
            </a:r>
            <a:r>
              <a:rPr lang="ar-IQ" dirty="0"/>
              <a:t>تعیین می‌کند.</a:t>
            </a:r>
            <a:endParaRPr lang="en-US" dirty="0"/>
          </a:p>
          <a:p>
            <a:r>
              <a:rPr lang="fa-IR" dirty="0"/>
              <a:t>از ترکیب </a:t>
            </a:r>
            <a:r>
              <a:rPr lang="en-US" sz="2200" dirty="0"/>
              <a:t>C-RAN</a:t>
            </a:r>
            <a:r>
              <a:rPr lang="fa-IR" dirty="0"/>
              <a:t> و </a:t>
            </a:r>
            <a:r>
              <a:rPr lang="en-US" sz="2200" dirty="0"/>
              <a:t>VRAN</a:t>
            </a:r>
            <a:r>
              <a:rPr lang="en-US" dirty="0"/>
              <a:t> </a:t>
            </a:r>
            <a:r>
              <a:rPr lang="fa-IR" dirty="0"/>
              <a:t> - </a:t>
            </a:r>
            <a:r>
              <a:rPr lang="en-US" sz="2200" dirty="0"/>
              <a:t>C-RAN</a:t>
            </a:r>
            <a:r>
              <a:rPr lang="fa-IR" dirty="0"/>
              <a:t> و </a:t>
            </a:r>
            <a:r>
              <a:rPr lang="en-US" sz="2200" dirty="0"/>
              <a:t>XRAN</a:t>
            </a:r>
            <a:endParaRPr lang="fa-IR" sz="2200" dirty="0"/>
          </a:p>
          <a:p>
            <a:r>
              <a:rPr lang="fa-IR" dirty="0"/>
              <a:t>استفاده از روشهای یادگیری ماشین برای هوشمندسازی لایه‌های </a:t>
            </a:r>
            <a:r>
              <a:rPr lang="en-US" sz="2200" dirty="0"/>
              <a:t>RAN</a:t>
            </a:r>
          </a:p>
          <a:p>
            <a:r>
              <a:rPr lang="fa-IR" dirty="0"/>
              <a:t>ويژگی</a:t>
            </a:r>
            <a:r>
              <a:rPr lang="en-US" dirty="0"/>
              <a:t> </a:t>
            </a:r>
            <a:r>
              <a:rPr lang="fa-IR" dirty="0"/>
              <a:t>های </a:t>
            </a:r>
            <a:r>
              <a:rPr lang="en-US" sz="2000" dirty="0"/>
              <a:t>ORAN</a:t>
            </a:r>
            <a:endParaRPr lang="en-US" dirty="0"/>
          </a:p>
          <a:p>
            <a:pPr lvl="1"/>
            <a:r>
              <a:rPr lang="fa-IR" dirty="0"/>
              <a:t>باز بودن</a:t>
            </a:r>
          </a:p>
          <a:p>
            <a:pPr lvl="1"/>
            <a:r>
              <a:rPr lang="fa-IR" dirty="0"/>
              <a:t>هوشمندی</a:t>
            </a:r>
          </a:p>
          <a:p>
            <a:pPr lvl="1"/>
            <a:r>
              <a:rPr lang="fa-IR" dirty="0"/>
              <a:t>مجازی سازی بخش </a:t>
            </a:r>
            <a:r>
              <a:rPr lang="en-US" sz="1800" dirty="0"/>
              <a:t>RAN</a:t>
            </a:r>
            <a:endParaRPr lang="en-US" dirty="0"/>
          </a:p>
          <a:p>
            <a:pPr lvl="1"/>
            <a:r>
              <a:rPr lang="fa-IR" dirty="0"/>
              <a:t>نرم افزار منبع باز</a:t>
            </a:r>
          </a:p>
          <a:p>
            <a:pPr lvl="1"/>
            <a:r>
              <a:rPr lang="fa-IR" dirty="0"/>
              <a:t>سخت افزار سفید</a:t>
            </a:r>
            <a:endParaRPr lang="en-US" dirty="0"/>
          </a:p>
          <a:p>
            <a:endParaRPr lang="en-US"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0A914955-3156-4650-ADA7-06325F4EF82F}"/>
              </a:ext>
            </a:extLst>
          </p:cNvPr>
          <p:cNvPicPr>
            <a:picLocks noChangeAspect="1"/>
          </p:cNvPicPr>
          <p:nvPr/>
        </p:nvPicPr>
        <p:blipFill>
          <a:blip r:embed="rId2"/>
          <a:stretch>
            <a:fillRect/>
          </a:stretch>
        </p:blipFill>
        <p:spPr>
          <a:xfrm>
            <a:off x="442119" y="3353015"/>
            <a:ext cx="6014745" cy="3223730"/>
          </a:xfrm>
          <a:prstGeom prst="rect">
            <a:avLst/>
          </a:prstGeom>
        </p:spPr>
      </p:pic>
      <p:sp>
        <p:nvSpPr>
          <p:cNvPr id="12" name="Slide Number Placeholder 11">
            <a:extLst>
              <a:ext uri="{FF2B5EF4-FFF2-40B4-BE49-F238E27FC236}">
                <a16:creationId xmlns:a16="http://schemas.microsoft.com/office/drawing/2014/main" id="{295C14C4-CDB1-40AB-91F7-A3AFAEF80824}"/>
              </a:ext>
            </a:extLst>
          </p:cNvPr>
          <p:cNvSpPr>
            <a:spLocks noGrp="1"/>
          </p:cNvSpPr>
          <p:nvPr>
            <p:ph type="sldNum" sz="quarter" idx="12"/>
          </p:nvPr>
        </p:nvSpPr>
        <p:spPr/>
        <p:txBody>
          <a:bodyPr/>
          <a:lstStyle/>
          <a:p>
            <a:fld id="{D57F1E4F-1CFF-5643-939E-217C01CDF565}" type="slidenum">
              <a:rPr lang="en-US" smtClean="0"/>
              <a:pPr/>
              <a:t>9</a:t>
            </a:fld>
            <a:r>
              <a:rPr lang="en-US"/>
              <a:t>/41</a:t>
            </a:r>
            <a:endParaRPr lang="en-US" dirty="0"/>
          </a:p>
        </p:txBody>
      </p:sp>
    </p:spTree>
    <p:extLst>
      <p:ext uri="{BB962C8B-B14F-4D97-AF65-F5344CB8AC3E}">
        <p14:creationId xmlns:p14="http://schemas.microsoft.com/office/powerpoint/2010/main" val="3475686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5675</TotalTime>
  <Words>2748</Words>
  <Application>Microsoft Office PowerPoint</Application>
  <PresentationFormat>Widescreen</PresentationFormat>
  <Paragraphs>464</Paragraphs>
  <Slides>41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Arial</vt:lpstr>
      <vt:lpstr>B Nazanin</vt:lpstr>
      <vt:lpstr>Calibri</vt:lpstr>
      <vt:lpstr>Cambria Math</vt:lpstr>
      <vt:lpstr>Century Gothic</vt:lpstr>
      <vt:lpstr>CMMI12</vt:lpstr>
      <vt:lpstr>IRLotus</vt:lpstr>
      <vt:lpstr>IRlotus-Bold</vt:lpstr>
      <vt:lpstr>LiberationSerif</vt:lpstr>
      <vt:lpstr>Tahoma</vt:lpstr>
      <vt:lpstr>Times New Roman</vt:lpstr>
      <vt:lpstr>Wingdings</vt:lpstr>
      <vt:lpstr>Wingdings 3</vt:lpstr>
      <vt:lpstr>Wisp</vt:lpstr>
      <vt:lpstr>دانشگاه تهران دانشکده برق و کامپیوتر پیشنهاد رساله ی دکتری  تخصیص منابع در شبکه های دسترسی رادیویی باز با برش دهی شبکه  </vt:lpstr>
      <vt:lpstr>PowerPoint Presentation</vt:lpstr>
      <vt:lpstr>فهرست مطالب</vt:lpstr>
      <vt:lpstr>نسل پنجم مخابرات 5G</vt:lpstr>
      <vt:lpstr>تکامل ساختار ایستگاه های پایه( (BSها</vt:lpstr>
      <vt:lpstr>شبکه ی دسترسی رادیویی ابری- C-RAN</vt:lpstr>
      <vt:lpstr>XRAN</vt:lpstr>
      <vt:lpstr>VRAN</vt:lpstr>
      <vt:lpstr>ORAN</vt:lpstr>
      <vt:lpstr>ORAN</vt:lpstr>
      <vt:lpstr>مجازی سازی توابع شبکه  </vt:lpstr>
      <vt:lpstr>برش شبکه  </vt:lpstr>
      <vt:lpstr>شبکه دسترسی رادیویی تعریف شده نرم افزار  </vt:lpstr>
      <vt:lpstr>مسئله کوله پشتی</vt:lpstr>
      <vt:lpstr>مسئله بسته بندی جعبه</vt:lpstr>
      <vt:lpstr>یادگیری تقویتی در حل مسئله</vt:lpstr>
      <vt:lpstr>بررسی برش شبکه به صورت دینامیکی در شبکه HCRAN</vt:lpstr>
      <vt:lpstr>انگیزه ی پژوهشی</vt:lpstr>
      <vt:lpstr>مدل سیستم</vt:lpstr>
      <vt:lpstr>نرخ قابل دسترس</vt:lpstr>
      <vt:lpstr>توان و ظرفیت لینک fronthaul</vt:lpstr>
      <vt:lpstr>میانگین تاخیر</vt:lpstr>
      <vt:lpstr>مراکز داده ی فیزیکی</vt:lpstr>
      <vt:lpstr>شرح مسئله  </vt:lpstr>
      <vt:lpstr>شرح مسئله  </vt:lpstr>
      <vt:lpstr>الگوریتم اختصاص برش شبکه به سرویس</vt:lpstr>
      <vt:lpstr>حل مسئله ی تخصیص توان به کاربران</vt:lpstr>
      <vt:lpstr>الگوریتم تخصیص برش شبکه و توان به کاربران سرویس   </vt:lpstr>
      <vt:lpstr>تخصیص منابع فیزیکی به توابع مجازی شبکه</vt:lpstr>
      <vt:lpstr>نتایج عددی مسئله ی تخصیص منابع در بخش رادیویی</vt:lpstr>
      <vt:lpstr>نتایج عددی مسئله ی تخصیص منابع فیزیکی به توابع مجازی</vt:lpstr>
      <vt:lpstr>مدل سیستم و صورت مسئله ی بخش رادیویی  </vt:lpstr>
      <vt:lpstr>مدل سیستم و صورت مسئله ی بخش هسته  </vt:lpstr>
      <vt:lpstr>مدل سیستم و صورت مسئله ی بخش هسته</vt:lpstr>
      <vt:lpstr>نتایج عددی مسئله ی بخش رادیویی  </vt:lpstr>
      <vt:lpstr>نتایج عددی مسئله ی بخش هسته  </vt:lpstr>
      <vt:lpstr>پیشنهادات</vt:lpstr>
      <vt:lpstr>پیشنهادات</vt:lpstr>
      <vt:lpstr>پیشنهادات</vt:lpstr>
      <vt:lpstr>نتیجه گیری</vt:lpstr>
      <vt:lpstr>با تشکر فراوان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248</cp:revision>
  <dcterms:created xsi:type="dcterms:W3CDTF">2017-09-21T07:09:31Z</dcterms:created>
  <dcterms:modified xsi:type="dcterms:W3CDTF">2020-11-16T06:26:11Z</dcterms:modified>
</cp:coreProperties>
</file>