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259" r:id="rId3"/>
    <p:sldId id="319" r:id="rId4"/>
    <p:sldId id="362" r:id="rId5"/>
    <p:sldId id="257" r:id="rId6"/>
    <p:sldId id="272" r:id="rId7"/>
    <p:sldId id="265" r:id="rId8"/>
    <p:sldId id="267" r:id="rId9"/>
    <p:sldId id="268" r:id="rId10"/>
    <p:sldId id="269" r:id="rId11"/>
    <p:sldId id="320" r:id="rId12"/>
    <p:sldId id="321" r:id="rId13"/>
    <p:sldId id="322" r:id="rId14"/>
    <p:sldId id="324" r:id="rId15"/>
    <p:sldId id="325" r:id="rId16"/>
    <p:sldId id="326" r:id="rId17"/>
    <p:sldId id="329" r:id="rId18"/>
    <p:sldId id="327" r:id="rId19"/>
    <p:sldId id="328" r:id="rId20"/>
    <p:sldId id="330" r:id="rId21"/>
    <p:sldId id="331" r:id="rId22"/>
    <p:sldId id="332" r:id="rId23"/>
    <p:sldId id="333" r:id="rId24"/>
    <p:sldId id="334" r:id="rId25"/>
    <p:sldId id="335" r:id="rId26"/>
    <p:sldId id="337" r:id="rId27"/>
    <p:sldId id="338" r:id="rId28"/>
    <p:sldId id="273" r:id="rId29"/>
    <p:sldId id="336" r:id="rId30"/>
    <p:sldId id="339" r:id="rId31"/>
    <p:sldId id="340" r:id="rId32"/>
    <p:sldId id="341" r:id="rId33"/>
    <p:sldId id="342" r:id="rId34"/>
    <p:sldId id="343" r:id="rId35"/>
    <p:sldId id="285" r:id="rId36"/>
    <p:sldId id="344" r:id="rId37"/>
    <p:sldId id="347" r:id="rId38"/>
    <p:sldId id="345" r:id="rId39"/>
    <p:sldId id="346" r:id="rId40"/>
    <p:sldId id="289" r:id="rId41"/>
    <p:sldId id="348" r:id="rId42"/>
    <p:sldId id="349" r:id="rId43"/>
    <p:sldId id="351" r:id="rId44"/>
    <p:sldId id="350" r:id="rId45"/>
    <p:sldId id="352" r:id="rId46"/>
    <p:sldId id="314" r:id="rId47"/>
    <p:sldId id="353" r:id="rId48"/>
    <p:sldId id="354" r:id="rId49"/>
    <p:sldId id="355" r:id="rId50"/>
    <p:sldId id="356" r:id="rId51"/>
    <p:sldId id="357" r:id="rId52"/>
    <p:sldId id="358" r:id="rId53"/>
    <p:sldId id="359" r:id="rId54"/>
    <p:sldId id="361" r:id="rId55"/>
    <p:sldId id="360" r:id="rId56"/>
    <p:sldId id="363" r:id="rId57"/>
    <p:sldId id="364" r:id="rId58"/>
    <p:sldId id="365" r:id="rId59"/>
    <p:sldId id="366"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24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35B88-4C89-4578-A075-4D3E83B0A887}" type="datetimeFigureOut">
              <a:rPr lang="en-US" smtClean="0"/>
              <a:t>10/28/2020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6444-D154-4956-9572-4337882A0F52}" type="slidenum">
              <a:rPr lang="en-US" smtClean="0"/>
              <a:t>‹#›</a:t>
            </a:fld>
            <a:endParaRPr lang="en-US"/>
          </a:p>
        </p:txBody>
      </p:sp>
    </p:spTree>
    <p:extLst>
      <p:ext uri="{BB962C8B-B14F-4D97-AF65-F5344CB8AC3E}">
        <p14:creationId xmlns:p14="http://schemas.microsoft.com/office/powerpoint/2010/main" val="285973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556444-D154-4956-9572-4337882A0F52}" type="slidenum">
              <a:rPr lang="en-US" smtClean="0"/>
              <a:t>1</a:t>
            </a:fld>
            <a:endParaRPr lang="en-US"/>
          </a:p>
        </p:txBody>
      </p:sp>
    </p:spTree>
    <p:extLst>
      <p:ext uri="{BB962C8B-B14F-4D97-AF65-F5344CB8AC3E}">
        <p14:creationId xmlns:p14="http://schemas.microsoft.com/office/powerpoint/2010/main" val="263578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8160CD-9E5C-44FE-9F0C-D612028CC188}" type="slidenum">
              <a:rPr lang="en-US" smtClean="0"/>
              <a:t>3</a:t>
            </a:fld>
            <a:endParaRPr lang="en-US"/>
          </a:p>
        </p:txBody>
      </p:sp>
    </p:spTree>
    <p:extLst>
      <p:ext uri="{BB962C8B-B14F-4D97-AF65-F5344CB8AC3E}">
        <p14:creationId xmlns:p14="http://schemas.microsoft.com/office/powerpoint/2010/main" val="2950456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latin typeface="Times New Roman" panose="02020603050405020304" pitchFamily="18" charset="0"/>
                <a:cs typeface="B Nazanin" panose="00000400000000000000" pitchFamily="2"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2D1834A-6298-41C1-97D2-8964EEE37E5F}"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06400" y="4529540"/>
            <a:ext cx="9051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3" y="0"/>
            <a:ext cx="1868641" cy="1439953"/>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388319" cy="13883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6B403-6700-4904-B8DE-9E354D35E0FD}"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10D9F-507C-4382-A05F-83176C7C63BD}"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8A7616-395E-432F-B3EF-9039C9F81BBF}"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16A641-5AA9-4DC4-A36C-7E323FA5682C}"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0114DC-C73C-46AD-AF41-1F5DB3ACAF9A}"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0C839-69B2-4C55-BDAC-5D34F86FB20F}"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2384A-88BF-4734-BE24-7E176DAFB9EA}"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1511" y="617382"/>
            <a:ext cx="8911687" cy="1280890"/>
          </a:xfrm>
        </p:spPr>
        <p:txBody>
          <a:bodyPr/>
          <a:lstStyle>
            <a:lvl1pPr algn="ctr" rtl="1">
              <a:defRPr b="1">
                <a:solidFill>
                  <a:schemeClr val="tx1">
                    <a:lumMod val="95000"/>
                    <a:lumOff val="5000"/>
                  </a:schemeClr>
                </a:solidFill>
                <a:latin typeface="Times New Roman" panose="02020603050405020304" pitchFamily="18" charset="0"/>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hasCustomPrompt="1"/>
          </p:nvPr>
        </p:nvSpPr>
        <p:spPr>
          <a:xfrm>
            <a:off x="1941511" y="2128229"/>
            <a:ext cx="8915400" cy="3777622"/>
          </a:xfrm>
        </p:spPr>
        <p:txBody>
          <a:bodyPr>
            <a:normAutofit/>
          </a:bodyPr>
          <a:lstStyle>
            <a:lvl1pPr marL="342900" indent="-342900" algn="r" rtl="1">
              <a:buFont typeface="Wingdings" panose="05000000000000000000" pitchFamily="2" charset="2"/>
              <a:buChar char="Ø"/>
              <a:defRPr sz="2400">
                <a:solidFill>
                  <a:schemeClr val="tx1">
                    <a:lumMod val="95000"/>
                    <a:lumOff val="5000"/>
                  </a:schemeClr>
                </a:solidFill>
                <a:latin typeface="Times New Roman" panose="02020603050405020304" pitchFamily="18" charset="0"/>
                <a:cs typeface="B Nazanin" panose="00000400000000000000" pitchFamily="2" charset="-78"/>
              </a:defRPr>
            </a:lvl1pPr>
            <a:lvl2pPr marL="742950" indent="-285750" algn="r" rtl="1">
              <a:buFont typeface="Wingdings" panose="05000000000000000000" pitchFamily="2" charset="2"/>
              <a:buChar char="Ø"/>
              <a:defRPr sz="2000">
                <a:solidFill>
                  <a:schemeClr val="tx1">
                    <a:lumMod val="95000"/>
                    <a:lumOff val="5000"/>
                  </a:schemeClr>
                </a:solidFill>
                <a:latin typeface="Times New Roman" panose="02020603050405020304" pitchFamily="18" charset="0"/>
                <a:cs typeface="B Nazanin" panose="00000400000000000000" pitchFamily="2" charset="-78"/>
              </a:defRPr>
            </a:lvl2pPr>
            <a:lvl3pPr marL="1143000" indent="-228600" algn="r" rtl="1">
              <a:buFont typeface="Wingdings" panose="05000000000000000000" pitchFamily="2" charset="2"/>
              <a:buChar char="Ø"/>
              <a:defRPr sz="1800">
                <a:solidFill>
                  <a:schemeClr val="tx1">
                    <a:lumMod val="95000"/>
                    <a:lumOff val="5000"/>
                  </a:schemeClr>
                </a:solidFill>
                <a:latin typeface="Times New Roman" panose="02020603050405020304" pitchFamily="18" charset="0"/>
                <a:cs typeface="B Nazanin" panose="00000400000000000000" pitchFamily="2" charset="-78"/>
              </a:defRPr>
            </a:lvl3pPr>
            <a:lvl4pPr marL="16002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4pPr>
            <a:lvl5pPr marL="2057400" indent="-228600" algn="r" rtl="1">
              <a:buFont typeface="Wingdings" panose="05000000000000000000" pitchFamily="2" charset="2"/>
              <a:buChar char="Ø"/>
              <a:defRPr sz="1600">
                <a:solidFill>
                  <a:schemeClr val="tx1">
                    <a:lumMod val="95000"/>
                    <a:lumOff val="5000"/>
                  </a:schemeClr>
                </a:solidFill>
                <a:latin typeface="Times New Roman" panose="02020603050405020304" pitchFamily="18" charset="0"/>
                <a:cs typeface="B Nazanin" panose="00000400000000000000" pitchFamily="2" charset="-78"/>
              </a:defRPr>
            </a:lvl5pPr>
          </a:lstStyle>
          <a:p>
            <a:pPr lvl="0"/>
            <a:r>
              <a:rPr lang="en-US" dirty="0"/>
              <a:t>Click to edit Master text styles</a:t>
            </a:r>
            <a:r>
              <a:rPr lang="fa-IR" dirty="0"/>
              <a:t>لیییسزی</a:t>
            </a:r>
            <a:endParaRPr lang="en-US" dirty="0"/>
          </a:p>
          <a:p>
            <a:pPr lvl="1"/>
            <a:r>
              <a:rPr lang="en-US" dirty="0"/>
              <a:t>Second level</a:t>
            </a:r>
            <a:r>
              <a:rPr lang="fa-IR" dirty="0"/>
              <a:t>رزط</a:t>
            </a:r>
            <a:endParaRPr lang="en-US" dirty="0"/>
          </a:p>
          <a:p>
            <a:pPr lvl="2"/>
            <a:r>
              <a:rPr lang="en-US" dirty="0"/>
              <a:t>Third level</a:t>
            </a:r>
            <a:r>
              <a:rPr lang="fa-IR" dirty="0"/>
              <a:t>رزط</a:t>
            </a:r>
            <a:endParaRPr lang="en-US" dirty="0"/>
          </a:p>
          <a:p>
            <a:pPr lvl="3"/>
            <a:r>
              <a:rPr lang="en-US" dirty="0"/>
              <a:t>Fourth level</a:t>
            </a:r>
            <a:r>
              <a:rPr lang="fa-IR" dirty="0"/>
              <a:t>رزط</a:t>
            </a:r>
            <a:endParaRPr lang="en-US" dirty="0"/>
          </a:p>
          <a:p>
            <a:pPr lvl="4"/>
            <a:r>
              <a:rPr lang="en-US" dirty="0"/>
              <a:t>Fifth level</a:t>
            </a:r>
            <a:r>
              <a:rPr lang="fa-IR" dirty="0"/>
              <a:t>زطظ</a:t>
            </a:r>
            <a:endParaRPr lang="en-US" dirty="0"/>
          </a:p>
        </p:txBody>
      </p:sp>
      <p:sp>
        <p:nvSpPr>
          <p:cNvPr id="4" name="Date Placeholder 3"/>
          <p:cNvSpPr>
            <a:spLocks noGrp="1"/>
          </p:cNvSpPr>
          <p:nvPr>
            <p:ph type="dt" sz="half" idx="10"/>
          </p:nvPr>
        </p:nvSpPr>
        <p:spPr>
          <a:xfrm>
            <a:off x="10619135" y="6225360"/>
            <a:ext cx="1146283" cy="370396"/>
          </a:xfrm>
        </p:spPr>
        <p:txBody>
          <a:bodyPr/>
          <a:lstStyle/>
          <a:p>
            <a:fld id="{5E6885D2-F37E-4217-A7F1-AD646E474FB1}"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0" y="1998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40464" y="2069621"/>
            <a:ext cx="1003300"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64" y="1"/>
            <a:ext cx="1649700" cy="127124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3681" y="0"/>
            <a:ext cx="1225655" cy="12256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F84E9-C801-4668-B7D5-43E19716F29F}"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28600" y="3244139"/>
            <a:ext cx="1082979" cy="365125"/>
          </a:xfrm>
        </p:spPr>
        <p:txBody>
          <a:bodyPr/>
          <a:lstStyle>
            <a:lvl1pPr>
              <a:defRPr>
                <a:latin typeface="Times New Roman" panose="02020603050405020304" pitchFamily="18" charset="0"/>
                <a:cs typeface="Times New Roman" panose="02020603050405020304" pitchFamily="18" charset="0"/>
              </a:defRPr>
            </a:lvl1pPr>
          </a:lstStyle>
          <a:p>
            <a:fld id="{D57F1E4F-1CFF-5643-939E-217C01CDF565}" type="slidenum">
              <a:rPr lang="en-US" smtClean="0"/>
              <a:pPr/>
              <a:t>‹#›</a:t>
            </a:fld>
            <a:r>
              <a:rPr lang="en-US" dirty="0"/>
              <a:t>/50</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
            <a:ext cx="1616071" cy="1245326"/>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46674" y="1"/>
            <a:ext cx="1245326" cy="12453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1A801-A131-4D68-864C-2457A2486860}"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0" y="213360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9993" y="2204685"/>
            <a:ext cx="779767" cy="365125"/>
          </a:xfrm>
        </p:spPr>
        <p:txBody>
          <a:bodyPr/>
          <a:lstStyle/>
          <a:p>
            <a:fld id="{D57F1E4F-1CFF-5643-939E-217C01CDF565}"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0" y="1"/>
            <a:ext cx="1558656" cy="120108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469" y="0"/>
            <a:ext cx="1149531" cy="11495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C1E7D-19CD-42FC-9274-120DB03787E1}" type="datetime1">
              <a:rPr lang="en-US" smtClean="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D71D7E-B49D-41F0-ACD9-E1F0291AB812}" type="datetime1">
              <a:rPr lang="en-US" smtClean="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0" y="23628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261356" y="2433955"/>
            <a:ext cx="779767" cy="365125"/>
          </a:xfrm>
        </p:spPr>
        <p:txBody>
          <a:body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81" y="1"/>
            <a:ext cx="1558655" cy="1201082"/>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9406" y="1"/>
            <a:ext cx="1162593" cy="11625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8399F-6DC9-4AB2-8CE4-3068FE1F18A2}" type="datetime1">
              <a:rPr lang="en-US" smtClean="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DFDFD-4869-4A5D-8971-25F2E660517A}"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5C4D-C331-4AFE-A546-14DBA7813602}" type="datetime1">
              <a:rPr lang="en-US" smtClean="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B4F27F-BEC0-40D1-B51D-7815B07F5487}" type="datetime1">
              <a:rPr lang="en-US" smtClean="0"/>
              <a:t>10/28/2020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8" y="478681"/>
            <a:ext cx="9302796" cy="3583867"/>
          </a:xfrm>
        </p:spPr>
        <p:txBody>
          <a:bodyPr>
            <a:normAutofit fontScale="90000"/>
          </a:bodyPr>
          <a:lstStyle/>
          <a:p>
            <a:pPr algn="ctr" rtl="1"/>
            <a:r>
              <a:rPr lang="fa-IR" sz="2200" b="1" dirty="0"/>
              <a:t>دانشگاه تهران</a:t>
            </a:r>
            <a:br>
              <a:rPr lang="fa-IR" sz="2200" b="1" dirty="0"/>
            </a:br>
            <a:r>
              <a:rPr lang="fa-IR" sz="2200" b="1" dirty="0"/>
              <a:t>دانشکده برق و کامپیوتر</a:t>
            </a:r>
            <a:br>
              <a:rPr lang="fa-IR" sz="2200" b="1" dirty="0"/>
            </a:br>
            <a:r>
              <a:rPr lang="fa-IR" sz="2200" b="1" dirty="0"/>
              <a:t>پروپزال دکتری</a:t>
            </a:r>
            <a:br>
              <a:rPr lang="fa-IR" sz="2200" b="1" dirty="0"/>
            </a:br>
            <a:br>
              <a:rPr lang="en-US" dirty="0"/>
            </a:br>
            <a:r>
              <a:rPr lang="ar-IQ" sz="4900" dirty="0"/>
              <a:t>تخصیص منابع در شبکه های دسترسی رادیویی</a:t>
            </a:r>
            <a:br>
              <a:rPr lang="ar-IQ" sz="4900" dirty="0"/>
            </a:br>
            <a:r>
              <a:rPr lang="ar-IQ" sz="4900" dirty="0"/>
              <a:t>باز با برش دهی شبکه</a:t>
            </a:r>
            <a:r>
              <a:rPr lang="ar-IQ" sz="2700" dirty="0"/>
              <a:t> </a:t>
            </a:r>
            <a:br>
              <a:rPr lang="ar-IQ" sz="2700" dirty="0"/>
            </a:br>
            <a:endParaRPr lang="en-US" sz="2700" b="1" dirty="0"/>
          </a:p>
        </p:txBody>
      </p:sp>
      <p:sp>
        <p:nvSpPr>
          <p:cNvPr id="3" name="Subtitle 2"/>
          <p:cNvSpPr>
            <a:spLocks noGrp="1"/>
          </p:cNvSpPr>
          <p:nvPr>
            <p:ph type="subTitle" idx="1"/>
          </p:nvPr>
        </p:nvSpPr>
        <p:spPr>
          <a:xfrm>
            <a:off x="2020255" y="4062548"/>
            <a:ext cx="8915399" cy="1726452"/>
          </a:xfrm>
        </p:spPr>
        <p:txBody>
          <a:bodyPr>
            <a:normAutofit/>
          </a:bodyPr>
          <a:lstStyle/>
          <a:p>
            <a:pPr algn="ctr" rtl="1"/>
            <a:r>
              <a:rPr lang="fa-IR" sz="2000" b="1" dirty="0">
                <a:solidFill>
                  <a:schemeClr val="tx1"/>
                </a:solidFill>
              </a:rPr>
              <a:t>استاد راهنما : جناب آقای دکتر شاه منصوری</a:t>
            </a:r>
          </a:p>
          <a:p>
            <a:pPr algn="ctr" rtl="1"/>
            <a:r>
              <a:rPr lang="fa-IR" b="1" dirty="0">
                <a:solidFill>
                  <a:schemeClr val="tx1"/>
                </a:solidFill>
              </a:rPr>
              <a:t>مژده کربلایی مطلب 810196074</a:t>
            </a:r>
            <a:endParaRPr lang="en-US" b="1" dirty="0">
              <a:solidFill>
                <a:schemeClr val="tx1"/>
              </a:solidFill>
            </a:endParaRPr>
          </a:p>
          <a:p>
            <a:pPr algn="ctr" rtl="1"/>
            <a:r>
              <a:rPr lang="fa-IR" b="1" dirty="0">
                <a:solidFill>
                  <a:schemeClr val="tx1"/>
                </a:solidFill>
              </a:rPr>
              <a:t>آبان ۱۳۹۹</a:t>
            </a:r>
            <a:endParaRPr lang="en-US" b="1" dirty="0">
              <a:solidFill>
                <a:schemeClr val="tx1"/>
              </a:solidFill>
            </a:endParaRPr>
          </a:p>
          <a:p>
            <a:pPr algn="r" rtl="1"/>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r>
              <a:rPr lang="fa-IR" dirty="0"/>
              <a:t>/</a:t>
            </a:r>
            <a:r>
              <a:rPr lang="en-US" dirty="0"/>
              <a:t>50</a:t>
            </a:r>
          </a:p>
        </p:txBody>
      </p:sp>
    </p:spTree>
    <p:extLst>
      <p:ext uri="{BB962C8B-B14F-4D97-AF65-F5344CB8AC3E}">
        <p14:creationId xmlns:p14="http://schemas.microsoft.com/office/powerpoint/2010/main" val="572494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766" y="306888"/>
            <a:ext cx="10131425" cy="946150"/>
          </a:xfrm>
        </p:spPr>
        <p:txBody>
          <a:bodyPr/>
          <a:lstStyle/>
          <a:p>
            <a:r>
              <a:rPr lang="fa-IR" dirty="0"/>
              <a:t>شبکه ی دسترسی رادیویی ابری- </a:t>
            </a:r>
            <a:r>
              <a:rPr lang="en-US" sz="3200" dirty="0"/>
              <a:t>C-RAN</a:t>
            </a:r>
            <a:endParaRPr lang="en-US" dirty="0"/>
          </a:p>
        </p:txBody>
      </p:sp>
      <p:sp>
        <p:nvSpPr>
          <p:cNvPr id="3" name="Content Placeholder 2"/>
          <p:cNvSpPr>
            <a:spLocks noGrp="1"/>
          </p:cNvSpPr>
          <p:nvPr>
            <p:ph idx="1"/>
          </p:nvPr>
        </p:nvSpPr>
        <p:spPr>
          <a:xfrm>
            <a:off x="762735" y="1681129"/>
            <a:ext cx="10131425" cy="4057650"/>
          </a:xfrm>
        </p:spPr>
        <p:txBody>
          <a:bodyPr anchor="t"/>
          <a:lstStyle/>
          <a:p>
            <a:pPr lvl="1" algn="r" rtl="1">
              <a:buFont typeface="Wingdings" panose="05000000000000000000" pitchFamily="2" charset="2"/>
              <a:buChar char="Ø"/>
            </a:pPr>
            <a:r>
              <a:rPr lang="fa-IR" b="1" dirty="0"/>
              <a:t> </a:t>
            </a:r>
            <a:r>
              <a:rPr lang="fa-IR" sz="2400" b="1" dirty="0"/>
              <a:t>لینک</a:t>
            </a:r>
            <a:r>
              <a:rPr lang="fa-IR" b="1" dirty="0"/>
              <a:t> </a:t>
            </a:r>
            <a:r>
              <a:rPr lang="en-US" b="1" dirty="0"/>
              <a:t>Fronthaul</a:t>
            </a:r>
            <a:r>
              <a:rPr lang="fa-IR" b="1" dirty="0"/>
              <a:t> </a:t>
            </a:r>
            <a:endParaRPr lang="en-US" b="1" dirty="0"/>
          </a:p>
          <a:p>
            <a:pPr lvl="2">
              <a:buFont typeface="Wingdings" panose="05000000000000000000" pitchFamily="2" charset="2"/>
              <a:buChar char="Ø"/>
            </a:pPr>
            <a:r>
              <a:rPr lang="fa-IR" sz="2000" dirty="0"/>
              <a:t>به مرحله ی اتصال سایت های </a:t>
            </a:r>
            <a:r>
              <a:rPr lang="en-US" dirty="0"/>
              <a:t>RRH</a:t>
            </a:r>
            <a:r>
              <a:rPr lang="fa-IR" dirty="0"/>
              <a:t> </a:t>
            </a:r>
            <a:r>
              <a:rPr lang="fa-IR" sz="2000" dirty="0"/>
              <a:t>به</a:t>
            </a:r>
            <a:r>
              <a:rPr lang="en-US" dirty="0"/>
              <a:t> BBU Pool </a:t>
            </a:r>
          </a:p>
          <a:p>
            <a:pPr lvl="2">
              <a:buFont typeface="Wingdings" panose="05000000000000000000" pitchFamily="2" charset="2"/>
              <a:buChar char="Ø"/>
            </a:pPr>
            <a:r>
              <a:rPr lang="en-US" dirty="0"/>
              <a:t>RRH</a:t>
            </a:r>
            <a:r>
              <a:rPr lang="en-US" b="1" dirty="0"/>
              <a:t>	</a:t>
            </a:r>
            <a:endParaRPr lang="en-US" dirty="0"/>
          </a:p>
          <a:p>
            <a:pPr lvl="3">
              <a:buFont typeface="Wingdings" panose="05000000000000000000" pitchFamily="2" charset="2"/>
              <a:buChar char="Ø"/>
            </a:pPr>
            <a:r>
              <a:rPr lang="fa-IR" sz="1800" dirty="0"/>
              <a:t>عملکرد بعنوان واحدهای رادیویی </a:t>
            </a:r>
            <a:r>
              <a:rPr lang="en-US" dirty="0"/>
              <a:t>(RU)</a:t>
            </a:r>
            <a:r>
              <a:rPr lang="fa-IR" dirty="0"/>
              <a:t> </a:t>
            </a:r>
            <a:r>
              <a:rPr lang="fa-IR" sz="1800" dirty="0"/>
              <a:t>یا</a:t>
            </a:r>
            <a:r>
              <a:rPr lang="en-US" dirty="0"/>
              <a:t>(RRH)</a:t>
            </a:r>
            <a:endParaRPr lang="fa-IR" dirty="0"/>
          </a:p>
          <a:p>
            <a:pPr>
              <a:buFont typeface="Wingdings" panose="05000000000000000000" pitchFamily="2" charset="2"/>
              <a:buChar char="Ø"/>
            </a:pPr>
            <a:endParaRPr lang="en-US" dirty="0"/>
          </a:p>
          <a:p>
            <a:pPr lvl="1">
              <a:buFont typeface="Wingdings" panose="05000000000000000000" pitchFamily="2" charset="2"/>
              <a:buChar char="Ø"/>
            </a:pPr>
            <a:r>
              <a:rPr lang="en-US" b="1" dirty="0"/>
              <a:t>Backhaul</a:t>
            </a:r>
            <a:endParaRPr lang="fa-IR" b="1" dirty="0"/>
          </a:p>
          <a:p>
            <a:pPr lvl="1">
              <a:buFont typeface="Wingdings" panose="05000000000000000000" pitchFamily="2" charset="2"/>
              <a:buChar char="Ø"/>
            </a:pPr>
            <a:r>
              <a:rPr lang="fa-IR" dirty="0"/>
              <a:t>اتصال </a:t>
            </a:r>
            <a:r>
              <a:rPr lang="en-US" sz="1800" dirty="0"/>
              <a:t>BBU Pool</a:t>
            </a:r>
            <a:r>
              <a:rPr lang="en-US" dirty="0"/>
              <a:t> </a:t>
            </a:r>
            <a:r>
              <a:rPr lang="fa-IR" dirty="0"/>
              <a:t> به هسته ی شبکه ی سیار</a:t>
            </a:r>
          </a:p>
          <a:p>
            <a:pPr lvl="2">
              <a:buFont typeface="Wingdings" panose="05000000000000000000" pitchFamily="2" charset="2"/>
              <a:buChar char="Ø"/>
            </a:pPr>
            <a:endParaRPr lang="fa-IR" dirty="0"/>
          </a:p>
          <a:p>
            <a:pPr lvl="3">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r>
              <a:rPr lang="en-US" dirty="0"/>
              <a:t>/50</a:t>
            </a:r>
          </a:p>
        </p:txBody>
      </p:sp>
      <p:pic>
        <p:nvPicPr>
          <p:cNvPr id="6" name="Content Placeholder 4"/>
          <p:cNvPicPr>
            <a:picLocks noChangeAspect="1"/>
          </p:cNvPicPr>
          <p:nvPr/>
        </p:nvPicPr>
        <p:blipFill>
          <a:blip r:embed="rId2"/>
          <a:stretch>
            <a:fillRect/>
          </a:stretch>
        </p:blipFill>
        <p:spPr>
          <a:xfrm>
            <a:off x="582431" y="3240611"/>
            <a:ext cx="5228314" cy="2730514"/>
          </a:xfrm>
          <a:prstGeom prst="rect">
            <a:avLst/>
          </a:prstGeom>
        </p:spPr>
      </p:pic>
      <p:sp>
        <p:nvSpPr>
          <p:cNvPr id="13"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7754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8ED-73DE-42F0-9527-607FA35BC570}"/>
              </a:ext>
            </a:extLst>
          </p:cNvPr>
          <p:cNvSpPr>
            <a:spLocks noGrp="1"/>
          </p:cNvSpPr>
          <p:nvPr>
            <p:ph type="title"/>
          </p:nvPr>
        </p:nvSpPr>
        <p:spPr>
          <a:xfrm>
            <a:off x="1774467" y="562790"/>
            <a:ext cx="8911687" cy="1280890"/>
          </a:xfrm>
        </p:spPr>
        <p:txBody>
          <a:bodyPr/>
          <a:lstStyle/>
          <a:p>
            <a:r>
              <a:rPr lang="fa-IR" dirty="0"/>
              <a:t>شبکه ی دسترسی رادیویی ابری متجانس- </a:t>
            </a:r>
            <a:r>
              <a:rPr lang="en-US" sz="3200" dirty="0"/>
              <a:t>HCRAN</a:t>
            </a:r>
            <a:endParaRPr lang="en-US" dirty="0"/>
          </a:p>
        </p:txBody>
      </p:sp>
      <p:sp>
        <p:nvSpPr>
          <p:cNvPr id="3" name="Content Placeholder 2">
            <a:extLst>
              <a:ext uri="{FF2B5EF4-FFF2-40B4-BE49-F238E27FC236}">
                <a16:creationId xmlns:a16="http://schemas.microsoft.com/office/drawing/2014/main" id="{5C380813-E3FA-497D-BF97-2136D2E09124}"/>
              </a:ext>
            </a:extLst>
          </p:cNvPr>
          <p:cNvSpPr>
            <a:spLocks noGrp="1"/>
          </p:cNvSpPr>
          <p:nvPr>
            <p:ph idx="1"/>
          </p:nvPr>
        </p:nvSpPr>
        <p:spPr/>
        <p:txBody>
          <a:bodyPr/>
          <a:lstStyle/>
          <a:p>
            <a:r>
              <a:rPr lang="fa-IR" dirty="0"/>
              <a:t>برای غلبه بر چالش لینک </a:t>
            </a:r>
            <a:r>
              <a:rPr lang="en-US" dirty="0"/>
              <a:t>Fronthaul</a:t>
            </a:r>
            <a:r>
              <a:rPr lang="fa-IR" dirty="0"/>
              <a:t> در </a:t>
            </a:r>
            <a:r>
              <a:rPr lang="en-US" dirty="0"/>
              <a:t>CRAN</a:t>
            </a:r>
            <a:r>
              <a:rPr lang="fa-IR" dirty="0"/>
              <a:t> مفهوم جدید </a:t>
            </a:r>
            <a:r>
              <a:rPr lang="en-US" dirty="0"/>
              <a:t>HCRAN</a:t>
            </a:r>
            <a:r>
              <a:rPr lang="fa-IR" dirty="0"/>
              <a:t> معرفی شده</a:t>
            </a:r>
          </a:p>
          <a:p>
            <a:r>
              <a:rPr lang="fa-IR" dirty="0"/>
              <a:t>نودهای توان بالا </a:t>
            </a:r>
            <a:r>
              <a:rPr lang="en-US" dirty="0"/>
              <a:t>HPN</a:t>
            </a:r>
            <a:r>
              <a:rPr lang="fa-IR" dirty="0"/>
              <a:t> عمدتا برای فراهم کردن پوشش بدون درز و اجرای عملکرد صفحه کنترل می‌باشد.</a:t>
            </a:r>
          </a:p>
          <a:p>
            <a:r>
              <a:rPr lang="en-US" dirty="0"/>
              <a:t>HPN</a:t>
            </a:r>
            <a:r>
              <a:rPr lang="fa-IR" dirty="0"/>
              <a:t>ها از طریق لینکهای </a:t>
            </a:r>
            <a:r>
              <a:rPr lang="en-US" dirty="0"/>
              <a:t>backhaul</a:t>
            </a:r>
            <a:r>
              <a:rPr lang="fa-IR" dirty="0"/>
              <a:t> به </a:t>
            </a:r>
            <a:r>
              <a:rPr lang="en-US" dirty="0"/>
              <a:t>BBU Pool</a:t>
            </a:r>
            <a:r>
              <a:rPr lang="fa-IR" dirty="0"/>
              <a:t> متصلند ( برای هماهنگ کردن تداخل )</a:t>
            </a:r>
          </a:p>
          <a:p>
            <a:r>
              <a:rPr lang="fa-IR" dirty="0"/>
              <a:t>سیگنال کنترلی و داده در این ساختار از هم جدا شده اند.</a:t>
            </a:r>
            <a:br>
              <a:rPr lang="fa-IR" dirty="0"/>
            </a:br>
            <a:endParaRPr lang="en-US" dirty="0"/>
          </a:p>
        </p:txBody>
      </p:sp>
      <p:sp>
        <p:nvSpPr>
          <p:cNvPr id="4" name="Slide Number Placeholder 3">
            <a:extLst>
              <a:ext uri="{FF2B5EF4-FFF2-40B4-BE49-F238E27FC236}">
                <a16:creationId xmlns:a16="http://schemas.microsoft.com/office/drawing/2014/main" id="{40F6502B-1B63-4A00-9E42-F3798277BEBB}"/>
              </a:ext>
            </a:extLst>
          </p:cNvPr>
          <p:cNvSpPr>
            <a:spLocks noGrp="1"/>
          </p:cNvSpPr>
          <p:nvPr>
            <p:ph type="sldNum" sz="quarter" idx="12"/>
          </p:nvPr>
        </p:nvSpPr>
        <p:spPr/>
        <p:txBody>
          <a:bodyPr/>
          <a:lstStyle/>
          <a:p>
            <a:fld id="{D57F1E4F-1CFF-5643-939E-217C01CDF565}" type="slidenum">
              <a:rPr lang="en-US" smtClean="0"/>
              <a:pPr/>
              <a:t>11</a:t>
            </a:fld>
            <a:r>
              <a:rPr lang="en-US"/>
              <a:t>/50</a:t>
            </a:r>
            <a:endParaRPr lang="en-US" dirty="0"/>
          </a:p>
        </p:txBody>
      </p:sp>
      <p:sp>
        <p:nvSpPr>
          <p:cNvPr id="7"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18742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CF73-8371-4C43-809C-23322E5CDD98}"/>
              </a:ext>
            </a:extLst>
          </p:cNvPr>
          <p:cNvSpPr>
            <a:spLocks noGrp="1"/>
          </p:cNvSpPr>
          <p:nvPr>
            <p:ph type="title"/>
          </p:nvPr>
        </p:nvSpPr>
        <p:spPr/>
        <p:txBody>
          <a:bodyPr/>
          <a:lstStyle/>
          <a:p>
            <a:r>
              <a:rPr lang="fa-IR" dirty="0"/>
              <a:t>شبکه ی دسترسی رادیویی ابری متجانس- </a:t>
            </a:r>
            <a:r>
              <a:rPr lang="en-US" sz="3200" dirty="0"/>
              <a:t>HCRAN</a:t>
            </a:r>
            <a:endParaRPr lang="en-US" dirty="0"/>
          </a:p>
        </p:txBody>
      </p:sp>
      <p:sp>
        <p:nvSpPr>
          <p:cNvPr id="4" name="Slide Number Placeholder 3">
            <a:extLst>
              <a:ext uri="{FF2B5EF4-FFF2-40B4-BE49-F238E27FC236}">
                <a16:creationId xmlns:a16="http://schemas.microsoft.com/office/drawing/2014/main" id="{182DF621-7D1F-418D-9055-C1F92A29AD6C}"/>
              </a:ext>
            </a:extLst>
          </p:cNvPr>
          <p:cNvSpPr>
            <a:spLocks noGrp="1"/>
          </p:cNvSpPr>
          <p:nvPr>
            <p:ph type="sldNum" sz="quarter" idx="12"/>
          </p:nvPr>
        </p:nvSpPr>
        <p:spPr/>
        <p:txBody>
          <a:bodyPr/>
          <a:lstStyle/>
          <a:p>
            <a:fld id="{D57F1E4F-1CFF-5643-939E-217C01CDF565}" type="slidenum">
              <a:rPr lang="en-US" smtClean="0"/>
              <a:pPr/>
              <a:t>12</a:t>
            </a:fld>
            <a:r>
              <a:rPr lang="en-US"/>
              <a:t>/50</a:t>
            </a:r>
            <a:endParaRPr lang="en-US" dirty="0"/>
          </a:p>
        </p:txBody>
      </p:sp>
      <p:pic>
        <p:nvPicPr>
          <p:cNvPr id="5" name="Picture 4">
            <a:extLst>
              <a:ext uri="{FF2B5EF4-FFF2-40B4-BE49-F238E27FC236}">
                <a16:creationId xmlns:a16="http://schemas.microsoft.com/office/drawing/2014/main" id="{BF21E42A-C392-47B0-BACF-975DF587E677}"/>
              </a:ext>
            </a:extLst>
          </p:cNvPr>
          <p:cNvPicPr>
            <a:picLocks noChangeAspect="1"/>
          </p:cNvPicPr>
          <p:nvPr/>
        </p:nvPicPr>
        <p:blipFill>
          <a:blip r:embed="rId2"/>
          <a:stretch>
            <a:fillRect/>
          </a:stretch>
        </p:blipFill>
        <p:spPr>
          <a:xfrm>
            <a:off x="3232155" y="2069621"/>
            <a:ext cx="6330398" cy="4409323"/>
          </a:xfrm>
          <a:prstGeom prst="rect">
            <a:avLst/>
          </a:prstGeom>
        </p:spPr>
      </p:pic>
      <p:sp>
        <p:nvSpPr>
          <p:cNvPr id="6" name="Rounded Rectangle 10">
            <a:extLst>
              <a:ext uri="{FF2B5EF4-FFF2-40B4-BE49-F238E27FC236}">
                <a16:creationId xmlns:a16="http://schemas.microsoft.com/office/drawing/2014/main" id="{A7F2D893-7115-4EF8-A50B-D1E9FBEAAACA}"/>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4FDDB759-6B7E-431B-9C29-F0E1405A2BB8}"/>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2F33D8FF-22D6-45E4-9436-2EC7604E4CFC}"/>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76ED65A-B0A7-404E-A14D-8FE3434A1232}"/>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5C7AFD74-AC78-4359-8242-56965C2751C0}"/>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1D1D7667-5436-46FB-8335-46345B6C3DB0}"/>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110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1129-1807-4BBD-B1F0-A82A08217592}"/>
              </a:ext>
            </a:extLst>
          </p:cNvPr>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a:extLst>
              <a:ext uri="{FF2B5EF4-FFF2-40B4-BE49-F238E27FC236}">
                <a16:creationId xmlns:a16="http://schemas.microsoft.com/office/drawing/2014/main" id="{A1D818A6-599A-4808-B9D3-406A76A7D817}"/>
              </a:ext>
            </a:extLst>
          </p:cNvPr>
          <p:cNvSpPr>
            <a:spLocks noGrp="1"/>
          </p:cNvSpPr>
          <p:nvPr>
            <p:ph idx="1"/>
          </p:nvPr>
        </p:nvSpPr>
        <p:spPr/>
        <p:txBody>
          <a:bodyPr/>
          <a:lstStyle/>
          <a:p>
            <a:r>
              <a:rPr lang="ar-IQ" dirty="0"/>
              <a:t>تمام ویژگیهای مثبت محاسبات ابری و شبکه‌های نامتجانس و محاسبات مهی را همزمان در بر می‌گیرد</a:t>
            </a:r>
            <a:endParaRPr lang="en-US" dirty="0"/>
          </a:p>
          <a:p>
            <a:r>
              <a:rPr lang="fa-IR" dirty="0"/>
              <a:t>م</a:t>
            </a:r>
            <a:r>
              <a:rPr lang="ar-IQ" dirty="0"/>
              <a:t>حاسبات مهی، اصطلاحی برای جایگزین کردن محاسبات ابری است که مقدار قابل توجهی از ذخیره سازی، ارتباطات، کنترل کردن، اندازه گیری و مدیریت را در لبه ی شبکه انجام می‌دهد</a:t>
            </a:r>
            <a:r>
              <a:rPr lang="fa-IR" dirty="0"/>
              <a:t>.</a:t>
            </a:r>
          </a:p>
          <a:p>
            <a:r>
              <a:rPr lang="ar-IQ" dirty="0"/>
              <a:t>سیستمهای </a:t>
            </a:r>
            <a:r>
              <a:rPr lang="en-US" dirty="0"/>
              <a:t> FRAN</a:t>
            </a:r>
            <a:r>
              <a:rPr lang="ar-IQ" dirty="0"/>
              <a:t>تحولی از سیستمهای </a:t>
            </a:r>
            <a:r>
              <a:rPr lang="en-US" dirty="0"/>
              <a:t>CRAN</a:t>
            </a:r>
            <a:r>
              <a:rPr lang="fa-IR" dirty="0"/>
              <a:t> </a:t>
            </a:r>
            <a:r>
              <a:rPr lang="en-US" dirty="0"/>
              <a:t> </a:t>
            </a:r>
            <a:r>
              <a:rPr lang="ar-IQ" dirty="0"/>
              <a:t>می‌باشد </a:t>
            </a:r>
            <a:r>
              <a:rPr lang="fa-IR" dirty="0"/>
              <a:t>که</a:t>
            </a:r>
            <a:r>
              <a:rPr lang="ar-IQ" dirty="0"/>
              <a:t> برخی از ارتباطات توزیع شده و عملکردهای ذخیره سازی در منطق لایه ی مه قرار دارد.</a:t>
            </a:r>
            <a:endParaRPr lang="en-US" dirty="0"/>
          </a:p>
        </p:txBody>
      </p:sp>
      <p:sp>
        <p:nvSpPr>
          <p:cNvPr id="4" name="Slide Number Placeholder 3">
            <a:extLst>
              <a:ext uri="{FF2B5EF4-FFF2-40B4-BE49-F238E27FC236}">
                <a16:creationId xmlns:a16="http://schemas.microsoft.com/office/drawing/2014/main" id="{9D7DC0C4-26B4-41D8-87AE-4D0526FE2E37}"/>
              </a:ext>
            </a:extLst>
          </p:cNvPr>
          <p:cNvSpPr>
            <a:spLocks noGrp="1"/>
          </p:cNvSpPr>
          <p:nvPr>
            <p:ph type="sldNum" sz="quarter" idx="12"/>
          </p:nvPr>
        </p:nvSpPr>
        <p:spPr/>
        <p:txBody>
          <a:bodyPr/>
          <a:lstStyle/>
          <a:p>
            <a:fld id="{D57F1E4F-1CFF-5643-939E-217C01CDF565}" type="slidenum">
              <a:rPr lang="en-US" smtClean="0"/>
              <a:pPr/>
              <a:t>13</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9375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شبکه های دسترسی رادیویی مهی </a:t>
            </a:r>
            <a:r>
              <a:rPr lang="en-US" dirty="0"/>
              <a:t>FRAN</a:t>
            </a:r>
          </a:p>
        </p:txBody>
      </p:sp>
      <p:sp>
        <p:nvSpPr>
          <p:cNvPr id="3" name="Content Placeholder 2"/>
          <p:cNvSpPr>
            <a:spLocks noGrp="1"/>
          </p:cNvSpPr>
          <p:nvPr>
            <p:ph idx="1"/>
          </p:nvPr>
        </p:nvSpPr>
        <p:spPr>
          <a:xfrm>
            <a:off x="1445122" y="1501212"/>
            <a:ext cx="8915400" cy="3777622"/>
          </a:xfrm>
        </p:spPr>
        <p:txBody>
          <a:bodyPr/>
          <a:lstStyle/>
          <a:p>
            <a:r>
              <a:rPr lang="ar-IQ" dirty="0"/>
              <a:t>چهار نوع ارتباطات ابری تعریف شده است</a:t>
            </a:r>
            <a:r>
              <a:rPr lang="fa-IR" dirty="0"/>
              <a:t>	</a:t>
            </a:r>
          </a:p>
          <a:p>
            <a:pPr lvl="1"/>
            <a:r>
              <a:rPr lang="ar-IQ" dirty="0"/>
              <a:t>ابر ذخیره‌گر و ارتباطات مرکزی جامع  که همانند ابر مرکزی</a:t>
            </a:r>
            <a:r>
              <a:rPr lang="en-US" dirty="0"/>
              <a:t> C-RAN </a:t>
            </a:r>
            <a:r>
              <a:rPr lang="ar-IQ" dirty="0"/>
              <a:t>می‌باشد.</a:t>
            </a:r>
            <a:endParaRPr lang="en-US" dirty="0"/>
          </a:p>
          <a:p>
            <a:pPr lvl="1"/>
            <a:r>
              <a:rPr lang="ar-IQ" dirty="0"/>
              <a:t> ابر کنترل‌گر مرکزی که برای تکمیل عملکردهای کنترلی می‌باشد و در </a:t>
            </a:r>
            <a:r>
              <a:rPr lang="en-US" dirty="0"/>
              <a:t>HPN</a:t>
            </a:r>
            <a:r>
              <a:rPr lang="ar-IQ" dirty="0"/>
              <a:t>ها قرار دارد.</a:t>
            </a:r>
            <a:endParaRPr lang="en-US" dirty="0"/>
          </a:p>
          <a:p>
            <a:pPr lvl="1"/>
            <a:r>
              <a:rPr lang="ar-IQ" dirty="0"/>
              <a:t>ابر ارتباطات منطقی توزیع شده که در برنامه‌های محاسبات مهی و ابزارهای این محاسبات قرار دارد.</a:t>
            </a:r>
            <a:endParaRPr lang="en-US" dirty="0"/>
          </a:p>
          <a:p>
            <a:pPr lvl="1"/>
            <a:r>
              <a:rPr lang="ar-IQ" dirty="0"/>
              <a:t>ابر ذخیره گر منطق توزیع شده</a:t>
            </a:r>
            <a:r>
              <a:rPr lang="en-US" dirty="0"/>
              <a:t> </a:t>
            </a:r>
            <a:r>
              <a:rPr lang="ar-IQ" dirty="0"/>
              <a:t>در</a:t>
            </a:r>
            <a:r>
              <a:rPr lang="en-US" dirty="0"/>
              <a:t> FRAN </a:t>
            </a:r>
            <a:r>
              <a:rPr lang="ar-IQ" dirty="0"/>
              <a:t>قرار دارد.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r>
              <a:rPr lang="en-US"/>
              <a:t>/50</a:t>
            </a:r>
            <a:endParaRPr lang="en-US" dirty="0"/>
          </a:p>
        </p:txBody>
      </p:sp>
      <p:pic>
        <p:nvPicPr>
          <p:cNvPr id="5" name="Picture 4">
            <a:extLst>
              <a:ext uri="{FF2B5EF4-FFF2-40B4-BE49-F238E27FC236}">
                <a16:creationId xmlns:a16="http://schemas.microsoft.com/office/drawing/2014/main" id="{9AECD0B6-F4CE-457A-8C0F-2EF793FEE178}"/>
              </a:ext>
            </a:extLst>
          </p:cNvPr>
          <p:cNvPicPr>
            <a:picLocks noChangeAspect="1"/>
          </p:cNvPicPr>
          <p:nvPr/>
        </p:nvPicPr>
        <p:blipFill>
          <a:blip r:embed="rId2"/>
          <a:stretch>
            <a:fillRect/>
          </a:stretch>
        </p:blipFill>
        <p:spPr>
          <a:xfrm>
            <a:off x="1941511" y="3730706"/>
            <a:ext cx="3839930" cy="3096256"/>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3876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XRAN</a:t>
            </a:r>
          </a:p>
        </p:txBody>
      </p:sp>
      <p:sp>
        <p:nvSpPr>
          <p:cNvPr id="3" name="Content Placeholder 2"/>
          <p:cNvSpPr>
            <a:spLocks noGrp="1"/>
          </p:cNvSpPr>
          <p:nvPr>
            <p:ph idx="1"/>
          </p:nvPr>
        </p:nvSpPr>
        <p:spPr>
          <a:xfrm>
            <a:off x="1598506" y="1580606"/>
            <a:ext cx="9253358" cy="4325245"/>
          </a:xfrm>
        </p:spPr>
        <p:txBody>
          <a:bodyPr/>
          <a:lstStyle/>
          <a:p>
            <a:r>
              <a:rPr lang="ar-IQ" dirty="0"/>
              <a:t>یک جایگزین انعطاف پذیر و باز برای</a:t>
            </a:r>
            <a:r>
              <a:rPr lang="fa-IR" dirty="0"/>
              <a:t> </a:t>
            </a:r>
            <a:r>
              <a:rPr lang="en-US" dirty="0"/>
              <a:t>RAN</a:t>
            </a:r>
            <a:r>
              <a:rPr lang="fa-IR" dirty="0"/>
              <a:t> </a:t>
            </a:r>
            <a:r>
              <a:rPr lang="ar-IQ" dirty="0"/>
              <a:t>مبتنی بر سخت افزار سنتی بدست آمده‌است.</a:t>
            </a:r>
            <a:endParaRPr lang="fa-IR" dirty="0"/>
          </a:p>
          <a:p>
            <a:r>
              <a:rPr lang="ar-IQ" dirty="0"/>
              <a:t>سه حوزه ی مهم</a:t>
            </a:r>
            <a:r>
              <a:rPr lang="fa-IR" dirty="0"/>
              <a:t> در این ساختار</a:t>
            </a:r>
          </a:p>
          <a:p>
            <a:pPr lvl="1"/>
            <a:r>
              <a:rPr lang="ar-IQ" dirty="0"/>
              <a:t>جداسازی بخش</a:t>
            </a:r>
            <a:r>
              <a:rPr lang="fa-IR" dirty="0"/>
              <a:t> </a:t>
            </a:r>
            <a:r>
              <a:rPr lang="ar-IQ" dirty="0"/>
              <a:t>صفحه ی کنترل</a:t>
            </a:r>
            <a:r>
              <a:rPr lang="fa-IR" dirty="0"/>
              <a:t> از </a:t>
            </a:r>
            <a:r>
              <a:rPr lang="ar-IQ" dirty="0"/>
              <a:t>صفحه‌ی کاربر</a:t>
            </a:r>
            <a:endParaRPr lang="fa-IR" dirty="0"/>
          </a:p>
          <a:p>
            <a:pPr lvl="2"/>
            <a:r>
              <a:rPr lang="fa-IR" dirty="0"/>
              <a:t> </a:t>
            </a:r>
            <a:r>
              <a:rPr lang="en-US" dirty="0"/>
              <a:t>RAN</a:t>
            </a:r>
            <a:r>
              <a:rPr lang="fa-IR" dirty="0"/>
              <a:t> به عنوان یک استخر منطقی از ظرفیت، با کارایی بیشتری کار کند.</a:t>
            </a:r>
          </a:p>
          <a:p>
            <a:pPr lvl="2"/>
            <a:r>
              <a:rPr lang="fa-IR" dirty="0"/>
              <a:t>جدایی نرم افزار از سخت افزار</a:t>
            </a:r>
          </a:p>
          <a:p>
            <a:pPr lvl="1"/>
            <a:r>
              <a:rPr lang="ar-IQ" dirty="0"/>
              <a:t>ساختن یک پشته نرم‌افزاری</a:t>
            </a:r>
            <a:r>
              <a:rPr lang="en-US" dirty="0"/>
              <a:t> </a:t>
            </a:r>
            <a:r>
              <a:rPr lang="fa-IR" dirty="0"/>
              <a:t> </a:t>
            </a:r>
            <a:r>
              <a:rPr lang="en-US" dirty="0" err="1"/>
              <a:t>eNodeB</a:t>
            </a:r>
            <a:r>
              <a:rPr lang="fa-IR" dirty="0"/>
              <a:t> مدولار</a:t>
            </a:r>
          </a:p>
          <a:p>
            <a:pPr lvl="2"/>
            <a:r>
              <a:rPr lang="fa-IR" dirty="0"/>
              <a:t>با طرح های مجازی سازی هماهنگی دارد</a:t>
            </a:r>
          </a:p>
          <a:p>
            <a:pPr lvl="1"/>
            <a:r>
              <a:rPr lang="ar-IQ" dirty="0"/>
              <a:t>انتشار رابطهای باز شمال و جنوب</a:t>
            </a:r>
            <a:endParaRPr lang="fa-IR" dirty="0"/>
          </a:p>
          <a:p>
            <a:pPr lvl="2"/>
            <a:r>
              <a:rPr lang="ar-IQ" dirty="0"/>
              <a:t>رابطهای استاندارد و باز قابلیت پشتیبانی از فروشنده‌های متعدد همکاری اثبات شده دارند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1829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491" y="101197"/>
            <a:ext cx="8911687" cy="1280890"/>
          </a:xfrm>
        </p:spPr>
        <p:txBody>
          <a:bodyPr/>
          <a:lstStyle/>
          <a:p>
            <a:r>
              <a:rPr lang="en-US" dirty="0"/>
              <a:t>VRAN</a:t>
            </a:r>
          </a:p>
        </p:txBody>
      </p:sp>
      <p:sp>
        <p:nvSpPr>
          <p:cNvPr id="3" name="Content Placeholder 2"/>
          <p:cNvSpPr>
            <a:spLocks noGrp="1"/>
          </p:cNvSpPr>
          <p:nvPr>
            <p:ph idx="1"/>
          </p:nvPr>
        </p:nvSpPr>
        <p:spPr>
          <a:xfrm>
            <a:off x="1549626" y="1266080"/>
            <a:ext cx="8915400" cy="3777622"/>
          </a:xfrm>
        </p:spPr>
        <p:txBody>
          <a:bodyPr/>
          <a:lstStyle/>
          <a:p>
            <a:r>
              <a:rPr lang="ar-IQ" dirty="0"/>
              <a:t> شبکه‌های دسترسی رادیویی مجازی</a:t>
            </a:r>
            <a:r>
              <a:rPr lang="fa-IR" dirty="0"/>
              <a:t>-</a:t>
            </a:r>
            <a:r>
              <a:rPr lang="en-US" dirty="0"/>
              <a:t> BBU</a:t>
            </a:r>
            <a:r>
              <a:rPr lang="fa-IR" dirty="0"/>
              <a:t> مجازی می شود</a:t>
            </a:r>
          </a:p>
          <a:p>
            <a:r>
              <a:rPr lang="ar-IQ" dirty="0"/>
              <a:t>با اجرای توابع باند پایه مجازی بر روی سخت افزار سرور کالا، بر اساس اصول مجازی سازی توابع شبکه </a:t>
            </a:r>
            <a:r>
              <a:rPr lang="en-US" dirty="0"/>
              <a:t>، </a:t>
            </a:r>
            <a:r>
              <a:rPr lang="ar-IQ" dirty="0"/>
              <a:t>فراتر از آخرین شبکه‌ی  متمرکز رادیویی</a:t>
            </a:r>
            <a:r>
              <a:rPr lang="en-US" dirty="0"/>
              <a:t> </a:t>
            </a:r>
            <a:r>
              <a:rPr lang="ar-IQ" dirty="0"/>
              <a:t>است</a:t>
            </a:r>
          </a:p>
          <a:p>
            <a:r>
              <a:rPr lang="ar-IQ" dirty="0"/>
              <a:t>افزایش هوشمندانه ظرفیت </a:t>
            </a:r>
            <a:endParaRPr lang="en-US" dirty="0"/>
          </a:p>
          <a:p>
            <a:r>
              <a:rPr lang="ar-IQ" dirty="0"/>
              <a:t>کاهش چشمگیر هزینه‌ها</a:t>
            </a:r>
            <a:endParaRPr lang="en-US" dirty="0"/>
          </a:p>
          <a:p>
            <a:r>
              <a:rPr lang="ar-IQ" dirty="0"/>
              <a:t>معماری </a:t>
            </a:r>
            <a:r>
              <a:rPr lang="en-US" dirty="0" err="1"/>
              <a:t>vRAN</a:t>
            </a:r>
            <a:r>
              <a:rPr lang="en-US" dirty="0"/>
              <a:t> </a:t>
            </a:r>
            <a:r>
              <a:rPr lang="ar-IQ" dirty="0"/>
              <a:t>همچنین امکان انتقال اترنت و </a:t>
            </a:r>
            <a:r>
              <a:rPr lang="en-US" dirty="0"/>
              <a:t>IP </a:t>
            </a:r>
            <a:r>
              <a:rPr lang="ar-IQ" dirty="0"/>
              <a:t>را فراهم می‌کند</a:t>
            </a:r>
            <a:endParaRPr lang="en-US" dirty="0"/>
          </a:p>
          <a:p>
            <a:pPr lvl="1"/>
            <a:r>
              <a:rPr lang="ar-IQ" dirty="0"/>
              <a:t> که به ارائه‌دهندگان خدمات گزینه‌های مقرون به صرفه‌تری برای انتقال </a:t>
            </a:r>
            <a:r>
              <a:rPr lang="en-US" dirty="0" err="1"/>
              <a:t>fronthaul</a:t>
            </a:r>
            <a:r>
              <a:rPr lang="en-US" dirty="0"/>
              <a:t> </a:t>
            </a:r>
            <a:r>
              <a:rPr lang="ar-IQ" dirty="0"/>
              <a:t>می‌دهد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r>
              <a:rPr lang="en-US"/>
              <a:t>/50</a:t>
            </a:r>
            <a:endParaRPr lang="en-US" dirty="0"/>
          </a:p>
        </p:txBody>
      </p:sp>
      <p:pic>
        <p:nvPicPr>
          <p:cNvPr id="5" name="Picture 4"/>
          <p:cNvPicPr>
            <a:picLocks noChangeAspect="1"/>
          </p:cNvPicPr>
          <p:nvPr/>
        </p:nvPicPr>
        <p:blipFill>
          <a:blip r:embed="rId2"/>
          <a:stretch>
            <a:fillRect/>
          </a:stretch>
        </p:blipFill>
        <p:spPr>
          <a:xfrm>
            <a:off x="4310743" y="4474241"/>
            <a:ext cx="4616731" cy="2280628"/>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55584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a:t>
            </a:r>
            <a:r>
              <a:rPr lang="ar-IQ" dirty="0"/>
              <a:t>لمانهای شبکه ی دسترسی رادیویی را مجازی می‌کند، آنها را جدا کرده و رابطهای باز</a:t>
            </a:r>
            <a:r>
              <a:rPr lang="fa-IR" dirty="0"/>
              <a:t> </a:t>
            </a:r>
            <a:r>
              <a:rPr lang="ar-IQ" dirty="0"/>
              <a:t>مناسب را برای اتصال این عناصر</a:t>
            </a:r>
            <a:r>
              <a:rPr lang="fa-IR" dirty="0"/>
              <a:t> </a:t>
            </a:r>
            <a:r>
              <a:rPr lang="ar-IQ" dirty="0"/>
              <a:t>تعیین می‌کند.</a:t>
            </a:r>
            <a:endParaRPr lang="fa-IR" dirty="0"/>
          </a:p>
          <a:p>
            <a:r>
              <a:rPr lang="fa-IR" dirty="0"/>
              <a:t>استفاده از روشهای یادگیری ماشین برای هوشمندسازی لایه‌های </a:t>
            </a:r>
            <a:r>
              <a:rPr lang="en-US" dirty="0"/>
              <a:t>RAN</a:t>
            </a:r>
          </a:p>
          <a:p>
            <a:r>
              <a:rPr lang="fa-IR" dirty="0"/>
              <a:t>توابع شبکه ی دسترسی رادیویی به ۳ بخش تقسیم می شود</a:t>
            </a:r>
          </a:p>
          <a:p>
            <a:pPr lvl="1"/>
            <a:r>
              <a:rPr lang="en-US" dirty="0"/>
              <a:t>RU</a:t>
            </a:r>
            <a:r>
              <a:rPr lang="fa-IR" dirty="0"/>
              <a:t> </a:t>
            </a:r>
            <a:r>
              <a:rPr lang="fa-IR" dirty="0">
                <a:sym typeface="Wingdings" panose="05000000000000000000" pitchFamily="2" charset="2"/>
              </a:rPr>
              <a:t> </a:t>
            </a:r>
            <a:r>
              <a:rPr lang="en-US" dirty="0" err="1">
                <a:sym typeface="Wingdings" panose="05000000000000000000" pitchFamily="2" charset="2"/>
              </a:rPr>
              <a:t>phy</a:t>
            </a:r>
            <a:r>
              <a:rPr lang="fa-IR" dirty="0">
                <a:sym typeface="Wingdings" panose="05000000000000000000" pitchFamily="2" charset="2"/>
              </a:rPr>
              <a:t> لایه ی پایین</a:t>
            </a:r>
            <a:endParaRPr lang="en-US" dirty="0"/>
          </a:p>
          <a:p>
            <a:pPr lvl="1"/>
            <a:r>
              <a:rPr lang="en-US" dirty="0"/>
              <a:t>DU</a:t>
            </a:r>
            <a:r>
              <a:rPr lang="fa-IR" dirty="0"/>
              <a:t> </a:t>
            </a:r>
            <a:r>
              <a:rPr lang="fa-IR" dirty="0">
                <a:sym typeface="Wingdings" panose="05000000000000000000" pitchFamily="2" charset="2"/>
              </a:rPr>
              <a:t> </a:t>
            </a:r>
            <a:r>
              <a:rPr lang="en-US" dirty="0" err="1">
                <a:sym typeface="Wingdings" panose="05000000000000000000" pitchFamily="2" charset="2"/>
              </a:rPr>
              <a:t>phy</a:t>
            </a:r>
            <a:r>
              <a:rPr lang="en-US" dirty="0">
                <a:sym typeface="Wingdings" panose="05000000000000000000" pitchFamily="2" charset="2"/>
              </a:rPr>
              <a:t> </a:t>
            </a:r>
            <a:r>
              <a:rPr lang="fa-IR" dirty="0">
                <a:sym typeface="Wingdings" panose="05000000000000000000" pitchFamily="2" charset="2"/>
              </a:rPr>
              <a:t> لایه بالاتر، </a:t>
            </a:r>
            <a:r>
              <a:rPr lang="en-US" dirty="0">
                <a:sym typeface="Wingdings" panose="05000000000000000000" pitchFamily="2" charset="2"/>
              </a:rPr>
              <a:t>RLC</a:t>
            </a:r>
            <a:r>
              <a:rPr lang="fa-IR" dirty="0">
                <a:sym typeface="Wingdings" panose="05000000000000000000" pitchFamily="2" charset="2"/>
              </a:rPr>
              <a:t> و </a:t>
            </a:r>
            <a:r>
              <a:rPr lang="en-US" dirty="0">
                <a:sym typeface="Wingdings" panose="05000000000000000000" pitchFamily="2" charset="2"/>
              </a:rPr>
              <a:t>MAC</a:t>
            </a:r>
            <a:endParaRPr lang="en-US" dirty="0"/>
          </a:p>
          <a:p>
            <a:pPr lvl="1"/>
            <a:r>
              <a:rPr lang="en-US" dirty="0"/>
              <a:t>CU</a:t>
            </a:r>
            <a:r>
              <a:rPr lang="fa-IR" dirty="0"/>
              <a:t> </a:t>
            </a:r>
            <a:r>
              <a:rPr lang="fa-IR" dirty="0">
                <a:sym typeface="Wingdings" panose="05000000000000000000" pitchFamily="2" charset="2"/>
              </a:rPr>
              <a:t> </a:t>
            </a:r>
            <a:r>
              <a:rPr lang="en-US" dirty="0">
                <a:sym typeface="Wingdings" panose="05000000000000000000" pitchFamily="2" charset="2"/>
              </a:rPr>
              <a:t>RRC</a:t>
            </a:r>
            <a:r>
              <a:rPr lang="fa-IR" dirty="0">
                <a:sym typeface="Wingdings" panose="05000000000000000000" pitchFamily="2" charset="2"/>
              </a:rPr>
              <a:t>، </a:t>
            </a:r>
            <a:r>
              <a:rPr lang="en-US" dirty="0">
                <a:sym typeface="Wingdings" panose="05000000000000000000" pitchFamily="2" charset="2"/>
              </a:rPr>
              <a:t>PDCP</a:t>
            </a:r>
            <a:r>
              <a:rPr lang="fa-IR" dirty="0">
                <a:sym typeface="Wingdings" panose="05000000000000000000" pitchFamily="2" charset="2"/>
              </a:rPr>
              <a:t> و </a:t>
            </a:r>
            <a:r>
              <a:rPr lang="en-US" dirty="0">
                <a:sym typeface="Wingdings" panose="05000000000000000000" pitchFamily="2" charset="2"/>
              </a:rPr>
              <a:t>SDAP</a:t>
            </a: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756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از ترکیب </a:t>
            </a:r>
            <a:r>
              <a:rPr lang="en-US" dirty="0"/>
              <a:t>C-RAN</a:t>
            </a:r>
            <a:r>
              <a:rPr lang="fa-IR" dirty="0"/>
              <a:t> و </a:t>
            </a:r>
            <a:r>
              <a:rPr lang="en-US" dirty="0"/>
              <a:t>VRAN </a:t>
            </a:r>
            <a:r>
              <a:rPr lang="fa-IR" dirty="0"/>
              <a:t> - </a:t>
            </a:r>
            <a:r>
              <a:rPr lang="en-US" dirty="0"/>
              <a:t>C-RAN</a:t>
            </a:r>
            <a:r>
              <a:rPr lang="fa-IR" dirty="0"/>
              <a:t> و </a:t>
            </a:r>
            <a:r>
              <a:rPr lang="en-US" dirty="0"/>
              <a:t>XRAN</a:t>
            </a:r>
          </a:p>
          <a:p>
            <a:r>
              <a:rPr lang="fa-IR" dirty="0"/>
              <a:t>ويژگی</a:t>
            </a:r>
            <a:r>
              <a:rPr lang="en-US" dirty="0"/>
              <a:t> </a:t>
            </a:r>
            <a:r>
              <a:rPr lang="fa-IR" dirty="0"/>
              <a:t>های </a:t>
            </a:r>
            <a:r>
              <a:rPr lang="en-US" dirty="0"/>
              <a:t>ORAN</a:t>
            </a:r>
          </a:p>
          <a:p>
            <a:pPr lvl="1"/>
            <a:r>
              <a:rPr lang="fa-IR" dirty="0"/>
              <a:t>باز بودن</a:t>
            </a:r>
          </a:p>
          <a:p>
            <a:pPr lvl="1"/>
            <a:r>
              <a:rPr lang="fa-IR" dirty="0"/>
              <a:t>هوشمندی</a:t>
            </a:r>
          </a:p>
          <a:p>
            <a:pPr lvl="1"/>
            <a:r>
              <a:rPr lang="fa-IR" dirty="0"/>
              <a:t>مجازی سازی بخش </a:t>
            </a:r>
            <a:r>
              <a:rPr lang="en-US" dirty="0"/>
              <a:t>RAN</a:t>
            </a:r>
          </a:p>
          <a:p>
            <a:pPr lvl="1"/>
            <a:r>
              <a:rPr lang="fa-IR" dirty="0"/>
              <a:t>نرم افزار منبع باز</a:t>
            </a:r>
          </a:p>
          <a:p>
            <a:pPr lvl="1"/>
            <a:r>
              <a:rPr lang="fa-IR" dirty="0"/>
              <a:t>سخت افزار سفید</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r>
              <a:rPr lang="en-US"/>
              <a:t>/50</a:t>
            </a:r>
            <a:endParaRPr lang="en-US" dirty="0"/>
          </a:p>
        </p:txBody>
      </p:sp>
      <p:pic>
        <p:nvPicPr>
          <p:cNvPr id="5" name="Picture 4"/>
          <p:cNvPicPr>
            <a:picLocks noChangeAspect="1"/>
          </p:cNvPicPr>
          <p:nvPr/>
        </p:nvPicPr>
        <p:blipFill>
          <a:blip r:embed="rId2"/>
          <a:stretch>
            <a:fillRect/>
          </a:stretch>
        </p:blipFill>
        <p:spPr>
          <a:xfrm>
            <a:off x="1143764" y="2560320"/>
            <a:ext cx="4691237" cy="420624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112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09" y="173244"/>
            <a:ext cx="8911687" cy="1280890"/>
          </a:xfrm>
        </p:spPr>
        <p:txBody>
          <a:bodyPr/>
          <a:lstStyle/>
          <a:p>
            <a:r>
              <a:rPr lang="en-US"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r>
              <a:rPr lang="en-US"/>
              <a:t>/50</a:t>
            </a:r>
            <a:endParaRPr lang="en-US" dirty="0"/>
          </a:p>
        </p:txBody>
      </p:sp>
      <p:pic>
        <p:nvPicPr>
          <p:cNvPr id="5" name="Picture 4"/>
          <p:cNvPicPr>
            <a:picLocks noChangeAspect="1"/>
          </p:cNvPicPr>
          <p:nvPr/>
        </p:nvPicPr>
        <p:blipFill>
          <a:blip r:embed="rId2"/>
          <a:stretch>
            <a:fillRect/>
          </a:stretch>
        </p:blipFill>
        <p:spPr>
          <a:xfrm>
            <a:off x="3317966" y="1298912"/>
            <a:ext cx="5993856" cy="5374190"/>
          </a:xfrm>
          <a:prstGeom prst="rect">
            <a:avLst/>
          </a:prstGeom>
        </p:spPr>
      </p:pic>
      <p:sp>
        <p:nvSpPr>
          <p:cNvPr id="6"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4355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d.jpg"/>
          <p:cNvPicPr>
            <a:picLocks noGrp="1"/>
          </p:cNvPicPr>
          <p:nvPr>
            <p:ph idx="1"/>
          </p:nvPr>
        </p:nvPicPr>
        <p:blipFill>
          <a:blip r:embed="rId2" cstate="print">
            <a:biLevel thresh="25000"/>
          </a:blip>
          <a:stretch>
            <a:fillRect/>
          </a:stretch>
        </p:blipFill>
        <p:spPr>
          <a:xfrm>
            <a:off x="2962142" y="876300"/>
            <a:ext cx="8023358" cy="4597400"/>
          </a:xfrm>
          <a:prstGeom prst="roundRect">
            <a:avLst>
              <a:gd name="adj" fmla="val 16667"/>
            </a:avLst>
          </a:prstGeom>
          <a:gradFill flip="none" rotWithShape="1">
            <a:gsLst>
              <a:gs pos="0">
                <a:srgbClr val="67CDF5">
                  <a:lumMod val="80000"/>
                  <a:lumOff val="20000"/>
                </a:srgbClr>
              </a:gs>
              <a:gs pos="0">
                <a:srgbClr val="00B0F0"/>
              </a:gs>
              <a:gs pos="100000">
                <a:schemeClr val="bg2">
                  <a:shade val="98000"/>
                  <a:satMod val="120000"/>
                  <a:lumMod val="98000"/>
                </a:schemeClr>
              </a:gs>
            </a:gsLst>
            <a:lin ang="5400000" scaled="0"/>
            <a:tileRect/>
          </a:gra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r>
              <a:rPr lang="en-US" dirty="0"/>
              <a:t>/50</a:t>
            </a:r>
          </a:p>
        </p:txBody>
      </p:sp>
    </p:spTree>
    <p:extLst>
      <p:ext uri="{BB962C8B-B14F-4D97-AF65-F5344CB8AC3E}">
        <p14:creationId xmlns:p14="http://schemas.microsoft.com/office/powerpoint/2010/main" val="196134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a:xfrm>
            <a:off x="671829" y="1366448"/>
            <a:ext cx="9890260" cy="4951840"/>
          </a:xfrm>
        </p:spPr>
        <p:txBody>
          <a:bodyPr>
            <a:normAutofit lnSpcReduction="10000"/>
          </a:bodyPr>
          <a:lstStyle/>
          <a:p>
            <a:r>
              <a:rPr lang="fa-IR" dirty="0"/>
              <a:t>ساختار </a:t>
            </a:r>
            <a:r>
              <a:rPr lang="en-US" dirty="0"/>
              <a:t>ORAN</a:t>
            </a:r>
            <a:endParaRPr lang="fa-IR" dirty="0"/>
          </a:p>
          <a:p>
            <a:pPr lvl="1"/>
            <a:r>
              <a:rPr lang="fa-IR" dirty="0"/>
              <a:t>کنترلگر هوشمند </a:t>
            </a:r>
            <a:r>
              <a:rPr lang="en-US" dirty="0"/>
              <a:t>RAN</a:t>
            </a:r>
            <a:r>
              <a:rPr lang="fa-IR" dirty="0"/>
              <a:t> </a:t>
            </a:r>
            <a:r>
              <a:rPr lang="en-US" dirty="0"/>
              <a:t>(RIC)</a:t>
            </a:r>
            <a:r>
              <a:rPr lang="fa-IR" dirty="0"/>
              <a:t> ،غیر زمان واقعی (بالاتر از یک ثانیه)</a:t>
            </a:r>
          </a:p>
          <a:p>
            <a:pPr lvl="2"/>
            <a:r>
              <a:rPr lang="fa-IR" dirty="0"/>
              <a:t>مدیریت سیاست</a:t>
            </a:r>
          </a:p>
          <a:p>
            <a:pPr lvl="2"/>
            <a:r>
              <a:rPr lang="fa-IR" dirty="0"/>
              <a:t>آنالیز </a:t>
            </a:r>
            <a:r>
              <a:rPr lang="en-US" dirty="0"/>
              <a:t>RAN</a:t>
            </a:r>
          </a:p>
          <a:p>
            <a:pPr lvl="2"/>
            <a:r>
              <a:rPr lang="fa-IR" dirty="0"/>
              <a:t>مدیریت توابعی که از هوش مصنوعی استفاده می گردد</a:t>
            </a:r>
          </a:p>
          <a:p>
            <a:pPr lvl="1"/>
            <a:r>
              <a:rPr lang="fa-IR" dirty="0"/>
              <a:t>کنترلگر هوشمند </a:t>
            </a:r>
            <a:r>
              <a:rPr lang="en-US" dirty="0"/>
              <a:t>(RIC)</a:t>
            </a:r>
            <a:r>
              <a:rPr lang="fa-IR" dirty="0"/>
              <a:t> ، نزدیک به زمان واقعی(کمتر از یک ثانیه )</a:t>
            </a:r>
          </a:p>
          <a:p>
            <a:pPr lvl="2"/>
            <a:r>
              <a:rPr lang="en-US" dirty="0"/>
              <a:t>RRM </a:t>
            </a:r>
            <a:r>
              <a:rPr lang="fa-IR" dirty="0"/>
              <a:t> -مدیریت تعادل بار، </a:t>
            </a:r>
            <a:r>
              <a:rPr lang="en-US" dirty="0"/>
              <a:t>RB</a:t>
            </a:r>
            <a:r>
              <a:rPr lang="fa-IR" dirty="0"/>
              <a:t> </a:t>
            </a:r>
            <a:endParaRPr lang="en-US" dirty="0"/>
          </a:p>
          <a:p>
            <a:pPr lvl="2"/>
            <a:r>
              <a:rPr lang="en-US" dirty="0" err="1"/>
              <a:t>QoS</a:t>
            </a:r>
            <a:endParaRPr lang="fa-IR" dirty="0"/>
          </a:p>
          <a:p>
            <a:pPr lvl="1"/>
            <a:r>
              <a:rPr lang="fa-IR" dirty="0"/>
              <a:t>پشته پروتکل </a:t>
            </a:r>
            <a:r>
              <a:rPr lang="en-US" dirty="0"/>
              <a:t>CU</a:t>
            </a:r>
          </a:p>
          <a:p>
            <a:pPr lvl="2"/>
            <a:r>
              <a:rPr lang="fa-IR" dirty="0"/>
              <a:t>پشتیبانی از مجازی سازی</a:t>
            </a:r>
          </a:p>
          <a:p>
            <a:pPr lvl="2"/>
            <a:r>
              <a:rPr lang="fa-IR" dirty="0"/>
              <a:t>اجرای دستورات توابع </a:t>
            </a:r>
            <a:r>
              <a:rPr lang="en-US" dirty="0"/>
              <a:t>RIC</a:t>
            </a:r>
            <a:r>
              <a:rPr lang="fa-IR" dirty="0"/>
              <a:t> غیر زمان واقعی</a:t>
            </a:r>
          </a:p>
          <a:p>
            <a:pPr lvl="1"/>
            <a:r>
              <a:rPr lang="en-US" dirty="0"/>
              <a:t>O-DU</a:t>
            </a:r>
            <a:r>
              <a:rPr lang="fa-IR" dirty="0"/>
              <a:t> و </a:t>
            </a:r>
            <a:r>
              <a:rPr lang="en-US" dirty="0"/>
              <a:t>O_RU</a:t>
            </a:r>
          </a:p>
          <a:p>
            <a:pPr marL="457200" lvl="1"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39876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55" y="238559"/>
            <a:ext cx="8911687" cy="1280890"/>
          </a:xfrm>
        </p:spPr>
        <p:txBody>
          <a:bodyPr/>
          <a:lstStyle/>
          <a:p>
            <a:r>
              <a:rPr lang="ar-IQ" dirty="0"/>
              <a:t>مجازی سازی توابع شبکه </a:t>
            </a:r>
            <a:br>
              <a:rPr lang="ar-IQ" dirty="0"/>
            </a:br>
            <a:endParaRPr lang="en-US" dirty="0"/>
          </a:p>
        </p:txBody>
      </p:sp>
      <p:sp>
        <p:nvSpPr>
          <p:cNvPr id="3" name="Content Placeholder 2"/>
          <p:cNvSpPr>
            <a:spLocks noGrp="1"/>
          </p:cNvSpPr>
          <p:nvPr>
            <p:ph idx="1"/>
          </p:nvPr>
        </p:nvSpPr>
        <p:spPr>
          <a:xfrm>
            <a:off x="1143764" y="1382086"/>
            <a:ext cx="9709435" cy="5084027"/>
          </a:xfrm>
        </p:spPr>
        <p:txBody>
          <a:bodyPr>
            <a:normAutofit fontScale="92500" lnSpcReduction="10000"/>
          </a:bodyPr>
          <a:lstStyle/>
          <a:p>
            <a:r>
              <a:rPr lang="ar-IQ" dirty="0"/>
              <a:t>جداسازی المانهای نرم افزاری و سخت افزاری شبکه صورت</a:t>
            </a:r>
            <a:r>
              <a:rPr lang="en-US" dirty="0"/>
              <a:t> </a:t>
            </a:r>
            <a:r>
              <a:rPr lang="ar-IQ" dirty="0"/>
              <a:t>گرفته است و به عنوان مجازی سازی توابع شبکه</a:t>
            </a:r>
            <a:r>
              <a:rPr lang="en-US" dirty="0"/>
              <a:t> (NFV)</a:t>
            </a:r>
            <a:r>
              <a:rPr lang="ar-IQ" dirty="0"/>
              <a:t>معرفی شده است </a:t>
            </a:r>
            <a:endParaRPr lang="en-US" dirty="0"/>
          </a:p>
          <a:p>
            <a:r>
              <a:rPr lang="ar-IQ" dirty="0"/>
              <a:t>توابع شبکه ی مجازی</a:t>
            </a:r>
            <a:r>
              <a:rPr lang="en-US" dirty="0"/>
              <a:t> VNF</a:t>
            </a:r>
            <a:r>
              <a:rPr lang="ar-IQ" dirty="0"/>
              <a:t>بلوکهای توابع سیستم هستند </a:t>
            </a:r>
            <a:endParaRPr lang="en-US" dirty="0"/>
          </a:p>
          <a:p>
            <a:r>
              <a:rPr lang="ar-IQ" dirty="0"/>
              <a:t>ایده اصلی </a:t>
            </a:r>
            <a:r>
              <a:rPr lang="en-US" dirty="0"/>
              <a:t>NFV</a:t>
            </a:r>
            <a:r>
              <a:rPr lang="ar-IQ" dirty="0"/>
              <a:t>جداسازی تجهیزات شبکه فیزیکی از توابع اجرا شده</a:t>
            </a:r>
            <a:r>
              <a:rPr lang="fa-IR" dirty="0"/>
              <a:t> </a:t>
            </a:r>
            <a:r>
              <a:rPr lang="ar-IQ" dirty="0"/>
              <a:t>بر روی آنها است </a:t>
            </a:r>
            <a:endParaRPr lang="fa-IR" dirty="0"/>
          </a:p>
          <a:p>
            <a:r>
              <a:rPr lang="fa-IR" dirty="0"/>
              <a:t>ویژگی های </a:t>
            </a:r>
            <a:r>
              <a:rPr lang="en-US" dirty="0"/>
              <a:t>NFV</a:t>
            </a:r>
          </a:p>
          <a:p>
            <a:pPr lvl="1"/>
            <a:r>
              <a:rPr lang="ar-IQ" dirty="0"/>
              <a:t>جدا سازی بخش نرم افزار از سخت افزار</a:t>
            </a:r>
            <a:endParaRPr lang="en-US" dirty="0"/>
          </a:p>
          <a:p>
            <a:pPr lvl="1"/>
            <a:r>
              <a:rPr lang="ar-IQ" dirty="0"/>
              <a:t>استقرار عملکرد شبکه انعطاف پذیر </a:t>
            </a:r>
            <a:endParaRPr lang="en-US" dirty="0"/>
          </a:p>
          <a:p>
            <a:pPr lvl="1"/>
            <a:r>
              <a:rPr lang="fa-IR" dirty="0"/>
              <a:t>مقیاس گذاری پویا</a:t>
            </a:r>
            <a:br>
              <a:rPr lang="ar-IQ" dirty="0"/>
            </a:br>
            <a:br>
              <a:rPr lang="ar-IQ" dirty="0"/>
            </a:br>
            <a:r>
              <a:rPr lang="ar-IQ" dirty="0"/>
              <a:t> </a:t>
            </a:r>
            <a:br>
              <a:rPr lang="ar-IQ" dirty="0"/>
            </a:br>
            <a:br>
              <a:rPr lang="ar-IQ" dirty="0"/>
            </a:b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916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مجازی سازی توابع شبکه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12" name="Content Placeholder 11"/>
          <p:cNvSpPr>
            <a:spLocks noGrp="1"/>
          </p:cNvSpPr>
          <p:nvPr>
            <p:ph idx="1"/>
          </p:nvPr>
        </p:nvSpPr>
        <p:spPr>
          <a:xfrm>
            <a:off x="1266495" y="1440671"/>
            <a:ext cx="9643931" cy="4555180"/>
          </a:xfrm>
        </p:spPr>
        <p:txBody>
          <a:bodyPr>
            <a:normAutofit/>
          </a:bodyPr>
          <a:lstStyle/>
          <a:p>
            <a:r>
              <a:rPr lang="fa-IR" dirty="0"/>
              <a:t>سه مولفه اصلی </a:t>
            </a:r>
            <a:r>
              <a:rPr lang="en-US" dirty="0"/>
              <a:t>NFV</a:t>
            </a:r>
          </a:p>
          <a:p>
            <a:pPr lvl="1"/>
            <a:r>
              <a:rPr lang="fa-IR" dirty="0"/>
              <a:t>خدمات</a:t>
            </a:r>
            <a:endParaRPr lang="en-US" dirty="0"/>
          </a:p>
          <a:p>
            <a:pPr lvl="2"/>
            <a:r>
              <a:rPr lang="ar-IQ" dirty="0"/>
              <a:t>یک سرویس مجموعه ای از ها </a:t>
            </a:r>
            <a:r>
              <a:rPr lang="en-US" dirty="0"/>
              <a:t>VNF</a:t>
            </a:r>
            <a:r>
              <a:rPr lang="ar-IQ" dirty="0"/>
              <a:t>است که میتوانند در یک یا چند ماشین مجازی پیاده سازی</a:t>
            </a:r>
            <a:br>
              <a:rPr lang="ar-IQ" dirty="0"/>
            </a:br>
            <a:r>
              <a:rPr lang="ar-IQ" dirty="0"/>
              <a:t>شوند </a:t>
            </a:r>
            <a:endParaRPr lang="fa-IR" dirty="0"/>
          </a:p>
          <a:p>
            <a:pPr lvl="1"/>
            <a:r>
              <a:rPr lang="en-US" dirty="0"/>
              <a:t>NFVI</a:t>
            </a:r>
          </a:p>
          <a:p>
            <a:pPr lvl="2"/>
            <a:r>
              <a:rPr lang="en-US" dirty="0"/>
              <a:t>I</a:t>
            </a:r>
            <a:r>
              <a:rPr lang="ar-IQ" dirty="0"/>
              <a:t>شامل اتصال شبکه بین مکانها، به عنوان مثال، بین مراکز داده</a:t>
            </a:r>
            <a:endParaRPr lang="en-US" dirty="0"/>
          </a:p>
          <a:p>
            <a:pPr marL="914400" lvl="2" indent="0">
              <a:buNone/>
            </a:pPr>
            <a:r>
              <a:rPr lang="ar-IQ" dirty="0"/>
              <a:t> و ابرهای ترکیبی عمومی</a:t>
            </a:r>
            <a:r>
              <a:rPr lang="en-US" dirty="0"/>
              <a:t> </a:t>
            </a:r>
            <a:r>
              <a:rPr lang="ar-IQ" dirty="0"/>
              <a:t>یا</a:t>
            </a:r>
            <a:r>
              <a:rPr lang="en-US" dirty="0"/>
              <a:t> </a:t>
            </a:r>
            <a:r>
              <a:rPr lang="ar-IQ" dirty="0"/>
              <a:t>خصوصی است </a:t>
            </a:r>
            <a:br>
              <a:rPr lang="ar-IQ" dirty="0"/>
            </a:br>
            <a:endParaRPr lang="en-US" dirty="0"/>
          </a:p>
          <a:p>
            <a:pPr lvl="1"/>
            <a:r>
              <a:rPr lang="en-US" dirty="0"/>
              <a:t>MANO</a:t>
            </a:r>
          </a:p>
          <a:p>
            <a:pPr lvl="2"/>
            <a:r>
              <a:rPr lang="fa-IR" dirty="0"/>
              <a:t>شامل هماهنگ ساز، مدیران </a:t>
            </a:r>
            <a:r>
              <a:rPr lang="en-US" dirty="0"/>
              <a:t>VNF</a:t>
            </a:r>
            <a:r>
              <a:rPr lang="fa-IR" dirty="0"/>
              <a:t> و مدیران زیرساخت مجازی اند.</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57" y="2766497"/>
            <a:ext cx="4768228" cy="3883625"/>
          </a:xfrm>
          <a:prstGeom prst="rect">
            <a:avLst/>
          </a:prstGeom>
        </p:spPr>
      </p:pic>
    </p:spTree>
    <p:extLst>
      <p:ext uri="{BB962C8B-B14F-4D97-AF65-F5344CB8AC3E}">
        <p14:creationId xmlns:p14="http://schemas.microsoft.com/office/powerpoint/2010/main" val="126477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شبکه دسترسی رادیویی تعر یف شده نرم افزار </a:t>
            </a:r>
            <a:br>
              <a:rPr lang="ar-IQ" dirty="0"/>
            </a:br>
            <a:endParaRPr lang="en-US" dirty="0"/>
          </a:p>
        </p:txBody>
      </p:sp>
      <p:sp>
        <p:nvSpPr>
          <p:cNvPr id="3" name="Content Placeholder 2"/>
          <p:cNvSpPr>
            <a:spLocks noGrp="1"/>
          </p:cNvSpPr>
          <p:nvPr>
            <p:ph idx="1"/>
          </p:nvPr>
        </p:nvSpPr>
        <p:spPr>
          <a:xfrm>
            <a:off x="1687042" y="2107468"/>
            <a:ext cx="8915400" cy="3777622"/>
          </a:xfrm>
        </p:spPr>
        <p:txBody>
          <a:bodyPr>
            <a:normAutofit fontScale="92500" lnSpcReduction="10000"/>
          </a:bodyPr>
          <a:lstStyle/>
          <a:p>
            <a:r>
              <a:rPr lang="ar-IQ" dirty="0"/>
              <a:t>شبکه تعریف شده توسط نرم افزار</a:t>
            </a:r>
            <a:r>
              <a:rPr lang="en-US" dirty="0"/>
              <a:t>SDN	</a:t>
            </a:r>
          </a:p>
          <a:p>
            <a:pPr lvl="1"/>
            <a:r>
              <a:rPr lang="fa-IR" dirty="0"/>
              <a:t>ج</a:t>
            </a:r>
            <a:r>
              <a:rPr lang="ar-IQ" dirty="0"/>
              <a:t>دا شدن صفحه ی کنترل و داده </a:t>
            </a:r>
            <a:endParaRPr lang="fa-IR" dirty="0"/>
          </a:p>
          <a:p>
            <a:pPr lvl="1"/>
            <a:r>
              <a:rPr lang="ar-IQ" dirty="0"/>
              <a:t> قابلیت برنامه ریزی در صفحه کنترل </a:t>
            </a:r>
            <a:br>
              <a:rPr lang="ar-IQ" dirty="0"/>
            </a:br>
            <a:endParaRPr lang="fa-IR" dirty="0"/>
          </a:p>
          <a:p>
            <a:r>
              <a:rPr lang="en-US" dirty="0"/>
              <a:t>SDRAN</a:t>
            </a:r>
            <a:r>
              <a:rPr lang="fa-IR" dirty="0"/>
              <a:t> </a:t>
            </a:r>
            <a:r>
              <a:rPr lang="ar-IQ" dirty="0"/>
              <a:t>یک صفحه‌ی کنترل متمرکز نرم‌افزار تعریف شده است برای بخش شبکه دسترسی رادیویی که ایستگاه‌های پایه را در یک مکان جغرافیایی داخلی، به عنوان یک ایستگاه پایه‌ی بزرگ مجازی با المانهای کنترلی مرکزی و رادیویی می‌باشد.</a:t>
            </a:r>
          </a:p>
          <a:p>
            <a:r>
              <a:rPr lang="en-US" dirty="0"/>
              <a:t>SDRAN</a:t>
            </a:r>
            <a:r>
              <a:rPr lang="fa-IR" dirty="0"/>
              <a:t> به </a:t>
            </a:r>
            <a:r>
              <a:rPr lang="ar-IQ" dirty="0"/>
              <a:t>مفهوم</a:t>
            </a:r>
            <a:r>
              <a:rPr lang="en-US" dirty="0" err="1"/>
              <a:t>vRAN</a:t>
            </a:r>
            <a:r>
              <a:rPr lang="en-US" dirty="0"/>
              <a:t> </a:t>
            </a:r>
            <a:r>
              <a:rPr lang="fa-IR" dirty="0"/>
              <a:t> </a:t>
            </a:r>
            <a:r>
              <a:rPr lang="ar-IQ" dirty="0"/>
              <a:t>بسیار نزدیک است.</a:t>
            </a:r>
            <a:endParaRPr lang="fa-IR" dirty="0"/>
          </a:p>
          <a:p>
            <a:r>
              <a:rPr lang="en-US" dirty="0"/>
              <a:t>SDRAN</a:t>
            </a:r>
            <a:r>
              <a:rPr lang="fa-IR" dirty="0"/>
              <a:t> </a:t>
            </a:r>
            <a:r>
              <a:rPr lang="ar-IQ" dirty="0"/>
              <a:t>صفحه کنترل و صفحه داده را در</a:t>
            </a:r>
            <a:r>
              <a:rPr lang="en-US" dirty="0"/>
              <a:t>RAN </a:t>
            </a:r>
            <a:r>
              <a:rPr lang="fa-IR" dirty="0"/>
              <a:t> </a:t>
            </a:r>
            <a:r>
              <a:rPr lang="ar-IQ" dirty="0"/>
              <a:t>جدا می‌کند و تصمیمات کنترل را به صفحه کنترل متمرکز می‌کند.</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02805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 </a:t>
            </a:r>
            <a:br>
              <a:rPr lang="ar-IQ" dirty="0"/>
            </a:br>
            <a:endParaRPr lang="en-US" dirty="0"/>
          </a:p>
        </p:txBody>
      </p:sp>
      <p:sp>
        <p:nvSpPr>
          <p:cNvPr id="3" name="Content Placeholder 2"/>
          <p:cNvSpPr>
            <a:spLocks noGrp="1"/>
          </p:cNvSpPr>
          <p:nvPr>
            <p:ph idx="1"/>
          </p:nvPr>
        </p:nvSpPr>
        <p:spPr>
          <a:xfrm>
            <a:off x="1336947" y="1528354"/>
            <a:ext cx="9384434" cy="4754879"/>
          </a:xfrm>
        </p:spPr>
        <p:txBody>
          <a:bodyPr>
            <a:normAutofit lnSpcReduction="10000"/>
          </a:bodyPr>
          <a:lstStyle/>
          <a:p>
            <a:r>
              <a:rPr lang="ar-IQ" dirty="0"/>
              <a:t>یک برش شبکه، یک شبکه منطقی </a:t>
            </a:r>
            <a:r>
              <a:rPr lang="en-US" dirty="0"/>
              <a:t>end-to-end</a:t>
            </a:r>
            <a:r>
              <a:rPr lang="fa-IR" dirty="0"/>
              <a:t> </a:t>
            </a:r>
            <a:r>
              <a:rPr lang="ar-IQ" dirty="0"/>
              <a:t>است که خدمات با نیازهای خاص را ارائه می دهد. </a:t>
            </a:r>
            <a:endParaRPr lang="fa-IR" dirty="0"/>
          </a:p>
          <a:p>
            <a:r>
              <a:rPr lang="ar-IQ" dirty="0"/>
              <a:t> برش</a:t>
            </a:r>
            <a:r>
              <a:rPr lang="fa-IR" dirty="0"/>
              <a:t> </a:t>
            </a:r>
            <a:r>
              <a:rPr lang="ar-IQ" dirty="0"/>
              <a:t>شبکه با هدف تقسیم منطقی مجموعه توابع و منابع شبکه در یک</a:t>
            </a:r>
            <a:r>
              <a:rPr lang="fa-IR" dirty="0"/>
              <a:t> </a:t>
            </a:r>
            <a:r>
              <a:rPr lang="ar-IQ" dirty="0"/>
              <a:t>نهاد</a:t>
            </a:r>
            <a:r>
              <a:rPr lang="fa-IR" dirty="0"/>
              <a:t> </a:t>
            </a:r>
            <a:r>
              <a:rPr lang="ar-IQ" dirty="0"/>
              <a:t>شبکه در نظر گرفته شده است </a:t>
            </a:r>
            <a:endParaRPr lang="fa-IR" dirty="0"/>
          </a:p>
          <a:p>
            <a:r>
              <a:rPr lang="ar-IQ" dirty="0"/>
              <a:t>با خرد کردن یک شبکه</a:t>
            </a:r>
            <a:r>
              <a:rPr lang="fa-IR" dirty="0"/>
              <a:t> </a:t>
            </a:r>
            <a:r>
              <a:rPr lang="ar-IQ" dirty="0"/>
              <a:t>فیزیکی به چندین شبکه منطقی، برششبکه میتواند ازخدمات متناسب</a:t>
            </a:r>
            <a:r>
              <a:rPr lang="fa-IR" dirty="0"/>
              <a:t> </a:t>
            </a:r>
            <a:r>
              <a:rPr lang="ar-IQ" dirty="0"/>
              <a:t>با تقاضا برای سناریوهای برنامه مشخص</a:t>
            </a:r>
            <a:r>
              <a:rPr lang="fa-IR" dirty="0"/>
              <a:t> </a:t>
            </a:r>
            <a:r>
              <a:rPr lang="ar-IQ" dirty="0"/>
              <a:t>در همان زمان با استفاده از همان شبکه فیزیکی</a:t>
            </a:r>
            <a:r>
              <a:rPr lang="fa-IR" dirty="0"/>
              <a:t> </a:t>
            </a:r>
            <a:r>
              <a:rPr lang="ar-IQ" dirty="0"/>
              <a:t>پشتیبانی کند </a:t>
            </a:r>
            <a:endParaRPr lang="fa-IR" dirty="0"/>
          </a:p>
          <a:p>
            <a:r>
              <a:rPr lang="ar-IQ" dirty="0"/>
              <a:t>منابع شبکه میتوانند به</a:t>
            </a:r>
            <a:r>
              <a:rPr lang="fa-IR" dirty="0"/>
              <a:t> </a:t>
            </a:r>
            <a:r>
              <a:rPr lang="ar-IQ" dirty="0"/>
              <a:t>صورت پویا و کارآمد به برشهای شبکه منطقی با توجه به خواسته های </a:t>
            </a:r>
            <a:r>
              <a:rPr lang="en-US" dirty="0" err="1"/>
              <a:t>QoS</a:t>
            </a:r>
            <a:r>
              <a:rPr lang="ar-IQ" dirty="0"/>
              <a:t>مربوطه اختصاص داده شوند </a:t>
            </a:r>
            <a:br>
              <a:rPr lang="ar-IQ" dirty="0"/>
            </a:br>
            <a:br>
              <a:rPr lang="ar-IQ" dirty="0"/>
            </a:b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00195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برش شبکه</a:t>
            </a:r>
            <a:endParaRPr lang="en-US" dirty="0"/>
          </a:p>
        </p:txBody>
      </p:sp>
      <p:sp>
        <p:nvSpPr>
          <p:cNvPr id="3" name="Content Placeholder 2"/>
          <p:cNvSpPr>
            <a:spLocks noGrp="1"/>
          </p:cNvSpPr>
          <p:nvPr>
            <p:ph idx="1"/>
          </p:nvPr>
        </p:nvSpPr>
        <p:spPr>
          <a:xfrm>
            <a:off x="1720854" y="1671029"/>
            <a:ext cx="8915400" cy="3777622"/>
          </a:xfrm>
        </p:spPr>
        <p:txBody>
          <a:bodyPr/>
          <a:lstStyle/>
          <a:p>
            <a:r>
              <a:rPr lang="fa-IR" dirty="0"/>
              <a:t>سه نوع برش شبکه</a:t>
            </a:r>
          </a:p>
          <a:p>
            <a:pPr lvl="1"/>
            <a:r>
              <a:rPr lang="ar-IQ" b="1" dirty="0"/>
              <a:t>برش هسته</a:t>
            </a:r>
            <a:r>
              <a:rPr lang="ar-IQ" dirty="0"/>
              <a:t> </a:t>
            </a:r>
            <a:br>
              <a:rPr lang="ar-IQ" dirty="0"/>
            </a:br>
            <a:endParaRPr lang="fa-IR" dirty="0"/>
          </a:p>
          <a:p>
            <a:pPr lvl="1"/>
            <a:r>
              <a:rPr lang="fa-IR" dirty="0"/>
              <a:t>برش </a:t>
            </a:r>
            <a:r>
              <a:rPr lang="en-US" dirty="0"/>
              <a:t>RAN</a:t>
            </a:r>
          </a:p>
          <a:p>
            <a:pPr lvl="1"/>
            <a:endParaRPr lang="en-US" dirty="0"/>
          </a:p>
          <a:p>
            <a:pPr lvl="1"/>
            <a:r>
              <a:rPr lang="fa-IR" dirty="0"/>
              <a:t>برش </a:t>
            </a:r>
            <a:r>
              <a:rPr lang="en-US" dirty="0"/>
              <a:t>RAN</a:t>
            </a:r>
            <a:r>
              <a:rPr lang="fa-IR" dirty="0"/>
              <a:t> و هسته</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780" y="1382087"/>
            <a:ext cx="5401429" cy="4677428"/>
          </a:xfrm>
          <a:prstGeom prst="rect">
            <a:avLst/>
          </a:prstGeom>
        </p:spPr>
      </p:pic>
    </p:spTree>
    <p:extLst>
      <p:ext uri="{BB962C8B-B14F-4D97-AF65-F5344CB8AC3E}">
        <p14:creationId xmlns:p14="http://schemas.microsoft.com/office/powerpoint/2010/main" val="247819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کوله پشتی</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می خواهیم تعدادی شی با وزنهای</a:t>
            </a:r>
            <a:r>
              <a:rPr lang="fa-IR" dirty="0"/>
              <a:t> </a:t>
            </a:r>
            <a:r>
              <a:rPr lang="ar-IQ" dirty="0"/>
              <a:t>مختلف را در تعدادی جایگاه با ظرفیت مشخص قرار دهیم. هدف در این مسئله قرارگیری بیشترین تعداد اشیاء در</a:t>
            </a:r>
            <a:r>
              <a:rPr lang="fa-IR" dirty="0"/>
              <a:t> </a:t>
            </a:r>
            <a:r>
              <a:rPr lang="ar-IQ" dirty="0"/>
              <a:t>این جایگاه ها می باشد </a:t>
            </a:r>
            <a:br>
              <a:rPr lang="ar-IQ" dirty="0"/>
            </a:b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3527685" y="3754445"/>
            <a:ext cx="4469870" cy="2275360"/>
          </a:xfrm>
          <a:prstGeom prst="rect">
            <a:avLst/>
          </a:prstGeom>
        </p:spPr>
      </p:pic>
    </p:spTree>
    <p:extLst>
      <p:ext uri="{BB962C8B-B14F-4D97-AF65-F5344CB8AC3E}">
        <p14:creationId xmlns:p14="http://schemas.microsoft.com/office/powerpoint/2010/main" val="2616548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مسئله بسته بندی جعبه</a:t>
            </a:r>
            <a:endParaRPr lang="en-US" dirty="0"/>
          </a:p>
        </p:txBody>
      </p:sp>
      <p:sp>
        <p:nvSpPr>
          <p:cNvPr id="3" name="Content Placeholder 2"/>
          <p:cNvSpPr>
            <a:spLocks noGrp="1"/>
          </p:cNvSpPr>
          <p:nvPr>
            <p:ph idx="1"/>
          </p:nvPr>
        </p:nvSpPr>
        <p:spPr>
          <a:xfrm>
            <a:off x="1971690" y="2252183"/>
            <a:ext cx="8915400" cy="3777622"/>
          </a:xfrm>
        </p:spPr>
        <p:txBody>
          <a:bodyPr/>
          <a:lstStyle/>
          <a:p>
            <a:r>
              <a:rPr lang="en-US" dirty="0"/>
              <a:t>NP-Hard</a:t>
            </a:r>
            <a:r>
              <a:rPr lang="fa-IR" dirty="0"/>
              <a:t> است</a:t>
            </a:r>
          </a:p>
          <a:p>
            <a:r>
              <a:rPr lang="ar-IQ" dirty="0"/>
              <a:t>هدف قرار دادن تعدادی شیء در تعدادی جعبه با ظرفیت مشخص می باشد </a:t>
            </a:r>
            <a:endParaRPr lang="fa-IR" dirty="0"/>
          </a:p>
          <a:p>
            <a:r>
              <a:rPr lang="ar-IQ" dirty="0"/>
              <a:t>هدف کمینه کردن تعداد جعبه های ورودی با فرض اینکه همه ی اشیا در آن جا شوند </a:t>
            </a:r>
            <a:br>
              <a:rPr lang="ar-IQ" dirty="0"/>
            </a:br>
            <a:br>
              <a:rPr lang="ar-IQ" dirty="0"/>
            </a:br>
            <a:br>
              <a:rPr lang="ar-IQ" dirty="0"/>
            </a:br>
            <a:endParaRPr lang="fa-IR"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p:cNvPicPr>
            <a:picLocks noChangeAspect="1"/>
          </p:cNvPicPr>
          <p:nvPr/>
        </p:nvPicPr>
        <p:blipFill>
          <a:blip r:embed="rId2"/>
          <a:stretch>
            <a:fillRect/>
          </a:stretch>
        </p:blipFill>
        <p:spPr>
          <a:xfrm>
            <a:off x="3629024" y="4042735"/>
            <a:ext cx="4144157" cy="1987070"/>
          </a:xfrm>
          <a:prstGeom prst="rect">
            <a:avLst/>
          </a:prstGeom>
        </p:spPr>
      </p:pic>
    </p:spTree>
    <p:extLst>
      <p:ext uri="{BB962C8B-B14F-4D97-AF65-F5344CB8AC3E}">
        <p14:creationId xmlns:p14="http://schemas.microsoft.com/office/powerpoint/2010/main" val="727083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2" y="1639650"/>
            <a:ext cx="8915399" cy="1468800"/>
          </a:xfrm>
        </p:spPr>
        <p:txBody>
          <a:bodyPr>
            <a:normAutofit/>
          </a:bodyPr>
          <a:lstStyle/>
          <a:p>
            <a:pPr algn="ctr" rtl="1"/>
            <a:r>
              <a:rPr lang="fa-IR" sz="6600" b="1" dirty="0">
                <a:cs typeface="B Nazanin" panose="00000400000000000000" pitchFamily="2" charset="-78"/>
              </a:rPr>
              <a:t>ادبیات و پیشینه ی تحقیق</a:t>
            </a:r>
            <a:endParaRPr lang="en-US" sz="6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r>
              <a:rPr lang="en-US" dirty="0"/>
              <a:t>/50</a:t>
            </a:r>
          </a:p>
        </p:txBody>
      </p:sp>
    </p:spTree>
    <p:extLst>
      <p:ext uri="{BB962C8B-B14F-4D97-AF65-F5344CB8AC3E}">
        <p14:creationId xmlns:p14="http://schemas.microsoft.com/office/powerpoint/2010/main" val="1857096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201" y="166977"/>
            <a:ext cx="8911687" cy="1280890"/>
          </a:xfrm>
        </p:spPr>
        <p:txBody>
          <a:bodyPr/>
          <a:lstStyle/>
          <a:p>
            <a:r>
              <a:rPr lang="fa-IR" dirty="0"/>
              <a:t>بررسی برش شبکه به صورت دینامیکی در شبکه </a:t>
            </a:r>
            <a:r>
              <a:rPr lang="en-US" dirty="0"/>
              <a:t>HCRAN</a:t>
            </a:r>
          </a:p>
        </p:txBody>
      </p:sp>
      <p:sp>
        <p:nvSpPr>
          <p:cNvPr id="3" name="Content Placeholder 2"/>
          <p:cNvSpPr>
            <a:spLocks noGrp="1"/>
          </p:cNvSpPr>
          <p:nvPr>
            <p:ph idx="1"/>
          </p:nvPr>
        </p:nvSpPr>
        <p:spPr>
          <a:xfrm>
            <a:off x="1936464" y="1387888"/>
            <a:ext cx="8915400" cy="3777622"/>
          </a:xfrm>
        </p:spPr>
        <p:txBody>
          <a:bodyPr>
            <a:normAutofit/>
          </a:bodyPr>
          <a:lstStyle/>
          <a:p>
            <a:r>
              <a:rPr lang="ar-IQ" dirty="0"/>
              <a:t>برش شبکه به صورت دینامیکی در بخش رادیویی مورد بررسی قرار گرفته شده است </a:t>
            </a:r>
            <a:endParaRPr lang="en-US" dirty="0"/>
          </a:p>
          <a:p>
            <a:r>
              <a:rPr lang="ar-IQ" dirty="0"/>
              <a:t>برش</a:t>
            </a:r>
            <a:r>
              <a:rPr lang="en-US" dirty="0"/>
              <a:t> </a:t>
            </a:r>
            <a:r>
              <a:rPr lang="ar-IQ" dirty="0"/>
              <a:t>شبکه </a:t>
            </a:r>
            <a:r>
              <a:rPr lang="fa-IR" dirty="0"/>
              <a:t>: </a:t>
            </a:r>
            <a:r>
              <a:rPr lang="ar-IQ" dirty="0"/>
              <a:t>فرآیند تخصیص منابع شبکه به کاربران </a:t>
            </a:r>
            <a:endParaRPr lang="en-US" dirty="0"/>
          </a:p>
          <a:p>
            <a:pPr lvl="1"/>
            <a:r>
              <a:rPr lang="ar-IQ" dirty="0"/>
              <a:t>یک سطح</a:t>
            </a:r>
            <a:r>
              <a:rPr lang="fa-IR" dirty="0"/>
              <a:t> </a:t>
            </a:r>
            <a:r>
              <a:rPr lang="ar-IQ" dirty="0"/>
              <a:t>بالاتر، که مدیریت کنترل پذیرش کاربران، ارتباط کاربر که شامل تخصیص واحد رادیویی </a:t>
            </a:r>
            <a:r>
              <a:rPr lang="en-US" dirty="0"/>
              <a:t>RRH</a:t>
            </a:r>
            <a:r>
              <a:rPr lang="fa-IR" dirty="0"/>
              <a:t> </a:t>
            </a:r>
            <a:r>
              <a:rPr lang="ar-IQ" dirty="0"/>
              <a:t>برای بیشینه</a:t>
            </a:r>
            <a:r>
              <a:rPr lang="fa-IR" dirty="0"/>
              <a:t> </a:t>
            </a:r>
            <a:r>
              <a:rPr lang="ar-IQ" dirty="0"/>
              <a:t>سازی نرخ کاربران و تخصیص ظرفیت منابع باند پایه </a:t>
            </a:r>
            <a:r>
              <a:rPr lang="en-US" dirty="0"/>
              <a:t>BBU</a:t>
            </a:r>
            <a:endParaRPr lang="fa-IR" dirty="0"/>
          </a:p>
          <a:p>
            <a:pPr lvl="1"/>
            <a:r>
              <a:rPr lang="ar-IQ" dirty="0"/>
              <a:t> یک سطح پایین تر، که تخصیص توان و بلوک</a:t>
            </a:r>
            <a:r>
              <a:rPr lang="fa-IR" dirty="0"/>
              <a:t> </a:t>
            </a:r>
            <a:r>
              <a:rPr lang="ar-IQ" dirty="0"/>
              <a:t>منابع فیزیکی </a:t>
            </a:r>
            <a:r>
              <a:rPr lang="en-US" dirty="0"/>
              <a:t>PRB</a:t>
            </a:r>
            <a:r>
              <a:rPr lang="fa-IR" dirty="0"/>
              <a:t> </a:t>
            </a:r>
            <a:r>
              <a:rPr lang="ar-IQ" dirty="0"/>
              <a:t>در میان کاربران می باشد. </a:t>
            </a:r>
            <a:br>
              <a:rPr lang="ar-IQ" dirty="0"/>
            </a:b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6" y="3703332"/>
            <a:ext cx="5000772" cy="2725075"/>
          </a:xfrm>
          <a:prstGeom prst="rect">
            <a:avLst/>
          </a:prstGeom>
        </p:spPr>
      </p:pic>
    </p:spTree>
    <p:extLst>
      <p:ext uri="{BB962C8B-B14F-4D97-AF65-F5344CB8AC3E}">
        <p14:creationId xmlns:p14="http://schemas.microsoft.com/office/powerpoint/2010/main" val="241323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72"/>
          <p:cNvGrpSpPr/>
          <p:nvPr/>
        </p:nvGrpSpPr>
        <p:grpSpPr>
          <a:xfrm>
            <a:off x="7307563" y="1486960"/>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18"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مقدمه و کلیات</a:t>
              </a:r>
              <a:endParaRPr lang="en-US" sz="1500" b="1" dirty="0">
                <a:solidFill>
                  <a:schemeClr val="tx1"/>
                </a:solidFill>
                <a:cs typeface="B Nazanin" pitchFamily="2" charset="-78"/>
              </a:endParaRPr>
            </a:p>
          </p:txBody>
        </p:sp>
        <p:sp>
          <p:nvSpPr>
            <p:cNvPr id="19"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1</a:t>
              </a:r>
            </a:p>
          </p:txBody>
        </p:sp>
      </p:grpSp>
      <p:grpSp>
        <p:nvGrpSpPr>
          <p:cNvPr id="20" name="Group 72"/>
          <p:cNvGrpSpPr/>
          <p:nvPr/>
        </p:nvGrpSpPr>
        <p:grpSpPr>
          <a:xfrm>
            <a:off x="7301473" y="2057559"/>
            <a:ext cx="4331146" cy="427957"/>
            <a:chOff x="2043055" y="2512303"/>
            <a:chExt cx="4724887" cy="427957"/>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2" name="AutoShape 33"/>
            <p:cNvSpPr>
              <a:spLocks noChangeArrowheads="1"/>
            </p:cNvSpPr>
            <p:nvPr/>
          </p:nvSpPr>
          <p:spPr bwMode="ltGray">
            <a:xfrm flipH="1">
              <a:off x="2043055" y="2559260"/>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مروری بر پژوهش های پیشین</a:t>
              </a:r>
              <a:endParaRPr lang="en-US" sz="1500" b="1" dirty="0">
                <a:solidFill>
                  <a:schemeClr val="tx1"/>
                </a:solidFill>
                <a:cs typeface="B Nazanin" pitchFamily="2" charset="-78"/>
              </a:endParaRPr>
            </a:p>
          </p:txBody>
        </p:sp>
        <p:sp>
          <p:nvSpPr>
            <p:cNvPr id="23" name="Oval 39"/>
            <p:cNvSpPr>
              <a:spLocks noChangeArrowheads="1"/>
            </p:cNvSpPr>
            <p:nvPr/>
          </p:nvSpPr>
          <p:spPr bwMode="gray">
            <a:xfrm flipH="1">
              <a:off x="6241753" y="2512303"/>
              <a:ext cx="526189" cy="427957"/>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2</a:t>
              </a:r>
            </a:p>
          </p:txBody>
        </p:sp>
      </p:grpSp>
      <p:grpSp>
        <p:nvGrpSpPr>
          <p:cNvPr id="24" name="Group 72"/>
          <p:cNvGrpSpPr/>
          <p:nvPr/>
        </p:nvGrpSpPr>
        <p:grpSpPr>
          <a:xfrm>
            <a:off x="7301473" y="2672317"/>
            <a:ext cx="4316156" cy="439546"/>
            <a:chOff x="2049698" y="2730915"/>
            <a:chExt cx="4708534"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5"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منابع در شبکه دسترسی رادیویی باز</a:t>
              </a:r>
              <a:endParaRPr lang="en-US" sz="1500" b="1" dirty="0">
                <a:solidFill>
                  <a:schemeClr val="tx1"/>
                </a:solidFill>
                <a:cs typeface="B Nazanin" pitchFamily="2" charset="-78"/>
              </a:endParaRPr>
            </a:p>
          </p:txBody>
        </p:sp>
        <p:sp>
          <p:nvSpPr>
            <p:cNvPr id="26" name="Oval 39"/>
            <p:cNvSpPr>
              <a:spLocks noChangeArrowheads="1"/>
            </p:cNvSpPr>
            <p:nvPr/>
          </p:nvSpPr>
          <p:spPr bwMode="gray">
            <a:xfrm flipH="1">
              <a:off x="6248400" y="2730915"/>
              <a:ext cx="509832"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3</a:t>
              </a:r>
            </a:p>
          </p:txBody>
        </p:sp>
      </p:grpSp>
      <p:grpSp>
        <p:nvGrpSpPr>
          <p:cNvPr id="27" name="Group 72"/>
          <p:cNvGrpSpPr/>
          <p:nvPr/>
        </p:nvGrpSpPr>
        <p:grpSpPr>
          <a:xfrm>
            <a:off x="7364710" y="3298664"/>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29" name="AutoShape 33"/>
            <p:cNvSpPr>
              <a:spLocks noChangeArrowheads="1"/>
            </p:cNvSpPr>
            <p:nvPr/>
          </p:nvSpPr>
          <p:spPr bwMode="ltGray">
            <a:xfrm flipH="1">
              <a:off x="2049698" y="2754313"/>
              <a:ext cx="4205345"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تخصیص برش شبکه به صورت دینامیکی</a:t>
              </a:r>
              <a:endParaRPr lang="en-US" sz="1500" b="1" dirty="0">
                <a:solidFill>
                  <a:schemeClr val="tx1"/>
                </a:solidFill>
                <a:cs typeface="B Nazanin" pitchFamily="2" charset="-78"/>
              </a:endParaRPr>
            </a:p>
          </p:txBody>
        </p:sp>
        <p:sp>
          <p:nvSpPr>
            <p:cNvPr id="30"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4</a:t>
              </a:r>
            </a:p>
          </p:txBody>
        </p:sp>
      </p:grpSp>
      <p:grpSp>
        <p:nvGrpSpPr>
          <p:cNvPr id="31" name="Group 72"/>
          <p:cNvGrpSpPr/>
          <p:nvPr/>
        </p:nvGrpSpPr>
        <p:grpSpPr>
          <a:xfrm>
            <a:off x="7349719" y="3956748"/>
            <a:ext cx="4267910" cy="439546"/>
            <a:chOff x="2049698" y="2730915"/>
            <a:chExt cx="4655902" cy="439546"/>
          </a:xfrm>
          <a:solidFill>
            <a:schemeClr val="bg1"/>
          </a:solidFill>
          <a:effectLst>
            <a:outerShdw blurRad="50800" dist="38100" dir="2700000" algn="tl" rotWithShape="0">
              <a:prstClr val="black">
                <a:alpha val="40000"/>
              </a:prstClr>
            </a:outerShdw>
          </a:effectLst>
          <a:scene3d>
            <a:camera prst="orthographicFront">
              <a:rot lat="0" lon="0" rev="0"/>
            </a:camera>
            <a:lightRig rig="soft" dir="t">
              <a:rot lat="0" lon="0" rev="0"/>
            </a:lightRig>
          </a:scene3d>
        </p:grpSpPr>
        <p:sp>
          <p:nvSpPr>
            <p:cNvPr id="32" name="AutoShape 33"/>
            <p:cNvSpPr>
              <a:spLocks noChangeArrowheads="1"/>
            </p:cNvSpPr>
            <p:nvPr/>
          </p:nvSpPr>
          <p:spPr bwMode="ltGray">
            <a:xfrm flipH="1">
              <a:off x="2049698" y="2754313"/>
              <a:ext cx="4205344" cy="381000"/>
            </a:xfrm>
            <a:prstGeom prst="roundRect">
              <a:avLst>
                <a:gd name="adj" fmla="val 50000"/>
              </a:avLst>
            </a:prstGeom>
            <a:grpFill/>
            <a:ln>
              <a:noFill/>
              <a:headEnd/>
              <a:tailEnd/>
            </a:ln>
            <a:effectLst>
              <a:outerShdw blurRad="107950" dist="12700" dir="5400000" algn="ctr">
                <a:srgbClr val="000000"/>
              </a:outerShdw>
            </a:effectLst>
            <a:scene3d>
              <a:camera prst="orthographicFront">
                <a:rot lat="0" lon="0" rev="0"/>
              </a:camera>
              <a:lightRig rig="threePt" dir="t">
                <a:rot lat="0" lon="0" rev="120000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a:schemeClr val="lt1"/>
            </a:fontRef>
          </p:style>
          <p:txBody>
            <a:bodyPr wrap="none" anchor="ctr"/>
            <a:lstStyle/>
            <a:p>
              <a:pPr algn="ctr" rtl="1"/>
              <a:r>
                <a:rPr lang="fa-IR" sz="1500" b="1" dirty="0">
                  <a:solidFill>
                    <a:schemeClr val="tx1"/>
                  </a:solidFill>
                  <a:cs typeface="B Nazanin" pitchFamily="2" charset="-78"/>
                </a:rPr>
                <a:t>نتیجه گیری و پیشنهادات</a:t>
              </a:r>
              <a:endParaRPr lang="en-US" sz="1500" b="1" dirty="0">
                <a:solidFill>
                  <a:schemeClr val="tx1"/>
                </a:solidFill>
                <a:cs typeface="B Nazanin" pitchFamily="2" charset="-78"/>
              </a:endParaRPr>
            </a:p>
          </p:txBody>
        </p:sp>
        <p:sp>
          <p:nvSpPr>
            <p:cNvPr id="33" name="Oval 39"/>
            <p:cNvSpPr>
              <a:spLocks noChangeArrowheads="1"/>
            </p:cNvSpPr>
            <p:nvPr/>
          </p:nvSpPr>
          <p:spPr bwMode="gray">
            <a:xfrm flipH="1">
              <a:off x="6248400" y="2730915"/>
              <a:ext cx="457200" cy="439546"/>
            </a:xfrm>
            <a:prstGeom prst="ellipse">
              <a:avLst/>
            </a:prstGeom>
            <a:grpFill/>
            <a:ln w="9525" algn="ctr">
              <a:noFill/>
              <a:round/>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anchor="ctr">
              <a:sp3d contourW="6350" prstMaterial="metal">
                <a:bevelT w="127000" h="31750" prst="relaxedInset"/>
                <a:contourClr>
                  <a:schemeClr val="accent1">
                    <a:shade val="75000"/>
                  </a:schemeClr>
                </a:contourClr>
              </a:sp3d>
            </a:bodyPr>
            <a:lstStyle/>
            <a:p>
              <a:pPr>
                <a:defRPr/>
              </a:pPr>
              <a:r>
                <a:rPr lang="fa-IR" sz="1400" b="1" cap="all" dirty="0">
                  <a:ln w="0"/>
                  <a:solidFill>
                    <a:srgbClr val="D24726"/>
                  </a:solidFill>
                  <a:effectLst>
                    <a:reflection blurRad="12700" stA="50000" endPos="50000" dist="5000" dir="5400000" sy="-100000" rotWithShape="0"/>
                  </a:effectLst>
                </a:rPr>
                <a:t>5</a:t>
              </a:r>
            </a:p>
          </p:txBody>
        </p:sp>
      </p:grpSp>
      <p:pic>
        <p:nvPicPr>
          <p:cNvPr id="48" name="Picture 2" descr="http://arzansara.sellfile.ir/prod-images/1666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595" y="4077830"/>
            <a:ext cx="2665719" cy="1924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a:xfrm>
            <a:off x="1881724" y="75123"/>
            <a:ext cx="8911687" cy="708648"/>
          </a:xfrm>
        </p:spPr>
        <p:txBody>
          <a:bodyPr/>
          <a:lstStyle/>
          <a:p>
            <a:pPr algn="ct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r>
              <a:rPr lang="fa-IR"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59942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ppt_x</p:attrName>
                                        </p:attrNameLst>
                                      </p:cBhvr>
                                      <p:tavLst>
                                        <p:tav tm="0">
                                          <p:val>
                                            <p:strVal val="#ppt_x-.2"/>
                                          </p:val>
                                        </p:tav>
                                        <p:tav tm="100000">
                                          <p:val>
                                            <p:strVal val="#ppt_x"/>
                                          </p:val>
                                        </p:tav>
                                      </p:tavLst>
                                    </p:anim>
                                    <p:anim calcmode="lin" valueType="num">
                                      <p:cBhvr>
                                        <p:cTn id="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
                                        </p:tgtEl>
                                      </p:cBhvr>
                                    </p:animEffect>
                                  </p:childTnLst>
                                </p:cTn>
                              </p:par>
                            </p:childTnLst>
                          </p:cTn>
                        </p:par>
                        <p:par>
                          <p:cTn id="10" fill="hold">
                            <p:stCondLst>
                              <p:cond delay="1000"/>
                            </p:stCondLst>
                            <p:childTnLst>
                              <p:par>
                                <p:cTn id="11" presetID="29"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ppt_x</p:attrName>
                                        </p:attrNameLst>
                                      </p:cBhvr>
                                      <p:tavLst>
                                        <p:tav tm="0">
                                          <p:val>
                                            <p:strVal val="#ppt_x-.2"/>
                                          </p:val>
                                        </p:tav>
                                        <p:tav tm="100000">
                                          <p:val>
                                            <p:strVal val="#ppt_x"/>
                                          </p:val>
                                        </p:tav>
                                      </p:tavLst>
                                    </p:anim>
                                    <p:anim calcmode="lin" valueType="num">
                                      <p:cBhvr>
                                        <p:cTn id="14"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0"/>
                                        </p:tgtEl>
                                      </p:cBhvr>
                                    </p:animEffect>
                                  </p:childTnLst>
                                </p:cTn>
                              </p:par>
                            </p:childTnLst>
                          </p:cTn>
                        </p:par>
                        <p:par>
                          <p:cTn id="16" fill="hold">
                            <p:stCondLst>
                              <p:cond delay="2000"/>
                            </p:stCondLst>
                            <p:childTnLst>
                              <p:par>
                                <p:cTn id="17" presetID="29"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ppt_x</p:attrName>
                                        </p:attrNameLst>
                                      </p:cBhvr>
                                      <p:tavLst>
                                        <p:tav tm="0">
                                          <p:val>
                                            <p:strVal val="#ppt_x-.2"/>
                                          </p:val>
                                        </p:tav>
                                        <p:tav tm="100000">
                                          <p:val>
                                            <p:strVal val="#ppt_x"/>
                                          </p:val>
                                        </p:tav>
                                      </p:tavLst>
                                    </p:anim>
                                    <p:anim calcmode="lin" valueType="num">
                                      <p:cBhvr>
                                        <p:cTn id="20"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4"/>
                                        </p:tgtEl>
                                      </p:cBhvr>
                                    </p:animEffect>
                                  </p:childTnLst>
                                </p:cTn>
                              </p:par>
                            </p:childTnLst>
                          </p:cTn>
                        </p:par>
                        <p:par>
                          <p:cTn id="22" fill="hold">
                            <p:stCondLst>
                              <p:cond delay="3000"/>
                            </p:stCondLst>
                            <p:childTnLst>
                              <p:par>
                                <p:cTn id="23" presetID="29"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ppt_x</p:attrName>
                                        </p:attrNameLst>
                                      </p:cBhvr>
                                      <p:tavLst>
                                        <p:tav tm="0">
                                          <p:val>
                                            <p:strVal val="#ppt_x-.2"/>
                                          </p:val>
                                        </p:tav>
                                        <p:tav tm="100000">
                                          <p:val>
                                            <p:strVal val="#ppt_x"/>
                                          </p:val>
                                        </p:tav>
                                      </p:tavLst>
                                    </p:anim>
                                    <p:anim calcmode="lin" valueType="num">
                                      <p:cBhvr>
                                        <p:cTn id="2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27" dur="1000"/>
                                        <p:tgtEl>
                                          <p:spTgt spid="27"/>
                                        </p:tgtEl>
                                      </p:cBhvr>
                                    </p:animEffect>
                                  </p:childTnLst>
                                </p:cTn>
                              </p:par>
                            </p:childTnLst>
                          </p:cTn>
                        </p:par>
                        <p:par>
                          <p:cTn id="28" fill="hold">
                            <p:stCondLst>
                              <p:cond delay="4000"/>
                            </p:stCondLst>
                            <p:childTnLst>
                              <p:par>
                                <p:cTn id="29" presetID="29"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ppt_x</p:attrName>
                                        </p:attrNameLst>
                                      </p:cBhvr>
                                      <p:tavLst>
                                        <p:tav tm="0">
                                          <p:val>
                                            <p:strVal val="#ppt_x-.2"/>
                                          </p:val>
                                        </p:tav>
                                        <p:tav tm="100000">
                                          <p:val>
                                            <p:strVal val="#ppt_x"/>
                                          </p:val>
                                        </p:tav>
                                      </p:tavLst>
                                    </p:anim>
                                    <p:anim calcmode="lin" valueType="num">
                                      <p:cBhvr>
                                        <p:cTn id="32"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a:t>
            </a:r>
          </a:p>
        </p:txBody>
      </p:sp>
      <p:sp>
        <p:nvSpPr>
          <p:cNvPr id="3" name="Content Placeholder 2"/>
          <p:cNvSpPr>
            <a:spLocks noGrp="1"/>
          </p:cNvSpPr>
          <p:nvPr>
            <p:ph idx="1"/>
          </p:nvPr>
        </p:nvSpPr>
        <p:spPr/>
        <p:txBody>
          <a:bodyPr/>
          <a:lstStyle/>
          <a:p>
            <a:r>
              <a:rPr lang="fa-IR" dirty="0"/>
              <a:t>ساختار </a:t>
            </a:r>
            <a:r>
              <a:rPr lang="en-US" dirty="0"/>
              <a:t>ORAN</a:t>
            </a:r>
            <a:endParaRPr lang="fa-IR" dirty="0"/>
          </a:p>
          <a:p>
            <a:pPr lvl="1"/>
            <a:r>
              <a:rPr lang="fa-IR" dirty="0"/>
              <a:t>جداسازی توابع زمان حقیقی از توابع زمان غیر حقیقی</a:t>
            </a:r>
          </a:p>
          <a:p>
            <a:pPr lvl="1"/>
            <a:r>
              <a:rPr lang="fa-IR" dirty="0"/>
              <a:t>قرار گیری مدل یادگیری در توابع نزدیک به زمان حقیقی</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p:cNvPicPr>
            <a:picLocks noChangeAspect="1"/>
          </p:cNvPicPr>
          <p:nvPr/>
        </p:nvPicPr>
        <p:blipFill>
          <a:blip r:embed="rId2"/>
          <a:stretch>
            <a:fillRect/>
          </a:stretch>
        </p:blipFill>
        <p:spPr>
          <a:xfrm>
            <a:off x="869993" y="2572101"/>
            <a:ext cx="4600575" cy="3333750"/>
          </a:xfrm>
          <a:prstGeom prst="rect">
            <a:avLst/>
          </a:prstGeom>
        </p:spPr>
      </p:pic>
      <p:pic>
        <p:nvPicPr>
          <p:cNvPr id="12" name="Picture 11"/>
          <p:cNvPicPr>
            <a:picLocks noChangeAspect="1"/>
          </p:cNvPicPr>
          <p:nvPr/>
        </p:nvPicPr>
        <p:blipFill>
          <a:blip r:embed="rId3"/>
          <a:stretch>
            <a:fillRect/>
          </a:stretch>
        </p:blipFill>
        <p:spPr>
          <a:xfrm>
            <a:off x="6268315" y="3758295"/>
            <a:ext cx="3662887" cy="2983913"/>
          </a:xfrm>
          <a:prstGeom prst="rect">
            <a:avLst/>
          </a:prstGeom>
        </p:spPr>
      </p:pic>
    </p:spTree>
    <p:extLst>
      <p:ext uri="{BB962C8B-B14F-4D97-AF65-F5344CB8AC3E}">
        <p14:creationId xmlns:p14="http://schemas.microsoft.com/office/powerpoint/2010/main" val="3130132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قرار دادن </a:t>
            </a:r>
            <a:r>
              <a:rPr lang="en-US" dirty="0"/>
              <a:t>VNF</a:t>
            </a:r>
            <a:r>
              <a:rPr lang="fa-IR" dirty="0"/>
              <a:t>ها در مراکز داده</a:t>
            </a:r>
            <a:endParaRPr lang="en-US" dirty="0"/>
          </a:p>
        </p:txBody>
      </p:sp>
      <p:sp>
        <p:nvSpPr>
          <p:cNvPr id="3" name="Content Placeholder 2"/>
          <p:cNvSpPr>
            <a:spLocks noGrp="1"/>
          </p:cNvSpPr>
          <p:nvPr>
            <p:ph idx="1"/>
          </p:nvPr>
        </p:nvSpPr>
        <p:spPr>
          <a:xfrm>
            <a:off x="1358537" y="1658984"/>
            <a:ext cx="9233404" cy="4517550"/>
          </a:xfrm>
        </p:spPr>
        <p:txBody>
          <a:bodyPr>
            <a:normAutofit fontScale="92500" lnSpcReduction="10000"/>
          </a:bodyPr>
          <a:lstStyle/>
          <a:p>
            <a:r>
              <a:rPr lang="en-US" dirty="0"/>
              <a:t>NFV</a:t>
            </a:r>
            <a:r>
              <a:rPr lang="fa-IR" dirty="0"/>
              <a:t> </a:t>
            </a:r>
            <a:r>
              <a:rPr lang="ar-IQ" dirty="0"/>
              <a:t>الگویي است که عملکردهای شبکه سنتی را مجازی می کند و آنها را در سخت افزارهای عمومی و ابرها در</a:t>
            </a:r>
            <a:r>
              <a:rPr lang="fa-IR" dirty="0"/>
              <a:t> </a:t>
            </a:r>
            <a:r>
              <a:rPr lang="ar-IQ" dirty="0"/>
              <a:t>مقابل سخت افزارهای تعیین شده، قرار می دهد </a:t>
            </a:r>
            <a:endParaRPr lang="en-US" dirty="0"/>
          </a:p>
          <a:p>
            <a:r>
              <a:rPr lang="ar-IQ" dirty="0"/>
              <a:t>در واقع </a:t>
            </a:r>
            <a:r>
              <a:rPr lang="en-US" dirty="0"/>
              <a:t>NFV</a:t>
            </a:r>
            <a:r>
              <a:rPr lang="ar-IQ" dirty="0"/>
              <a:t>بخش نرم افزار را از سخت افزار جدا می نماید. </a:t>
            </a:r>
            <a:endParaRPr lang="en-US" dirty="0"/>
          </a:p>
          <a:p>
            <a:r>
              <a:rPr lang="en-US" dirty="0"/>
              <a:t>VNF</a:t>
            </a:r>
            <a:r>
              <a:rPr lang="ar-IQ" dirty="0"/>
              <a:t>ها معمولاً بر روی نمونه های ماشین مجازی در زیرساخت های ابری در حال اجرا هستند </a:t>
            </a:r>
            <a:endParaRPr lang="en-US" dirty="0"/>
          </a:p>
          <a:p>
            <a:r>
              <a:rPr lang="fa-IR" dirty="0"/>
              <a:t>یکی از مسائل مورد توجه، </a:t>
            </a:r>
            <a:r>
              <a:rPr lang="ar-IQ" dirty="0"/>
              <a:t>یافتن تعداد بهینه ی </a:t>
            </a:r>
            <a:r>
              <a:rPr lang="en-US" dirty="0"/>
              <a:t>VNF</a:t>
            </a:r>
            <a:r>
              <a:rPr lang="ar-IQ" dirty="0"/>
              <a:t>ها در یک زنجیره ی سرویس و قرار گیری </a:t>
            </a:r>
            <a:r>
              <a:rPr lang="en-US" dirty="0"/>
              <a:t>VNF</a:t>
            </a:r>
            <a:r>
              <a:rPr lang="ar-IQ" dirty="0"/>
              <a:t>های مورد نظر بر روی سرور در هر بازه ی زمانی می باشد </a:t>
            </a:r>
            <a:endParaRPr lang="fa-IR" dirty="0"/>
          </a:p>
          <a:p>
            <a:pPr lvl="1"/>
            <a:r>
              <a:rPr lang="fa-IR" dirty="0"/>
              <a:t>کاهش هزینه ها</a:t>
            </a:r>
          </a:p>
          <a:p>
            <a:pPr lvl="1"/>
            <a:r>
              <a:rPr lang="ar-IQ" dirty="0"/>
              <a:t>کمینه کردن انرژی های مصرفی در هر بازه ی زمانی </a:t>
            </a:r>
            <a:endParaRPr lang="fa-IR" dirty="0"/>
          </a:p>
          <a:p>
            <a:pPr lvl="2"/>
            <a:r>
              <a:rPr lang="ar-IQ" dirty="0"/>
              <a:t>هزینه ی انرژی مصرفی</a:t>
            </a:r>
            <a:r>
              <a:rPr lang="fa-IR" dirty="0"/>
              <a:t> </a:t>
            </a:r>
            <a:r>
              <a:rPr lang="ar-IQ" dirty="0"/>
              <a:t>هر </a:t>
            </a:r>
            <a:r>
              <a:rPr lang="en-US" dirty="0"/>
              <a:t>VNF</a:t>
            </a:r>
            <a:r>
              <a:rPr lang="ar-IQ" dirty="0"/>
              <a:t>مستقر بر روی سرور در حال کار </a:t>
            </a:r>
            <a:endParaRPr lang="fa-IR" dirty="0"/>
          </a:p>
          <a:p>
            <a:pPr lvl="2"/>
            <a:r>
              <a:rPr lang="ar-IQ" dirty="0"/>
              <a:t>هزینه ی استقرار </a:t>
            </a:r>
            <a:r>
              <a:rPr lang="en-US" dirty="0"/>
              <a:t>VNF</a:t>
            </a:r>
            <a:r>
              <a:rPr lang="ar-IQ" dirty="0"/>
              <a:t>های جدید در هر لحظه ی زمانی </a:t>
            </a:r>
            <a:br>
              <a:rPr lang="ar-IQ" dirty="0"/>
            </a:br>
            <a:br>
              <a:rPr lang="ar-IQ" dirty="0"/>
            </a:br>
            <a:br>
              <a:rPr lang="ar-IQ" dirty="0"/>
            </a:b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r>
              <a:rPr lang="en-US"/>
              <a:t>/50</a:t>
            </a:r>
            <a:endParaRPr lang="en-US" dirty="0"/>
          </a:p>
        </p:txBody>
      </p:sp>
      <p:sp>
        <p:nvSpPr>
          <p:cNvPr id="5"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8" name="Rectangle 7">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30156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pic>
        <p:nvPicPr>
          <p:cNvPr id="6" name="Content Placeholder 5"/>
          <p:cNvPicPr>
            <a:picLocks noGrp="1" noChangeAspect="1"/>
          </p:cNvPicPr>
          <p:nvPr>
            <p:ph idx="1"/>
          </p:nvPr>
        </p:nvPicPr>
        <p:blipFill>
          <a:blip r:embed="rId2"/>
          <a:stretch>
            <a:fillRect/>
          </a:stretch>
        </p:blipFill>
        <p:spPr>
          <a:xfrm>
            <a:off x="2551205" y="1612421"/>
            <a:ext cx="8301993" cy="275210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32</a:t>
            </a:fld>
            <a:r>
              <a:rPr lang="en-US"/>
              <a:t>/50</a:t>
            </a:r>
            <a:endParaRPr lang="en-US" dirty="0"/>
          </a:p>
        </p:txBody>
      </p:sp>
      <p:pic>
        <p:nvPicPr>
          <p:cNvPr id="7" name="Picture 6"/>
          <p:cNvPicPr>
            <a:picLocks noChangeAspect="1"/>
          </p:cNvPicPr>
          <p:nvPr/>
        </p:nvPicPr>
        <p:blipFill>
          <a:blip r:embed="rId3"/>
          <a:stretch>
            <a:fillRect/>
          </a:stretch>
        </p:blipFill>
        <p:spPr>
          <a:xfrm>
            <a:off x="2533787" y="4364526"/>
            <a:ext cx="5895975" cy="2171700"/>
          </a:xfrm>
          <a:prstGeom prst="rect">
            <a:avLst/>
          </a:prstGeom>
        </p:spPr>
      </p:pic>
      <p:sp>
        <p:nvSpPr>
          <p:cNvPr id="8"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99039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IQ" dirty="0"/>
              <a:t>یادگیری تقویتی </a:t>
            </a:r>
            <a:r>
              <a:rPr lang="fa-IR" dirty="0"/>
              <a:t>در حل مسئله</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r>
              <a:rPr lang="en-US"/>
              <a:t>/50</a:t>
            </a:r>
            <a:endParaRPr lang="en-US" dirty="0"/>
          </a:p>
        </p:txBody>
      </p:sp>
      <p:pic>
        <p:nvPicPr>
          <p:cNvPr id="7" name="Picture 6"/>
          <p:cNvPicPr>
            <a:picLocks noChangeAspect="1"/>
          </p:cNvPicPr>
          <p:nvPr/>
        </p:nvPicPr>
        <p:blipFill>
          <a:blip r:embed="rId2"/>
          <a:stretch>
            <a:fillRect/>
          </a:stretch>
        </p:blipFill>
        <p:spPr>
          <a:xfrm>
            <a:off x="5522639" y="1669415"/>
            <a:ext cx="4116743" cy="3050612"/>
          </a:xfrm>
          <a:prstGeom prst="rect">
            <a:avLst/>
          </a:prstGeom>
        </p:spPr>
      </p:pic>
      <p:pic>
        <p:nvPicPr>
          <p:cNvPr id="8" name="Picture 7"/>
          <p:cNvPicPr>
            <a:picLocks noChangeAspect="1"/>
          </p:cNvPicPr>
          <p:nvPr/>
        </p:nvPicPr>
        <p:blipFill>
          <a:blip r:embed="rId3"/>
          <a:stretch>
            <a:fillRect/>
          </a:stretch>
        </p:blipFill>
        <p:spPr>
          <a:xfrm>
            <a:off x="1941511" y="1779888"/>
            <a:ext cx="2038350" cy="466725"/>
          </a:xfrm>
          <a:prstGeom prst="rect">
            <a:avLst/>
          </a:prstGeom>
        </p:spPr>
      </p:pic>
      <p:pic>
        <p:nvPicPr>
          <p:cNvPr id="9" name="Picture 8"/>
          <p:cNvPicPr>
            <a:picLocks noChangeAspect="1"/>
          </p:cNvPicPr>
          <p:nvPr/>
        </p:nvPicPr>
        <p:blipFill>
          <a:blip r:embed="rId4"/>
          <a:stretch>
            <a:fillRect/>
          </a:stretch>
        </p:blipFill>
        <p:spPr>
          <a:xfrm>
            <a:off x="1941511" y="2252183"/>
            <a:ext cx="2562225" cy="609600"/>
          </a:xfrm>
          <a:prstGeom prst="rect">
            <a:avLst/>
          </a:prstGeom>
        </p:spPr>
      </p:pic>
      <p:pic>
        <p:nvPicPr>
          <p:cNvPr id="10" name="Picture 9"/>
          <p:cNvPicPr>
            <a:picLocks noChangeAspect="1"/>
          </p:cNvPicPr>
          <p:nvPr/>
        </p:nvPicPr>
        <p:blipFill>
          <a:blip r:embed="rId5"/>
          <a:stretch>
            <a:fillRect/>
          </a:stretch>
        </p:blipFill>
        <p:spPr>
          <a:xfrm>
            <a:off x="960981" y="4097131"/>
            <a:ext cx="5542189" cy="2431616"/>
          </a:xfrm>
          <a:prstGeom prst="rect">
            <a:avLst/>
          </a:prstGeom>
        </p:spPr>
      </p:pic>
      <p:sp>
        <p:nvSpPr>
          <p:cNvPr id="11" name="Rounded Rectangle 10">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4BD395B4-C568-4FE4-8C83-4C5CAA018C54}"/>
              </a:ext>
            </a:extLst>
          </p:cNvPr>
          <p:cNvSpPr/>
          <p:nvPr/>
        </p:nvSpPr>
        <p:spPr>
          <a:xfrm>
            <a:off x="10975929" y="2415082"/>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پیشینه ی تحقیق</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1967F121-CEC3-4B97-8062-058D15C8F6D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92B5EB91-6867-4210-98DE-9C6E48E31DF3}"/>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44358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173" y="2788555"/>
            <a:ext cx="8911687" cy="1280890"/>
          </a:xfrm>
        </p:spPr>
        <p:txBody>
          <a:bodyPr/>
          <a:lstStyle/>
          <a:p>
            <a:r>
              <a:rPr lang="ar-IQ" dirty="0"/>
              <a:t>تخصیص منابع در شبکه های دسترسی رادیویی باز </a:t>
            </a:r>
            <a:br>
              <a:rPr lang="ar-IQ"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r>
              <a:rPr lang="en-US"/>
              <a:t>/50</a:t>
            </a:r>
            <a:endParaRPr lang="en-US" dirty="0"/>
          </a:p>
        </p:txBody>
      </p:sp>
    </p:spTree>
    <p:extLst>
      <p:ext uri="{BB962C8B-B14F-4D97-AF65-F5344CB8AC3E}">
        <p14:creationId xmlns:p14="http://schemas.microsoft.com/office/powerpoint/2010/main" val="1915444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059" y="326965"/>
            <a:ext cx="8911687" cy="1001941"/>
          </a:xfrm>
        </p:spPr>
        <p:txBody>
          <a:bodyPr/>
          <a:lstStyle/>
          <a:p>
            <a:pPr algn="ctr"/>
            <a:r>
              <a:rPr lang="fa-IR" dirty="0"/>
              <a:t>مدل سیستم</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0612" y="1635448"/>
                <a:ext cx="9488950" cy="4694939"/>
              </a:xfrm>
            </p:spPr>
            <p:txBody>
              <a:bodyPr>
                <a:normAutofit fontScale="47500" lnSpcReduction="20000"/>
              </a:bodyPr>
              <a:lstStyle/>
              <a:p>
                <a14:m>
                  <m:oMath xmlns:m="http://schemas.openxmlformats.org/officeDocument/2006/math">
                    <m:r>
                      <a:rPr lang="en-US" sz="3800" i="1" dirty="0" smtClean="0">
                        <a:latin typeface="Cambria Math" panose="02040503050406030204" pitchFamily="18" charset="0"/>
                      </a:rPr>
                      <m:t>𝑆</m:t>
                    </m:r>
                  </m:oMath>
                </a14:m>
                <a:r>
                  <a:rPr lang="fa-IR" sz="3800" dirty="0"/>
                  <a:t> </a:t>
                </a:r>
                <a:r>
                  <a:rPr lang="fa-IR" sz="5100" dirty="0"/>
                  <a:t>برش</a:t>
                </a:r>
                <a:endParaRPr lang="en-US" sz="5100" b="0" i="1" dirty="0">
                  <a:latin typeface="Cambria Math" panose="02040503050406030204" pitchFamily="18" charset="0"/>
                </a:endParaRPr>
              </a:p>
              <a:p>
                <a:pPr lvl="1"/>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𝑅</m:t>
                        </m:r>
                      </m:e>
                      <m:sub>
                        <m:r>
                          <a:rPr lang="en-US" sz="3200" b="0" i="1" dirty="0" smtClean="0">
                            <a:latin typeface="Cambria Math" panose="02040503050406030204" pitchFamily="18" charset="0"/>
                          </a:rPr>
                          <m:t>𝑠</m:t>
                        </m:r>
                      </m:sub>
                    </m:sSub>
                  </m:oMath>
                </a14:m>
                <a:r>
                  <a:rPr lang="fa-IR" sz="3200" dirty="0"/>
                  <a:t> </a:t>
                </a:r>
                <a:r>
                  <a:rPr lang="fa-IR" sz="4000" dirty="0"/>
                  <a:t>واحد رادیویی تک آنتنه</a:t>
                </a:r>
                <a:endParaRPr lang="en-US" sz="4000" dirty="0"/>
              </a:p>
              <a:p>
                <a:pPr lvl="1"/>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𝐾</m:t>
                        </m:r>
                      </m:e>
                      <m:sub>
                        <m:r>
                          <a:rPr lang="en-US" sz="4000" b="0" i="1" smtClean="0">
                            <a:latin typeface="Cambria Math" panose="02040503050406030204" pitchFamily="18" charset="0"/>
                          </a:rPr>
                          <m:t>𝑠</m:t>
                        </m:r>
                      </m:sub>
                    </m:sSub>
                  </m:oMath>
                </a14:m>
                <a:r>
                  <a:rPr lang="fa-IR" sz="4000" dirty="0"/>
                  <a:t> بلوک فیزیکی</a:t>
                </a:r>
                <a:endParaRPr lang="en-US" sz="4000" dirty="0"/>
              </a:p>
              <a:p>
                <a:pPr lvl="1"/>
                <a:r>
                  <a:rPr lang="en-US" sz="4000" dirty="0"/>
                  <a:t>DU</a:t>
                </a:r>
              </a:p>
              <a:p>
                <a:pPr lvl="2"/>
                <a14:m>
                  <m:oMath xmlns:m="http://schemas.openxmlformats.org/officeDocument/2006/math">
                    <m:r>
                      <a:rPr lang="en-US" sz="3800" b="0" i="1" smtClean="0">
                        <a:latin typeface="Cambria Math" panose="02040503050406030204" pitchFamily="18" charset="0"/>
                      </a:rPr>
                      <m:t> </m:t>
                    </m:r>
                    <m:r>
                      <a:rPr lang="fa-IR" sz="3800" b="0" i="1" smtClean="0">
                        <a:latin typeface="Cambria Math" panose="02040503050406030204" pitchFamily="18" charset="0"/>
                      </a:rPr>
                      <m:t> </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𝑠</m:t>
                        </m:r>
                        <m:r>
                          <a:rPr lang="en-US" sz="3800" b="0" i="1" smtClean="0">
                            <a:latin typeface="Cambria Math" panose="02040503050406030204" pitchFamily="18" charset="0"/>
                          </a:rPr>
                          <m:t>,</m:t>
                        </m:r>
                        <m:r>
                          <a:rPr lang="en-US" sz="3800" b="0" i="1" smtClean="0">
                            <a:latin typeface="Cambria Math" panose="02040503050406030204" pitchFamily="18" charset="0"/>
                          </a:rPr>
                          <m:t>1</m:t>
                        </m:r>
                      </m:sub>
                    </m:sSub>
                  </m:oMath>
                </a14:m>
                <a:r>
                  <a:rPr lang="fa-IR" sz="3800" dirty="0"/>
                  <a:t>تا </a:t>
                </a:r>
                <a:r>
                  <a:rPr lang="en-US" sz="3800" dirty="0"/>
                  <a:t>VNF</a:t>
                </a:r>
              </a:p>
              <a:p>
                <a:pPr lvl="1"/>
                <a:r>
                  <a:rPr lang="en-US" sz="4000" dirty="0"/>
                  <a:t>CU</a:t>
                </a:r>
              </a:p>
              <a:p>
                <a:pPr lvl="2"/>
                <a14:m>
                  <m:oMath xmlns:m="http://schemas.openxmlformats.org/officeDocument/2006/math">
                    <m:r>
                      <a:rPr lang="fa-IR" sz="4400" i="1">
                        <a:latin typeface="Cambria Math" panose="02040503050406030204" pitchFamily="18" charset="0"/>
                      </a:rPr>
                      <m:t> </m:t>
                    </m:r>
                    <m:sSub>
                      <m:sSubPr>
                        <m:ctrlPr>
                          <a:rPr lang="en-US" sz="4400" i="1">
                            <a:latin typeface="Cambria Math" panose="02040503050406030204" pitchFamily="18" charset="0"/>
                          </a:rPr>
                        </m:ctrlPr>
                      </m:sSubPr>
                      <m:e>
                        <m:r>
                          <a:rPr lang="en-US" sz="4400" i="1">
                            <a:latin typeface="Cambria Math" panose="02040503050406030204" pitchFamily="18" charset="0"/>
                          </a:rPr>
                          <m:t>𝑀</m:t>
                        </m:r>
                      </m:e>
                      <m:sub>
                        <m:r>
                          <a:rPr lang="en-US" sz="4400" i="1">
                            <a:latin typeface="Cambria Math" panose="02040503050406030204" pitchFamily="18" charset="0"/>
                          </a:rPr>
                          <m:t>𝑠</m:t>
                        </m:r>
                        <m:r>
                          <a:rPr lang="en-US" sz="4400" i="1">
                            <a:latin typeface="Cambria Math" panose="02040503050406030204" pitchFamily="18" charset="0"/>
                          </a:rPr>
                          <m:t>,</m:t>
                        </m:r>
                        <m:r>
                          <a:rPr lang="en-US" sz="4400" i="1">
                            <a:latin typeface="Cambria Math" panose="02040503050406030204" pitchFamily="18" charset="0"/>
                          </a:rPr>
                          <m:t>1</m:t>
                        </m:r>
                      </m:sub>
                    </m:sSub>
                  </m:oMath>
                </a14:m>
                <a:r>
                  <a:rPr lang="fa-IR" sz="4400" dirty="0"/>
                  <a:t>تا </a:t>
                </a:r>
                <a:r>
                  <a:rPr lang="en-US" sz="4400" dirty="0"/>
                  <a:t>VNF</a:t>
                </a:r>
                <a:endParaRPr lang="fa-IR" sz="4200" dirty="0"/>
              </a:p>
              <a:p>
                <a:r>
                  <a:rPr lang="en-US" sz="3800" dirty="0"/>
                  <a:t>v</a:t>
                </a:r>
                <a:r>
                  <a:rPr lang="fa-IR" sz="3800" dirty="0"/>
                  <a:t> </a:t>
                </a:r>
                <a:r>
                  <a:rPr lang="fa-IR" sz="4200" dirty="0"/>
                  <a:t>سرویس</a:t>
                </a:r>
              </a:p>
              <a:p>
                <a:pPr lvl="1"/>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𝑣</m:t>
                        </m:r>
                      </m:sub>
                    </m:sSub>
                  </m:oMath>
                </a14:m>
                <a:r>
                  <a:rPr lang="fa-IR" sz="2800" dirty="0"/>
                  <a:t> </a:t>
                </a:r>
                <a:r>
                  <a:rPr lang="fa-IR" sz="3600" dirty="0"/>
                  <a:t>کاربر تک آنتنه</a:t>
                </a:r>
                <a:endParaRPr lang="fa-IR" sz="3400" dirty="0"/>
              </a:p>
              <a:p>
                <a:endParaRPr lang="fa-IR" sz="2800" dirty="0"/>
              </a:p>
              <a:p>
                <a:endParaRPr lang="fa-IR" sz="2800" dirty="0"/>
              </a:p>
              <a:p>
                <a:endParaRPr lang="en-US" dirty="0"/>
              </a:p>
              <a:p>
                <a:pPr marL="0" indent="0">
                  <a:buNone/>
                </a:pPr>
                <a:br>
                  <a:rPr lang="fa-IR" dirty="0"/>
                </a:br>
                <a:br>
                  <a:rPr lang="fa-IR"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0612" y="1635448"/>
                <a:ext cx="9488950" cy="4694939"/>
              </a:xfrm>
              <a:blipFill>
                <a:blip r:embed="rId3"/>
                <a:stretch>
                  <a:fillRect t="-1818" r="-5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35</a:t>
            </a:fld>
            <a:r>
              <a:rPr lang="en-US" dirty="0"/>
              <a:t>/50</a:t>
            </a:r>
          </a:p>
        </p:txBody>
      </p:sp>
      <p:sp>
        <p:nvSpPr>
          <p:cNvPr id="16" name="Rounded Rectangle 15">
            <a:extLst>
              <a:ext uri="{FF2B5EF4-FFF2-40B4-BE49-F238E27FC236}">
                <a16:creationId xmlns:a16="http://schemas.microsoft.com/office/drawing/2014/main" id="{5CA220EA-4AFC-4AC8-8966-6013F09A17D7}"/>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7" name="Rectangle 16">
            <a:extLst>
              <a:ext uri="{FF2B5EF4-FFF2-40B4-BE49-F238E27FC236}">
                <a16:creationId xmlns:a16="http://schemas.microsoft.com/office/drawing/2014/main" id="{268CB366-97C1-436E-B473-11C0B8A2B94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8" name="Rectangle 17">
            <a:extLst>
              <a:ext uri="{FF2B5EF4-FFF2-40B4-BE49-F238E27FC236}">
                <a16:creationId xmlns:a16="http://schemas.microsoft.com/office/drawing/2014/main" id="{4BD395B4-C568-4FE4-8C83-4C5CAA018C5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1967F121-CEC3-4B97-8062-058D15C8F6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0" name="Rectangle 19">
            <a:extLst>
              <a:ext uri="{FF2B5EF4-FFF2-40B4-BE49-F238E27FC236}">
                <a16:creationId xmlns:a16="http://schemas.microsoft.com/office/drawing/2014/main" id="{92B5EB91-6867-4210-98DE-9C6E48E31DF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1" name="Rectangle 20">
            <a:extLst>
              <a:ext uri="{FF2B5EF4-FFF2-40B4-BE49-F238E27FC236}">
                <a16:creationId xmlns:a16="http://schemas.microsoft.com/office/drawing/2014/main" id="{043FCFD6-E24B-444D-B891-C4D66ED6A72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graphicFrame>
        <p:nvGraphicFramePr>
          <p:cNvPr id="15" name="Object 14">
            <a:extLst>
              <a:ext uri="{FF2B5EF4-FFF2-40B4-BE49-F238E27FC236}">
                <a16:creationId xmlns:a16="http://schemas.microsoft.com/office/drawing/2014/main" id="{15BEBC57-F591-479C-9354-3C3DE016E7FC}"/>
              </a:ext>
            </a:extLst>
          </p:cNvPr>
          <p:cNvGraphicFramePr>
            <a:graphicFrameLocks noChangeAspect="1"/>
          </p:cNvGraphicFramePr>
          <p:nvPr>
            <p:extLst>
              <p:ext uri="{D42A27DB-BD31-4B8C-83A1-F6EECF244321}">
                <p14:modId xmlns:p14="http://schemas.microsoft.com/office/powerpoint/2010/main" val="1384122390"/>
              </p:ext>
            </p:extLst>
          </p:nvPr>
        </p:nvGraphicFramePr>
        <p:xfrm>
          <a:off x="1602438" y="1177835"/>
          <a:ext cx="5710705" cy="5431377"/>
        </p:xfrm>
        <a:graphic>
          <a:graphicData uri="http://schemas.openxmlformats.org/presentationml/2006/ole">
            <mc:AlternateContent xmlns:mc="http://schemas.openxmlformats.org/markup-compatibility/2006">
              <mc:Choice xmlns:v="urn:schemas-microsoft-com:vml" Requires="v">
                <p:oleObj spid="_x0000_s2054" name="PDF" r:id="rId4" imgW="0" imgH="360" progId="FoxitReader.Document">
                  <p:embed/>
                </p:oleObj>
              </mc:Choice>
              <mc:Fallback>
                <p:oleObj name="PDF" r:id="rId4" imgW="0" imgH="360" progId="FoxitReader.Document">
                  <p:embed/>
                  <p:pic>
                    <p:nvPicPr>
                      <p:cNvPr id="5" name="Object 4"/>
                      <p:cNvPicPr/>
                      <p:nvPr/>
                    </p:nvPicPr>
                    <p:blipFill>
                      <a:blip r:embed="rId5"/>
                      <a:stretch>
                        <a:fillRect/>
                      </a:stretch>
                    </p:blipFill>
                    <p:spPr>
                      <a:xfrm>
                        <a:off x="1602438" y="1177835"/>
                        <a:ext cx="5710705" cy="5431377"/>
                      </a:xfrm>
                      <a:prstGeom prst="rect">
                        <a:avLst/>
                      </a:prstGeom>
                    </p:spPr>
                  </p:pic>
                </p:oleObj>
              </mc:Fallback>
            </mc:AlternateContent>
          </a:graphicData>
        </a:graphic>
      </p:graphicFrame>
    </p:spTree>
    <p:extLst>
      <p:ext uri="{BB962C8B-B14F-4D97-AF65-F5344CB8AC3E}">
        <p14:creationId xmlns:p14="http://schemas.microsoft.com/office/powerpoint/2010/main" val="846105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011B-9B40-41EA-B632-156DBDF20B64}"/>
              </a:ext>
            </a:extLst>
          </p:cNvPr>
          <p:cNvSpPr>
            <a:spLocks noGrp="1"/>
          </p:cNvSpPr>
          <p:nvPr>
            <p:ph type="title"/>
          </p:nvPr>
        </p:nvSpPr>
        <p:spPr/>
        <p:txBody>
          <a:bodyPr/>
          <a:lstStyle/>
          <a:p>
            <a:r>
              <a:rPr lang="fa-IR" dirty="0"/>
              <a:t>نرخ قابل دسترس</a:t>
            </a:r>
          </a:p>
        </p:txBody>
      </p:sp>
      <p:sp>
        <p:nvSpPr>
          <p:cNvPr id="3" name="Content Placeholder 2">
            <a:extLst>
              <a:ext uri="{FF2B5EF4-FFF2-40B4-BE49-F238E27FC236}">
                <a16:creationId xmlns:a16="http://schemas.microsoft.com/office/drawing/2014/main" id="{141CA199-8234-4922-ACD7-16E73F9A380E}"/>
              </a:ext>
            </a:extLst>
          </p:cNvPr>
          <p:cNvSpPr>
            <a:spLocks noGrp="1"/>
          </p:cNvSpPr>
          <p:nvPr>
            <p:ph idx="1"/>
          </p:nvPr>
        </p:nvSpPr>
        <p:spPr>
          <a:xfrm>
            <a:off x="1941511" y="1404071"/>
            <a:ext cx="8915400" cy="3777622"/>
          </a:xfrm>
        </p:spPr>
        <p:txBody>
          <a:bodyPr/>
          <a:lstStyle/>
          <a:p>
            <a:r>
              <a:rPr lang="fa-IR" dirty="0"/>
              <a:t>نرخ قابل دسترس</a:t>
            </a:r>
          </a:p>
          <a:p>
            <a:r>
              <a:rPr lang="fa-IR" dirty="0"/>
              <a:t>نسبت سیگنال به نویز</a:t>
            </a:r>
          </a:p>
          <a:p>
            <a:endParaRPr lang="fa-IR" dirty="0"/>
          </a:p>
          <a:p>
            <a:r>
              <a:rPr lang="fa-IR" dirty="0"/>
              <a:t>میزان تداخل کاربران</a:t>
            </a:r>
          </a:p>
          <a:p>
            <a:endParaRPr lang="fa-IR" dirty="0"/>
          </a:p>
          <a:p>
            <a:endParaRPr lang="fa-IR" dirty="0"/>
          </a:p>
          <a:p>
            <a:endParaRPr lang="fa-IR" dirty="0"/>
          </a:p>
          <a:p>
            <a:endParaRPr lang="en-US" dirty="0"/>
          </a:p>
        </p:txBody>
      </p:sp>
      <p:sp>
        <p:nvSpPr>
          <p:cNvPr id="4" name="Slide Number Placeholder 3">
            <a:extLst>
              <a:ext uri="{FF2B5EF4-FFF2-40B4-BE49-F238E27FC236}">
                <a16:creationId xmlns:a16="http://schemas.microsoft.com/office/drawing/2014/main" id="{E74D41D7-A3B9-466D-96DB-2C71EF9FCBA7}"/>
              </a:ext>
            </a:extLst>
          </p:cNvPr>
          <p:cNvSpPr>
            <a:spLocks noGrp="1"/>
          </p:cNvSpPr>
          <p:nvPr>
            <p:ph type="sldNum" sz="quarter" idx="12"/>
          </p:nvPr>
        </p:nvSpPr>
        <p:spPr/>
        <p:txBody>
          <a:bodyPr/>
          <a:lstStyle/>
          <a:p>
            <a:fld id="{D57F1E4F-1CFF-5643-939E-217C01CDF565}" type="slidenum">
              <a:rPr lang="en-US" smtClean="0"/>
              <a:pPr/>
              <a:t>36</a:t>
            </a:fld>
            <a:r>
              <a:rPr lang="en-US"/>
              <a:t>/50</a:t>
            </a:r>
            <a:endParaRPr lang="en-US" dirty="0"/>
          </a:p>
        </p:txBody>
      </p:sp>
      <p:sp>
        <p:nvSpPr>
          <p:cNvPr id="5" name="Rounded Rectangle 15">
            <a:extLst>
              <a:ext uri="{FF2B5EF4-FFF2-40B4-BE49-F238E27FC236}">
                <a16:creationId xmlns:a16="http://schemas.microsoft.com/office/drawing/2014/main" id="{EE09FE82-3C14-490C-BD74-D0079E022B13}"/>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AFC466D6-D7BC-430B-8E45-5F9731F46960}"/>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5319FEE3-EE78-413F-B811-89F6CA7DC62F}"/>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09991092-24C4-48FF-8484-BB95CDEA042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9" name="Rectangle 8">
            <a:extLst>
              <a:ext uri="{FF2B5EF4-FFF2-40B4-BE49-F238E27FC236}">
                <a16:creationId xmlns:a16="http://schemas.microsoft.com/office/drawing/2014/main" id="{BD1FA9AE-A6C0-4D24-A569-2BC749237093}"/>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5DD58AFD-993B-4D97-A9F1-00520828A334}"/>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30F152CF-7EE1-4483-AB0C-CEC717A34B78}"/>
              </a:ext>
            </a:extLst>
          </p:cNvPr>
          <p:cNvPicPr>
            <a:picLocks noChangeAspect="1"/>
          </p:cNvPicPr>
          <p:nvPr/>
        </p:nvPicPr>
        <p:blipFill>
          <a:blip r:embed="rId2"/>
          <a:stretch>
            <a:fillRect/>
          </a:stretch>
        </p:blipFill>
        <p:spPr>
          <a:xfrm>
            <a:off x="2315404" y="1404071"/>
            <a:ext cx="3104736" cy="694000"/>
          </a:xfrm>
          <a:prstGeom prst="rect">
            <a:avLst/>
          </a:prstGeom>
        </p:spPr>
      </p:pic>
      <p:pic>
        <p:nvPicPr>
          <p:cNvPr id="12" name="Picture 11">
            <a:extLst>
              <a:ext uri="{FF2B5EF4-FFF2-40B4-BE49-F238E27FC236}">
                <a16:creationId xmlns:a16="http://schemas.microsoft.com/office/drawing/2014/main" id="{C64A67BD-B1CA-4B2D-8034-74002372E1B1}"/>
              </a:ext>
            </a:extLst>
          </p:cNvPr>
          <p:cNvPicPr>
            <a:picLocks noChangeAspect="1"/>
          </p:cNvPicPr>
          <p:nvPr/>
        </p:nvPicPr>
        <p:blipFill>
          <a:blip r:embed="rId3"/>
          <a:stretch>
            <a:fillRect/>
          </a:stretch>
        </p:blipFill>
        <p:spPr>
          <a:xfrm>
            <a:off x="2302582" y="2113150"/>
            <a:ext cx="3981450" cy="857250"/>
          </a:xfrm>
          <a:prstGeom prst="rect">
            <a:avLst/>
          </a:prstGeom>
        </p:spPr>
      </p:pic>
      <p:pic>
        <p:nvPicPr>
          <p:cNvPr id="13" name="Picture 12">
            <a:extLst>
              <a:ext uri="{FF2B5EF4-FFF2-40B4-BE49-F238E27FC236}">
                <a16:creationId xmlns:a16="http://schemas.microsoft.com/office/drawing/2014/main" id="{9D3F1DA6-8962-4056-806E-42A1D12F4E17}"/>
              </a:ext>
            </a:extLst>
          </p:cNvPr>
          <p:cNvPicPr>
            <a:picLocks noChangeAspect="1"/>
          </p:cNvPicPr>
          <p:nvPr/>
        </p:nvPicPr>
        <p:blipFill>
          <a:blip r:embed="rId4"/>
          <a:stretch>
            <a:fillRect/>
          </a:stretch>
        </p:blipFill>
        <p:spPr>
          <a:xfrm>
            <a:off x="2315404" y="2985479"/>
            <a:ext cx="5076825" cy="3476625"/>
          </a:xfrm>
          <a:prstGeom prst="rect">
            <a:avLst/>
          </a:prstGeom>
        </p:spPr>
      </p:pic>
      <p:pic>
        <p:nvPicPr>
          <p:cNvPr id="14" name="Picture 13">
            <a:extLst>
              <a:ext uri="{FF2B5EF4-FFF2-40B4-BE49-F238E27FC236}">
                <a16:creationId xmlns:a16="http://schemas.microsoft.com/office/drawing/2014/main" id="{3EBC6ADF-1746-493A-882D-E21B5FFC9C6A}"/>
              </a:ext>
            </a:extLst>
          </p:cNvPr>
          <p:cNvPicPr>
            <a:picLocks noChangeAspect="1"/>
          </p:cNvPicPr>
          <p:nvPr/>
        </p:nvPicPr>
        <p:blipFill>
          <a:blip r:embed="rId5"/>
          <a:stretch>
            <a:fillRect/>
          </a:stretch>
        </p:blipFill>
        <p:spPr>
          <a:xfrm>
            <a:off x="6371329" y="5558807"/>
            <a:ext cx="4314825" cy="409575"/>
          </a:xfrm>
          <a:prstGeom prst="rect">
            <a:avLst/>
          </a:prstGeom>
        </p:spPr>
      </p:pic>
    </p:spTree>
    <p:extLst>
      <p:ext uri="{BB962C8B-B14F-4D97-AF65-F5344CB8AC3E}">
        <p14:creationId xmlns:p14="http://schemas.microsoft.com/office/powerpoint/2010/main" val="2427441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327F-9A10-443D-B3C4-A6D5420F7822}"/>
              </a:ext>
            </a:extLst>
          </p:cNvPr>
          <p:cNvSpPr>
            <a:spLocks noGrp="1"/>
          </p:cNvSpPr>
          <p:nvPr>
            <p:ph type="title"/>
          </p:nvPr>
        </p:nvSpPr>
        <p:spPr/>
        <p:txBody>
          <a:bodyPr/>
          <a:lstStyle/>
          <a:p>
            <a:r>
              <a:rPr lang="fa-IR" dirty="0"/>
              <a:t>توان و ظرفیت لینک </a:t>
            </a:r>
            <a:r>
              <a:rPr lang="en-US" dirty="0"/>
              <a:t>fronthaul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D4255-4F2E-4711-8B09-2FAD62E98895}"/>
                  </a:ext>
                </a:extLst>
              </p:cNvPr>
              <p:cNvSpPr>
                <a:spLocks noGrp="1"/>
              </p:cNvSpPr>
              <p:nvPr>
                <p:ph idx="1"/>
              </p:nvPr>
            </p:nvSpPr>
            <p:spPr/>
            <p:txBody>
              <a:bodyPr/>
              <a:lstStyle/>
              <a:p>
                <a:r>
                  <a:rPr lang="fa-IR" b="0" i="0" dirty="0">
                    <a:solidFill>
                      <a:srgbClr val="000000"/>
                    </a:solidFill>
                    <a:effectLst/>
                  </a:rPr>
                  <a:t>توان سیگنال ارسالی از </a:t>
                </a:r>
                <a:r>
                  <a:rPr lang="en-US" b="0" i="1" dirty="0">
                    <a:solidFill>
                      <a:srgbClr val="000000"/>
                    </a:solidFill>
                    <a:effectLst/>
                  </a:rPr>
                  <a:t>j</a:t>
                </a:r>
                <a:r>
                  <a:rPr lang="fa-IR" b="0" i="1" dirty="0">
                    <a:solidFill>
                      <a:srgbClr val="000000"/>
                    </a:solidFill>
                    <a:effectLst/>
                  </a:rPr>
                  <a:t> </a:t>
                </a:r>
                <a:r>
                  <a:rPr lang="fa-IR" b="0" i="0" dirty="0">
                    <a:solidFill>
                      <a:srgbClr val="000000"/>
                    </a:solidFill>
                    <a:effectLst/>
                  </a:rPr>
                  <a:t>امین واحد رادیویی در </a:t>
                </a:r>
                <a:r>
                  <a:rPr lang="en-US" b="0" i="0" dirty="0">
                    <a:solidFill>
                      <a:srgbClr val="000000"/>
                    </a:solidFill>
                    <a:effectLst/>
                  </a:rPr>
                  <a:t> </a:t>
                </a:r>
                <a:r>
                  <a:rPr lang="en-US" b="0" i="1" dirty="0">
                    <a:solidFill>
                      <a:srgbClr val="000000"/>
                    </a:solidFill>
                    <a:effectLst/>
                  </a:rPr>
                  <a:t>s</a:t>
                </a:r>
                <a:r>
                  <a:rPr lang="fa-IR" b="0" i="0" dirty="0">
                    <a:solidFill>
                      <a:srgbClr val="000000"/>
                    </a:solidFill>
                    <a:effectLst/>
                  </a:rPr>
                  <a:t>امین برش </a:t>
                </a:r>
                <a:endParaRPr lang="en-US" b="0" i="0" dirty="0">
                  <a:solidFill>
                    <a:srgbClr val="000000"/>
                  </a:solidFill>
                  <a:effectLst/>
                </a:endParaRPr>
              </a:p>
              <a:p>
                <a:endParaRPr lang="en-US" dirty="0">
                  <a:solidFill>
                    <a:srgbClr val="000000"/>
                  </a:solidFill>
                </a:endParaRPr>
              </a:p>
              <a:p>
                <a:endParaRPr lang="en-US" dirty="0">
                  <a:solidFill>
                    <a:srgbClr val="000000"/>
                  </a:solidFill>
                </a:endParaRPr>
              </a:p>
              <a:p>
                <a:r>
                  <a:rPr lang="fa-IR" dirty="0">
                    <a:solidFill>
                      <a:srgbClr val="000000"/>
                    </a:solidFill>
                  </a:rPr>
                  <a:t>نرخ کاربران در لینک </a:t>
                </a:r>
                <a:r>
                  <a:rPr lang="en-US" dirty="0">
                    <a:solidFill>
                      <a:srgbClr val="000000"/>
                    </a:solidFill>
                  </a:rPr>
                  <a:t>fronthaul</a:t>
                </a:r>
                <a:r>
                  <a:rPr lang="fa-IR" dirty="0">
                    <a:solidFill>
                      <a:srgbClr val="000000"/>
                    </a:solidFill>
                  </a:rPr>
                  <a:t>بین </a:t>
                </a:r>
                <a:r>
                  <a:rPr lang="en-US" dirty="0">
                    <a:solidFill>
                      <a:srgbClr val="000000"/>
                    </a:solidFill>
                  </a:rPr>
                  <a:t>j</a:t>
                </a:r>
                <a:r>
                  <a:rPr lang="fa-IR" dirty="0">
                    <a:solidFill>
                      <a:srgbClr val="000000"/>
                    </a:solidFill>
                  </a:rPr>
                  <a:t>امین واحد رادیویی در برش </a:t>
                </a:r>
                <a:r>
                  <a:rPr lang="en-US" dirty="0">
                    <a:solidFill>
                      <a:srgbClr val="000000"/>
                    </a:solidFill>
                  </a:rPr>
                  <a:t>s</a:t>
                </a:r>
                <a:r>
                  <a:rPr lang="fa-IR" dirty="0">
                    <a:solidFill>
                      <a:srgbClr val="000000"/>
                    </a:solidFill>
                  </a:rPr>
                  <a:t>ام با واحد توزیع شده </a:t>
                </a:r>
                <a:br>
                  <a:rPr lang="fa-IR" dirty="0"/>
                </a:br>
                <a:br>
                  <a:rPr lang="fa-IR" dirty="0"/>
                </a:br>
                <a:endParaRPr lang="en-US" dirty="0"/>
              </a:p>
              <a:p>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fa-IR" dirty="0"/>
                  <a:t>متغیرباینری است که نشان دهنده ی این است که برش </a:t>
                </a:r>
                <a:r>
                  <a:rPr lang="en-US" dirty="0"/>
                  <a:t>s</a:t>
                </a:r>
                <a:r>
                  <a:rPr lang="fa-IR" dirty="0"/>
                  <a:t>ام</a:t>
                </a:r>
                <a:r>
                  <a:rPr lang="en-US" dirty="0"/>
                  <a:t> </a:t>
                </a:r>
                <a:r>
                  <a:rPr lang="fa-IR" dirty="0"/>
                  <a:t>به سرویس </a:t>
                </a:r>
                <a:r>
                  <a:rPr lang="en-US" dirty="0"/>
                  <a:t>v</a:t>
                </a:r>
                <a:r>
                  <a:rPr lang="fa-IR" dirty="0"/>
                  <a:t>خدمات رسانی می کند</a:t>
                </a:r>
                <a:endParaRPr lang="en-US" dirty="0"/>
              </a:p>
            </p:txBody>
          </p:sp>
        </mc:Choice>
        <mc:Fallback xmlns="">
          <p:sp>
            <p:nvSpPr>
              <p:cNvPr id="3" name="Content Placeholder 2">
                <a:extLst>
                  <a:ext uri="{FF2B5EF4-FFF2-40B4-BE49-F238E27FC236}">
                    <a16:creationId xmlns:a16="http://schemas.microsoft.com/office/drawing/2014/main" id="{A1CD4255-4F2E-4711-8B09-2FAD62E98895}"/>
                  </a:ext>
                </a:extLst>
              </p:cNvPr>
              <p:cNvSpPr>
                <a:spLocks noGrp="1" noRot="1" noChangeAspect="1" noMove="1" noResize="1" noEditPoints="1" noAdjustHandles="1" noChangeArrowheads="1" noChangeShapeType="1" noTextEdit="1"/>
              </p:cNvSpPr>
              <p:nvPr>
                <p:ph idx="1"/>
              </p:nvPr>
            </p:nvSpPr>
            <p:spPr>
              <a:blipFill>
                <a:blip r:embed="rId2"/>
                <a:stretch>
                  <a:fillRect t="-2258" r="-9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5DACA3-0D95-446B-A90A-EB3103EFAF41}"/>
              </a:ext>
            </a:extLst>
          </p:cNvPr>
          <p:cNvSpPr>
            <a:spLocks noGrp="1"/>
          </p:cNvSpPr>
          <p:nvPr>
            <p:ph type="sldNum" sz="quarter" idx="12"/>
          </p:nvPr>
        </p:nvSpPr>
        <p:spPr/>
        <p:txBody>
          <a:bodyPr/>
          <a:lstStyle/>
          <a:p>
            <a:fld id="{D57F1E4F-1CFF-5643-939E-217C01CDF565}" type="slidenum">
              <a:rPr lang="en-US" smtClean="0"/>
              <a:pPr/>
              <a:t>37</a:t>
            </a:fld>
            <a:r>
              <a:rPr lang="en-US"/>
              <a:t>/50</a:t>
            </a:r>
            <a:endParaRPr lang="en-US" dirty="0"/>
          </a:p>
        </p:txBody>
      </p:sp>
      <p:pic>
        <p:nvPicPr>
          <p:cNvPr id="5" name="Picture 4">
            <a:extLst>
              <a:ext uri="{FF2B5EF4-FFF2-40B4-BE49-F238E27FC236}">
                <a16:creationId xmlns:a16="http://schemas.microsoft.com/office/drawing/2014/main" id="{982C7AC8-CC37-494A-90F3-D0226C18D89B}"/>
              </a:ext>
            </a:extLst>
          </p:cNvPr>
          <p:cNvPicPr>
            <a:picLocks noChangeAspect="1"/>
          </p:cNvPicPr>
          <p:nvPr/>
        </p:nvPicPr>
        <p:blipFill>
          <a:blip r:embed="rId3"/>
          <a:stretch>
            <a:fillRect/>
          </a:stretch>
        </p:blipFill>
        <p:spPr>
          <a:xfrm>
            <a:off x="2787650" y="2847975"/>
            <a:ext cx="4533900" cy="581025"/>
          </a:xfrm>
          <a:prstGeom prst="rect">
            <a:avLst/>
          </a:prstGeom>
        </p:spPr>
      </p:pic>
      <p:pic>
        <p:nvPicPr>
          <p:cNvPr id="6" name="Picture 5">
            <a:extLst>
              <a:ext uri="{FF2B5EF4-FFF2-40B4-BE49-F238E27FC236}">
                <a16:creationId xmlns:a16="http://schemas.microsoft.com/office/drawing/2014/main" id="{7129B3C9-5B14-452F-BA31-349F22242223}"/>
              </a:ext>
            </a:extLst>
          </p:cNvPr>
          <p:cNvPicPr>
            <a:picLocks noChangeAspect="1"/>
          </p:cNvPicPr>
          <p:nvPr/>
        </p:nvPicPr>
        <p:blipFill>
          <a:blip r:embed="rId4"/>
          <a:stretch>
            <a:fillRect/>
          </a:stretch>
        </p:blipFill>
        <p:spPr>
          <a:xfrm>
            <a:off x="2863850" y="4148746"/>
            <a:ext cx="4457700" cy="771525"/>
          </a:xfrm>
          <a:prstGeom prst="rect">
            <a:avLst/>
          </a:prstGeom>
        </p:spPr>
      </p:pic>
      <p:sp>
        <p:nvSpPr>
          <p:cNvPr id="8" name="Rounded Rectangle 15">
            <a:extLst>
              <a:ext uri="{FF2B5EF4-FFF2-40B4-BE49-F238E27FC236}">
                <a16:creationId xmlns:a16="http://schemas.microsoft.com/office/drawing/2014/main" id="{88F7932F-7764-4E07-870F-2C4EFDA64B6E}"/>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BD23A37-95B1-4A50-AD5F-620B1F0BA3D4}"/>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A9A5BD18-DFBF-4378-938A-850AA56796A7}"/>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9F208A0F-0A2A-41F0-B9BB-6EB23A1C95D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C213FD10-18DD-4BDC-A11B-C3BC9A9DE998}"/>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43129224-7D13-46F4-86E4-F4D9E5FF4E4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451312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1551-EC75-4039-B99F-213EF85B8025}"/>
              </a:ext>
            </a:extLst>
          </p:cNvPr>
          <p:cNvSpPr>
            <a:spLocks noGrp="1"/>
          </p:cNvSpPr>
          <p:nvPr>
            <p:ph type="title"/>
          </p:nvPr>
        </p:nvSpPr>
        <p:spPr/>
        <p:txBody>
          <a:bodyPr/>
          <a:lstStyle/>
          <a:p>
            <a:r>
              <a:rPr lang="fa-IR" dirty="0"/>
              <a:t>میانگین تاخیر</a:t>
            </a:r>
            <a:endParaRPr lang="en-US" dirty="0"/>
          </a:p>
        </p:txBody>
      </p:sp>
      <p:sp>
        <p:nvSpPr>
          <p:cNvPr id="3" name="Content Placeholder 2">
            <a:extLst>
              <a:ext uri="{FF2B5EF4-FFF2-40B4-BE49-F238E27FC236}">
                <a16:creationId xmlns:a16="http://schemas.microsoft.com/office/drawing/2014/main" id="{4B5F7B27-FF6A-43AE-97C7-85ABD4F3229B}"/>
              </a:ext>
            </a:extLst>
          </p:cNvPr>
          <p:cNvSpPr>
            <a:spLocks noGrp="1"/>
          </p:cNvSpPr>
          <p:nvPr>
            <p:ph idx="1"/>
          </p:nvPr>
        </p:nvSpPr>
        <p:spPr>
          <a:xfrm>
            <a:off x="1941510" y="2069621"/>
            <a:ext cx="9120189" cy="3836230"/>
          </a:xfrm>
        </p:spPr>
        <p:txBody>
          <a:bodyPr/>
          <a:lstStyle/>
          <a:p>
            <a:r>
              <a:rPr lang="fa-IR" dirty="0"/>
              <a:t>پردازش باند پایه هر ،</a:t>
            </a:r>
            <a:r>
              <a:rPr lang="en-US" dirty="0"/>
              <a:t>VNF</a:t>
            </a:r>
            <a:r>
              <a:rPr lang="fa-IR" dirty="0"/>
              <a:t>بوسیله ی پردازش صف </a:t>
            </a:r>
            <a:r>
              <a:rPr lang="en-US" dirty="0"/>
              <a:t> M/M/1</a:t>
            </a:r>
            <a:r>
              <a:rPr lang="fa-IR" dirty="0"/>
              <a:t>نشان</a:t>
            </a:r>
            <a:br>
              <a:rPr lang="fa-IR" dirty="0"/>
            </a:br>
            <a:r>
              <a:rPr lang="fa-IR" dirty="0"/>
              <a:t>داده می شود </a:t>
            </a:r>
            <a:endParaRPr lang="en-US" dirty="0"/>
          </a:p>
          <a:p>
            <a:r>
              <a:rPr lang="fa-IR" dirty="0"/>
              <a:t>تاخیر پردازشی در </a:t>
            </a:r>
            <a:r>
              <a:rPr lang="en-US" dirty="0"/>
              <a:t>CU</a:t>
            </a:r>
            <a:r>
              <a:rPr lang="fa-IR" dirty="0"/>
              <a:t> و </a:t>
            </a:r>
            <a:r>
              <a:rPr lang="en-US" dirty="0"/>
              <a:t> DU</a:t>
            </a:r>
          </a:p>
          <a:p>
            <a:endParaRPr lang="fa-IR" dirty="0"/>
          </a:p>
          <a:p>
            <a:r>
              <a:rPr lang="fa-IR" dirty="0"/>
              <a:t>تاخیر در ارسال</a:t>
            </a:r>
          </a:p>
          <a:p>
            <a:endParaRPr lang="en-US" dirty="0"/>
          </a:p>
          <a:p>
            <a:r>
              <a:rPr lang="fa-IR" dirty="0"/>
              <a:t>تاخیر کل </a:t>
            </a:r>
            <a:endParaRPr lang="en-US" dirty="0"/>
          </a:p>
        </p:txBody>
      </p:sp>
      <p:sp>
        <p:nvSpPr>
          <p:cNvPr id="4" name="Slide Number Placeholder 3">
            <a:extLst>
              <a:ext uri="{FF2B5EF4-FFF2-40B4-BE49-F238E27FC236}">
                <a16:creationId xmlns:a16="http://schemas.microsoft.com/office/drawing/2014/main" id="{67D2CAB7-5109-4DCC-8AC3-29ED4BBF135B}"/>
              </a:ext>
            </a:extLst>
          </p:cNvPr>
          <p:cNvSpPr>
            <a:spLocks noGrp="1"/>
          </p:cNvSpPr>
          <p:nvPr>
            <p:ph type="sldNum" sz="quarter" idx="12"/>
          </p:nvPr>
        </p:nvSpPr>
        <p:spPr/>
        <p:txBody>
          <a:bodyPr/>
          <a:lstStyle/>
          <a:p>
            <a:fld id="{D57F1E4F-1CFF-5643-939E-217C01CDF565}" type="slidenum">
              <a:rPr lang="en-US" smtClean="0"/>
              <a:pPr/>
              <a:t>38</a:t>
            </a:fld>
            <a:r>
              <a:rPr lang="en-US"/>
              <a:t>/50</a:t>
            </a:r>
            <a:endParaRPr lang="en-US" dirty="0"/>
          </a:p>
        </p:txBody>
      </p:sp>
      <p:pic>
        <p:nvPicPr>
          <p:cNvPr id="5" name="Picture 4">
            <a:extLst>
              <a:ext uri="{FF2B5EF4-FFF2-40B4-BE49-F238E27FC236}">
                <a16:creationId xmlns:a16="http://schemas.microsoft.com/office/drawing/2014/main" id="{CF2BA16F-4BD4-4F27-A2A7-6F12EB947291}"/>
              </a:ext>
            </a:extLst>
          </p:cNvPr>
          <p:cNvPicPr>
            <a:picLocks noChangeAspect="1"/>
          </p:cNvPicPr>
          <p:nvPr/>
        </p:nvPicPr>
        <p:blipFill>
          <a:blip r:embed="rId2"/>
          <a:stretch>
            <a:fillRect/>
          </a:stretch>
        </p:blipFill>
        <p:spPr>
          <a:xfrm>
            <a:off x="4207702" y="2654675"/>
            <a:ext cx="2057400" cy="1181100"/>
          </a:xfrm>
          <a:prstGeom prst="rect">
            <a:avLst/>
          </a:prstGeom>
        </p:spPr>
      </p:pic>
      <p:pic>
        <p:nvPicPr>
          <p:cNvPr id="6" name="Picture 5">
            <a:extLst>
              <a:ext uri="{FF2B5EF4-FFF2-40B4-BE49-F238E27FC236}">
                <a16:creationId xmlns:a16="http://schemas.microsoft.com/office/drawing/2014/main" id="{48B6A53E-43EC-4862-8135-3D9C361FB0E3}"/>
              </a:ext>
            </a:extLst>
          </p:cNvPr>
          <p:cNvPicPr>
            <a:picLocks noChangeAspect="1"/>
          </p:cNvPicPr>
          <p:nvPr/>
        </p:nvPicPr>
        <p:blipFill>
          <a:blip r:embed="rId3"/>
          <a:stretch>
            <a:fillRect/>
          </a:stretch>
        </p:blipFill>
        <p:spPr>
          <a:xfrm>
            <a:off x="6679797" y="3831302"/>
            <a:ext cx="1790700" cy="752475"/>
          </a:xfrm>
          <a:prstGeom prst="rect">
            <a:avLst/>
          </a:prstGeom>
        </p:spPr>
      </p:pic>
      <p:pic>
        <p:nvPicPr>
          <p:cNvPr id="7" name="Picture 6">
            <a:extLst>
              <a:ext uri="{FF2B5EF4-FFF2-40B4-BE49-F238E27FC236}">
                <a16:creationId xmlns:a16="http://schemas.microsoft.com/office/drawing/2014/main" id="{A37BE4BB-9E56-465F-8F53-781B04CAE4CF}"/>
              </a:ext>
            </a:extLst>
          </p:cNvPr>
          <p:cNvPicPr>
            <a:picLocks noChangeAspect="1"/>
          </p:cNvPicPr>
          <p:nvPr/>
        </p:nvPicPr>
        <p:blipFill>
          <a:blip r:embed="rId4"/>
          <a:stretch>
            <a:fillRect/>
          </a:stretch>
        </p:blipFill>
        <p:spPr>
          <a:xfrm>
            <a:off x="6417859" y="5001907"/>
            <a:ext cx="2314575" cy="695325"/>
          </a:xfrm>
          <a:prstGeom prst="rect">
            <a:avLst/>
          </a:prstGeom>
        </p:spPr>
      </p:pic>
      <p:pic>
        <p:nvPicPr>
          <p:cNvPr id="8" name="Picture 7">
            <a:extLst>
              <a:ext uri="{FF2B5EF4-FFF2-40B4-BE49-F238E27FC236}">
                <a16:creationId xmlns:a16="http://schemas.microsoft.com/office/drawing/2014/main" id="{6EAFBB7A-E8C7-48BC-BC6A-AD4FE8651B9B}"/>
              </a:ext>
            </a:extLst>
          </p:cNvPr>
          <p:cNvPicPr>
            <a:picLocks noChangeAspect="1"/>
          </p:cNvPicPr>
          <p:nvPr/>
        </p:nvPicPr>
        <p:blipFill>
          <a:blip r:embed="rId5"/>
          <a:stretch>
            <a:fillRect/>
          </a:stretch>
        </p:blipFill>
        <p:spPr>
          <a:xfrm>
            <a:off x="1448204" y="2654675"/>
            <a:ext cx="2514600" cy="466725"/>
          </a:xfrm>
          <a:prstGeom prst="rect">
            <a:avLst/>
          </a:prstGeom>
        </p:spPr>
      </p:pic>
      <p:pic>
        <p:nvPicPr>
          <p:cNvPr id="9" name="Picture 8">
            <a:extLst>
              <a:ext uri="{FF2B5EF4-FFF2-40B4-BE49-F238E27FC236}">
                <a16:creationId xmlns:a16="http://schemas.microsoft.com/office/drawing/2014/main" id="{D8339E3C-89EB-4929-A0C8-260DE2F921A8}"/>
              </a:ext>
            </a:extLst>
          </p:cNvPr>
          <p:cNvPicPr>
            <a:picLocks noChangeAspect="1"/>
          </p:cNvPicPr>
          <p:nvPr/>
        </p:nvPicPr>
        <p:blipFill>
          <a:blip r:embed="rId6"/>
          <a:stretch>
            <a:fillRect/>
          </a:stretch>
        </p:blipFill>
        <p:spPr>
          <a:xfrm>
            <a:off x="2156441" y="3170639"/>
            <a:ext cx="1285875" cy="371475"/>
          </a:xfrm>
          <a:prstGeom prst="rect">
            <a:avLst/>
          </a:prstGeom>
        </p:spPr>
      </p:pic>
      <p:pic>
        <p:nvPicPr>
          <p:cNvPr id="10" name="Picture 9">
            <a:extLst>
              <a:ext uri="{FF2B5EF4-FFF2-40B4-BE49-F238E27FC236}">
                <a16:creationId xmlns:a16="http://schemas.microsoft.com/office/drawing/2014/main" id="{94CBBD03-C9DB-4CCF-AA37-A5E29878BFDC}"/>
              </a:ext>
            </a:extLst>
          </p:cNvPr>
          <p:cNvPicPr>
            <a:picLocks noChangeAspect="1"/>
          </p:cNvPicPr>
          <p:nvPr/>
        </p:nvPicPr>
        <p:blipFill>
          <a:blip r:embed="rId7"/>
          <a:stretch>
            <a:fillRect/>
          </a:stretch>
        </p:blipFill>
        <p:spPr>
          <a:xfrm>
            <a:off x="3525904" y="4056608"/>
            <a:ext cx="2705100" cy="447675"/>
          </a:xfrm>
          <a:prstGeom prst="rect">
            <a:avLst/>
          </a:prstGeom>
        </p:spPr>
      </p:pic>
      <p:sp>
        <p:nvSpPr>
          <p:cNvPr id="11" name="Rounded Rectangle 15">
            <a:extLst>
              <a:ext uri="{FF2B5EF4-FFF2-40B4-BE49-F238E27FC236}">
                <a16:creationId xmlns:a16="http://schemas.microsoft.com/office/drawing/2014/main" id="{94439A44-2F4A-441F-8534-CAC243015524}"/>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a:extLst>
              <a:ext uri="{FF2B5EF4-FFF2-40B4-BE49-F238E27FC236}">
                <a16:creationId xmlns:a16="http://schemas.microsoft.com/office/drawing/2014/main" id="{33E39617-AD74-4E3A-9FB0-4B980E953AF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BDB2656A-74DC-4EA9-BA1E-6FD966F14294}"/>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a:extLst>
              <a:ext uri="{FF2B5EF4-FFF2-40B4-BE49-F238E27FC236}">
                <a16:creationId xmlns:a16="http://schemas.microsoft.com/office/drawing/2014/main" id="{9B68CCCE-2B1F-42D8-8A2C-F2D399D8A80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4D335C43-FE8B-4E4D-84DD-691E3158127B}"/>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a:extLst>
              <a:ext uri="{FF2B5EF4-FFF2-40B4-BE49-F238E27FC236}">
                <a16:creationId xmlns:a16="http://schemas.microsoft.com/office/drawing/2014/main" id="{2AD6A1D3-C924-4ABF-9D4C-85752AD6105C}"/>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694958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9738-A9E5-4349-9117-218313287B36}"/>
              </a:ext>
            </a:extLst>
          </p:cNvPr>
          <p:cNvSpPr>
            <a:spLocks noGrp="1"/>
          </p:cNvSpPr>
          <p:nvPr>
            <p:ph type="title"/>
          </p:nvPr>
        </p:nvSpPr>
        <p:spPr/>
        <p:txBody>
          <a:bodyPr/>
          <a:lstStyle/>
          <a:p>
            <a:r>
              <a:rPr lang="fa-IR" dirty="0"/>
              <a:t>مرکز داده ی فیزیکی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ABDC48-D418-4420-A8A8-A84BD207981F}"/>
                  </a:ext>
                </a:extLst>
              </p:cNvPr>
              <p:cNvSpPr>
                <a:spLocks noGrp="1"/>
              </p:cNvSpPr>
              <p:nvPr>
                <p:ph idx="1"/>
              </p:nvPr>
            </p:nvSpPr>
            <p:spPr>
              <a:xfrm>
                <a:off x="1799159" y="1898272"/>
                <a:ext cx="9196390" cy="4445351"/>
              </a:xfrm>
            </p:spPr>
            <p:txBody>
              <a:bodyPr>
                <a:normAutofit lnSpcReduction="10000"/>
              </a:bodyPr>
              <a:lstStyle/>
              <a:p>
                <a:r>
                  <a:rPr lang="fa-IR" b="0" i="0" dirty="0">
                    <a:solidFill>
                      <a:srgbClr val="000000"/>
                    </a:solidFill>
                    <a:effectLst/>
                  </a:rPr>
                  <a:t>هر</a:t>
                </a:r>
                <a:r>
                  <a:rPr lang="en-US" sz="2000" b="0" i="0" dirty="0">
                    <a:solidFill>
                      <a:srgbClr val="000000"/>
                    </a:solidFill>
                    <a:effectLst/>
                  </a:rPr>
                  <a:t>VNF </a:t>
                </a:r>
                <a:r>
                  <a:rPr lang="fa-IR" sz="2000" b="0" i="0" dirty="0">
                    <a:solidFill>
                      <a:srgbClr val="000000"/>
                    </a:solidFill>
                    <a:effectLst/>
                  </a:rPr>
                  <a:t> </a:t>
                </a:r>
                <a:r>
                  <a:rPr lang="fa-IR" b="0" i="0" dirty="0">
                    <a:solidFill>
                      <a:srgbClr val="000000"/>
                    </a:solidFill>
                    <a:effectLst/>
                  </a:rPr>
                  <a:t>نیازمند منابع فیزیکی است که شامل حافظه، نگهدارنده و پردازشگر می باشد</a:t>
                </a:r>
                <a:r>
                  <a:rPr lang="fa-IR" dirty="0"/>
                  <a:t> </a:t>
                </a:r>
              </a:p>
              <a:p>
                <a:r>
                  <a:rPr lang="fa-IR" dirty="0">
                    <a:solidFill>
                      <a:srgbClr val="000000"/>
                    </a:solidFill>
                  </a:rPr>
                  <a:t>فرض کنید منابع مورد نیاز برای </a:t>
                </a:r>
                <a:r>
                  <a:rPr lang="en-US" sz="2000" dirty="0">
                    <a:solidFill>
                      <a:srgbClr val="000000"/>
                    </a:solidFill>
                  </a:rPr>
                  <a:t>f</a:t>
                </a:r>
                <a:r>
                  <a:rPr lang="fa-IR" dirty="0">
                    <a:solidFill>
                      <a:srgbClr val="000000"/>
                    </a:solidFill>
                  </a:rPr>
                  <a:t>امین </a:t>
                </a:r>
                <a:r>
                  <a:rPr lang="en-US" sz="2000" dirty="0">
                    <a:solidFill>
                      <a:srgbClr val="000000"/>
                    </a:solidFill>
                  </a:rPr>
                  <a:t>VNF</a:t>
                </a:r>
                <a:r>
                  <a:rPr lang="fa-IR" dirty="0">
                    <a:solidFill>
                      <a:srgbClr val="000000"/>
                    </a:solidFill>
                  </a:rPr>
                  <a:t>در برش </a:t>
                </a:r>
                <a:r>
                  <a:rPr lang="en-US" sz="2000" dirty="0">
                    <a:solidFill>
                      <a:srgbClr val="000000"/>
                    </a:solidFill>
                  </a:rPr>
                  <a:t>s</a:t>
                </a:r>
                <a:r>
                  <a:rPr lang="fa-IR" dirty="0">
                    <a:solidFill>
                      <a:srgbClr val="000000"/>
                    </a:solidFill>
                  </a:rPr>
                  <a:t>ام </a:t>
                </a:r>
              </a:p>
              <a:p>
                <a:pPr lvl="1"/>
                <a:r>
                  <a:rPr lang="fa-IR" sz="1800" b="0" i="0" dirty="0">
                    <a:solidFill>
                      <a:srgbClr val="000000"/>
                    </a:solidFill>
                    <a:effectLst/>
                    <a:latin typeface="IRLotus"/>
                  </a:rPr>
                  <a:t>مقدار حافظه، نگهدارنده و پردازشگر</a:t>
                </a:r>
                <a:r>
                  <a:rPr lang="fa-IR" sz="2800" dirty="0"/>
                  <a:t> </a:t>
                </a:r>
              </a:p>
              <a:p>
                <a:r>
                  <a:rPr lang="fa-IR" dirty="0">
                    <a:solidFill>
                      <a:srgbClr val="000000"/>
                    </a:solidFill>
                  </a:rPr>
                  <a:t>مقدار کل حافظه، نگهدارنده و پردازشگر برای همه </a:t>
                </a:r>
                <a:r>
                  <a:rPr lang="en-US" sz="2000" dirty="0">
                    <a:solidFill>
                      <a:srgbClr val="000000"/>
                    </a:solidFill>
                  </a:rPr>
                  <a:t>VNF</a:t>
                </a:r>
                <a:r>
                  <a:rPr lang="fa-IR" dirty="0">
                    <a:solidFill>
                      <a:srgbClr val="000000"/>
                    </a:solidFill>
                  </a:rPr>
                  <a:t>ها در یک برش </a:t>
                </a:r>
              </a:p>
              <a:p>
                <a:r>
                  <a:rPr lang="en-US" sz="2000" dirty="0">
                    <a:solidFill>
                      <a:srgbClr val="000000"/>
                    </a:solidFill>
                  </a:rPr>
                  <a:t>Dc</a:t>
                </a:r>
                <a:r>
                  <a:rPr lang="fa-IR" sz="2000" dirty="0">
                    <a:solidFill>
                      <a:srgbClr val="000000"/>
                    </a:solidFill>
                  </a:rPr>
                  <a:t> </a:t>
                </a:r>
                <a:r>
                  <a:rPr lang="fa-IR" dirty="0">
                    <a:solidFill>
                      <a:srgbClr val="000000"/>
                    </a:solidFill>
                  </a:rPr>
                  <a:t>مرکزداده برای سرویس دهی به </a:t>
                </a:r>
                <a:r>
                  <a:rPr lang="en-US" sz="2000" dirty="0">
                    <a:solidFill>
                      <a:srgbClr val="000000"/>
                    </a:solidFill>
                  </a:rPr>
                  <a:t>VNF</a:t>
                </a:r>
                <a:r>
                  <a:rPr lang="fa-IR" dirty="0">
                    <a:solidFill>
                      <a:srgbClr val="000000"/>
                    </a:solidFill>
                  </a:rPr>
                  <a:t>ها می باشد</a:t>
                </a:r>
              </a:p>
              <a:p>
                <a:r>
                  <a:rPr lang="fa-IR" b="0" i="0" dirty="0">
                    <a:solidFill>
                      <a:srgbClr val="000000"/>
                    </a:solidFill>
                    <a:effectLst/>
                    <a:latin typeface="IRLotus"/>
                  </a:rPr>
                  <a:t>مقدار حافظه، نگهدارنده و پردازشگر</a:t>
                </a:r>
                <a:r>
                  <a:rPr lang="fa-IR" dirty="0"/>
                  <a:t> مرکز داده</a:t>
                </a:r>
              </a:p>
              <a:p>
                <a:r>
                  <a:rPr lang="en-US" sz="1800" b="0" i="0" dirty="0">
                    <a:solidFill>
                      <a:srgbClr val="000000"/>
                    </a:solidFill>
                    <a:effectLst/>
                    <a:latin typeface="IRLotus"/>
                  </a:rPr>
                  <a:t> </a:t>
                </a:r>
                <a14:m>
                  <m:oMath xmlns:m="http://schemas.openxmlformats.org/officeDocument/2006/math">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𝑦</m:t>
                        </m:r>
                      </m:e>
                      <m:sub>
                        <m:r>
                          <a:rPr lang="en-US" sz="1800" b="0" i="1" smtClean="0">
                            <a:solidFill>
                              <a:srgbClr val="000000"/>
                            </a:solidFill>
                            <a:effectLst/>
                            <a:latin typeface="Cambria Math" panose="02040503050406030204" pitchFamily="18" charset="0"/>
                          </a:rPr>
                          <m:t>𝑠</m:t>
                        </m:r>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𝑑</m:t>
                        </m:r>
                      </m:sub>
                    </m:sSub>
                  </m:oMath>
                </a14:m>
                <a:r>
                  <a:rPr lang="fa-IR" b="0" i="0" dirty="0">
                    <a:solidFill>
                      <a:srgbClr val="000000"/>
                    </a:solidFill>
                    <a:effectLst/>
                    <a:latin typeface="IRLotus"/>
                  </a:rPr>
                  <a:t>متغیرصفرو یکی است که در صورت یکبودن نشان می دهد مرکزداده ی </a:t>
                </a:r>
                <a:r>
                  <a:rPr lang="en-US" b="0" i="1" dirty="0">
                    <a:solidFill>
                      <a:srgbClr val="000000"/>
                    </a:solidFill>
                    <a:effectLst/>
                    <a:latin typeface="CMMI12"/>
                  </a:rPr>
                  <a:t>d</a:t>
                </a:r>
                <a:r>
                  <a:rPr lang="fa-IR" b="0" i="0" dirty="0">
                    <a:solidFill>
                      <a:srgbClr val="000000"/>
                    </a:solidFill>
                    <a:effectLst/>
                    <a:latin typeface="IRLotus"/>
                  </a:rPr>
                  <a:t>ام به </a:t>
                </a:r>
                <a:r>
                  <a:rPr lang="en-US" b="0" i="1" dirty="0">
                    <a:solidFill>
                      <a:srgbClr val="000000"/>
                    </a:solidFill>
                    <a:effectLst/>
                    <a:latin typeface="CMMI12"/>
                  </a:rPr>
                  <a:t>s</a:t>
                </a:r>
                <a:r>
                  <a:rPr lang="fa-IR" b="0" i="0" dirty="0">
                    <a:solidFill>
                      <a:srgbClr val="000000"/>
                    </a:solidFill>
                    <a:effectLst/>
                    <a:latin typeface="IRLotus"/>
                  </a:rPr>
                  <a:t>امین برش، منابع فیزیکی اختصاص داده </a:t>
                </a: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E7ABDC48-D418-4420-A8A8-A84BD207981F}"/>
                  </a:ext>
                </a:extLst>
              </p:cNvPr>
              <p:cNvSpPr>
                <a:spLocks noGrp="1" noRot="1" noChangeAspect="1" noMove="1" noResize="1" noEditPoints="1" noAdjustHandles="1" noChangeArrowheads="1" noChangeShapeType="1" noTextEdit="1"/>
              </p:cNvSpPr>
              <p:nvPr>
                <p:ph idx="1"/>
              </p:nvPr>
            </p:nvSpPr>
            <p:spPr>
              <a:xfrm>
                <a:off x="1799159" y="1898272"/>
                <a:ext cx="9196390" cy="4445351"/>
              </a:xfrm>
              <a:blipFill>
                <a:blip r:embed="rId2"/>
                <a:stretch>
                  <a:fillRect t="-2329" r="-9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A00646-6B3A-40BA-B6D1-CA035BF6D04B}"/>
              </a:ext>
            </a:extLst>
          </p:cNvPr>
          <p:cNvSpPr>
            <a:spLocks noGrp="1"/>
          </p:cNvSpPr>
          <p:nvPr>
            <p:ph type="sldNum" sz="quarter" idx="12"/>
          </p:nvPr>
        </p:nvSpPr>
        <p:spPr/>
        <p:txBody>
          <a:bodyPr/>
          <a:lstStyle/>
          <a:p>
            <a:fld id="{D57F1E4F-1CFF-5643-939E-217C01CDF565}" type="slidenum">
              <a:rPr lang="en-US" smtClean="0"/>
              <a:pPr/>
              <a:t>39</a:t>
            </a:fld>
            <a:r>
              <a:rPr lang="en-US"/>
              <a:t>/50</a:t>
            </a:r>
            <a:endParaRPr lang="en-US" dirty="0"/>
          </a:p>
        </p:txBody>
      </p:sp>
      <p:pic>
        <p:nvPicPr>
          <p:cNvPr id="5" name="Picture 4">
            <a:extLst>
              <a:ext uri="{FF2B5EF4-FFF2-40B4-BE49-F238E27FC236}">
                <a16:creationId xmlns:a16="http://schemas.microsoft.com/office/drawing/2014/main" id="{B6D727A6-125C-470B-8EC4-B7238E57E7E5}"/>
              </a:ext>
            </a:extLst>
          </p:cNvPr>
          <p:cNvPicPr>
            <a:picLocks noChangeAspect="1"/>
          </p:cNvPicPr>
          <p:nvPr/>
        </p:nvPicPr>
        <p:blipFill>
          <a:blip r:embed="rId3"/>
          <a:stretch>
            <a:fillRect/>
          </a:stretch>
        </p:blipFill>
        <p:spPr>
          <a:xfrm>
            <a:off x="2805112" y="2652154"/>
            <a:ext cx="2219325" cy="447675"/>
          </a:xfrm>
          <a:prstGeom prst="rect">
            <a:avLst/>
          </a:prstGeom>
        </p:spPr>
      </p:pic>
      <p:pic>
        <p:nvPicPr>
          <p:cNvPr id="6" name="Picture 5">
            <a:extLst>
              <a:ext uri="{FF2B5EF4-FFF2-40B4-BE49-F238E27FC236}">
                <a16:creationId xmlns:a16="http://schemas.microsoft.com/office/drawing/2014/main" id="{90796CC5-870E-4C6F-934E-25A8A8C7F3BA}"/>
              </a:ext>
            </a:extLst>
          </p:cNvPr>
          <p:cNvPicPr>
            <a:picLocks noChangeAspect="1"/>
          </p:cNvPicPr>
          <p:nvPr/>
        </p:nvPicPr>
        <p:blipFill>
          <a:blip r:embed="rId4"/>
          <a:stretch>
            <a:fillRect/>
          </a:stretch>
        </p:blipFill>
        <p:spPr>
          <a:xfrm>
            <a:off x="1799159" y="3633229"/>
            <a:ext cx="3400425" cy="619125"/>
          </a:xfrm>
          <a:prstGeom prst="rect">
            <a:avLst/>
          </a:prstGeom>
        </p:spPr>
      </p:pic>
      <p:pic>
        <p:nvPicPr>
          <p:cNvPr id="7" name="Picture 6">
            <a:extLst>
              <a:ext uri="{FF2B5EF4-FFF2-40B4-BE49-F238E27FC236}">
                <a16:creationId xmlns:a16="http://schemas.microsoft.com/office/drawing/2014/main" id="{195A2294-A1C9-4E01-A5B3-09680D1A10AE}"/>
              </a:ext>
            </a:extLst>
          </p:cNvPr>
          <p:cNvPicPr>
            <a:picLocks noChangeAspect="1"/>
          </p:cNvPicPr>
          <p:nvPr/>
        </p:nvPicPr>
        <p:blipFill>
          <a:blip r:embed="rId5"/>
          <a:stretch>
            <a:fillRect/>
          </a:stretch>
        </p:blipFill>
        <p:spPr>
          <a:xfrm>
            <a:off x="2976562" y="4252354"/>
            <a:ext cx="2047875" cy="419100"/>
          </a:xfrm>
          <a:prstGeom prst="rect">
            <a:avLst/>
          </a:prstGeom>
        </p:spPr>
      </p:pic>
      <p:sp>
        <p:nvSpPr>
          <p:cNvPr id="8" name="Rounded Rectangle 15">
            <a:extLst>
              <a:ext uri="{FF2B5EF4-FFF2-40B4-BE49-F238E27FC236}">
                <a16:creationId xmlns:a16="http://schemas.microsoft.com/office/drawing/2014/main" id="{9B50956B-9BF6-401A-B867-61FC1F19990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D8609F2C-5A35-4810-9537-1903DA68839B}"/>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4220CC7A-4173-4C08-914C-08125309D376}"/>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F7C2D331-EB0A-4CFC-A8BF-0C150DAF9B12}"/>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F6C6BBE7-BAA2-4A46-9960-9B0056FEF855}"/>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00A7CE07-4827-4C50-9D00-5899954543B6}"/>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8470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3C07-85B4-4B8D-B827-F80F65C61072}"/>
              </a:ext>
            </a:extLst>
          </p:cNvPr>
          <p:cNvSpPr>
            <a:spLocks noGrp="1"/>
          </p:cNvSpPr>
          <p:nvPr>
            <p:ph type="title"/>
          </p:nvPr>
        </p:nvSpPr>
        <p:spPr>
          <a:xfrm>
            <a:off x="2505838" y="3047996"/>
            <a:ext cx="8911687" cy="1280890"/>
          </a:xfrm>
        </p:spPr>
        <p:txBody>
          <a:bodyPr/>
          <a:lstStyle/>
          <a:p>
            <a:pPr algn="ctr"/>
            <a:r>
              <a:rPr lang="fa-IR" dirty="0">
                <a:cs typeface="B Nazanin" panose="00000400000000000000" pitchFamily="2" charset="-78"/>
              </a:rPr>
              <a:t>مقدمه و تعریف مفاهیم</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E440F57-0D95-4A1F-884E-5FD4E46C51A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398513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086" y="299349"/>
            <a:ext cx="8911687" cy="1280890"/>
          </a:xfrm>
        </p:spPr>
        <p:txBody>
          <a:bodyPr/>
          <a:lstStyle/>
          <a:p>
            <a:pPr algn="ctr"/>
            <a:r>
              <a:rPr lang="fa-IR" b="1" dirty="0"/>
              <a:t>شرح مسئله</a:t>
            </a:r>
            <a:r>
              <a:rPr lang="fa-IR" dirty="0"/>
              <a:t> </a:t>
            </a:r>
            <a:br>
              <a:rPr lang="fa-IR" dirty="0"/>
            </a:br>
            <a:endParaRPr lang="en-US" dirty="0"/>
          </a:p>
        </p:txBody>
      </p:sp>
      <p:sp>
        <p:nvSpPr>
          <p:cNvPr id="3" name="Content Placeholder 2"/>
          <p:cNvSpPr>
            <a:spLocks noGrp="1"/>
          </p:cNvSpPr>
          <p:nvPr>
            <p:ph idx="1"/>
          </p:nvPr>
        </p:nvSpPr>
        <p:spPr>
          <a:xfrm>
            <a:off x="1143764" y="1672086"/>
            <a:ext cx="9322064" cy="4487413"/>
          </a:xfrm>
        </p:spPr>
        <p:txBody>
          <a:bodyPr/>
          <a:lstStyle/>
          <a:p>
            <a:r>
              <a:rPr lang="fa-IR" dirty="0">
                <a:solidFill>
                  <a:srgbClr val="000000"/>
                </a:solidFill>
                <a:latin typeface="IRLotus"/>
              </a:rPr>
              <a:t>بهره وری انرژی است که نسبت نرخ کل به توان کل</a:t>
            </a:r>
            <a:r>
              <a:rPr lang="en-US" dirty="0">
                <a:solidFill>
                  <a:srgbClr val="000000"/>
                </a:solidFill>
                <a:latin typeface="IRLotus"/>
              </a:rPr>
              <a:t> </a:t>
            </a:r>
          </a:p>
          <a:p>
            <a:r>
              <a:rPr lang="fa-IR" b="0" i="0" dirty="0">
                <a:solidFill>
                  <a:srgbClr val="000000"/>
                </a:solidFill>
                <a:effectLst/>
                <a:latin typeface="IRLotus"/>
              </a:rPr>
              <a:t>توان کل سیستم را برای کلیه مرکز داده های فعال که به برش شبکه سرویس دهی</a:t>
            </a:r>
            <a:r>
              <a:rPr lang="en-US" b="0" i="0" dirty="0">
                <a:solidFill>
                  <a:srgbClr val="000000"/>
                </a:solidFill>
                <a:effectLst/>
                <a:latin typeface="IRLotus"/>
              </a:rPr>
              <a:t> </a:t>
            </a:r>
            <a:r>
              <a:rPr lang="fa-IR" b="0" i="0" dirty="0">
                <a:solidFill>
                  <a:srgbClr val="000000"/>
                </a:solidFill>
                <a:effectLst/>
                <a:latin typeface="IRLotus"/>
              </a:rPr>
              <a:t>می کنند</a:t>
            </a:r>
            <a:r>
              <a:rPr lang="fa-IR" sz="3200" dirty="0"/>
              <a:t> </a:t>
            </a:r>
            <a:endParaRPr lang="en-US" sz="3200" dirty="0"/>
          </a:p>
          <a:p>
            <a:pPr>
              <a:lnSpc>
                <a:spcPct val="150000"/>
              </a:lnSpc>
            </a:pPr>
            <a:endParaRPr lang="en-US" dirty="0"/>
          </a:p>
          <a:p>
            <a:pPr>
              <a:lnSpc>
                <a:spcPct val="150000"/>
              </a:lnSpc>
            </a:pPr>
            <a:r>
              <a:rPr lang="fa-IR" b="0" i="0" dirty="0">
                <a:solidFill>
                  <a:srgbClr val="000000"/>
                </a:solidFill>
                <a:effectLst/>
                <a:latin typeface="IRLotus"/>
              </a:rPr>
              <a:t>یک تابع هزینه برای سرویس دهی </a:t>
            </a:r>
            <a:r>
              <a:rPr lang="en-US" b="0" i="0" dirty="0">
                <a:solidFill>
                  <a:srgbClr val="000000"/>
                </a:solidFill>
                <a:effectLst/>
                <a:latin typeface="LiberationSerif"/>
              </a:rPr>
              <a:t>VNF</a:t>
            </a:r>
            <a:r>
              <a:rPr lang="fa-IR" b="0" i="0" dirty="0">
                <a:solidFill>
                  <a:srgbClr val="000000"/>
                </a:solidFill>
                <a:effectLst/>
                <a:latin typeface="IRLotus"/>
              </a:rPr>
              <a:t>ها توسط مرکز داده ها</a:t>
            </a:r>
            <a:r>
              <a:rPr lang="fa-IR" sz="3200" dirty="0"/>
              <a:t> </a:t>
            </a:r>
            <a:br>
              <a:rPr lang="fa-IR" dirty="0"/>
            </a:br>
            <a:br>
              <a:rPr lang="fa-IR" dirty="0"/>
            </a:b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r>
              <a:rPr lang="en-US" dirty="0"/>
              <a:t>/50</a:t>
            </a:r>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82746" y="11778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75929" y="2361423"/>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82668" y="3311326"/>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88808" y="4701317"/>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21" name="Picture 20">
            <a:extLst>
              <a:ext uri="{FF2B5EF4-FFF2-40B4-BE49-F238E27FC236}">
                <a16:creationId xmlns:a16="http://schemas.microsoft.com/office/drawing/2014/main" id="{AE015BD7-5599-4DD6-925D-01299BBC8499}"/>
              </a:ext>
            </a:extLst>
          </p:cNvPr>
          <p:cNvPicPr>
            <a:picLocks noChangeAspect="1"/>
          </p:cNvPicPr>
          <p:nvPr/>
        </p:nvPicPr>
        <p:blipFill>
          <a:blip r:embed="rId2"/>
          <a:stretch>
            <a:fillRect/>
          </a:stretch>
        </p:blipFill>
        <p:spPr>
          <a:xfrm>
            <a:off x="1726172" y="1461608"/>
            <a:ext cx="2933700" cy="790575"/>
          </a:xfrm>
          <a:prstGeom prst="rect">
            <a:avLst/>
          </a:prstGeom>
        </p:spPr>
      </p:pic>
      <p:pic>
        <p:nvPicPr>
          <p:cNvPr id="22" name="Picture 21">
            <a:extLst>
              <a:ext uri="{FF2B5EF4-FFF2-40B4-BE49-F238E27FC236}">
                <a16:creationId xmlns:a16="http://schemas.microsoft.com/office/drawing/2014/main" id="{05E96226-2A9B-4875-83E9-02DD7D01586B}"/>
              </a:ext>
            </a:extLst>
          </p:cNvPr>
          <p:cNvPicPr>
            <a:picLocks noChangeAspect="1"/>
          </p:cNvPicPr>
          <p:nvPr/>
        </p:nvPicPr>
        <p:blipFill>
          <a:blip r:embed="rId3"/>
          <a:stretch>
            <a:fillRect/>
          </a:stretch>
        </p:blipFill>
        <p:spPr>
          <a:xfrm>
            <a:off x="1624572" y="2761349"/>
            <a:ext cx="2286000" cy="523875"/>
          </a:xfrm>
          <a:prstGeom prst="rect">
            <a:avLst/>
          </a:prstGeom>
        </p:spPr>
      </p:pic>
      <p:pic>
        <p:nvPicPr>
          <p:cNvPr id="23" name="Picture 22">
            <a:extLst>
              <a:ext uri="{FF2B5EF4-FFF2-40B4-BE49-F238E27FC236}">
                <a16:creationId xmlns:a16="http://schemas.microsoft.com/office/drawing/2014/main" id="{42E3824C-6C57-4C85-8FF3-6CF953CB0AF1}"/>
              </a:ext>
            </a:extLst>
          </p:cNvPr>
          <p:cNvPicPr>
            <a:picLocks noChangeAspect="1"/>
          </p:cNvPicPr>
          <p:nvPr/>
        </p:nvPicPr>
        <p:blipFill>
          <a:blip r:embed="rId4"/>
          <a:stretch>
            <a:fillRect/>
          </a:stretch>
        </p:blipFill>
        <p:spPr>
          <a:xfrm>
            <a:off x="1624572" y="4320068"/>
            <a:ext cx="2990850" cy="571500"/>
          </a:xfrm>
          <a:prstGeom prst="rect">
            <a:avLst/>
          </a:prstGeom>
        </p:spPr>
      </p:pic>
    </p:spTree>
    <p:extLst>
      <p:ext uri="{BB962C8B-B14F-4D97-AF65-F5344CB8AC3E}">
        <p14:creationId xmlns:p14="http://schemas.microsoft.com/office/powerpoint/2010/main" val="546833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37" y="101197"/>
            <a:ext cx="8911687" cy="1280890"/>
          </a:xfrm>
        </p:spPr>
        <p:txBody>
          <a:bodyPr/>
          <a:lstStyle/>
          <a:p>
            <a:pPr algn="ctr"/>
            <a:r>
              <a:rPr lang="fa-IR" b="1" dirty="0"/>
              <a:t>شرح مسئله</a:t>
            </a:r>
            <a:r>
              <a:rPr lang="fa-IR" dirty="0"/>
              <a:t> </a:t>
            </a:r>
            <a:br>
              <a:rPr lang="fa-IR"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r>
              <a:rPr lang="en-US" dirty="0"/>
              <a:t>/50</a:t>
            </a:r>
          </a:p>
        </p:txBody>
      </p:sp>
      <p:sp>
        <p:nvSpPr>
          <p:cNvPr id="14" name="Rounded Rectangle 15">
            <a:extLst>
              <a:ext uri="{FF2B5EF4-FFF2-40B4-BE49-F238E27FC236}">
                <a16:creationId xmlns:a16="http://schemas.microsoft.com/office/drawing/2014/main" id="{F70F8BDE-4F76-4806-8208-C27BEC4C67E0}"/>
              </a:ext>
            </a:extLst>
          </p:cNvPr>
          <p:cNvSpPr/>
          <p:nvPr/>
        </p:nvSpPr>
        <p:spPr>
          <a:xfrm>
            <a:off x="10771976"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5" name="Rectangle 14">
            <a:extLst>
              <a:ext uri="{FF2B5EF4-FFF2-40B4-BE49-F238E27FC236}">
                <a16:creationId xmlns:a16="http://schemas.microsoft.com/office/drawing/2014/main" id="{DA63559F-4A11-466F-A801-E5887D298047}"/>
              </a:ext>
            </a:extLst>
          </p:cNvPr>
          <p:cNvSpPr/>
          <p:nvPr/>
        </p:nvSpPr>
        <p:spPr>
          <a:xfrm>
            <a:off x="10965159"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F140C111-073F-4DF7-92C7-91D06EF8C728}"/>
              </a:ext>
            </a:extLst>
          </p:cNvPr>
          <p:cNvSpPr/>
          <p:nvPr/>
        </p:nvSpPr>
        <p:spPr>
          <a:xfrm>
            <a:off x="10965159"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B07CDAE-B8E7-4383-B761-7A6A48E97F49}"/>
              </a:ext>
            </a:extLst>
          </p:cNvPr>
          <p:cNvSpPr/>
          <p:nvPr/>
        </p:nvSpPr>
        <p:spPr>
          <a:xfrm>
            <a:off x="10971898"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8" name="Rectangle 17">
            <a:extLst>
              <a:ext uri="{FF2B5EF4-FFF2-40B4-BE49-F238E27FC236}">
                <a16:creationId xmlns:a16="http://schemas.microsoft.com/office/drawing/2014/main" id="{69EB234A-C056-42A8-B4D7-96CDA5D9EC84}"/>
              </a:ext>
            </a:extLst>
          </p:cNvPr>
          <p:cNvSpPr/>
          <p:nvPr/>
        </p:nvSpPr>
        <p:spPr>
          <a:xfrm>
            <a:off x="10978038"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9" name="Rectangle 18">
            <a:extLst>
              <a:ext uri="{FF2B5EF4-FFF2-40B4-BE49-F238E27FC236}">
                <a16:creationId xmlns:a16="http://schemas.microsoft.com/office/drawing/2014/main" id="{E53CB689-E2B2-43C7-885C-CA1787234DD1}"/>
              </a:ext>
            </a:extLst>
          </p:cNvPr>
          <p:cNvSpPr/>
          <p:nvPr/>
        </p:nvSpPr>
        <p:spPr>
          <a:xfrm>
            <a:off x="10965159"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5" name="Picture 4">
            <a:extLst>
              <a:ext uri="{FF2B5EF4-FFF2-40B4-BE49-F238E27FC236}">
                <a16:creationId xmlns:a16="http://schemas.microsoft.com/office/drawing/2014/main" id="{3C89DEF3-7494-4763-A8B0-94FF4DC90376}"/>
              </a:ext>
            </a:extLst>
          </p:cNvPr>
          <p:cNvPicPr>
            <a:picLocks noChangeAspect="1"/>
          </p:cNvPicPr>
          <p:nvPr/>
        </p:nvPicPr>
        <p:blipFill>
          <a:blip r:embed="rId2"/>
          <a:stretch>
            <a:fillRect/>
          </a:stretch>
        </p:blipFill>
        <p:spPr>
          <a:xfrm>
            <a:off x="1460682" y="1223380"/>
            <a:ext cx="3162300" cy="1581150"/>
          </a:xfrm>
          <a:prstGeom prst="rect">
            <a:avLst/>
          </a:prstGeom>
        </p:spPr>
      </p:pic>
      <p:pic>
        <p:nvPicPr>
          <p:cNvPr id="6" name="Picture 5">
            <a:extLst>
              <a:ext uri="{FF2B5EF4-FFF2-40B4-BE49-F238E27FC236}">
                <a16:creationId xmlns:a16="http://schemas.microsoft.com/office/drawing/2014/main" id="{61D04E3B-A856-4470-AFF7-0D4DF5FE6FD9}"/>
              </a:ext>
            </a:extLst>
          </p:cNvPr>
          <p:cNvPicPr>
            <a:picLocks noChangeAspect="1"/>
          </p:cNvPicPr>
          <p:nvPr/>
        </p:nvPicPr>
        <p:blipFill>
          <a:blip r:embed="rId3"/>
          <a:stretch>
            <a:fillRect/>
          </a:stretch>
        </p:blipFill>
        <p:spPr>
          <a:xfrm>
            <a:off x="1480285" y="2818623"/>
            <a:ext cx="3352800" cy="2724150"/>
          </a:xfrm>
          <a:prstGeom prst="rect">
            <a:avLst/>
          </a:prstGeom>
        </p:spPr>
      </p:pic>
      <p:pic>
        <p:nvPicPr>
          <p:cNvPr id="20" name="Picture 19">
            <a:extLst>
              <a:ext uri="{FF2B5EF4-FFF2-40B4-BE49-F238E27FC236}">
                <a16:creationId xmlns:a16="http://schemas.microsoft.com/office/drawing/2014/main" id="{1F4B8224-3E2E-4B44-8FB2-0907513BC93C}"/>
              </a:ext>
            </a:extLst>
          </p:cNvPr>
          <p:cNvPicPr>
            <a:picLocks noChangeAspect="1"/>
          </p:cNvPicPr>
          <p:nvPr/>
        </p:nvPicPr>
        <p:blipFill>
          <a:blip r:embed="rId4"/>
          <a:stretch>
            <a:fillRect/>
          </a:stretch>
        </p:blipFill>
        <p:spPr>
          <a:xfrm>
            <a:off x="5159104" y="4608972"/>
            <a:ext cx="4819650" cy="1847850"/>
          </a:xfrm>
          <a:prstGeom prst="rect">
            <a:avLst/>
          </a:prstGeom>
        </p:spPr>
      </p:pic>
      <p:pic>
        <p:nvPicPr>
          <p:cNvPr id="24" name="Content Placeholder 4">
            <a:extLst>
              <a:ext uri="{FF2B5EF4-FFF2-40B4-BE49-F238E27FC236}">
                <a16:creationId xmlns:a16="http://schemas.microsoft.com/office/drawing/2014/main" id="{D23BC35E-F893-4EBB-96E5-06AF9E912647}"/>
              </a:ext>
            </a:extLst>
          </p:cNvPr>
          <p:cNvPicPr>
            <a:picLocks noGrp="1" noChangeAspect="1"/>
          </p:cNvPicPr>
          <p:nvPr>
            <p:ph idx="1"/>
          </p:nvPr>
        </p:nvPicPr>
        <p:blipFill>
          <a:blip r:embed="rId5"/>
          <a:stretch>
            <a:fillRect/>
          </a:stretch>
        </p:blipFill>
        <p:spPr>
          <a:xfrm>
            <a:off x="6330679" y="1139872"/>
            <a:ext cx="3648075" cy="2105025"/>
          </a:xfrm>
          <a:prstGeom prst="rect">
            <a:avLst/>
          </a:prstGeom>
        </p:spPr>
      </p:pic>
      <p:pic>
        <p:nvPicPr>
          <p:cNvPr id="25" name="Picture 24">
            <a:extLst>
              <a:ext uri="{FF2B5EF4-FFF2-40B4-BE49-F238E27FC236}">
                <a16:creationId xmlns:a16="http://schemas.microsoft.com/office/drawing/2014/main" id="{9429046B-B7AA-4F61-989E-279D145467BA}"/>
              </a:ext>
            </a:extLst>
          </p:cNvPr>
          <p:cNvPicPr>
            <a:picLocks noChangeAspect="1"/>
          </p:cNvPicPr>
          <p:nvPr/>
        </p:nvPicPr>
        <p:blipFill>
          <a:blip r:embed="rId6"/>
          <a:stretch>
            <a:fillRect/>
          </a:stretch>
        </p:blipFill>
        <p:spPr>
          <a:xfrm>
            <a:off x="7080231" y="2944314"/>
            <a:ext cx="2457450" cy="1466850"/>
          </a:xfrm>
          <a:prstGeom prst="rect">
            <a:avLst/>
          </a:prstGeom>
        </p:spPr>
      </p:pic>
    </p:spTree>
    <p:extLst>
      <p:ext uri="{BB962C8B-B14F-4D97-AF65-F5344CB8AC3E}">
        <p14:creationId xmlns:p14="http://schemas.microsoft.com/office/powerpoint/2010/main" val="248734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12B0-B059-44E9-BEB6-E6132D46CF64}"/>
              </a:ext>
            </a:extLst>
          </p:cNvPr>
          <p:cNvSpPr>
            <a:spLocks noGrp="1"/>
          </p:cNvSpPr>
          <p:nvPr>
            <p:ph type="title"/>
          </p:nvPr>
        </p:nvSpPr>
        <p:spPr>
          <a:xfrm>
            <a:off x="1241876" y="109668"/>
            <a:ext cx="8911687" cy="1280890"/>
          </a:xfrm>
        </p:spPr>
        <p:txBody>
          <a:bodyPr/>
          <a:lstStyle/>
          <a:p>
            <a:r>
              <a:rPr lang="fa-IR" dirty="0"/>
              <a:t>حل مسئله ی اول بخش اول</a:t>
            </a:r>
            <a:endParaRPr lang="en-US" dirty="0"/>
          </a:p>
        </p:txBody>
      </p:sp>
      <p:sp>
        <p:nvSpPr>
          <p:cNvPr id="4" name="Slide Number Placeholder 3">
            <a:extLst>
              <a:ext uri="{FF2B5EF4-FFF2-40B4-BE49-F238E27FC236}">
                <a16:creationId xmlns:a16="http://schemas.microsoft.com/office/drawing/2014/main" id="{E1D6382F-57BF-4C6E-8B46-96DC286EB99A}"/>
              </a:ext>
            </a:extLst>
          </p:cNvPr>
          <p:cNvSpPr>
            <a:spLocks noGrp="1"/>
          </p:cNvSpPr>
          <p:nvPr>
            <p:ph type="sldNum" sz="quarter" idx="12"/>
          </p:nvPr>
        </p:nvSpPr>
        <p:spPr/>
        <p:txBody>
          <a:bodyPr/>
          <a:lstStyle/>
          <a:p>
            <a:fld id="{D57F1E4F-1CFF-5643-939E-217C01CDF565}" type="slidenum">
              <a:rPr lang="en-US" smtClean="0"/>
              <a:pPr/>
              <a:t>42</a:t>
            </a:fld>
            <a:r>
              <a:rPr lang="en-US"/>
              <a:t>/50</a:t>
            </a:r>
            <a:endParaRPr lang="en-US" dirty="0"/>
          </a:p>
        </p:txBody>
      </p:sp>
      <p:pic>
        <p:nvPicPr>
          <p:cNvPr id="5" name="Picture 4">
            <a:extLst>
              <a:ext uri="{FF2B5EF4-FFF2-40B4-BE49-F238E27FC236}">
                <a16:creationId xmlns:a16="http://schemas.microsoft.com/office/drawing/2014/main" id="{3269FCA6-75CB-4F75-A7FC-42966CBDB981}"/>
              </a:ext>
            </a:extLst>
          </p:cNvPr>
          <p:cNvPicPr>
            <a:picLocks noChangeAspect="1"/>
          </p:cNvPicPr>
          <p:nvPr/>
        </p:nvPicPr>
        <p:blipFill>
          <a:blip r:embed="rId2"/>
          <a:stretch>
            <a:fillRect/>
          </a:stretch>
        </p:blipFill>
        <p:spPr>
          <a:xfrm>
            <a:off x="3180766" y="1298148"/>
            <a:ext cx="5830467" cy="5166542"/>
          </a:xfrm>
          <a:prstGeom prst="rect">
            <a:avLst/>
          </a:prstGeom>
        </p:spPr>
      </p:pic>
      <p:sp>
        <p:nvSpPr>
          <p:cNvPr id="17" name="Rounded Rectangle 15">
            <a:extLst>
              <a:ext uri="{FF2B5EF4-FFF2-40B4-BE49-F238E27FC236}">
                <a16:creationId xmlns:a16="http://schemas.microsoft.com/office/drawing/2014/main" id="{5AD68140-108A-4730-AC09-90024B40DEAC}"/>
              </a:ext>
            </a:extLst>
          </p:cNvPr>
          <p:cNvSpPr/>
          <p:nvPr/>
        </p:nvSpPr>
        <p:spPr>
          <a:xfrm>
            <a:off x="10791687"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8" name="Rectangle 17">
            <a:extLst>
              <a:ext uri="{FF2B5EF4-FFF2-40B4-BE49-F238E27FC236}">
                <a16:creationId xmlns:a16="http://schemas.microsoft.com/office/drawing/2014/main" id="{EEAF681D-0752-47FA-8401-702218576EA5}"/>
              </a:ext>
            </a:extLst>
          </p:cNvPr>
          <p:cNvSpPr/>
          <p:nvPr/>
        </p:nvSpPr>
        <p:spPr>
          <a:xfrm>
            <a:off x="10984870"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9" name="Rectangle 18">
            <a:extLst>
              <a:ext uri="{FF2B5EF4-FFF2-40B4-BE49-F238E27FC236}">
                <a16:creationId xmlns:a16="http://schemas.microsoft.com/office/drawing/2014/main" id="{58662942-843F-44F4-AA56-A3EE6B6DA596}"/>
              </a:ext>
            </a:extLst>
          </p:cNvPr>
          <p:cNvSpPr/>
          <p:nvPr/>
        </p:nvSpPr>
        <p:spPr>
          <a:xfrm>
            <a:off x="10984870"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6ADD5E32-804C-4DA8-93D3-55C9944F0308}"/>
              </a:ext>
            </a:extLst>
          </p:cNvPr>
          <p:cNvSpPr/>
          <p:nvPr/>
        </p:nvSpPr>
        <p:spPr>
          <a:xfrm>
            <a:off x="10991609"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1" name="Rectangle 20">
            <a:extLst>
              <a:ext uri="{FF2B5EF4-FFF2-40B4-BE49-F238E27FC236}">
                <a16:creationId xmlns:a16="http://schemas.microsoft.com/office/drawing/2014/main" id="{7C3CFB34-ECBD-437A-9411-4E4F940A8719}"/>
              </a:ext>
            </a:extLst>
          </p:cNvPr>
          <p:cNvSpPr/>
          <p:nvPr/>
        </p:nvSpPr>
        <p:spPr>
          <a:xfrm>
            <a:off x="10997749"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2" name="Rectangle 21">
            <a:extLst>
              <a:ext uri="{FF2B5EF4-FFF2-40B4-BE49-F238E27FC236}">
                <a16:creationId xmlns:a16="http://schemas.microsoft.com/office/drawing/2014/main" id="{F9C078F2-3EC7-484D-8698-7C3408011F21}"/>
              </a:ext>
            </a:extLst>
          </p:cNvPr>
          <p:cNvSpPr/>
          <p:nvPr/>
        </p:nvSpPr>
        <p:spPr>
          <a:xfrm>
            <a:off x="10984870"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751039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7D0D-FBE9-445E-BE80-DD6B683500EC}"/>
              </a:ext>
            </a:extLst>
          </p:cNvPr>
          <p:cNvSpPr>
            <a:spLocks noGrp="1"/>
          </p:cNvSpPr>
          <p:nvPr>
            <p:ph type="title"/>
          </p:nvPr>
        </p:nvSpPr>
        <p:spPr/>
        <p:txBody>
          <a:bodyPr/>
          <a:lstStyle/>
          <a:p>
            <a:r>
              <a:rPr lang="fa-IR" dirty="0"/>
              <a:t>حل مسئله ی اول بخش دوم</a:t>
            </a:r>
            <a:endParaRPr lang="en-US" dirty="0"/>
          </a:p>
        </p:txBody>
      </p:sp>
      <p:sp>
        <p:nvSpPr>
          <p:cNvPr id="4" name="Slide Number Placeholder 3">
            <a:extLst>
              <a:ext uri="{FF2B5EF4-FFF2-40B4-BE49-F238E27FC236}">
                <a16:creationId xmlns:a16="http://schemas.microsoft.com/office/drawing/2014/main" id="{D04F5BD8-4A80-4501-B1F3-C22AAD75622B}"/>
              </a:ext>
            </a:extLst>
          </p:cNvPr>
          <p:cNvSpPr>
            <a:spLocks noGrp="1"/>
          </p:cNvSpPr>
          <p:nvPr>
            <p:ph type="sldNum" sz="quarter" idx="12"/>
          </p:nvPr>
        </p:nvSpPr>
        <p:spPr/>
        <p:txBody>
          <a:bodyPr/>
          <a:lstStyle/>
          <a:p>
            <a:fld id="{D57F1E4F-1CFF-5643-939E-217C01CDF565}" type="slidenum">
              <a:rPr lang="en-US" smtClean="0"/>
              <a:pPr/>
              <a:t>43</a:t>
            </a:fld>
            <a:r>
              <a:rPr lang="en-US"/>
              <a:t>/50</a:t>
            </a:r>
            <a:endParaRPr lang="en-US" dirty="0"/>
          </a:p>
        </p:txBody>
      </p:sp>
      <p:pic>
        <p:nvPicPr>
          <p:cNvPr id="5" name="Picture 4">
            <a:extLst>
              <a:ext uri="{FF2B5EF4-FFF2-40B4-BE49-F238E27FC236}">
                <a16:creationId xmlns:a16="http://schemas.microsoft.com/office/drawing/2014/main" id="{F4541497-0C2C-4810-9E3D-ABF6C40F474A}"/>
              </a:ext>
            </a:extLst>
          </p:cNvPr>
          <p:cNvPicPr>
            <a:picLocks noChangeAspect="1"/>
          </p:cNvPicPr>
          <p:nvPr/>
        </p:nvPicPr>
        <p:blipFill>
          <a:blip r:embed="rId2"/>
          <a:stretch>
            <a:fillRect/>
          </a:stretch>
        </p:blipFill>
        <p:spPr>
          <a:xfrm>
            <a:off x="876345" y="2711704"/>
            <a:ext cx="4543966" cy="3239372"/>
          </a:xfrm>
          <a:prstGeom prst="rect">
            <a:avLst/>
          </a:prstGeom>
        </p:spPr>
      </p:pic>
      <p:pic>
        <p:nvPicPr>
          <p:cNvPr id="6" name="Picture 5">
            <a:extLst>
              <a:ext uri="{FF2B5EF4-FFF2-40B4-BE49-F238E27FC236}">
                <a16:creationId xmlns:a16="http://schemas.microsoft.com/office/drawing/2014/main" id="{2F4755D2-3D57-4220-8D11-29C73CFA600F}"/>
              </a:ext>
            </a:extLst>
          </p:cNvPr>
          <p:cNvPicPr>
            <a:picLocks noChangeAspect="1"/>
          </p:cNvPicPr>
          <p:nvPr/>
        </p:nvPicPr>
        <p:blipFill>
          <a:blip r:embed="rId3"/>
          <a:stretch>
            <a:fillRect/>
          </a:stretch>
        </p:blipFill>
        <p:spPr>
          <a:xfrm>
            <a:off x="5808380" y="2974550"/>
            <a:ext cx="3928759" cy="780179"/>
          </a:xfrm>
          <a:prstGeom prst="rect">
            <a:avLst/>
          </a:prstGeom>
        </p:spPr>
      </p:pic>
      <p:pic>
        <p:nvPicPr>
          <p:cNvPr id="7" name="Picture 6">
            <a:extLst>
              <a:ext uri="{FF2B5EF4-FFF2-40B4-BE49-F238E27FC236}">
                <a16:creationId xmlns:a16="http://schemas.microsoft.com/office/drawing/2014/main" id="{12CCC4BF-EAB0-461D-9AA8-899BB2C0F2E2}"/>
              </a:ext>
            </a:extLst>
          </p:cNvPr>
          <p:cNvPicPr>
            <a:picLocks noChangeAspect="1"/>
          </p:cNvPicPr>
          <p:nvPr/>
        </p:nvPicPr>
        <p:blipFill>
          <a:blip r:embed="rId4"/>
          <a:stretch>
            <a:fillRect/>
          </a:stretch>
        </p:blipFill>
        <p:spPr>
          <a:xfrm>
            <a:off x="5808380" y="3857159"/>
            <a:ext cx="4867275" cy="581025"/>
          </a:xfrm>
          <a:prstGeom prst="rect">
            <a:avLst/>
          </a:prstGeom>
        </p:spPr>
      </p:pic>
      <p:pic>
        <p:nvPicPr>
          <p:cNvPr id="8" name="Picture 7">
            <a:extLst>
              <a:ext uri="{FF2B5EF4-FFF2-40B4-BE49-F238E27FC236}">
                <a16:creationId xmlns:a16="http://schemas.microsoft.com/office/drawing/2014/main" id="{A3382F8D-2D69-48AB-B1D0-B5378C7B39E2}"/>
              </a:ext>
            </a:extLst>
          </p:cNvPr>
          <p:cNvPicPr>
            <a:picLocks noChangeAspect="1"/>
          </p:cNvPicPr>
          <p:nvPr/>
        </p:nvPicPr>
        <p:blipFill>
          <a:blip r:embed="rId5"/>
          <a:stretch>
            <a:fillRect/>
          </a:stretch>
        </p:blipFill>
        <p:spPr>
          <a:xfrm>
            <a:off x="6014396" y="4348995"/>
            <a:ext cx="4467225" cy="390525"/>
          </a:xfrm>
          <a:prstGeom prst="rect">
            <a:avLst/>
          </a:prstGeom>
        </p:spPr>
      </p:pic>
      <p:pic>
        <p:nvPicPr>
          <p:cNvPr id="9" name="Picture 8">
            <a:extLst>
              <a:ext uri="{FF2B5EF4-FFF2-40B4-BE49-F238E27FC236}">
                <a16:creationId xmlns:a16="http://schemas.microsoft.com/office/drawing/2014/main" id="{3FE130C7-C0C0-48B4-8939-BC3A81AC7F48}"/>
              </a:ext>
            </a:extLst>
          </p:cNvPr>
          <p:cNvPicPr>
            <a:picLocks noChangeAspect="1"/>
          </p:cNvPicPr>
          <p:nvPr/>
        </p:nvPicPr>
        <p:blipFill>
          <a:blip r:embed="rId6"/>
          <a:stretch>
            <a:fillRect/>
          </a:stretch>
        </p:blipFill>
        <p:spPr>
          <a:xfrm>
            <a:off x="1925019" y="1826733"/>
            <a:ext cx="4000500" cy="485775"/>
          </a:xfrm>
          <a:prstGeom prst="rect">
            <a:avLst/>
          </a:prstGeom>
        </p:spPr>
      </p:pic>
      <p:sp>
        <p:nvSpPr>
          <p:cNvPr id="10" name="Rounded Rectangle 15">
            <a:extLst>
              <a:ext uri="{FF2B5EF4-FFF2-40B4-BE49-F238E27FC236}">
                <a16:creationId xmlns:a16="http://schemas.microsoft.com/office/drawing/2014/main" id="{7A1DA0A0-6A78-4FA5-AAC6-D03605A57BD2}"/>
              </a:ext>
            </a:extLst>
          </p:cNvPr>
          <p:cNvSpPr/>
          <p:nvPr/>
        </p:nvSpPr>
        <p:spPr>
          <a:xfrm>
            <a:off x="10853198"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1" name="Rectangle 10">
            <a:extLst>
              <a:ext uri="{FF2B5EF4-FFF2-40B4-BE49-F238E27FC236}">
                <a16:creationId xmlns:a16="http://schemas.microsoft.com/office/drawing/2014/main" id="{E681D564-5370-43A9-8357-9A6664ECFE11}"/>
              </a:ext>
            </a:extLst>
          </p:cNvPr>
          <p:cNvSpPr/>
          <p:nvPr/>
        </p:nvSpPr>
        <p:spPr>
          <a:xfrm>
            <a:off x="11046381"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9F705503-6E30-4FDB-BE16-6AFEDD3EEC59}"/>
              </a:ext>
            </a:extLst>
          </p:cNvPr>
          <p:cNvSpPr/>
          <p:nvPr/>
        </p:nvSpPr>
        <p:spPr>
          <a:xfrm>
            <a:off x="11046381"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3C0F7EBE-15FA-43DD-8344-8D3772A23F7D}"/>
              </a:ext>
            </a:extLst>
          </p:cNvPr>
          <p:cNvSpPr/>
          <p:nvPr/>
        </p:nvSpPr>
        <p:spPr>
          <a:xfrm>
            <a:off x="11053120"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39125FA4-DC40-4570-B53D-7670A16B1593}"/>
              </a:ext>
            </a:extLst>
          </p:cNvPr>
          <p:cNvSpPr/>
          <p:nvPr/>
        </p:nvSpPr>
        <p:spPr>
          <a:xfrm>
            <a:off x="11059260"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5" name="Rectangle 14">
            <a:extLst>
              <a:ext uri="{FF2B5EF4-FFF2-40B4-BE49-F238E27FC236}">
                <a16:creationId xmlns:a16="http://schemas.microsoft.com/office/drawing/2014/main" id="{FAF24698-0CE5-444B-89AE-14FBDF4D44AA}"/>
              </a:ext>
            </a:extLst>
          </p:cNvPr>
          <p:cNvSpPr/>
          <p:nvPr/>
        </p:nvSpPr>
        <p:spPr>
          <a:xfrm>
            <a:off x="11046381"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38440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B4C-7FE4-4D9C-AADA-E5B6AD4E0C9D}"/>
              </a:ext>
            </a:extLst>
          </p:cNvPr>
          <p:cNvSpPr>
            <a:spLocks noGrp="1"/>
          </p:cNvSpPr>
          <p:nvPr>
            <p:ph type="title"/>
          </p:nvPr>
        </p:nvSpPr>
        <p:spPr/>
        <p:txBody>
          <a:bodyPr/>
          <a:lstStyle/>
          <a:p>
            <a:r>
              <a:rPr lang="fa-IR" dirty="0"/>
              <a:t>الگوریتم مسئله ی اول </a:t>
            </a:r>
            <a:endParaRPr lang="en-US" dirty="0"/>
          </a:p>
        </p:txBody>
      </p:sp>
      <p:sp>
        <p:nvSpPr>
          <p:cNvPr id="4" name="Slide Number Placeholder 3">
            <a:extLst>
              <a:ext uri="{FF2B5EF4-FFF2-40B4-BE49-F238E27FC236}">
                <a16:creationId xmlns:a16="http://schemas.microsoft.com/office/drawing/2014/main" id="{02522FC7-8163-49CA-B837-4713323DD350}"/>
              </a:ext>
            </a:extLst>
          </p:cNvPr>
          <p:cNvSpPr>
            <a:spLocks noGrp="1"/>
          </p:cNvSpPr>
          <p:nvPr>
            <p:ph type="sldNum" sz="quarter" idx="12"/>
          </p:nvPr>
        </p:nvSpPr>
        <p:spPr/>
        <p:txBody>
          <a:bodyPr/>
          <a:lstStyle/>
          <a:p>
            <a:fld id="{D57F1E4F-1CFF-5643-939E-217C01CDF565}" type="slidenum">
              <a:rPr lang="en-US" smtClean="0"/>
              <a:pPr/>
              <a:t>44</a:t>
            </a:fld>
            <a:r>
              <a:rPr lang="en-US"/>
              <a:t>/50</a:t>
            </a:r>
            <a:endParaRPr lang="en-US" dirty="0"/>
          </a:p>
        </p:txBody>
      </p:sp>
      <p:sp>
        <p:nvSpPr>
          <p:cNvPr id="6" name="Rounded Rectangle 15">
            <a:extLst>
              <a:ext uri="{FF2B5EF4-FFF2-40B4-BE49-F238E27FC236}">
                <a16:creationId xmlns:a16="http://schemas.microsoft.com/office/drawing/2014/main" id="{F644F2D6-3FEC-4EE2-B860-93B6DBBA125B}"/>
              </a:ext>
            </a:extLst>
          </p:cNvPr>
          <p:cNvSpPr/>
          <p:nvPr/>
        </p:nvSpPr>
        <p:spPr>
          <a:xfrm>
            <a:off x="10853198" y="1093896"/>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7" name="Rectangle 6">
            <a:extLst>
              <a:ext uri="{FF2B5EF4-FFF2-40B4-BE49-F238E27FC236}">
                <a16:creationId xmlns:a16="http://schemas.microsoft.com/office/drawing/2014/main" id="{6EEE7832-454B-45F9-9C0C-BAB43C76116F}"/>
              </a:ext>
            </a:extLst>
          </p:cNvPr>
          <p:cNvSpPr/>
          <p:nvPr/>
        </p:nvSpPr>
        <p:spPr>
          <a:xfrm>
            <a:off x="11046381" y="1298148"/>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524B54AB-B666-49EB-8A55-31BB741F5330}"/>
              </a:ext>
            </a:extLst>
          </p:cNvPr>
          <p:cNvSpPr/>
          <p:nvPr/>
        </p:nvSpPr>
        <p:spPr>
          <a:xfrm>
            <a:off x="11046381" y="2277484"/>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934059B-7E9D-4E3B-9A4D-06BC35241C8E}"/>
              </a:ext>
            </a:extLst>
          </p:cNvPr>
          <p:cNvSpPr/>
          <p:nvPr/>
        </p:nvSpPr>
        <p:spPr>
          <a:xfrm>
            <a:off x="11053120" y="3227387"/>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0" name="Rectangle 9">
            <a:extLst>
              <a:ext uri="{FF2B5EF4-FFF2-40B4-BE49-F238E27FC236}">
                <a16:creationId xmlns:a16="http://schemas.microsoft.com/office/drawing/2014/main" id="{AC878ABE-2C01-4A00-8CAC-A3699640D3C4}"/>
              </a:ext>
            </a:extLst>
          </p:cNvPr>
          <p:cNvSpPr/>
          <p:nvPr/>
        </p:nvSpPr>
        <p:spPr>
          <a:xfrm>
            <a:off x="11059260" y="4617378"/>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1" name="Rectangle 10">
            <a:extLst>
              <a:ext uri="{FF2B5EF4-FFF2-40B4-BE49-F238E27FC236}">
                <a16:creationId xmlns:a16="http://schemas.microsoft.com/office/drawing/2014/main" id="{8978E6C3-DB93-49E5-92EE-B5321EEE05B3}"/>
              </a:ext>
            </a:extLst>
          </p:cNvPr>
          <p:cNvSpPr/>
          <p:nvPr/>
        </p:nvSpPr>
        <p:spPr>
          <a:xfrm>
            <a:off x="11046381" y="5663926"/>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2" name="Picture 11">
            <a:extLst>
              <a:ext uri="{FF2B5EF4-FFF2-40B4-BE49-F238E27FC236}">
                <a16:creationId xmlns:a16="http://schemas.microsoft.com/office/drawing/2014/main" id="{E926336F-AB4C-42E0-AD1D-2064577DAC98}"/>
              </a:ext>
            </a:extLst>
          </p:cNvPr>
          <p:cNvPicPr>
            <a:picLocks noChangeAspect="1"/>
          </p:cNvPicPr>
          <p:nvPr/>
        </p:nvPicPr>
        <p:blipFill>
          <a:blip r:embed="rId2"/>
          <a:stretch>
            <a:fillRect/>
          </a:stretch>
        </p:blipFill>
        <p:spPr>
          <a:xfrm>
            <a:off x="2339253" y="1317478"/>
            <a:ext cx="6931747" cy="5362507"/>
          </a:xfrm>
          <a:prstGeom prst="rect">
            <a:avLst/>
          </a:prstGeom>
        </p:spPr>
      </p:pic>
    </p:spTree>
    <p:extLst>
      <p:ext uri="{BB962C8B-B14F-4D97-AF65-F5344CB8AC3E}">
        <p14:creationId xmlns:p14="http://schemas.microsoft.com/office/powerpoint/2010/main" val="2345738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351B-3BA8-41EA-BCEC-A7C2347E9399}"/>
              </a:ext>
            </a:extLst>
          </p:cNvPr>
          <p:cNvSpPr>
            <a:spLocks noGrp="1"/>
          </p:cNvSpPr>
          <p:nvPr>
            <p:ph type="title"/>
          </p:nvPr>
        </p:nvSpPr>
        <p:spPr>
          <a:xfrm>
            <a:off x="2064288" y="147482"/>
            <a:ext cx="8911687" cy="1280890"/>
          </a:xfrm>
        </p:spPr>
        <p:txBody>
          <a:bodyPr/>
          <a:lstStyle/>
          <a:p>
            <a:r>
              <a:rPr lang="fa-IR" dirty="0"/>
              <a:t>حل مسئله ی دوم</a:t>
            </a:r>
            <a:endParaRPr lang="en-US" dirty="0"/>
          </a:p>
        </p:txBody>
      </p:sp>
      <p:pic>
        <p:nvPicPr>
          <p:cNvPr id="5" name="Content Placeholder 4">
            <a:extLst>
              <a:ext uri="{FF2B5EF4-FFF2-40B4-BE49-F238E27FC236}">
                <a16:creationId xmlns:a16="http://schemas.microsoft.com/office/drawing/2014/main" id="{C7BCA985-2BDA-4867-A5B7-198C5106CF80}"/>
              </a:ext>
            </a:extLst>
          </p:cNvPr>
          <p:cNvPicPr>
            <a:picLocks noGrp="1" noChangeAspect="1"/>
          </p:cNvPicPr>
          <p:nvPr>
            <p:ph idx="1"/>
          </p:nvPr>
        </p:nvPicPr>
        <p:blipFill>
          <a:blip r:embed="rId2"/>
          <a:stretch>
            <a:fillRect/>
          </a:stretch>
        </p:blipFill>
        <p:spPr>
          <a:xfrm>
            <a:off x="4453770" y="5604683"/>
            <a:ext cx="2686050" cy="819150"/>
          </a:xfrm>
          <a:prstGeom prst="rect">
            <a:avLst/>
          </a:prstGeom>
        </p:spPr>
      </p:pic>
      <p:sp>
        <p:nvSpPr>
          <p:cNvPr id="4" name="Slide Number Placeholder 3">
            <a:extLst>
              <a:ext uri="{FF2B5EF4-FFF2-40B4-BE49-F238E27FC236}">
                <a16:creationId xmlns:a16="http://schemas.microsoft.com/office/drawing/2014/main" id="{20E33022-5365-463F-87B6-5398899242C0}"/>
              </a:ext>
            </a:extLst>
          </p:cNvPr>
          <p:cNvSpPr>
            <a:spLocks noGrp="1"/>
          </p:cNvSpPr>
          <p:nvPr>
            <p:ph type="sldNum" sz="quarter" idx="12"/>
          </p:nvPr>
        </p:nvSpPr>
        <p:spPr/>
        <p:txBody>
          <a:bodyPr/>
          <a:lstStyle/>
          <a:p>
            <a:fld id="{D57F1E4F-1CFF-5643-939E-217C01CDF565}" type="slidenum">
              <a:rPr lang="en-US" smtClean="0"/>
              <a:pPr/>
              <a:t>45</a:t>
            </a:fld>
            <a:r>
              <a:rPr lang="en-US"/>
              <a:t>/50</a:t>
            </a:r>
            <a:endParaRPr lang="en-US" dirty="0"/>
          </a:p>
        </p:txBody>
      </p:sp>
      <p:sp>
        <p:nvSpPr>
          <p:cNvPr id="7" name="Rounded Rectangle 15">
            <a:extLst>
              <a:ext uri="{FF2B5EF4-FFF2-40B4-BE49-F238E27FC236}">
                <a16:creationId xmlns:a16="http://schemas.microsoft.com/office/drawing/2014/main" id="{24820298-4E3D-489B-B3FC-A8CF018828CC}"/>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C25B5192-1F96-4E61-B756-D4711AE7879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C8EBF48-55E3-4A26-AA92-1FA1F1CF0F44}"/>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05E925AC-85BE-4F44-8926-6846F7AD63C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1" name="Rectangle 10">
            <a:extLst>
              <a:ext uri="{FF2B5EF4-FFF2-40B4-BE49-F238E27FC236}">
                <a16:creationId xmlns:a16="http://schemas.microsoft.com/office/drawing/2014/main" id="{D20FBAF6-1C43-47A7-A6B7-A3D6BD1133CF}"/>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2" name="Rectangle 11">
            <a:extLst>
              <a:ext uri="{FF2B5EF4-FFF2-40B4-BE49-F238E27FC236}">
                <a16:creationId xmlns:a16="http://schemas.microsoft.com/office/drawing/2014/main" id="{55496F74-4269-48FD-8FA8-DCCAD456AE34}"/>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3" name="Picture 12">
            <a:extLst>
              <a:ext uri="{FF2B5EF4-FFF2-40B4-BE49-F238E27FC236}">
                <a16:creationId xmlns:a16="http://schemas.microsoft.com/office/drawing/2014/main" id="{E920972D-51F2-49A4-9B43-088CA88AF143}"/>
              </a:ext>
            </a:extLst>
          </p:cNvPr>
          <p:cNvPicPr>
            <a:picLocks noChangeAspect="1"/>
          </p:cNvPicPr>
          <p:nvPr/>
        </p:nvPicPr>
        <p:blipFill>
          <a:blip r:embed="rId3"/>
          <a:stretch>
            <a:fillRect/>
          </a:stretch>
        </p:blipFill>
        <p:spPr>
          <a:xfrm>
            <a:off x="1695450" y="1772659"/>
            <a:ext cx="4400550" cy="3562350"/>
          </a:xfrm>
          <a:prstGeom prst="rect">
            <a:avLst/>
          </a:prstGeom>
        </p:spPr>
      </p:pic>
      <p:pic>
        <p:nvPicPr>
          <p:cNvPr id="14" name="Picture 13">
            <a:extLst>
              <a:ext uri="{FF2B5EF4-FFF2-40B4-BE49-F238E27FC236}">
                <a16:creationId xmlns:a16="http://schemas.microsoft.com/office/drawing/2014/main" id="{81CB0CE2-675B-4AAC-B927-76E8783AC0E5}"/>
              </a:ext>
            </a:extLst>
          </p:cNvPr>
          <p:cNvPicPr>
            <a:picLocks noChangeAspect="1"/>
          </p:cNvPicPr>
          <p:nvPr/>
        </p:nvPicPr>
        <p:blipFill>
          <a:blip r:embed="rId4"/>
          <a:stretch>
            <a:fillRect/>
          </a:stretch>
        </p:blipFill>
        <p:spPr>
          <a:xfrm>
            <a:off x="5836765" y="2170256"/>
            <a:ext cx="4852621" cy="3164753"/>
          </a:xfrm>
          <a:prstGeom prst="rect">
            <a:avLst/>
          </a:prstGeom>
        </p:spPr>
      </p:pic>
    </p:spTree>
    <p:extLst>
      <p:ext uri="{BB962C8B-B14F-4D97-AF65-F5344CB8AC3E}">
        <p14:creationId xmlns:p14="http://schemas.microsoft.com/office/powerpoint/2010/main" val="1906024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442" y="29183"/>
            <a:ext cx="8911687" cy="1280890"/>
          </a:xfrm>
        </p:spPr>
        <p:txBody>
          <a:bodyPr/>
          <a:lstStyle/>
          <a:p>
            <a:r>
              <a:rPr lang="fa-IR" dirty="0"/>
              <a:t>نتایج عددی مسئله ی اول</a:t>
            </a:r>
            <a:endParaRPr lang="en-US" dirty="0"/>
          </a:p>
        </p:txBody>
      </p:sp>
      <p:sp>
        <p:nvSpPr>
          <p:cNvPr id="4" name="Slide Number Placeholder 3"/>
          <p:cNvSpPr>
            <a:spLocks noGrp="1"/>
          </p:cNvSpPr>
          <p:nvPr>
            <p:ph type="sldNum" sz="quarter" idx="12"/>
          </p:nvPr>
        </p:nvSpPr>
        <p:spPr>
          <a:xfrm>
            <a:off x="383440" y="2077741"/>
            <a:ext cx="779767" cy="365125"/>
          </a:xfrm>
        </p:spPr>
        <p:txBody>
          <a:bodyPr/>
          <a:lstStyle/>
          <a:p>
            <a:fld id="{D57F1E4F-1CFF-5643-939E-217C01CDF565}" type="slidenum">
              <a:rPr lang="en-US" smtClean="0"/>
              <a:pPr/>
              <a:t>46</a:t>
            </a:fld>
            <a:r>
              <a:rPr lang="en-US" dirty="0"/>
              <a:t>/50</a:t>
            </a:r>
          </a:p>
        </p:txBody>
      </p:sp>
      <p:pic>
        <p:nvPicPr>
          <p:cNvPr id="3" name="Picture 2">
            <a:extLst>
              <a:ext uri="{FF2B5EF4-FFF2-40B4-BE49-F238E27FC236}">
                <a16:creationId xmlns:a16="http://schemas.microsoft.com/office/drawing/2014/main" id="{6E6F5C49-CC74-48A2-87F8-381F411140FF}"/>
              </a:ext>
            </a:extLst>
          </p:cNvPr>
          <p:cNvPicPr>
            <a:picLocks noChangeAspect="1"/>
          </p:cNvPicPr>
          <p:nvPr/>
        </p:nvPicPr>
        <p:blipFill>
          <a:blip r:embed="rId2"/>
          <a:stretch>
            <a:fillRect/>
          </a:stretch>
        </p:blipFill>
        <p:spPr>
          <a:xfrm>
            <a:off x="2163293" y="617382"/>
            <a:ext cx="3905250" cy="3181350"/>
          </a:xfrm>
          <a:prstGeom prst="rect">
            <a:avLst/>
          </a:prstGeom>
        </p:spPr>
      </p:pic>
      <p:pic>
        <p:nvPicPr>
          <p:cNvPr id="15" name="Picture 14">
            <a:extLst>
              <a:ext uri="{FF2B5EF4-FFF2-40B4-BE49-F238E27FC236}">
                <a16:creationId xmlns:a16="http://schemas.microsoft.com/office/drawing/2014/main" id="{43F9349D-89E7-42CE-9C91-0E08C10EB684}"/>
              </a:ext>
            </a:extLst>
          </p:cNvPr>
          <p:cNvPicPr>
            <a:picLocks noChangeAspect="1"/>
          </p:cNvPicPr>
          <p:nvPr/>
        </p:nvPicPr>
        <p:blipFill>
          <a:blip r:embed="rId3"/>
          <a:stretch>
            <a:fillRect/>
          </a:stretch>
        </p:blipFill>
        <p:spPr>
          <a:xfrm>
            <a:off x="6123459" y="3410426"/>
            <a:ext cx="4238625" cy="3362325"/>
          </a:xfrm>
          <a:prstGeom prst="rect">
            <a:avLst/>
          </a:prstGeom>
        </p:spPr>
      </p:pic>
      <p:pic>
        <p:nvPicPr>
          <p:cNvPr id="16" name="Picture 15">
            <a:extLst>
              <a:ext uri="{FF2B5EF4-FFF2-40B4-BE49-F238E27FC236}">
                <a16:creationId xmlns:a16="http://schemas.microsoft.com/office/drawing/2014/main" id="{1AE1F95A-F089-4330-8359-A78E0E515024}"/>
              </a:ext>
            </a:extLst>
          </p:cNvPr>
          <p:cNvPicPr>
            <a:picLocks noChangeAspect="1"/>
          </p:cNvPicPr>
          <p:nvPr/>
        </p:nvPicPr>
        <p:blipFill>
          <a:blip r:embed="rId4"/>
          <a:stretch>
            <a:fillRect/>
          </a:stretch>
        </p:blipFill>
        <p:spPr>
          <a:xfrm>
            <a:off x="2025181" y="3850978"/>
            <a:ext cx="4181475" cy="3057525"/>
          </a:xfrm>
          <a:prstGeom prst="rect">
            <a:avLst/>
          </a:prstGeom>
        </p:spPr>
      </p:pic>
      <p:pic>
        <p:nvPicPr>
          <p:cNvPr id="17" name="Picture 16">
            <a:extLst>
              <a:ext uri="{FF2B5EF4-FFF2-40B4-BE49-F238E27FC236}">
                <a16:creationId xmlns:a16="http://schemas.microsoft.com/office/drawing/2014/main" id="{7088F81D-3D52-4DA2-B9DC-CDA0C9BB7866}"/>
              </a:ext>
            </a:extLst>
          </p:cNvPr>
          <p:cNvPicPr>
            <a:picLocks noChangeAspect="1"/>
          </p:cNvPicPr>
          <p:nvPr/>
        </p:nvPicPr>
        <p:blipFill>
          <a:blip r:embed="rId5"/>
          <a:stretch>
            <a:fillRect/>
          </a:stretch>
        </p:blipFill>
        <p:spPr>
          <a:xfrm>
            <a:off x="6534955" y="1052262"/>
            <a:ext cx="3289655" cy="2050958"/>
          </a:xfrm>
          <a:prstGeom prst="rect">
            <a:avLst/>
          </a:prstGeom>
        </p:spPr>
      </p:pic>
      <p:sp>
        <p:nvSpPr>
          <p:cNvPr id="18" name="Rounded Rectangle 15">
            <a:extLst>
              <a:ext uri="{FF2B5EF4-FFF2-40B4-BE49-F238E27FC236}">
                <a16:creationId xmlns:a16="http://schemas.microsoft.com/office/drawing/2014/main" id="{F12611DC-4E6B-4D5C-BB3C-A3DD4B8A56EA}"/>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9" name="Rectangle 18">
            <a:extLst>
              <a:ext uri="{FF2B5EF4-FFF2-40B4-BE49-F238E27FC236}">
                <a16:creationId xmlns:a16="http://schemas.microsoft.com/office/drawing/2014/main" id="{08C04C1D-A594-4B07-A11D-BA3C462C7B3B}"/>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20" name="Rectangle 19">
            <a:extLst>
              <a:ext uri="{FF2B5EF4-FFF2-40B4-BE49-F238E27FC236}">
                <a16:creationId xmlns:a16="http://schemas.microsoft.com/office/drawing/2014/main" id="{A581AA8C-BC02-4449-93D2-1C1478266F2D}"/>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21" name="Rectangle 20">
            <a:extLst>
              <a:ext uri="{FF2B5EF4-FFF2-40B4-BE49-F238E27FC236}">
                <a16:creationId xmlns:a16="http://schemas.microsoft.com/office/drawing/2014/main" id="{D5860F8D-79B7-4C59-B693-D74FA96F315F}"/>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22" name="Rectangle 21">
            <a:extLst>
              <a:ext uri="{FF2B5EF4-FFF2-40B4-BE49-F238E27FC236}">
                <a16:creationId xmlns:a16="http://schemas.microsoft.com/office/drawing/2014/main" id="{1C3148BF-8A19-406A-B5C2-AF1A312755DE}"/>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23" name="Rectangle 22">
            <a:extLst>
              <a:ext uri="{FF2B5EF4-FFF2-40B4-BE49-F238E27FC236}">
                <a16:creationId xmlns:a16="http://schemas.microsoft.com/office/drawing/2014/main" id="{3AA04084-BAB8-4F4A-A462-3C6CE67653F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767726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093E-1C29-4DA4-BACB-1A754279807B}"/>
              </a:ext>
            </a:extLst>
          </p:cNvPr>
          <p:cNvSpPr>
            <a:spLocks noGrp="1"/>
          </p:cNvSpPr>
          <p:nvPr>
            <p:ph type="title"/>
          </p:nvPr>
        </p:nvSpPr>
        <p:spPr>
          <a:xfrm>
            <a:off x="1970539" y="254187"/>
            <a:ext cx="8911687" cy="1280890"/>
          </a:xfrm>
        </p:spPr>
        <p:txBody>
          <a:bodyPr/>
          <a:lstStyle/>
          <a:p>
            <a:r>
              <a:rPr lang="fa-IR" dirty="0"/>
              <a:t>نتایج عددی مسئله ی دوم</a:t>
            </a:r>
            <a:endParaRPr lang="en-US" dirty="0"/>
          </a:p>
        </p:txBody>
      </p:sp>
      <p:pic>
        <p:nvPicPr>
          <p:cNvPr id="5" name="Content Placeholder 4">
            <a:extLst>
              <a:ext uri="{FF2B5EF4-FFF2-40B4-BE49-F238E27FC236}">
                <a16:creationId xmlns:a16="http://schemas.microsoft.com/office/drawing/2014/main" id="{37338FA8-ACC6-4953-9BCD-C69241631148}"/>
              </a:ext>
            </a:extLst>
          </p:cNvPr>
          <p:cNvPicPr>
            <a:picLocks noGrp="1" noChangeAspect="1"/>
          </p:cNvPicPr>
          <p:nvPr>
            <p:ph idx="1"/>
          </p:nvPr>
        </p:nvPicPr>
        <p:blipFill>
          <a:blip r:embed="rId2"/>
          <a:stretch>
            <a:fillRect/>
          </a:stretch>
        </p:blipFill>
        <p:spPr>
          <a:xfrm>
            <a:off x="2924769" y="1352550"/>
            <a:ext cx="2209800" cy="1981200"/>
          </a:xfrm>
          <a:prstGeom prst="rect">
            <a:avLst/>
          </a:prstGeom>
        </p:spPr>
      </p:pic>
      <p:sp>
        <p:nvSpPr>
          <p:cNvPr id="4" name="Slide Number Placeholder 3">
            <a:extLst>
              <a:ext uri="{FF2B5EF4-FFF2-40B4-BE49-F238E27FC236}">
                <a16:creationId xmlns:a16="http://schemas.microsoft.com/office/drawing/2014/main" id="{F32103E1-5943-4030-B264-E500C506B182}"/>
              </a:ext>
            </a:extLst>
          </p:cNvPr>
          <p:cNvSpPr>
            <a:spLocks noGrp="1"/>
          </p:cNvSpPr>
          <p:nvPr>
            <p:ph type="sldNum" sz="quarter" idx="12"/>
          </p:nvPr>
        </p:nvSpPr>
        <p:spPr/>
        <p:txBody>
          <a:bodyPr/>
          <a:lstStyle/>
          <a:p>
            <a:fld id="{D57F1E4F-1CFF-5643-939E-217C01CDF565}" type="slidenum">
              <a:rPr lang="en-US" smtClean="0"/>
              <a:pPr/>
              <a:t>47</a:t>
            </a:fld>
            <a:r>
              <a:rPr lang="en-US"/>
              <a:t>/50</a:t>
            </a:r>
            <a:endParaRPr lang="en-US" dirty="0"/>
          </a:p>
        </p:txBody>
      </p:sp>
      <p:pic>
        <p:nvPicPr>
          <p:cNvPr id="6" name="Picture 5">
            <a:extLst>
              <a:ext uri="{FF2B5EF4-FFF2-40B4-BE49-F238E27FC236}">
                <a16:creationId xmlns:a16="http://schemas.microsoft.com/office/drawing/2014/main" id="{ADA4A33E-AC6A-4FAF-BA11-F15CAA7C6D07}"/>
              </a:ext>
            </a:extLst>
          </p:cNvPr>
          <p:cNvPicPr>
            <a:picLocks noChangeAspect="1"/>
          </p:cNvPicPr>
          <p:nvPr/>
        </p:nvPicPr>
        <p:blipFill>
          <a:blip r:embed="rId3"/>
          <a:stretch>
            <a:fillRect/>
          </a:stretch>
        </p:blipFill>
        <p:spPr>
          <a:xfrm>
            <a:off x="186436" y="3333750"/>
            <a:ext cx="4800600" cy="3524250"/>
          </a:xfrm>
          <a:prstGeom prst="rect">
            <a:avLst/>
          </a:prstGeom>
        </p:spPr>
      </p:pic>
      <p:pic>
        <p:nvPicPr>
          <p:cNvPr id="7" name="Picture 6">
            <a:extLst>
              <a:ext uri="{FF2B5EF4-FFF2-40B4-BE49-F238E27FC236}">
                <a16:creationId xmlns:a16="http://schemas.microsoft.com/office/drawing/2014/main" id="{558B6729-5E5C-4F4F-932D-DAA2C3DA9184}"/>
              </a:ext>
            </a:extLst>
          </p:cNvPr>
          <p:cNvPicPr>
            <a:picLocks noChangeAspect="1"/>
          </p:cNvPicPr>
          <p:nvPr/>
        </p:nvPicPr>
        <p:blipFill>
          <a:blip r:embed="rId4"/>
          <a:stretch>
            <a:fillRect/>
          </a:stretch>
        </p:blipFill>
        <p:spPr>
          <a:xfrm>
            <a:off x="5405927" y="1063171"/>
            <a:ext cx="4933950" cy="3533775"/>
          </a:xfrm>
          <a:prstGeom prst="rect">
            <a:avLst/>
          </a:prstGeom>
        </p:spPr>
      </p:pic>
      <p:sp>
        <p:nvSpPr>
          <p:cNvPr id="8" name="Rounded Rectangle 15">
            <a:extLst>
              <a:ext uri="{FF2B5EF4-FFF2-40B4-BE49-F238E27FC236}">
                <a16:creationId xmlns:a16="http://schemas.microsoft.com/office/drawing/2014/main" id="{95B9E0A5-0908-47B4-AF09-AF8F044F2B4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1D506D2B-494B-4D41-B5F9-D8C3A432BE3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9381BF1E-AB7A-4212-A01A-468A5F75811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5239F94F-1A1F-444A-945B-1905EA08A277}"/>
              </a:ext>
            </a:extLst>
          </p:cNvPr>
          <p:cNvSpPr/>
          <p:nvPr/>
        </p:nvSpPr>
        <p:spPr>
          <a:xfrm>
            <a:off x="11091156" y="3405402"/>
            <a:ext cx="907660" cy="134318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تخصیص منابع در شبکه دسترسی رادیویی باز </a:t>
            </a:r>
            <a:endParaRPr lang="en-US" sz="1500" b="1" dirty="0">
              <a:solidFill>
                <a:schemeClr val="bg1"/>
              </a:solidFill>
              <a:cs typeface="B Nazanin" panose="00000400000000000000" pitchFamily="2" charset="-78"/>
            </a:endParaRPr>
          </a:p>
        </p:txBody>
      </p:sp>
      <p:sp>
        <p:nvSpPr>
          <p:cNvPr id="12" name="Rectangle 11">
            <a:extLst>
              <a:ext uri="{FF2B5EF4-FFF2-40B4-BE49-F238E27FC236}">
                <a16:creationId xmlns:a16="http://schemas.microsoft.com/office/drawing/2014/main" id="{0DB6ACF8-CAE7-45F2-9666-10320CE54921}"/>
              </a:ext>
            </a:extLst>
          </p:cNvPr>
          <p:cNvSpPr/>
          <p:nvPr/>
        </p:nvSpPr>
        <p:spPr>
          <a:xfrm>
            <a:off x="11097296" y="4795393"/>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3" name="Rectangle 12">
            <a:extLst>
              <a:ext uri="{FF2B5EF4-FFF2-40B4-BE49-F238E27FC236}">
                <a16:creationId xmlns:a16="http://schemas.microsoft.com/office/drawing/2014/main" id="{D1E40B5C-0D99-463B-96EE-9AD9BC27EF9E}"/>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04826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37F3-9744-4B7B-BC2C-F029D521EF01}"/>
              </a:ext>
            </a:extLst>
          </p:cNvPr>
          <p:cNvSpPr>
            <a:spLocks noGrp="1"/>
          </p:cNvSpPr>
          <p:nvPr>
            <p:ph type="title"/>
          </p:nvPr>
        </p:nvSpPr>
        <p:spPr>
          <a:xfrm>
            <a:off x="2086654" y="2788555"/>
            <a:ext cx="8911687" cy="1280890"/>
          </a:xfrm>
        </p:spPr>
        <p:txBody>
          <a:bodyPr>
            <a:normAutofit fontScale="90000"/>
          </a:bodyPr>
          <a:lstStyle/>
          <a:p>
            <a:r>
              <a:rPr lang="fa-IR" sz="4000" b="1" i="0" dirty="0">
                <a:solidFill>
                  <a:srgbClr val="000000"/>
                </a:solidFill>
                <a:effectLst/>
                <a:latin typeface="IRlotus-Bold"/>
              </a:rPr>
              <a:t>تخصیص برش شبکه به صورت دینامیکی</a:t>
            </a:r>
            <a:r>
              <a:rPr lang="fa-IR" sz="6700" dirty="0"/>
              <a:t> </a:t>
            </a:r>
            <a:br>
              <a:rPr lang="fa-IR" sz="4000" dirty="0"/>
            </a:br>
            <a:endParaRPr lang="en-US" sz="4000" dirty="0"/>
          </a:p>
        </p:txBody>
      </p:sp>
      <p:sp>
        <p:nvSpPr>
          <p:cNvPr id="4" name="Slide Number Placeholder 3">
            <a:extLst>
              <a:ext uri="{FF2B5EF4-FFF2-40B4-BE49-F238E27FC236}">
                <a16:creationId xmlns:a16="http://schemas.microsoft.com/office/drawing/2014/main" id="{A4915221-6B10-44BA-9643-8E8FA1CF23A1}"/>
              </a:ext>
            </a:extLst>
          </p:cNvPr>
          <p:cNvSpPr>
            <a:spLocks noGrp="1"/>
          </p:cNvSpPr>
          <p:nvPr>
            <p:ph type="sldNum" sz="quarter" idx="12"/>
          </p:nvPr>
        </p:nvSpPr>
        <p:spPr/>
        <p:txBody>
          <a:bodyPr/>
          <a:lstStyle/>
          <a:p>
            <a:fld id="{D57F1E4F-1CFF-5643-939E-217C01CDF565}" type="slidenum">
              <a:rPr lang="en-US" smtClean="0"/>
              <a:pPr/>
              <a:t>48</a:t>
            </a:fld>
            <a:r>
              <a:rPr lang="en-US"/>
              <a:t>/50</a:t>
            </a:r>
            <a:endParaRPr lang="en-US" dirty="0"/>
          </a:p>
        </p:txBody>
      </p:sp>
    </p:spTree>
    <p:extLst>
      <p:ext uri="{BB962C8B-B14F-4D97-AF65-F5344CB8AC3E}">
        <p14:creationId xmlns:p14="http://schemas.microsoft.com/office/powerpoint/2010/main" val="57167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9867-6B96-41A9-B2F3-7E04750333DD}"/>
              </a:ext>
            </a:extLst>
          </p:cNvPr>
          <p:cNvSpPr>
            <a:spLocks noGrp="1"/>
          </p:cNvSpPr>
          <p:nvPr>
            <p:ph type="title"/>
          </p:nvPr>
        </p:nvSpPr>
        <p:spPr/>
        <p:txBody>
          <a:bodyPr>
            <a:normAutofit fontScale="90000"/>
          </a:bodyPr>
          <a:lstStyle/>
          <a:p>
            <a:r>
              <a:rPr lang="fa-IR" sz="4000" b="1" i="0" dirty="0">
                <a:solidFill>
                  <a:srgbClr val="000000"/>
                </a:solidFill>
                <a:effectLst/>
                <a:latin typeface="IRlotus-Bold"/>
              </a:rPr>
              <a:t>مدل سیستم و صورت مسئله ی بخش رادیویی</a:t>
            </a:r>
            <a:r>
              <a:rPr lang="fa-IR" sz="6700" dirty="0"/>
              <a:t> </a:t>
            </a:r>
            <a:br>
              <a:rPr lang="fa-IR" dirty="0"/>
            </a:br>
            <a:endParaRPr lang="en-US" dirty="0"/>
          </a:p>
        </p:txBody>
      </p:sp>
      <p:sp>
        <p:nvSpPr>
          <p:cNvPr id="3" name="Content Placeholder 2">
            <a:extLst>
              <a:ext uri="{FF2B5EF4-FFF2-40B4-BE49-F238E27FC236}">
                <a16:creationId xmlns:a16="http://schemas.microsoft.com/office/drawing/2014/main" id="{BE9AE378-4899-4E24-9C4B-51347ADA3C1F}"/>
              </a:ext>
            </a:extLst>
          </p:cNvPr>
          <p:cNvSpPr>
            <a:spLocks noGrp="1"/>
          </p:cNvSpPr>
          <p:nvPr>
            <p:ph idx="1"/>
          </p:nvPr>
        </p:nvSpPr>
        <p:spPr/>
        <p:txBody>
          <a:bodyPr/>
          <a:lstStyle/>
          <a:p>
            <a:r>
              <a:rPr lang="fa-IR" sz="2000" dirty="0">
                <a:solidFill>
                  <a:srgbClr val="000000"/>
                </a:solidFill>
                <a:cs typeface="Times New Roman" panose="02020603050405020304" pitchFamily="18" charset="0"/>
              </a:rPr>
              <a:t> </a:t>
            </a:r>
            <a:r>
              <a:rPr lang="fa-IR" dirty="0">
                <a:solidFill>
                  <a:srgbClr val="000000"/>
                </a:solidFill>
              </a:rPr>
              <a:t>سیستم شامل : </a:t>
            </a:r>
            <a:r>
              <a:rPr lang="en-US" sz="2000" b="0" dirty="0">
                <a:solidFill>
                  <a:srgbClr val="000000"/>
                </a:solidFill>
                <a:effectLst/>
                <a:cs typeface="Times New Roman" panose="02020603050405020304" pitchFamily="18" charset="0"/>
              </a:rPr>
              <a:t>S</a:t>
            </a:r>
            <a:r>
              <a:rPr lang="fa-IR" b="0" i="1" dirty="0">
                <a:solidFill>
                  <a:srgbClr val="000000"/>
                </a:solidFill>
                <a:effectLst/>
                <a:latin typeface="CMMI12"/>
              </a:rPr>
              <a:t> </a:t>
            </a:r>
            <a:r>
              <a:rPr lang="fa-IR" b="0" i="0" dirty="0">
                <a:solidFill>
                  <a:srgbClr val="000000"/>
                </a:solidFill>
                <a:effectLst/>
                <a:latin typeface="IRLotus"/>
              </a:rPr>
              <a:t>برش شبکه</a:t>
            </a:r>
            <a:r>
              <a:rPr lang="en-US" b="0" i="0" dirty="0">
                <a:solidFill>
                  <a:srgbClr val="000000"/>
                </a:solidFill>
                <a:effectLst/>
                <a:latin typeface="IRLotus"/>
              </a:rPr>
              <a:t>- </a:t>
            </a:r>
            <a:r>
              <a:rPr lang="fa-IR" b="0" i="0" dirty="0">
                <a:solidFill>
                  <a:srgbClr val="000000"/>
                </a:solidFill>
                <a:effectLst/>
                <a:latin typeface="IRLotus"/>
              </a:rPr>
              <a:t> </a:t>
            </a:r>
            <a:r>
              <a:rPr lang="en-US" sz="2000" b="0" dirty="0">
                <a:solidFill>
                  <a:srgbClr val="000000"/>
                </a:solidFill>
                <a:effectLst/>
                <a:cs typeface="Times New Roman" panose="02020603050405020304" pitchFamily="18" charset="0"/>
              </a:rPr>
              <a:t>V</a:t>
            </a:r>
            <a:r>
              <a:rPr lang="fa-IR" b="0" i="1" dirty="0">
                <a:solidFill>
                  <a:srgbClr val="000000"/>
                </a:solidFill>
                <a:effectLst/>
                <a:latin typeface="CMMI12"/>
              </a:rPr>
              <a:t> </a:t>
            </a:r>
            <a:r>
              <a:rPr lang="fa-IR" b="0" i="0" dirty="0">
                <a:solidFill>
                  <a:srgbClr val="000000"/>
                </a:solidFill>
                <a:effectLst/>
                <a:latin typeface="IRLotus"/>
              </a:rPr>
              <a:t>سرویس مختلف</a:t>
            </a:r>
            <a:endParaRPr lang="en-US" b="0" i="0" dirty="0">
              <a:solidFill>
                <a:srgbClr val="000000"/>
              </a:solidFill>
              <a:effectLst/>
              <a:latin typeface="IRLotus"/>
            </a:endParaRPr>
          </a:p>
          <a:p>
            <a:r>
              <a:rPr lang="fa-IR" dirty="0">
                <a:solidFill>
                  <a:srgbClr val="000000"/>
                </a:solidFill>
                <a:latin typeface="IRLotus"/>
              </a:rPr>
              <a:t>هدف حل مسئله در هر اسلات زمانی </a:t>
            </a:r>
            <a:r>
              <a:rPr lang="en-US" sz="2000" dirty="0">
                <a:solidFill>
                  <a:srgbClr val="000000"/>
                </a:solidFill>
                <a:cs typeface="Times New Roman" panose="02020603050405020304" pitchFamily="18" charset="0"/>
              </a:rPr>
              <a:t>t</a:t>
            </a:r>
            <a:r>
              <a:rPr lang="fa-IR" dirty="0">
                <a:solidFill>
                  <a:srgbClr val="000000"/>
                </a:solidFill>
                <a:latin typeface="IRLotus"/>
              </a:rPr>
              <a:t> می باشد </a:t>
            </a:r>
          </a:p>
          <a:p>
            <a:r>
              <a:rPr lang="fa-IR" dirty="0">
                <a:solidFill>
                  <a:srgbClr val="000000"/>
                </a:solidFill>
                <a:latin typeface="IRLotus"/>
              </a:rPr>
              <a:t>هدف در اینجا بیشینه سازی تعداد سرویسهای پذیرفته شده توسط برشهای شبکه می باشد به صورتی که شرط تاخیر و نرخ سرویس را ضمانت کنند </a:t>
            </a:r>
            <a:br>
              <a:rPr lang="fa-IR" dirty="0"/>
            </a:br>
            <a:br>
              <a:rPr lang="fa-IR" dirty="0"/>
            </a:br>
            <a:br>
              <a:rPr lang="fa-IR" dirty="0"/>
            </a:br>
            <a:endParaRPr lang="en-US" dirty="0"/>
          </a:p>
        </p:txBody>
      </p:sp>
      <p:sp>
        <p:nvSpPr>
          <p:cNvPr id="4" name="Slide Number Placeholder 3">
            <a:extLst>
              <a:ext uri="{FF2B5EF4-FFF2-40B4-BE49-F238E27FC236}">
                <a16:creationId xmlns:a16="http://schemas.microsoft.com/office/drawing/2014/main" id="{F2418B32-36A8-43AD-9688-52AC0793A69A}"/>
              </a:ext>
            </a:extLst>
          </p:cNvPr>
          <p:cNvSpPr>
            <a:spLocks noGrp="1"/>
          </p:cNvSpPr>
          <p:nvPr>
            <p:ph type="sldNum" sz="quarter" idx="12"/>
          </p:nvPr>
        </p:nvSpPr>
        <p:spPr/>
        <p:txBody>
          <a:bodyPr/>
          <a:lstStyle/>
          <a:p>
            <a:fld id="{D57F1E4F-1CFF-5643-939E-217C01CDF565}" type="slidenum">
              <a:rPr lang="en-US" smtClean="0"/>
              <a:pPr/>
              <a:t>49</a:t>
            </a:fld>
            <a:r>
              <a:rPr lang="en-US"/>
              <a:t>/50</a:t>
            </a:r>
            <a:endParaRPr lang="en-US" dirty="0"/>
          </a:p>
        </p:txBody>
      </p:sp>
      <p:pic>
        <p:nvPicPr>
          <p:cNvPr id="5" name="Picture 4">
            <a:extLst>
              <a:ext uri="{FF2B5EF4-FFF2-40B4-BE49-F238E27FC236}">
                <a16:creationId xmlns:a16="http://schemas.microsoft.com/office/drawing/2014/main" id="{E11A08DD-565C-4D99-9047-519C0FEBD510}"/>
              </a:ext>
            </a:extLst>
          </p:cNvPr>
          <p:cNvPicPr>
            <a:picLocks noChangeAspect="1"/>
          </p:cNvPicPr>
          <p:nvPr/>
        </p:nvPicPr>
        <p:blipFill>
          <a:blip r:embed="rId2"/>
          <a:stretch>
            <a:fillRect/>
          </a:stretch>
        </p:blipFill>
        <p:spPr>
          <a:xfrm>
            <a:off x="2427967" y="4305754"/>
            <a:ext cx="2952750" cy="1352550"/>
          </a:xfrm>
          <a:prstGeom prst="rect">
            <a:avLst/>
          </a:prstGeom>
        </p:spPr>
      </p:pic>
      <p:pic>
        <p:nvPicPr>
          <p:cNvPr id="6" name="Picture 5">
            <a:extLst>
              <a:ext uri="{FF2B5EF4-FFF2-40B4-BE49-F238E27FC236}">
                <a16:creationId xmlns:a16="http://schemas.microsoft.com/office/drawing/2014/main" id="{AB1E10AB-FFC8-4A5F-9165-2673A0C21A8B}"/>
              </a:ext>
            </a:extLst>
          </p:cNvPr>
          <p:cNvPicPr>
            <a:picLocks noChangeAspect="1"/>
          </p:cNvPicPr>
          <p:nvPr/>
        </p:nvPicPr>
        <p:blipFill>
          <a:blip r:embed="rId3"/>
          <a:stretch>
            <a:fillRect/>
          </a:stretch>
        </p:blipFill>
        <p:spPr>
          <a:xfrm>
            <a:off x="7030358" y="4353379"/>
            <a:ext cx="2733675" cy="1304925"/>
          </a:xfrm>
          <a:prstGeom prst="rect">
            <a:avLst/>
          </a:prstGeom>
        </p:spPr>
      </p:pic>
      <p:sp>
        <p:nvSpPr>
          <p:cNvPr id="7" name="Rounded Rectangle 15">
            <a:extLst>
              <a:ext uri="{FF2B5EF4-FFF2-40B4-BE49-F238E27FC236}">
                <a16:creationId xmlns:a16="http://schemas.microsoft.com/office/drawing/2014/main" id="{E87D833B-E016-4839-A08E-C7575EF6B90B}"/>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8" name="Rectangle 7">
            <a:extLst>
              <a:ext uri="{FF2B5EF4-FFF2-40B4-BE49-F238E27FC236}">
                <a16:creationId xmlns:a16="http://schemas.microsoft.com/office/drawing/2014/main" id="{A59D47C2-595C-4060-AB29-CCE96F5BD39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E7A59FA-DFCA-4405-9469-FDE5995B176F}"/>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7BC9DE5A-1479-46EA-BE85-9B2E47A8304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1D3C871C-CA31-4012-B1C5-1CCE34DB202A}"/>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2" name="Rectangle 11">
            <a:extLst>
              <a:ext uri="{FF2B5EF4-FFF2-40B4-BE49-F238E27FC236}">
                <a16:creationId xmlns:a16="http://schemas.microsoft.com/office/drawing/2014/main" id="{946280CD-AB29-42BE-966D-61EB85B59121}"/>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63688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779" y="634407"/>
            <a:ext cx="8911687" cy="1054705"/>
          </a:xfrm>
        </p:spPr>
        <p:txBody>
          <a:bodyPr/>
          <a:lstStyle/>
          <a:p>
            <a:pPr algn="ctr"/>
            <a:r>
              <a:rPr lang="fa-IR" b="1" dirty="0"/>
              <a:t>نسل پنجم مخابرات </a:t>
            </a:r>
            <a:r>
              <a:rPr lang="en-US" sz="3200" b="1" dirty="0"/>
              <a:t>5G</a:t>
            </a:r>
          </a:p>
        </p:txBody>
      </p:sp>
      <p:sp>
        <p:nvSpPr>
          <p:cNvPr id="3" name="Content Placeholder 2"/>
          <p:cNvSpPr>
            <a:spLocks noGrp="1"/>
          </p:cNvSpPr>
          <p:nvPr>
            <p:ph idx="1"/>
          </p:nvPr>
        </p:nvSpPr>
        <p:spPr>
          <a:xfrm>
            <a:off x="666206" y="1659242"/>
            <a:ext cx="9514412" cy="5093958"/>
          </a:xfrm>
        </p:spPr>
        <p:txBody>
          <a:bodyPr>
            <a:normAutofit fontScale="92500" lnSpcReduction="20000"/>
          </a:bodyPr>
          <a:lstStyle/>
          <a:p>
            <a:pPr>
              <a:buFont typeface="Wingdings" panose="05000000000000000000" pitchFamily="2" charset="2"/>
              <a:buChar char="Ø"/>
            </a:pPr>
            <a:r>
              <a:rPr lang="fa-IR" dirty="0">
                <a:solidFill>
                  <a:schemeClr val="tx1"/>
                </a:solidFill>
              </a:rPr>
              <a:t>مزایای </a:t>
            </a:r>
            <a:r>
              <a:rPr lang="en-US" sz="1800" dirty="0">
                <a:solidFill>
                  <a:schemeClr val="tx1"/>
                </a:solidFill>
              </a:rPr>
              <a:t>5G</a:t>
            </a:r>
            <a:r>
              <a:rPr lang="fa-IR" sz="2400" dirty="0">
                <a:solidFill>
                  <a:schemeClr val="tx1"/>
                </a:solidFill>
              </a:rPr>
              <a:t> </a:t>
            </a:r>
            <a:r>
              <a:rPr lang="fa-IR" dirty="0">
                <a:solidFill>
                  <a:schemeClr val="tx1"/>
                </a:solidFill>
              </a:rPr>
              <a:t>در برابر </a:t>
            </a:r>
            <a:r>
              <a:rPr lang="en-US" sz="1800" dirty="0">
                <a:solidFill>
                  <a:schemeClr val="tx1"/>
                </a:solidFill>
              </a:rPr>
              <a:t>4G</a:t>
            </a:r>
            <a:r>
              <a:rPr lang="fa-IR" sz="2400" dirty="0">
                <a:solidFill>
                  <a:schemeClr val="tx1"/>
                </a:solidFill>
              </a:rPr>
              <a:t> </a:t>
            </a:r>
            <a:r>
              <a:rPr lang="fa-IR" dirty="0">
                <a:solidFill>
                  <a:schemeClr val="tx1"/>
                </a:solidFill>
              </a:rPr>
              <a:t>:</a:t>
            </a:r>
          </a:p>
          <a:p>
            <a:pPr lvl="1">
              <a:buFont typeface="Wingdings" panose="05000000000000000000" pitchFamily="2" charset="2"/>
              <a:buChar char="Ø"/>
            </a:pPr>
            <a:r>
              <a:rPr lang="fa-IR" dirty="0">
                <a:solidFill>
                  <a:schemeClr val="tx1"/>
                </a:solidFill>
              </a:rPr>
              <a:t>ارائه طیف بالاتر و بهره وری انرژی بیشتر</a:t>
            </a:r>
            <a:endParaRPr lang="en-US" dirty="0">
              <a:solidFill>
                <a:schemeClr val="tx1"/>
              </a:solidFill>
            </a:endParaRPr>
          </a:p>
          <a:p>
            <a:pPr lvl="1">
              <a:buFont typeface="Wingdings" panose="05000000000000000000" pitchFamily="2" charset="2"/>
              <a:buChar char="Ø"/>
            </a:pPr>
            <a:r>
              <a:rPr lang="fa-IR" dirty="0">
                <a:solidFill>
                  <a:schemeClr val="tx1"/>
                </a:solidFill>
              </a:rPr>
              <a:t>دستیابی</a:t>
            </a:r>
            <a:r>
              <a:rPr lang="en-US" sz="1800" dirty="0">
                <a:solidFill>
                  <a:schemeClr val="tx1"/>
                </a:solidFill>
              </a:rPr>
              <a:t>5G</a:t>
            </a:r>
            <a:r>
              <a:rPr lang="en-US" dirty="0">
                <a:solidFill>
                  <a:schemeClr val="tx1"/>
                </a:solidFill>
              </a:rPr>
              <a:t> </a:t>
            </a:r>
            <a:r>
              <a:rPr lang="fa-IR" dirty="0">
                <a:solidFill>
                  <a:schemeClr val="tx1"/>
                </a:solidFill>
              </a:rPr>
              <a:t> به رشد ظرفیت سیستم با ضریب حداقل 1000</a:t>
            </a:r>
          </a:p>
          <a:p>
            <a:pPr lvl="1">
              <a:buFont typeface="Wingdings" panose="05000000000000000000" pitchFamily="2" charset="2"/>
              <a:buChar char="Ø"/>
            </a:pPr>
            <a:r>
              <a:rPr lang="fa-IR" dirty="0">
                <a:solidFill>
                  <a:schemeClr val="tx1"/>
                </a:solidFill>
              </a:rPr>
              <a:t> بهینه سازی انرژی با ضریب حداقل 10</a:t>
            </a:r>
          </a:p>
          <a:p>
            <a:pPr>
              <a:buFont typeface="Wingdings" panose="05000000000000000000" pitchFamily="2" charset="2"/>
              <a:buChar char="Ø"/>
            </a:pPr>
            <a:r>
              <a:rPr lang="fa-IR" dirty="0">
                <a:solidFill>
                  <a:schemeClr val="tx1"/>
                </a:solidFill>
              </a:rPr>
              <a:t>شامل یک شبکه ی فشرده با هسته ی هوشمند و منعطف</a:t>
            </a:r>
          </a:p>
          <a:p>
            <a:pPr>
              <a:buFont typeface="Wingdings" panose="05000000000000000000" pitchFamily="2" charset="2"/>
              <a:buChar char="Ø"/>
            </a:pPr>
            <a:r>
              <a:rPr lang="fa-IR" dirty="0">
                <a:solidFill>
                  <a:schemeClr val="tx1"/>
                </a:solidFill>
              </a:rPr>
              <a:t>فناوری های مورد استفاده</a:t>
            </a:r>
            <a:endParaRPr lang="en-US" dirty="0">
              <a:solidFill>
                <a:schemeClr val="tx1"/>
              </a:solidFill>
            </a:endParaRPr>
          </a:p>
          <a:p>
            <a:pPr lvl="1"/>
            <a:r>
              <a:rPr lang="en-US" dirty="0">
                <a:solidFill>
                  <a:schemeClr val="tx1"/>
                </a:solidFill>
              </a:rPr>
              <a:t>ORAN</a:t>
            </a:r>
          </a:p>
          <a:p>
            <a:pPr lvl="1"/>
            <a:r>
              <a:rPr lang="fa-IR" dirty="0">
                <a:solidFill>
                  <a:schemeClr val="tx1"/>
                </a:solidFill>
              </a:rPr>
              <a:t>برش شبکه</a:t>
            </a:r>
          </a:p>
          <a:p>
            <a:pPr lvl="1"/>
            <a:r>
              <a:rPr lang="fa-IR" dirty="0">
                <a:solidFill>
                  <a:schemeClr val="tx1"/>
                </a:solidFill>
              </a:rPr>
              <a:t>مجازی سازی توابع شبکه</a:t>
            </a:r>
          </a:p>
          <a:p>
            <a:pPr lvl="1"/>
            <a:r>
              <a:rPr lang="ar-IQ" dirty="0"/>
              <a:t>شبکه ی تعریف شده ی نرم افزاری </a:t>
            </a:r>
            <a:r>
              <a:rPr lang="en-US" dirty="0"/>
              <a:t>SDN</a:t>
            </a:r>
            <a:r>
              <a:rPr lang="ar-IQ" dirty="0"/>
              <a:t> </a:t>
            </a:r>
            <a:endParaRPr lang="fa-IR" dirty="0">
              <a:solidFill>
                <a:schemeClr val="tx1"/>
              </a:solidFill>
            </a:endParaRPr>
          </a:p>
          <a:p>
            <a:pPr lvl="1">
              <a:buFont typeface="Wingdings" panose="05000000000000000000" pitchFamily="2" charset="2"/>
              <a:buChar char="Ø"/>
            </a:pPr>
            <a:r>
              <a:rPr lang="fa-IR" dirty="0">
                <a:solidFill>
                  <a:schemeClr val="tx1"/>
                </a:solidFill>
              </a:rPr>
              <a:t>موج میلیمتری</a:t>
            </a:r>
          </a:p>
          <a:p>
            <a:pPr lvl="1">
              <a:buFont typeface="Wingdings" panose="05000000000000000000" pitchFamily="2" charset="2"/>
              <a:buChar char="Ø"/>
            </a:pPr>
            <a:r>
              <a:rPr lang="en-US" dirty="0">
                <a:solidFill>
                  <a:schemeClr val="tx1"/>
                </a:solidFill>
              </a:rPr>
              <a:t>femtocell</a:t>
            </a:r>
            <a:endParaRPr lang="fa-IR" dirty="0">
              <a:solidFill>
                <a:schemeClr val="tx1"/>
              </a:solidFill>
            </a:endParaRPr>
          </a:p>
          <a:p>
            <a:pPr lvl="1">
              <a:buFont typeface="Wingdings" panose="05000000000000000000" pitchFamily="2" charset="2"/>
              <a:buChar char="Ø"/>
            </a:pPr>
            <a:r>
              <a:rPr lang="en-US" sz="1800" dirty="0">
                <a:solidFill>
                  <a:schemeClr val="tx1"/>
                </a:solidFill>
              </a:rPr>
              <a:t>Massive MIMO</a:t>
            </a:r>
          </a:p>
          <a:p>
            <a:pPr lvl="1">
              <a:buFont typeface="Wingdings" panose="05000000000000000000" pitchFamily="2" charset="2"/>
              <a:buChar char="Ø"/>
            </a:pPr>
            <a:endParaRPr lang="fa-IR" dirty="0">
              <a:solidFill>
                <a:schemeClr val="tx1"/>
              </a:solidFill>
            </a:endParaRPr>
          </a:p>
          <a:p>
            <a:pPr marL="0" indent="0">
              <a:buNone/>
            </a:pPr>
            <a:endParaRPr lang="en-US" dirty="0"/>
          </a:p>
        </p:txBody>
      </p:sp>
      <p:sp>
        <p:nvSpPr>
          <p:cNvPr id="11" name="Rounded Rectangle 10"/>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2" name="Rectangle 11"/>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3" name="Rectangle 12"/>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4" name="Rectangle 13"/>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5" name="Rectangle 14"/>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6" name="Rectangle 15"/>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r>
              <a:rPr lang="en-US" dirty="0"/>
              <a:t>/50</a:t>
            </a:r>
          </a:p>
        </p:txBody>
      </p:sp>
    </p:spTree>
    <p:extLst>
      <p:ext uri="{BB962C8B-B14F-4D97-AF65-F5344CB8AC3E}">
        <p14:creationId xmlns:p14="http://schemas.microsoft.com/office/powerpoint/2010/main" val="342708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9F0D-F2F3-4D3C-91CA-9FB23E1E4149}"/>
              </a:ext>
            </a:extLst>
          </p:cNvPr>
          <p:cNvSpPr>
            <a:spLocks noGrp="1"/>
          </p:cNvSpPr>
          <p:nvPr>
            <p:ph type="title"/>
          </p:nvPr>
        </p:nvSpPr>
        <p:spPr/>
        <p:txBody>
          <a:bodyPr>
            <a:normAutofit fontScale="90000"/>
          </a:bodyPr>
          <a:lstStyle/>
          <a:p>
            <a:r>
              <a:rPr lang="fa-IR" sz="4400" b="1" i="0" dirty="0">
                <a:solidFill>
                  <a:srgbClr val="000000"/>
                </a:solidFill>
                <a:effectLst/>
                <a:latin typeface="IRlotus-Bold"/>
              </a:rPr>
              <a:t>مدل سیستم و صورت مسئله ی بخش هسته</a:t>
            </a:r>
            <a:r>
              <a:rPr lang="fa-IR" sz="7300" dirty="0"/>
              <a:t> </a:t>
            </a:r>
            <a:br>
              <a:rPr lang="fa-IR"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EFB3-DCF2-4647-BC51-976CA45158C8}"/>
                  </a:ext>
                </a:extLst>
              </p:cNvPr>
              <p:cNvSpPr>
                <a:spLocks noGrp="1"/>
              </p:cNvSpPr>
              <p:nvPr>
                <p:ph idx="1"/>
              </p:nvPr>
            </p:nvSpPr>
            <p:spPr>
              <a:xfrm>
                <a:off x="1336947" y="2128228"/>
                <a:ext cx="9519964" cy="4388685"/>
              </a:xfrm>
            </p:spPr>
            <p:txBody>
              <a:bodyPr>
                <a:normAutofit lnSpcReduction="10000"/>
              </a:bodyPr>
              <a:lstStyle/>
              <a:p>
                <a:r>
                  <a:rPr lang="fa-IR" b="0" i="0" dirty="0">
                    <a:solidFill>
                      <a:srgbClr val="000000"/>
                    </a:solidFill>
                    <a:effectLst/>
                    <a:latin typeface="IRLotus"/>
                  </a:rPr>
                  <a:t>هر برش شبکه شامل تعدادی </a:t>
                </a:r>
                <a:r>
                  <a:rPr lang="en-US" sz="2000" dirty="0">
                    <a:solidFill>
                      <a:srgbClr val="000000"/>
                    </a:solidFill>
                    <a:cs typeface="Times New Roman" panose="02020603050405020304" pitchFamily="18" charset="0"/>
                  </a:rPr>
                  <a:t>VNF</a:t>
                </a:r>
                <a:r>
                  <a:rPr lang="fa-IR" b="0" i="0" dirty="0">
                    <a:solidFill>
                      <a:srgbClr val="000000"/>
                    </a:solidFill>
                    <a:effectLst/>
                    <a:latin typeface="IRLotus"/>
                  </a:rPr>
                  <a:t> است که هر </a:t>
                </a:r>
                <a:r>
                  <a:rPr lang="en-US" sz="2000" b="0" i="0" dirty="0">
                    <a:solidFill>
                      <a:srgbClr val="000000"/>
                    </a:solidFill>
                    <a:effectLst/>
                    <a:cs typeface="Times New Roman" panose="02020603050405020304" pitchFamily="18" charset="0"/>
                  </a:rPr>
                  <a:t>VNF</a:t>
                </a:r>
                <a:r>
                  <a:rPr lang="fa-IR" b="0" i="0" dirty="0">
                    <a:solidFill>
                      <a:srgbClr val="000000"/>
                    </a:solidFill>
                    <a:effectLst/>
                    <a:latin typeface="LiberationSerif"/>
                  </a:rPr>
                  <a:t> </a:t>
                </a:r>
                <a:r>
                  <a:rPr lang="fa-IR" b="0" i="0" dirty="0">
                    <a:solidFill>
                      <a:srgbClr val="000000"/>
                    </a:solidFill>
                    <a:effectLst/>
                    <a:latin typeface="IRLotus"/>
                  </a:rPr>
                  <a:t>نیازمند منابع فیزیکی است</a:t>
                </a:r>
                <a:r>
                  <a:rPr lang="fa-IR" sz="3200" dirty="0"/>
                  <a:t> </a:t>
                </a:r>
                <a:endParaRPr lang="en-US" sz="3200" dirty="0"/>
              </a:p>
              <a:p>
                <a:r>
                  <a:rPr lang="fa-IR" dirty="0"/>
                  <a:t>در اینجا </a:t>
                </a:r>
                <a:r>
                  <a:rPr lang="fa-IR" dirty="0">
                    <a:solidFill>
                      <a:srgbClr val="000000"/>
                    </a:solidFill>
                    <a:latin typeface="IRLotus"/>
                  </a:rPr>
                  <a:t>تنها منبع مورد نیاز برای </a:t>
                </a:r>
                <a:r>
                  <a:rPr lang="fa-IR" sz="2000" dirty="0">
                    <a:solidFill>
                      <a:srgbClr val="000000"/>
                    </a:solidFill>
                    <a:cs typeface="Times New Roman" panose="02020603050405020304" pitchFamily="18" charset="0"/>
                  </a:rPr>
                  <a:t> </a:t>
                </a:r>
                <a:r>
                  <a:rPr lang="en-US" sz="2000" dirty="0">
                    <a:solidFill>
                      <a:srgbClr val="000000"/>
                    </a:solidFill>
                    <a:cs typeface="Times New Roman" panose="02020603050405020304" pitchFamily="18" charset="0"/>
                  </a:rPr>
                  <a:t>f</a:t>
                </a:r>
                <a:r>
                  <a:rPr lang="fa-IR" dirty="0">
                    <a:solidFill>
                      <a:srgbClr val="000000"/>
                    </a:solidFill>
                    <a:latin typeface="IRLotus"/>
                  </a:rPr>
                  <a:t>امین </a:t>
                </a:r>
                <a:r>
                  <a:rPr lang="en-US" sz="2000" dirty="0">
                    <a:solidFill>
                      <a:srgbClr val="000000"/>
                    </a:solidFill>
                    <a:cs typeface="Times New Roman" panose="02020603050405020304" pitchFamily="18" charset="0"/>
                  </a:rPr>
                  <a:t>VNF</a:t>
                </a:r>
                <a:r>
                  <a:rPr lang="fa-IR" dirty="0">
                    <a:solidFill>
                      <a:srgbClr val="000000"/>
                    </a:solidFill>
                    <a:latin typeface="IRLotus"/>
                  </a:rPr>
                  <a:t>در برش </a:t>
                </a:r>
                <a:r>
                  <a:rPr lang="en-US" sz="2000" dirty="0">
                    <a:solidFill>
                      <a:srgbClr val="000000"/>
                    </a:solidFill>
                    <a:cs typeface="Times New Roman" panose="02020603050405020304" pitchFamily="18" charset="0"/>
                  </a:rPr>
                  <a:t>s</a:t>
                </a:r>
                <a:r>
                  <a:rPr lang="fa-IR" sz="2000" dirty="0">
                    <a:solidFill>
                      <a:srgbClr val="000000"/>
                    </a:solidFill>
                    <a:cs typeface="Times New Roman" panose="02020603050405020304" pitchFamily="18" charset="0"/>
                  </a:rPr>
                  <a:t> </a:t>
                </a:r>
                <a:r>
                  <a:rPr lang="fa-IR" dirty="0">
                    <a:solidFill>
                      <a:srgbClr val="000000"/>
                    </a:solidFill>
                    <a:latin typeface="IRLotus"/>
                  </a:rPr>
                  <a:t>ام مقدار پردازنده است</a:t>
                </a:r>
              </a:p>
              <a:p>
                <a:r>
                  <a:rPr lang="fa-IR" dirty="0"/>
                  <a:t>تعداد کل </a:t>
                </a:r>
                <a:r>
                  <a:rPr lang="en-US" dirty="0"/>
                  <a:t>VNF</a:t>
                </a:r>
                <a:r>
                  <a:rPr lang="fa-IR" dirty="0"/>
                  <a:t> ها در برش </a:t>
                </a:r>
                <a:r>
                  <a:rPr lang="en-US" dirty="0"/>
                  <a:t>s</a:t>
                </a:r>
                <a:r>
                  <a:rPr lang="fa-IR"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𝑠</m:t>
                        </m:r>
                      </m:sub>
                    </m:sSub>
                  </m:oMath>
                </a14:m>
                <a:r>
                  <a:rPr lang="fa-IR" dirty="0"/>
                  <a:t> </a:t>
                </a:r>
                <a:endParaRPr lang="en-US" dirty="0"/>
              </a:p>
              <a:p>
                <a:pPr marL="0" indent="0">
                  <a:buNone/>
                </a:pPr>
                <a:endParaRPr lang="en-US" dirty="0"/>
              </a:p>
              <a:p>
                <a:r>
                  <a:rPr lang="fa-IR" dirty="0">
                    <a:solidFill>
                      <a:srgbClr val="000000"/>
                    </a:solidFill>
                    <a:latin typeface="IRLotus"/>
                  </a:rPr>
                  <a:t>توان مصرفی پردازش باند پایه در هر مرکز داده ی </a:t>
                </a:r>
                <a:r>
                  <a:rPr lang="en-US" dirty="0">
                    <a:solidFill>
                      <a:srgbClr val="000000"/>
                    </a:solidFill>
                    <a:latin typeface="IRLotus"/>
                  </a:rPr>
                  <a:t> d</a:t>
                </a:r>
                <a:r>
                  <a:rPr lang="fa-IR" dirty="0">
                    <a:solidFill>
                      <a:srgbClr val="000000"/>
                    </a:solidFill>
                    <a:latin typeface="IRLotus"/>
                  </a:rPr>
                  <a:t>که به </a:t>
                </a:r>
                <a:r>
                  <a:rPr lang="en-US" dirty="0">
                    <a:solidFill>
                      <a:srgbClr val="000000"/>
                    </a:solidFill>
                    <a:latin typeface="IRLotus"/>
                  </a:rPr>
                  <a:t>VNF</a:t>
                </a:r>
                <a:r>
                  <a:rPr lang="fa-IR" dirty="0">
                    <a:solidFill>
                      <a:srgbClr val="000000"/>
                    </a:solidFill>
                    <a:latin typeface="IRLotus"/>
                  </a:rPr>
                  <a:t>های یک برش </a:t>
                </a:r>
                <a:r>
                  <a:rPr lang="en-US" dirty="0">
                    <a:solidFill>
                      <a:srgbClr val="000000"/>
                    </a:solidFill>
                    <a:latin typeface="IRLotus"/>
                  </a:rPr>
                  <a:t> s</a:t>
                </a:r>
                <a:r>
                  <a:rPr lang="fa-IR" dirty="0">
                    <a:solidFill>
                      <a:srgbClr val="000000"/>
                    </a:solidFill>
                    <a:latin typeface="IRLotus"/>
                  </a:rPr>
                  <a:t>سرویس می دهد در</a:t>
                </a:r>
                <a:r>
                  <a:rPr lang="en-US" dirty="0">
                    <a:solidFill>
                      <a:srgbClr val="000000"/>
                    </a:solidFill>
                    <a:latin typeface="IRLotus"/>
                  </a:rPr>
                  <a:t>  </a:t>
                </a:r>
                <a:r>
                  <a:rPr lang="fa-IR" dirty="0">
                    <a:solidFill>
                      <a:srgbClr val="000000"/>
                    </a:solidFill>
                    <a:latin typeface="IRLotus"/>
                  </a:rPr>
                  <a:t>هر زمان </a:t>
                </a:r>
                <a:r>
                  <a:rPr lang="en-US" dirty="0">
                    <a:solidFill>
                      <a:srgbClr val="000000"/>
                    </a:solidFill>
                    <a:latin typeface="IRLotus"/>
                  </a:rPr>
                  <a:t>t  </a:t>
                </a:r>
                <a:r>
                  <a:rPr lang="fa-IR" dirty="0">
                    <a:solidFill>
                      <a:srgbClr val="000000"/>
                    </a:solidFill>
                    <a:latin typeface="IRLotus"/>
                  </a:rPr>
                  <a:t> :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𝜙</m:t>
                        </m:r>
                      </m:e>
                      <m:sub>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𝑑</m:t>
                        </m:r>
                      </m:sub>
                    </m:sSub>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𝑡</m:t>
                    </m:r>
                    <m:r>
                      <a:rPr lang="en-US" b="0" i="1" smtClean="0">
                        <a:solidFill>
                          <a:srgbClr val="000000"/>
                        </a:solidFill>
                        <a:latin typeface="Cambria Math" panose="02040503050406030204" pitchFamily="18" charset="0"/>
                      </a:rPr>
                      <m:t>)</m:t>
                    </m:r>
                  </m:oMath>
                </a14:m>
                <a:br>
                  <a:rPr lang="en-US" dirty="0"/>
                </a:br>
                <a:br>
                  <a:rPr lang="fa-IR" dirty="0"/>
                </a:br>
                <a:br>
                  <a:rPr lang="fa-IR"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fa-IR" b="0" i="1" smtClean="0">
                        <a:latin typeface="Cambria Math" panose="02040503050406030204" pitchFamily="18" charset="0"/>
                      </a:rPr>
                      <m:t> </m:t>
                    </m:r>
                  </m:oMath>
                </a14:m>
                <a:r>
                  <a:rPr lang="fa-IR" dirty="0"/>
                  <a:t> متغیر باینری برای نشان دادن سرویس دهی برش شبکه </a:t>
                </a:r>
                <a:r>
                  <a:rPr lang="en-US" dirty="0"/>
                  <a:t>s</a:t>
                </a:r>
                <a:r>
                  <a:rPr lang="fa-IR" dirty="0"/>
                  <a:t> توسط مرکز داده ی </a:t>
                </a:r>
                <a:r>
                  <a:rPr lang="en-US" dirty="0"/>
                  <a:t>d</a:t>
                </a:r>
                <a:br>
                  <a:rPr lang="fa-IR" dirty="0"/>
                </a:br>
                <a:endParaRPr lang="en-US" dirty="0"/>
              </a:p>
            </p:txBody>
          </p:sp>
        </mc:Choice>
        <mc:Fallback xmlns="">
          <p:sp>
            <p:nvSpPr>
              <p:cNvPr id="3" name="Content Placeholder 2">
                <a:extLst>
                  <a:ext uri="{FF2B5EF4-FFF2-40B4-BE49-F238E27FC236}">
                    <a16:creationId xmlns:a16="http://schemas.microsoft.com/office/drawing/2014/main" id="{5D8AEFB3-DCF2-4647-BC51-976CA45158C8}"/>
                  </a:ext>
                </a:extLst>
              </p:cNvPr>
              <p:cNvSpPr>
                <a:spLocks noGrp="1" noRot="1" noChangeAspect="1" noMove="1" noResize="1" noEditPoints="1" noAdjustHandles="1" noChangeArrowheads="1" noChangeShapeType="1" noTextEdit="1"/>
              </p:cNvSpPr>
              <p:nvPr>
                <p:ph idx="1"/>
              </p:nvPr>
            </p:nvSpPr>
            <p:spPr>
              <a:xfrm>
                <a:off x="1336947" y="2128228"/>
                <a:ext cx="9519964" cy="4388685"/>
              </a:xfrm>
              <a:blipFill>
                <a:blip r:embed="rId2"/>
                <a:stretch>
                  <a:fillRect t="-2222" r="-8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3326BF-AEA9-4B19-9803-3E3CC72B979D}"/>
              </a:ext>
            </a:extLst>
          </p:cNvPr>
          <p:cNvSpPr>
            <a:spLocks noGrp="1"/>
          </p:cNvSpPr>
          <p:nvPr>
            <p:ph type="sldNum" sz="quarter" idx="12"/>
          </p:nvPr>
        </p:nvSpPr>
        <p:spPr/>
        <p:txBody>
          <a:bodyPr/>
          <a:lstStyle/>
          <a:p>
            <a:fld id="{D57F1E4F-1CFF-5643-939E-217C01CDF565}" type="slidenum">
              <a:rPr lang="en-US" smtClean="0"/>
              <a:pPr/>
              <a:t>50</a:t>
            </a:fld>
            <a:r>
              <a:rPr lang="en-US"/>
              <a:t>/50</a:t>
            </a:r>
            <a:endParaRPr lang="en-US" dirty="0"/>
          </a:p>
        </p:txBody>
      </p:sp>
      <p:sp>
        <p:nvSpPr>
          <p:cNvPr id="5" name="Rounded Rectangle 15">
            <a:extLst>
              <a:ext uri="{FF2B5EF4-FFF2-40B4-BE49-F238E27FC236}">
                <a16:creationId xmlns:a16="http://schemas.microsoft.com/office/drawing/2014/main" id="{50B42E53-00C7-417E-B629-1CC58A781694}"/>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8685386D-5C6B-4E10-92BE-EB901D0BDDC9}"/>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05AB538-76B6-4E46-984F-40197E43DA29}"/>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96BF6985-7F78-4931-A619-82701151ED0C}"/>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2768416-0819-47AE-B0C4-4B64F9A3AF2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8DBC3D42-964A-4DB9-A907-EC55CCAA422B}"/>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7" name="Picture 16">
            <a:extLst>
              <a:ext uri="{FF2B5EF4-FFF2-40B4-BE49-F238E27FC236}">
                <a16:creationId xmlns:a16="http://schemas.microsoft.com/office/drawing/2014/main" id="{B9CCB926-9D7A-477E-A6B6-F0351628B950}"/>
              </a:ext>
            </a:extLst>
          </p:cNvPr>
          <p:cNvPicPr>
            <a:picLocks noChangeAspect="1"/>
          </p:cNvPicPr>
          <p:nvPr/>
        </p:nvPicPr>
        <p:blipFill>
          <a:blip r:embed="rId3"/>
          <a:stretch>
            <a:fillRect/>
          </a:stretch>
        </p:blipFill>
        <p:spPr>
          <a:xfrm>
            <a:off x="2340973" y="2568368"/>
            <a:ext cx="631508" cy="647700"/>
          </a:xfrm>
          <a:prstGeom prst="rect">
            <a:avLst/>
          </a:prstGeom>
        </p:spPr>
      </p:pic>
      <p:pic>
        <p:nvPicPr>
          <p:cNvPr id="18" name="Picture 17">
            <a:extLst>
              <a:ext uri="{FF2B5EF4-FFF2-40B4-BE49-F238E27FC236}">
                <a16:creationId xmlns:a16="http://schemas.microsoft.com/office/drawing/2014/main" id="{90B2A4A5-5FD3-4AC0-9651-A04D3E35BC4F}"/>
              </a:ext>
            </a:extLst>
          </p:cNvPr>
          <p:cNvPicPr>
            <a:picLocks noChangeAspect="1"/>
          </p:cNvPicPr>
          <p:nvPr/>
        </p:nvPicPr>
        <p:blipFill>
          <a:blip r:embed="rId4"/>
          <a:stretch>
            <a:fillRect/>
          </a:stretch>
        </p:blipFill>
        <p:spPr>
          <a:xfrm>
            <a:off x="4311355" y="2979984"/>
            <a:ext cx="2382814" cy="779830"/>
          </a:xfrm>
          <a:prstGeom prst="rect">
            <a:avLst/>
          </a:prstGeom>
        </p:spPr>
      </p:pic>
      <p:pic>
        <p:nvPicPr>
          <p:cNvPr id="19" name="Picture 18">
            <a:extLst>
              <a:ext uri="{FF2B5EF4-FFF2-40B4-BE49-F238E27FC236}">
                <a16:creationId xmlns:a16="http://schemas.microsoft.com/office/drawing/2014/main" id="{2E74B36B-05F9-4098-8107-DC84A9CD7583}"/>
              </a:ext>
            </a:extLst>
          </p:cNvPr>
          <p:cNvPicPr>
            <a:picLocks noChangeAspect="1"/>
          </p:cNvPicPr>
          <p:nvPr/>
        </p:nvPicPr>
        <p:blipFill>
          <a:blip r:embed="rId5"/>
          <a:stretch>
            <a:fillRect/>
          </a:stretch>
        </p:blipFill>
        <p:spPr>
          <a:xfrm>
            <a:off x="2656727" y="4394010"/>
            <a:ext cx="4217060" cy="944960"/>
          </a:xfrm>
          <a:prstGeom prst="rect">
            <a:avLst/>
          </a:prstGeom>
        </p:spPr>
      </p:pic>
    </p:spTree>
    <p:extLst>
      <p:ext uri="{BB962C8B-B14F-4D97-AF65-F5344CB8AC3E}">
        <p14:creationId xmlns:p14="http://schemas.microsoft.com/office/powerpoint/2010/main" val="1807645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8629-72EE-49D4-BFA6-D87ABD0C4607}"/>
              </a:ext>
            </a:extLst>
          </p:cNvPr>
          <p:cNvSpPr>
            <a:spLocks noGrp="1"/>
          </p:cNvSpPr>
          <p:nvPr>
            <p:ph type="title"/>
          </p:nvPr>
        </p:nvSpPr>
        <p:spPr>
          <a:xfrm>
            <a:off x="1561656" y="253646"/>
            <a:ext cx="8911687" cy="1280890"/>
          </a:xfrm>
        </p:spPr>
        <p:txBody>
          <a:bodyPr/>
          <a:lstStyle/>
          <a:p>
            <a:r>
              <a:rPr lang="fa-IR" sz="3600" b="1" i="0" dirty="0">
                <a:solidFill>
                  <a:srgbClr val="000000"/>
                </a:solidFill>
                <a:effectLst/>
                <a:latin typeface="IRlotus-Bold"/>
              </a:rPr>
              <a:t>مدل سیستم و صورت مسئله ی بخش هسته</a:t>
            </a:r>
            <a:endParaRPr lang="en-US" dirty="0"/>
          </a:p>
        </p:txBody>
      </p:sp>
      <p:sp>
        <p:nvSpPr>
          <p:cNvPr id="3" name="Content Placeholder 2">
            <a:extLst>
              <a:ext uri="{FF2B5EF4-FFF2-40B4-BE49-F238E27FC236}">
                <a16:creationId xmlns:a16="http://schemas.microsoft.com/office/drawing/2014/main" id="{75374CDE-289F-44FA-848C-626A6FCEF144}"/>
              </a:ext>
            </a:extLst>
          </p:cNvPr>
          <p:cNvSpPr>
            <a:spLocks noGrp="1"/>
          </p:cNvSpPr>
          <p:nvPr>
            <p:ph idx="1"/>
          </p:nvPr>
        </p:nvSpPr>
        <p:spPr>
          <a:xfrm>
            <a:off x="1941511" y="2186286"/>
            <a:ext cx="8915400" cy="3777622"/>
          </a:xfrm>
        </p:spPr>
        <p:txBody>
          <a:bodyPr/>
          <a:lstStyle/>
          <a:p>
            <a:r>
              <a:rPr lang="fa-IR" b="0" i="0" dirty="0">
                <a:solidFill>
                  <a:srgbClr val="000000"/>
                </a:solidFill>
                <a:effectLst/>
              </a:rPr>
              <a:t>فرض</a:t>
            </a:r>
            <a:r>
              <a:rPr lang="en-US" b="0" i="0" dirty="0">
                <a:solidFill>
                  <a:srgbClr val="000000"/>
                </a:solidFill>
                <a:effectLst/>
              </a:rPr>
              <a:t> </a:t>
            </a:r>
            <a:r>
              <a:rPr lang="fa-IR" b="0" i="0" dirty="0">
                <a:solidFill>
                  <a:srgbClr val="000000"/>
                </a:solidFill>
                <a:effectLst/>
              </a:rPr>
              <a:t>کنید درهرزمان قراردادن هرمجموعه یجدید </a:t>
            </a:r>
            <a:r>
              <a:rPr lang="en-US" sz="2000" b="0" i="0" dirty="0">
                <a:solidFill>
                  <a:srgbClr val="000000"/>
                </a:solidFill>
                <a:effectLst/>
              </a:rPr>
              <a:t>VNF</a:t>
            </a:r>
            <a:r>
              <a:rPr lang="fa-IR" b="0" i="0" dirty="0">
                <a:solidFill>
                  <a:srgbClr val="000000"/>
                </a:solidFill>
                <a:effectLst/>
              </a:rPr>
              <a:t>های</a:t>
            </a:r>
            <a:r>
              <a:rPr lang="en-US" b="0" i="0" dirty="0">
                <a:solidFill>
                  <a:srgbClr val="000000"/>
                </a:solidFill>
                <a:effectLst/>
              </a:rPr>
              <a:t> </a:t>
            </a:r>
            <a:r>
              <a:rPr lang="fa-IR" b="0" i="0" dirty="0">
                <a:solidFill>
                  <a:srgbClr val="000000"/>
                </a:solidFill>
                <a:effectLst/>
              </a:rPr>
              <a:t>برش</a:t>
            </a:r>
            <a:r>
              <a:rPr lang="en-US" b="0" i="0" dirty="0">
                <a:solidFill>
                  <a:srgbClr val="000000"/>
                </a:solidFill>
                <a:effectLst/>
              </a:rPr>
              <a:t> </a:t>
            </a:r>
            <a:r>
              <a:rPr lang="fa-IR" b="0" i="0" dirty="0">
                <a:solidFill>
                  <a:srgbClr val="000000"/>
                </a:solidFill>
                <a:effectLst/>
              </a:rPr>
              <a:t>شبکه </a:t>
            </a:r>
            <a:r>
              <a:rPr lang="en-US" b="0" i="0" dirty="0">
                <a:solidFill>
                  <a:srgbClr val="000000"/>
                </a:solidFill>
                <a:effectLst/>
              </a:rPr>
              <a:t> </a:t>
            </a:r>
            <a:r>
              <a:rPr lang="en-US" sz="2000" b="0" i="0" dirty="0">
                <a:solidFill>
                  <a:srgbClr val="000000"/>
                </a:solidFill>
                <a:effectLst/>
              </a:rPr>
              <a:t>s</a:t>
            </a:r>
            <a:r>
              <a:rPr lang="fa-IR" b="0" i="0" dirty="0">
                <a:solidFill>
                  <a:srgbClr val="000000"/>
                </a:solidFill>
                <a:effectLst/>
              </a:rPr>
              <a:t>برروی</a:t>
            </a:r>
            <a:r>
              <a:rPr lang="en-US" b="0" i="0" dirty="0">
                <a:solidFill>
                  <a:srgbClr val="000000"/>
                </a:solidFill>
                <a:effectLst/>
              </a:rPr>
              <a:t> </a:t>
            </a:r>
            <a:r>
              <a:rPr lang="fa-IR" b="0" i="0" dirty="0">
                <a:solidFill>
                  <a:srgbClr val="000000"/>
                </a:solidFill>
                <a:effectLst/>
              </a:rPr>
              <a:t>مرکزداده </a:t>
            </a:r>
            <a:r>
              <a:rPr lang="en-US" b="0" i="0" dirty="0">
                <a:solidFill>
                  <a:srgbClr val="000000"/>
                </a:solidFill>
                <a:effectLst/>
              </a:rPr>
              <a:t> </a:t>
            </a:r>
            <a:r>
              <a:rPr lang="en-US" sz="2000" b="0" i="0" dirty="0">
                <a:solidFill>
                  <a:srgbClr val="000000"/>
                </a:solidFill>
                <a:effectLst/>
              </a:rPr>
              <a:t>d</a:t>
            </a:r>
            <a:r>
              <a:rPr lang="fa-IR" b="0" i="0" dirty="0">
                <a:solidFill>
                  <a:srgbClr val="000000"/>
                </a:solidFill>
                <a:effectLst/>
              </a:rPr>
              <a:t>مقدار</a:t>
            </a:r>
            <a:r>
              <a:rPr lang="en-US" b="0" i="0" dirty="0">
                <a:solidFill>
                  <a:srgbClr val="000000"/>
                </a:solidFill>
                <a:effectLst/>
              </a:rPr>
              <a:t> </a:t>
            </a:r>
            <a:r>
              <a:rPr lang="fa-IR" b="0" i="0" dirty="0">
                <a:solidFill>
                  <a:srgbClr val="000000"/>
                </a:solidFill>
                <a:effectLst/>
              </a:rPr>
              <a:t>انرژی اضافی را بدین صورت به سیستم اعمال کنند</a:t>
            </a:r>
            <a:r>
              <a:rPr lang="fa-IR" sz="3200" dirty="0"/>
              <a:t> </a:t>
            </a:r>
            <a:endParaRPr lang="en-US" sz="3200" dirty="0"/>
          </a:p>
          <a:p>
            <a:endParaRPr lang="en-US" sz="3200" dirty="0"/>
          </a:p>
          <a:p>
            <a:r>
              <a:rPr lang="fa-IR" dirty="0"/>
              <a:t>تابع هزینه </a:t>
            </a:r>
            <a:br>
              <a:rPr lang="fa-IR" dirty="0"/>
            </a:br>
            <a:endParaRPr lang="en-US" dirty="0"/>
          </a:p>
        </p:txBody>
      </p:sp>
      <p:sp>
        <p:nvSpPr>
          <p:cNvPr id="4" name="Slide Number Placeholder 3">
            <a:extLst>
              <a:ext uri="{FF2B5EF4-FFF2-40B4-BE49-F238E27FC236}">
                <a16:creationId xmlns:a16="http://schemas.microsoft.com/office/drawing/2014/main" id="{2664A328-0BEA-4918-9F5C-F8635B694D99}"/>
              </a:ext>
            </a:extLst>
          </p:cNvPr>
          <p:cNvSpPr>
            <a:spLocks noGrp="1"/>
          </p:cNvSpPr>
          <p:nvPr>
            <p:ph type="sldNum" sz="quarter" idx="12"/>
          </p:nvPr>
        </p:nvSpPr>
        <p:spPr/>
        <p:txBody>
          <a:bodyPr/>
          <a:lstStyle/>
          <a:p>
            <a:fld id="{D57F1E4F-1CFF-5643-939E-217C01CDF565}" type="slidenum">
              <a:rPr lang="en-US" smtClean="0"/>
              <a:pPr/>
              <a:t>51</a:t>
            </a:fld>
            <a:r>
              <a:rPr lang="en-US"/>
              <a:t>/50</a:t>
            </a:r>
            <a:endParaRPr lang="en-US" dirty="0"/>
          </a:p>
        </p:txBody>
      </p:sp>
      <p:sp>
        <p:nvSpPr>
          <p:cNvPr id="5" name="Rounded Rectangle 15">
            <a:extLst>
              <a:ext uri="{FF2B5EF4-FFF2-40B4-BE49-F238E27FC236}">
                <a16:creationId xmlns:a16="http://schemas.microsoft.com/office/drawing/2014/main" id="{8FB8AC4C-B883-4A1F-B7DE-B2D595ADBD7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793CB575-CA1A-4A1E-BFE6-24341933F446}"/>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2D8A845E-CA4B-499E-9E04-42053C15C65E}"/>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FC84BB24-0AEB-4D05-8713-806826E73CA0}"/>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76B81BD9-5700-4E82-8B5A-3FEDBB61F59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0" name="Rectangle 9">
            <a:extLst>
              <a:ext uri="{FF2B5EF4-FFF2-40B4-BE49-F238E27FC236}">
                <a16:creationId xmlns:a16="http://schemas.microsoft.com/office/drawing/2014/main" id="{BD5D442D-ADAB-4CF8-9487-E0EC4DA7B75F}"/>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1" name="Picture 10">
            <a:extLst>
              <a:ext uri="{FF2B5EF4-FFF2-40B4-BE49-F238E27FC236}">
                <a16:creationId xmlns:a16="http://schemas.microsoft.com/office/drawing/2014/main" id="{FD6477A1-9E5E-41FE-AD10-725FC86E25A5}"/>
              </a:ext>
            </a:extLst>
          </p:cNvPr>
          <p:cNvPicPr>
            <a:picLocks noChangeAspect="1"/>
          </p:cNvPicPr>
          <p:nvPr/>
        </p:nvPicPr>
        <p:blipFill>
          <a:blip r:embed="rId2"/>
          <a:stretch>
            <a:fillRect/>
          </a:stretch>
        </p:blipFill>
        <p:spPr>
          <a:xfrm>
            <a:off x="3511502" y="3134563"/>
            <a:ext cx="5168996" cy="588873"/>
          </a:xfrm>
          <a:prstGeom prst="rect">
            <a:avLst/>
          </a:prstGeom>
        </p:spPr>
      </p:pic>
      <p:pic>
        <p:nvPicPr>
          <p:cNvPr id="12" name="Picture 11">
            <a:extLst>
              <a:ext uri="{FF2B5EF4-FFF2-40B4-BE49-F238E27FC236}">
                <a16:creationId xmlns:a16="http://schemas.microsoft.com/office/drawing/2014/main" id="{57F3B91A-E12F-4DB6-A7BC-3636BBDB117A}"/>
              </a:ext>
            </a:extLst>
          </p:cNvPr>
          <p:cNvPicPr>
            <a:picLocks noChangeAspect="1"/>
          </p:cNvPicPr>
          <p:nvPr/>
        </p:nvPicPr>
        <p:blipFill>
          <a:blip r:embed="rId3"/>
          <a:stretch>
            <a:fillRect/>
          </a:stretch>
        </p:blipFill>
        <p:spPr>
          <a:xfrm>
            <a:off x="4339770" y="3690134"/>
            <a:ext cx="3614381" cy="729081"/>
          </a:xfrm>
          <a:prstGeom prst="rect">
            <a:avLst/>
          </a:prstGeom>
        </p:spPr>
      </p:pic>
      <p:pic>
        <p:nvPicPr>
          <p:cNvPr id="13" name="Picture 12">
            <a:extLst>
              <a:ext uri="{FF2B5EF4-FFF2-40B4-BE49-F238E27FC236}">
                <a16:creationId xmlns:a16="http://schemas.microsoft.com/office/drawing/2014/main" id="{28491254-FA12-4570-922D-5ADD99020D45}"/>
              </a:ext>
            </a:extLst>
          </p:cNvPr>
          <p:cNvPicPr>
            <a:picLocks noChangeAspect="1"/>
          </p:cNvPicPr>
          <p:nvPr/>
        </p:nvPicPr>
        <p:blipFill>
          <a:blip r:embed="rId4"/>
          <a:stretch>
            <a:fillRect/>
          </a:stretch>
        </p:blipFill>
        <p:spPr>
          <a:xfrm>
            <a:off x="3511502" y="4663245"/>
            <a:ext cx="3993716" cy="1856234"/>
          </a:xfrm>
          <a:prstGeom prst="rect">
            <a:avLst/>
          </a:prstGeom>
        </p:spPr>
      </p:pic>
    </p:spTree>
    <p:extLst>
      <p:ext uri="{BB962C8B-B14F-4D97-AF65-F5344CB8AC3E}">
        <p14:creationId xmlns:p14="http://schemas.microsoft.com/office/powerpoint/2010/main" val="3887034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F077-EE1B-4273-ACBA-5C491B646F6C}"/>
              </a:ext>
            </a:extLst>
          </p:cNvPr>
          <p:cNvSpPr>
            <a:spLocks noGrp="1"/>
          </p:cNvSpPr>
          <p:nvPr>
            <p:ph type="title"/>
          </p:nvPr>
        </p:nvSpPr>
        <p:spPr/>
        <p:txBody>
          <a:bodyPr/>
          <a:lstStyle/>
          <a:p>
            <a:r>
              <a:rPr lang="fa-IR" dirty="0"/>
              <a:t>حل به روش یادگیری تقویتی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9C0271-CEEA-4261-BB6A-6DF45EA35617}"/>
                  </a:ext>
                </a:extLst>
              </p:cNvPr>
              <p:cNvSpPr>
                <a:spLocks noGrp="1"/>
              </p:cNvSpPr>
              <p:nvPr>
                <p:ph idx="1"/>
              </p:nvPr>
            </p:nvSpPr>
            <p:spPr>
              <a:xfrm>
                <a:off x="1240839" y="2051897"/>
                <a:ext cx="9553803" cy="4323794"/>
              </a:xfrm>
            </p:spPr>
            <p:txBody>
              <a:bodyPr>
                <a:normAutofit fontScale="92500" lnSpcReduction="20000"/>
              </a:bodyPr>
              <a:lstStyle/>
              <a:p>
                <a:r>
                  <a:rPr lang="fa-IR" sz="2600" b="0" i="0" dirty="0">
                    <a:solidFill>
                      <a:srgbClr val="000000"/>
                    </a:solidFill>
                    <a:effectLst/>
                    <a:latin typeface="IRLotus"/>
                  </a:rPr>
                  <a:t>مقدار ارزش انجام عمل </a:t>
                </a:r>
                <a:r>
                  <a:rPr lang="en-US" sz="2200" b="0" i="0" dirty="0">
                    <a:solidFill>
                      <a:srgbClr val="000000"/>
                    </a:solidFill>
                    <a:effectLst/>
                    <a:cs typeface="Times New Roman" panose="02020603050405020304" pitchFamily="18" charset="0"/>
                  </a:rPr>
                  <a:t>a</a:t>
                </a:r>
                <a:r>
                  <a:rPr lang="fa-IR" sz="2600" b="0" i="0" dirty="0">
                    <a:solidFill>
                      <a:srgbClr val="000000"/>
                    </a:solidFill>
                    <a:effectLst/>
                    <a:latin typeface="IRLotus"/>
                  </a:rPr>
                  <a:t> در حالت</a:t>
                </a:r>
                <a:r>
                  <a:rPr lang="en-US" sz="2200" b="0" i="0" dirty="0">
                    <a:solidFill>
                      <a:srgbClr val="000000"/>
                    </a:solidFill>
                    <a:effectLst/>
                    <a:cs typeface="Times New Roman" panose="02020603050405020304" pitchFamily="18" charset="0"/>
                  </a:rPr>
                  <a:t>s</a:t>
                </a:r>
                <a:r>
                  <a:rPr lang="fa-IR" sz="2600" b="0" i="0" dirty="0">
                    <a:solidFill>
                      <a:srgbClr val="000000"/>
                    </a:solidFill>
                    <a:effectLst/>
                    <a:latin typeface="IRLotus"/>
                  </a:rPr>
                  <a:t> تحت سیاست </a:t>
                </a:r>
                <a14:m>
                  <m:oMath xmlns:m="http://schemas.openxmlformats.org/officeDocument/2006/math">
                    <m:r>
                      <a:rPr lang="en-US" sz="2600" b="0" i="1" smtClean="0">
                        <a:solidFill>
                          <a:srgbClr val="000000"/>
                        </a:solidFill>
                        <a:effectLst/>
                        <a:latin typeface="Cambria Math" panose="02040503050406030204" pitchFamily="18" charset="0"/>
                      </a:rPr>
                      <m:t>𝜋</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oMath>
                </a14:m>
                <a:r>
                  <a:rPr lang="fa-IR" sz="2600" b="0" i="0" dirty="0">
                    <a:solidFill>
                      <a:srgbClr val="000000"/>
                    </a:solidFill>
                    <a:effectLst/>
                    <a:latin typeface="IRLotus"/>
                  </a:rPr>
                  <a:t>  را با</a:t>
                </a:r>
                <a14:m>
                  <m:oMath xmlns:m="http://schemas.openxmlformats.org/officeDocument/2006/math">
                    <m:sSup>
                      <m:sSupPr>
                        <m:ctrlPr>
                          <a:rPr lang="en-US" sz="2600" b="0" i="1" smtClean="0">
                            <a:solidFill>
                              <a:srgbClr val="000000"/>
                            </a:solidFill>
                            <a:effectLst/>
                            <a:latin typeface="Cambria Math" panose="02040503050406030204" pitchFamily="18" charset="0"/>
                          </a:rPr>
                        </m:ctrlPr>
                      </m:sSupPr>
                      <m:e>
                        <m:r>
                          <a:rPr lang="en-US" sz="2600" b="0" i="1" smtClean="0">
                            <a:solidFill>
                              <a:srgbClr val="000000"/>
                            </a:solidFill>
                            <a:effectLst/>
                            <a:latin typeface="Cambria Math" panose="02040503050406030204" pitchFamily="18" charset="0"/>
                          </a:rPr>
                          <m:t>𝑄</m:t>
                        </m:r>
                      </m:e>
                      <m:sup>
                        <m:r>
                          <a:rPr lang="en-US" sz="2600" b="0" i="1" smtClean="0">
                            <a:solidFill>
                              <a:srgbClr val="000000"/>
                            </a:solidFill>
                            <a:effectLst/>
                            <a:latin typeface="Cambria Math" panose="02040503050406030204" pitchFamily="18" charset="0"/>
                          </a:rPr>
                          <m:t>𝜋</m:t>
                        </m:r>
                      </m:sup>
                    </m:sSup>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𝑠</m:t>
                    </m:r>
                    <m:r>
                      <a:rPr lang="en-US" sz="2600" b="0" i="1" smtClean="0">
                        <a:solidFill>
                          <a:srgbClr val="000000"/>
                        </a:solidFill>
                        <a:effectLst/>
                        <a:latin typeface="Cambria Math" panose="02040503050406030204" pitchFamily="18" charset="0"/>
                      </a:rPr>
                      <m:t>,</m:t>
                    </m:r>
                    <m:r>
                      <a:rPr lang="en-US" sz="2600" b="0" i="1" smtClean="0">
                        <a:solidFill>
                          <a:srgbClr val="000000"/>
                        </a:solidFill>
                        <a:effectLst/>
                        <a:latin typeface="Cambria Math" panose="02040503050406030204" pitchFamily="18" charset="0"/>
                      </a:rPr>
                      <m:t>𝑎</m:t>
                    </m:r>
                    <m:r>
                      <a:rPr lang="en-US" sz="2600" b="0" i="1" smtClean="0">
                        <a:solidFill>
                          <a:srgbClr val="000000"/>
                        </a:solidFill>
                        <a:effectLst/>
                        <a:latin typeface="Cambria Math" panose="02040503050406030204" pitchFamily="18" charset="0"/>
                      </a:rPr>
                      <m:t>) </m:t>
                    </m:r>
                  </m:oMath>
                </a14:m>
                <a:r>
                  <a:rPr lang="en-US" sz="2600" b="0" i="0" dirty="0">
                    <a:solidFill>
                      <a:srgbClr val="000000"/>
                    </a:solidFill>
                    <a:effectLst/>
                    <a:latin typeface="IRLotus"/>
                  </a:rPr>
                  <a:t> </a:t>
                </a:r>
                <a:r>
                  <a:rPr lang="fa-IR" sz="2600" b="0" i="0" dirty="0">
                    <a:solidFill>
                      <a:srgbClr val="000000"/>
                    </a:solidFill>
                    <a:effectLst/>
                    <a:latin typeface="IRLotus"/>
                  </a:rPr>
                  <a:t> نمایش می دهیم</a:t>
                </a:r>
                <a:r>
                  <a:rPr lang="fa-IR" sz="2600" dirty="0"/>
                  <a:t> </a:t>
                </a:r>
                <a:endParaRPr lang="en-US" sz="2600" dirty="0"/>
              </a:p>
              <a:p>
                <a:endParaRPr lang="en-US" sz="2600" dirty="0"/>
              </a:p>
              <a:p>
                <a:pPr marL="0" indent="0">
                  <a:buNone/>
                </a:pPr>
                <a:endParaRPr lang="en-US" sz="2600" dirty="0"/>
              </a:p>
              <a:p>
                <a:r>
                  <a:rPr lang="fa-IR" sz="2600" dirty="0">
                    <a:solidFill>
                      <a:srgbClr val="000000"/>
                    </a:solidFill>
                    <a:latin typeface="IRLotus"/>
                  </a:rPr>
                  <a:t>روشهای مختلفی برای دستیابی به مینیمم خطا هست که ما در ادامه ی کار از روش </a:t>
                </a:r>
                <a:r>
                  <a:rPr lang="en-US" sz="2200" dirty="0">
                    <a:solidFill>
                      <a:srgbClr val="000000"/>
                    </a:solidFill>
                    <a:cs typeface="Times New Roman" panose="02020603050405020304" pitchFamily="18" charset="0"/>
                  </a:rPr>
                  <a:t>Q- learning</a:t>
                </a:r>
                <a:r>
                  <a:rPr lang="fa-IR" sz="2200" dirty="0">
                    <a:solidFill>
                      <a:srgbClr val="000000"/>
                    </a:solidFill>
                    <a:cs typeface="Times New Roman" panose="02020603050405020304" pitchFamily="18" charset="0"/>
                  </a:rPr>
                  <a:t>  </a:t>
                </a:r>
                <a:r>
                  <a:rPr lang="fa-IR" sz="2600" dirty="0">
                    <a:solidFill>
                      <a:srgbClr val="000000"/>
                    </a:solidFill>
                    <a:latin typeface="IRLotus"/>
                  </a:rPr>
                  <a:t>استفاده می کنیم</a:t>
                </a:r>
                <a:endParaRPr lang="en-US" sz="2600" dirty="0">
                  <a:solidFill>
                    <a:srgbClr val="000000"/>
                  </a:solidFill>
                  <a:latin typeface="IRLotus"/>
                </a:endParaRPr>
              </a:p>
              <a:p>
                <a:endParaRPr lang="en-US" sz="2600" dirty="0">
                  <a:solidFill>
                    <a:srgbClr val="000000"/>
                  </a:solidFill>
                  <a:latin typeface="IRLotus"/>
                </a:endParaRPr>
              </a:p>
              <a:p>
                <a:endParaRPr lang="en-US" sz="2600" dirty="0">
                  <a:solidFill>
                    <a:srgbClr val="000000"/>
                  </a:solidFill>
                  <a:latin typeface="IRLotus"/>
                </a:endParaRPr>
              </a:p>
              <a:p>
                <a:r>
                  <a:rPr lang="fa-IR" sz="2600" b="0" i="0" dirty="0">
                    <a:solidFill>
                      <a:srgbClr val="000000"/>
                    </a:solidFill>
                    <a:effectLst/>
                    <a:latin typeface="IRLotus"/>
                  </a:rPr>
                  <a:t>در روش </a:t>
                </a:r>
                <a:r>
                  <a:rPr lang="en-US" sz="2200" b="0" i="0" dirty="0">
                    <a:solidFill>
                      <a:srgbClr val="000000"/>
                    </a:solidFill>
                    <a:effectLst/>
                    <a:cs typeface="Times New Roman" panose="02020603050405020304" pitchFamily="18" charset="0"/>
                  </a:rPr>
                  <a:t>Q-learning</a:t>
                </a:r>
                <a:r>
                  <a:rPr lang="fa-IR" sz="2600" b="0" i="0" dirty="0">
                    <a:solidFill>
                      <a:srgbClr val="000000"/>
                    </a:solidFill>
                    <a:effectLst/>
                    <a:latin typeface="IRLotus"/>
                  </a:rPr>
                  <a:t>در هر بروزرسانی تابع </a:t>
                </a:r>
                <a:r>
                  <a:rPr lang="en-US" sz="2200" dirty="0">
                    <a:solidFill>
                      <a:srgbClr val="000000"/>
                    </a:solidFill>
                    <a:cs typeface="Times New Roman" panose="02020603050405020304" pitchFamily="18" charset="0"/>
                  </a:rPr>
                  <a:t>Q</a:t>
                </a:r>
                <a:r>
                  <a:rPr lang="fa-IR" sz="2600" b="0" i="0" dirty="0">
                    <a:solidFill>
                      <a:srgbClr val="000000"/>
                    </a:solidFill>
                    <a:effectLst/>
                    <a:latin typeface="IRLotus"/>
                  </a:rPr>
                  <a:t>داریم</a:t>
                </a:r>
                <a:r>
                  <a:rPr lang="fa-IR" sz="2600" dirty="0"/>
                  <a:t> </a:t>
                </a:r>
                <a:br>
                  <a:rPr lang="fa-IR" dirty="0"/>
                </a:br>
                <a:r>
                  <a:rPr lang="fa-IR" dirty="0"/>
                  <a:t> </a:t>
                </a:r>
                <a:br>
                  <a:rPr lang="fa-IR" dirty="0"/>
                </a:br>
                <a:br>
                  <a:rPr lang="fa-IR" dirty="0"/>
                </a:br>
                <a:endParaRPr lang="en-US" dirty="0"/>
              </a:p>
            </p:txBody>
          </p:sp>
        </mc:Choice>
        <mc:Fallback xmlns="">
          <p:sp>
            <p:nvSpPr>
              <p:cNvPr id="3" name="Content Placeholder 2">
                <a:extLst>
                  <a:ext uri="{FF2B5EF4-FFF2-40B4-BE49-F238E27FC236}">
                    <a16:creationId xmlns:a16="http://schemas.microsoft.com/office/drawing/2014/main" id="{A09C0271-CEEA-4261-BB6A-6DF45EA35617}"/>
                  </a:ext>
                </a:extLst>
              </p:cNvPr>
              <p:cNvSpPr>
                <a:spLocks noGrp="1" noRot="1" noChangeAspect="1" noMove="1" noResize="1" noEditPoints="1" noAdjustHandles="1" noChangeArrowheads="1" noChangeShapeType="1" noTextEdit="1"/>
              </p:cNvSpPr>
              <p:nvPr>
                <p:ph idx="1"/>
              </p:nvPr>
            </p:nvSpPr>
            <p:spPr>
              <a:xfrm>
                <a:off x="1240839" y="2051897"/>
                <a:ext cx="9553803" cy="4323794"/>
              </a:xfrm>
              <a:blipFill>
                <a:blip r:embed="rId2"/>
                <a:stretch>
                  <a:fillRect l="-511" t="-2680"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646808-F69B-4080-A6AB-7665736717FC}"/>
              </a:ext>
            </a:extLst>
          </p:cNvPr>
          <p:cNvSpPr>
            <a:spLocks noGrp="1"/>
          </p:cNvSpPr>
          <p:nvPr>
            <p:ph type="sldNum" sz="quarter" idx="12"/>
          </p:nvPr>
        </p:nvSpPr>
        <p:spPr/>
        <p:txBody>
          <a:bodyPr/>
          <a:lstStyle/>
          <a:p>
            <a:fld id="{D57F1E4F-1CFF-5643-939E-217C01CDF565}" type="slidenum">
              <a:rPr lang="en-US" smtClean="0"/>
              <a:pPr/>
              <a:t>52</a:t>
            </a:fld>
            <a:r>
              <a:rPr lang="en-US"/>
              <a:t>/50</a:t>
            </a:r>
            <a:endParaRPr lang="en-US" dirty="0"/>
          </a:p>
        </p:txBody>
      </p:sp>
      <p:pic>
        <p:nvPicPr>
          <p:cNvPr id="5" name="Picture 4">
            <a:extLst>
              <a:ext uri="{FF2B5EF4-FFF2-40B4-BE49-F238E27FC236}">
                <a16:creationId xmlns:a16="http://schemas.microsoft.com/office/drawing/2014/main" id="{3CDC4DDF-522F-4941-AD0E-6EC32061A41F}"/>
              </a:ext>
            </a:extLst>
          </p:cNvPr>
          <p:cNvPicPr>
            <a:picLocks noChangeAspect="1"/>
          </p:cNvPicPr>
          <p:nvPr/>
        </p:nvPicPr>
        <p:blipFill>
          <a:blip r:embed="rId3"/>
          <a:stretch>
            <a:fillRect/>
          </a:stretch>
        </p:blipFill>
        <p:spPr>
          <a:xfrm>
            <a:off x="2240354" y="2528659"/>
            <a:ext cx="2705100" cy="714375"/>
          </a:xfrm>
          <a:prstGeom prst="rect">
            <a:avLst/>
          </a:prstGeom>
        </p:spPr>
      </p:pic>
      <p:pic>
        <p:nvPicPr>
          <p:cNvPr id="6" name="Picture 5">
            <a:extLst>
              <a:ext uri="{FF2B5EF4-FFF2-40B4-BE49-F238E27FC236}">
                <a16:creationId xmlns:a16="http://schemas.microsoft.com/office/drawing/2014/main" id="{24599861-308E-46D3-9511-284D1121F040}"/>
              </a:ext>
            </a:extLst>
          </p:cNvPr>
          <p:cNvPicPr>
            <a:picLocks noChangeAspect="1"/>
          </p:cNvPicPr>
          <p:nvPr/>
        </p:nvPicPr>
        <p:blipFill>
          <a:blip r:embed="rId4"/>
          <a:stretch>
            <a:fillRect/>
          </a:stretch>
        </p:blipFill>
        <p:spPr>
          <a:xfrm>
            <a:off x="5890604" y="2386815"/>
            <a:ext cx="3743325" cy="876300"/>
          </a:xfrm>
          <a:prstGeom prst="rect">
            <a:avLst/>
          </a:prstGeom>
        </p:spPr>
      </p:pic>
      <p:pic>
        <p:nvPicPr>
          <p:cNvPr id="7" name="Picture 6">
            <a:extLst>
              <a:ext uri="{FF2B5EF4-FFF2-40B4-BE49-F238E27FC236}">
                <a16:creationId xmlns:a16="http://schemas.microsoft.com/office/drawing/2014/main" id="{BAD68E0D-6A86-4954-9F6A-6883A255719F}"/>
              </a:ext>
            </a:extLst>
          </p:cNvPr>
          <p:cNvPicPr>
            <a:picLocks noChangeAspect="1"/>
          </p:cNvPicPr>
          <p:nvPr/>
        </p:nvPicPr>
        <p:blipFill>
          <a:blip r:embed="rId5"/>
          <a:stretch>
            <a:fillRect/>
          </a:stretch>
        </p:blipFill>
        <p:spPr>
          <a:xfrm>
            <a:off x="3933371" y="4036393"/>
            <a:ext cx="3914466" cy="632023"/>
          </a:xfrm>
          <a:prstGeom prst="rect">
            <a:avLst/>
          </a:prstGeom>
        </p:spPr>
      </p:pic>
      <p:pic>
        <p:nvPicPr>
          <p:cNvPr id="8" name="Picture 7">
            <a:extLst>
              <a:ext uri="{FF2B5EF4-FFF2-40B4-BE49-F238E27FC236}">
                <a16:creationId xmlns:a16="http://schemas.microsoft.com/office/drawing/2014/main" id="{D121CD87-FFE9-40FA-AF09-7036CF16FAB8}"/>
              </a:ext>
            </a:extLst>
          </p:cNvPr>
          <p:cNvPicPr>
            <a:picLocks noChangeAspect="1"/>
          </p:cNvPicPr>
          <p:nvPr/>
        </p:nvPicPr>
        <p:blipFill>
          <a:blip r:embed="rId6"/>
          <a:stretch>
            <a:fillRect/>
          </a:stretch>
        </p:blipFill>
        <p:spPr>
          <a:xfrm>
            <a:off x="2240354" y="5551715"/>
            <a:ext cx="6226010" cy="515256"/>
          </a:xfrm>
          <a:prstGeom prst="rect">
            <a:avLst/>
          </a:prstGeom>
        </p:spPr>
      </p:pic>
      <p:sp>
        <p:nvSpPr>
          <p:cNvPr id="9" name="Rounded Rectangle 15">
            <a:extLst>
              <a:ext uri="{FF2B5EF4-FFF2-40B4-BE49-F238E27FC236}">
                <a16:creationId xmlns:a16="http://schemas.microsoft.com/office/drawing/2014/main" id="{F285C51F-D724-48AF-B6D0-73E4A43EEF8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0" name="Rectangle 9">
            <a:extLst>
              <a:ext uri="{FF2B5EF4-FFF2-40B4-BE49-F238E27FC236}">
                <a16:creationId xmlns:a16="http://schemas.microsoft.com/office/drawing/2014/main" id="{488AA933-EDA2-4F18-850E-B9063DBB0DC5}"/>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37194C9E-4A05-4704-BF36-5AD020F500B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672115B-48AB-4115-85C0-4C52E23010AD}"/>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3" name="Rectangle 12">
            <a:extLst>
              <a:ext uri="{FF2B5EF4-FFF2-40B4-BE49-F238E27FC236}">
                <a16:creationId xmlns:a16="http://schemas.microsoft.com/office/drawing/2014/main" id="{582D02F8-5027-499D-BA6D-6430149308D0}"/>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4" name="Rectangle 13">
            <a:extLst>
              <a:ext uri="{FF2B5EF4-FFF2-40B4-BE49-F238E27FC236}">
                <a16:creationId xmlns:a16="http://schemas.microsoft.com/office/drawing/2014/main" id="{AB85C3AF-91BF-441C-9014-F41A70D19EA6}"/>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257234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838098" y="139281"/>
            <a:ext cx="8911687" cy="1280890"/>
          </a:xfrm>
        </p:spPr>
        <p:txBody>
          <a:bodyPr/>
          <a:lstStyle/>
          <a:p>
            <a:r>
              <a:rPr lang="fa-IR" b="1" i="0" dirty="0">
                <a:solidFill>
                  <a:srgbClr val="000000"/>
                </a:solidFill>
                <a:effectLst/>
                <a:latin typeface="IRlotus-Bold"/>
              </a:rPr>
              <a:t>نتایج عددی مسئله ی اول</a:t>
            </a:r>
            <a:r>
              <a:rPr lang="fa-IR" dirty="0"/>
              <a:t> </a:t>
            </a:r>
            <a:br>
              <a:rPr lang="fa-IR" dirty="0"/>
            </a:br>
            <a:endParaRPr lang="en-US" dirty="0"/>
          </a:p>
        </p:txBody>
      </p:sp>
      <p:pic>
        <p:nvPicPr>
          <p:cNvPr id="5" name="Content Placeholder 4">
            <a:extLst>
              <a:ext uri="{FF2B5EF4-FFF2-40B4-BE49-F238E27FC236}">
                <a16:creationId xmlns:a16="http://schemas.microsoft.com/office/drawing/2014/main" id="{D35E0E91-CB80-4D16-9D85-5DDC2700981B}"/>
              </a:ext>
            </a:extLst>
          </p:cNvPr>
          <p:cNvPicPr>
            <a:picLocks noGrp="1" noChangeAspect="1"/>
          </p:cNvPicPr>
          <p:nvPr>
            <p:ph idx="1"/>
          </p:nvPr>
        </p:nvPicPr>
        <p:blipFill>
          <a:blip r:embed="rId2"/>
          <a:stretch>
            <a:fillRect/>
          </a:stretch>
        </p:blipFill>
        <p:spPr>
          <a:xfrm>
            <a:off x="1996301" y="749974"/>
            <a:ext cx="3377842" cy="3246664"/>
          </a:xfrm>
          <a:prstGeom prst="rect">
            <a:avLst/>
          </a:prstGeom>
        </p:spPr>
      </p:pic>
      <p:sp>
        <p:nvSpPr>
          <p:cNvPr id="4" name="Slide Number Placeholder 3">
            <a:extLst>
              <a:ext uri="{FF2B5EF4-FFF2-40B4-BE49-F238E27FC236}">
                <a16:creationId xmlns:a16="http://schemas.microsoft.com/office/drawing/2014/main" id="{704AEA10-EEC2-4531-A0F3-5D0142090482}"/>
              </a:ext>
            </a:extLst>
          </p:cNvPr>
          <p:cNvSpPr>
            <a:spLocks noGrp="1"/>
          </p:cNvSpPr>
          <p:nvPr>
            <p:ph type="sldNum" sz="quarter" idx="12"/>
          </p:nvPr>
        </p:nvSpPr>
        <p:spPr/>
        <p:txBody>
          <a:bodyPr/>
          <a:lstStyle/>
          <a:p>
            <a:fld id="{D57F1E4F-1CFF-5643-939E-217C01CDF565}" type="slidenum">
              <a:rPr lang="en-US" smtClean="0"/>
              <a:pPr/>
              <a:t>53</a:t>
            </a:fld>
            <a:r>
              <a:rPr lang="en-US"/>
              <a:t>/50</a:t>
            </a:r>
            <a:endParaRPr lang="en-US" dirty="0"/>
          </a:p>
        </p:txBody>
      </p:sp>
      <p:pic>
        <p:nvPicPr>
          <p:cNvPr id="6" name="Picture 5">
            <a:extLst>
              <a:ext uri="{FF2B5EF4-FFF2-40B4-BE49-F238E27FC236}">
                <a16:creationId xmlns:a16="http://schemas.microsoft.com/office/drawing/2014/main" id="{2B009D75-94D9-4A29-A216-1478B64D2E30}"/>
              </a:ext>
            </a:extLst>
          </p:cNvPr>
          <p:cNvPicPr>
            <a:picLocks noChangeAspect="1"/>
          </p:cNvPicPr>
          <p:nvPr/>
        </p:nvPicPr>
        <p:blipFill>
          <a:blip r:embed="rId3"/>
          <a:stretch>
            <a:fillRect/>
          </a:stretch>
        </p:blipFill>
        <p:spPr>
          <a:xfrm>
            <a:off x="6793265" y="749974"/>
            <a:ext cx="3377842" cy="3369543"/>
          </a:xfrm>
          <a:prstGeom prst="rect">
            <a:avLst/>
          </a:prstGeom>
        </p:spPr>
      </p:pic>
      <p:pic>
        <p:nvPicPr>
          <p:cNvPr id="7" name="Picture 6">
            <a:extLst>
              <a:ext uri="{FF2B5EF4-FFF2-40B4-BE49-F238E27FC236}">
                <a16:creationId xmlns:a16="http://schemas.microsoft.com/office/drawing/2014/main" id="{3DC1F898-98D4-441F-B4EC-A72A078DF9FA}"/>
              </a:ext>
            </a:extLst>
          </p:cNvPr>
          <p:cNvPicPr>
            <a:picLocks noChangeAspect="1"/>
          </p:cNvPicPr>
          <p:nvPr/>
        </p:nvPicPr>
        <p:blipFill>
          <a:blip r:embed="rId4"/>
          <a:stretch>
            <a:fillRect/>
          </a:stretch>
        </p:blipFill>
        <p:spPr>
          <a:xfrm>
            <a:off x="3429604" y="3996638"/>
            <a:ext cx="3889077" cy="2837403"/>
          </a:xfrm>
          <a:prstGeom prst="rect">
            <a:avLst/>
          </a:prstGeom>
        </p:spPr>
      </p:pic>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9726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56EA-039B-4161-BF81-FC5988544E76}"/>
              </a:ext>
            </a:extLst>
          </p:cNvPr>
          <p:cNvSpPr>
            <a:spLocks noGrp="1"/>
          </p:cNvSpPr>
          <p:nvPr>
            <p:ph type="title"/>
          </p:nvPr>
        </p:nvSpPr>
        <p:spPr>
          <a:xfrm>
            <a:off x="1717743" y="195273"/>
            <a:ext cx="8911687" cy="1280890"/>
          </a:xfrm>
        </p:spPr>
        <p:txBody>
          <a:bodyPr/>
          <a:lstStyle/>
          <a:p>
            <a:r>
              <a:rPr lang="fa-IR" b="1" i="0" dirty="0">
                <a:solidFill>
                  <a:srgbClr val="000000"/>
                </a:solidFill>
                <a:effectLst/>
                <a:latin typeface="IRlotus-Bold"/>
              </a:rPr>
              <a:t>نتایج عددی مسئله ی دوم</a:t>
            </a:r>
            <a:r>
              <a:rPr lang="fa-IR" dirty="0"/>
              <a:t> </a:t>
            </a:r>
            <a:br>
              <a:rPr lang="fa-IR" dirty="0"/>
            </a:br>
            <a:endParaRPr lang="en-US" dirty="0"/>
          </a:p>
        </p:txBody>
      </p:sp>
      <p:sp>
        <p:nvSpPr>
          <p:cNvPr id="4" name="Slide Number Placeholder 3">
            <a:extLst>
              <a:ext uri="{FF2B5EF4-FFF2-40B4-BE49-F238E27FC236}">
                <a16:creationId xmlns:a16="http://schemas.microsoft.com/office/drawing/2014/main" id="{704AEA10-EEC2-4531-A0F3-5D0142090482}"/>
              </a:ext>
            </a:extLst>
          </p:cNvPr>
          <p:cNvSpPr>
            <a:spLocks noGrp="1"/>
          </p:cNvSpPr>
          <p:nvPr>
            <p:ph type="sldNum" sz="quarter" idx="12"/>
          </p:nvPr>
        </p:nvSpPr>
        <p:spPr/>
        <p:txBody>
          <a:bodyPr/>
          <a:lstStyle/>
          <a:p>
            <a:fld id="{D57F1E4F-1CFF-5643-939E-217C01CDF565}" type="slidenum">
              <a:rPr lang="en-US" smtClean="0"/>
              <a:pPr/>
              <a:t>54</a:t>
            </a:fld>
            <a:r>
              <a:rPr lang="en-US"/>
              <a:t>/50</a:t>
            </a:r>
            <a:endParaRPr lang="en-US" dirty="0"/>
          </a:p>
        </p:txBody>
      </p:sp>
      <p:sp>
        <p:nvSpPr>
          <p:cNvPr id="8" name="Rounded Rectangle 15">
            <a:extLst>
              <a:ext uri="{FF2B5EF4-FFF2-40B4-BE49-F238E27FC236}">
                <a16:creationId xmlns:a16="http://schemas.microsoft.com/office/drawing/2014/main" id="{A42D96A0-3EBC-46B6-9A81-9CF404C408F5}"/>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9" name="Rectangle 8">
            <a:extLst>
              <a:ext uri="{FF2B5EF4-FFF2-40B4-BE49-F238E27FC236}">
                <a16:creationId xmlns:a16="http://schemas.microsoft.com/office/drawing/2014/main" id="{900F07DE-5672-4586-ADE5-0E2C1209A84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10" name="Rectangle 9">
            <a:extLst>
              <a:ext uri="{FF2B5EF4-FFF2-40B4-BE49-F238E27FC236}">
                <a16:creationId xmlns:a16="http://schemas.microsoft.com/office/drawing/2014/main" id="{28C8576B-9AD4-4776-B8D9-BDE1030A797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1" name="Rectangle 10">
            <a:extLst>
              <a:ext uri="{FF2B5EF4-FFF2-40B4-BE49-F238E27FC236}">
                <a16:creationId xmlns:a16="http://schemas.microsoft.com/office/drawing/2014/main" id="{48E307B3-0732-46FC-9B0F-3747E28F771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2" name="Rectangle 11">
            <a:extLst>
              <a:ext uri="{FF2B5EF4-FFF2-40B4-BE49-F238E27FC236}">
                <a16:creationId xmlns:a16="http://schemas.microsoft.com/office/drawing/2014/main" id="{F3FFC8DF-95AA-4876-A027-2FF30DCF0628}"/>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b="1" dirty="0">
                <a:solidFill>
                  <a:schemeClr val="bg1"/>
                </a:solidFill>
                <a:cs typeface="B Nazanin" pitchFamily="2" charset="-78"/>
              </a:rPr>
              <a:t>تخصیص برش شبکه به صورت دینامیکی</a:t>
            </a:r>
            <a:endParaRPr lang="en-US" sz="1500" b="1" dirty="0">
              <a:solidFill>
                <a:schemeClr val="bg1"/>
              </a:solidFill>
              <a:cs typeface="B Nazanin" pitchFamily="2" charset="-78"/>
            </a:endParaRPr>
          </a:p>
        </p:txBody>
      </p:sp>
      <p:sp>
        <p:nvSpPr>
          <p:cNvPr id="13" name="Rectangle 12">
            <a:extLst>
              <a:ext uri="{FF2B5EF4-FFF2-40B4-BE49-F238E27FC236}">
                <a16:creationId xmlns:a16="http://schemas.microsoft.com/office/drawing/2014/main" id="{C940D043-506D-4CC1-97BC-B2D36C9D427D}"/>
              </a:ext>
            </a:extLst>
          </p:cNvPr>
          <p:cNvSpPr/>
          <p:nvPr/>
        </p:nvSpPr>
        <p:spPr>
          <a:xfrm>
            <a:off x="11084417" y="5841941"/>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pic>
        <p:nvPicPr>
          <p:cNvPr id="15" name="Picture 14">
            <a:extLst>
              <a:ext uri="{FF2B5EF4-FFF2-40B4-BE49-F238E27FC236}">
                <a16:creationId xmlns:a16="http://schemas.microsoft.com/office/drawing/2014/main" id="{137A7A23-A1B7-451F-A0C0-7A714BCF1EC1}"/>
              </a:ext>
            </a:extLst>
          </p:cNvPr>
          <p:cNvPicPr>
            <a:picLocks noChangeAspect="1"/>
          </p:cNvPicPr>
          <p:nvPr/>
        </p:nvPicPr>
        <p:blipFill>
          <a:blip r:embed="rId2"/>
          <a:stretch>
            <a:fillRect/>
          </a:stretch>
        </p:blipFill>
        <p:spPr>
          <a:xfrm>
            <a:off x="1619048" y="2634326"/>
            <a:ext cx="4295775" cy="3057525"/>
          </a:xfrm>
          <a:prstGeom prst="rect">
            <a:avLst/>
          </a:prstGeom>
        </p:spPr>
      </p:pic>
      <p:pic>
        <p:nvPicPr>
          <p:cNvPr id="16" name="Picture 15">
            <a:extLst>
              <a:ext uri="{FF2B5EF4-FFF2-40B4-BE49-F238E27FC236}">
                <a16:creationId xmlns:a16="http://schemas.microsoft.com/office/drawing/2014/main" id="{69A2839B-C0F9-45FA-A5EA-A656B06F08A8}"/>
              </a:ext>
            </a:extLst>
          </p:cNvPr>
          <p:cNvPicPr>
            <a:picLocks noChangeAspect="1"/>
          </p:cNvPicPr>
          <p:nvPr/>
        </p:nvPicPr>
        <p:blipFill>
          <a:blip r:embed="rId3"/>
          <a:stretch>
            <a:fillRect/>
          </a:stretch>
        </p:blipFill>
        <p:spPr>
          <a:xfrm>
            <a:off x="6176627" y="2662901"/>
            <a:ext cx="4191000" cy="3028950"/>
          </a:xfrm>
          <a:prstGeom prst="rect">
            <a:avLst/>
          </a:prstGeom>
        </p:spPr>
      </p:pic>
    </p:spTree>
    <p:extLst>
      <p:ext uri="{BB962C8B-B14F-4D97-AF65-F5344CB8AC3E}">
        <p14:creationId xmlns:p14="http://schemas.microsoft.com/office/powerpoint/2010/main" val="396616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0A1E-7F5F-41D4-974F-4188609A29A4}"/>
              </a:ext>
            </a:extLst>
          </p:cNvPr>
          <p:cNvSpPr>
            <a:spLocks noGrp="1"/>
          </p:cNvSpPr>
          <p:nvPr>
            <p:ph type="title"/>
          </p:nvPr>
        </p:nvSpPr>
        <p:spPr>
          <a:xfrm>
            <a:off x="2434997" y="2547782"/>
            <a:ext cx="8911687" cy="1280890"/>
          </a:xfrm>
        </p:spPr>
        <p:txBody>
          <a:bodyPr/>
          <a:lstStyle/>
          <a:p>
            <a:r>
              <a:rPr lang="fa-IR" dirty="0"/>
              <a:t>نتیجه گیری و پیشنهادات</a:t>
            </a:r>
            <a:endParaRPr lang="en-US" dirty="0"/>
          </a:p>
        </p:txBody>
      </p:sp>
      <p:sp>
        <p:nvSpPr>
          <p:cNvPr id="4" name="Slide Number Placeholder 3">
            <a:extLst>
              <a:ext uri="{FF2B5EF4-FFF2-40B4-BE49-F238E27FC236}">
                <a16:creationId xmlns:a16="http://schemas.microsoft.com/office/drawing/2014/main" id="{AD2ADEB7-0F2D-4B1A-9C93-5D162FCE7A79}"/>
              </a:ext>
            </a:extLst>
          </p:cNvPr>
          <p:cNvSpPr>
            <a:spLocks noGrp="1"/>
          </p:cNvSpPr>
          <p:nvPr>
            <p:ph type="sldNum" sz="quarter" idx="12"/>
          </p:nvPr>
        </p:nvSpPr>
        <p:spPr/>
        <p:txBody>
          <a:bodyPr/>
          <a:lstStyle/>
          <a:p>
            <a:fld id="{D57F1E4F-1CFF-5643-939E-217C01CDF565}" type="slidenum">
              <a:rPr lang="en-US" smtClean="0"/>
              <a:pPr/>
              <a:t>55</a:t>
            </a:fld>
            <a:r>
              <a:rPr lang="en-US"/>
              <a:t>/50</a:t>
            </a:r>
            <a:endParaRPr lang="en-US" dirty="0"/>
          </a:p>
        </p:txBody>
      </p:sp>
    </p:spTree>
    <p:extLst>
      <p:ext uri="{BB962C8B-B14F-4D97-AF65-F5344CB8AC3E}">
        <p14:creationId xmlns:p14="http://schemas.microsoft.com/office/powerpoint/2010/main" val="492288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4827-EA64-4773-99FB-9C8E5839F54E}"/>
              </a:ext>
            </a:extLst>
          </p:cNvPr>
          <p:cNvSpPr>
            <a:spLocks noGrp="1"/>
          </p:cNvSpPr>
          <p:nvPr>
            <p:ph type="title"/>
          </p:nvPr>
        </p:nvSpPr>
        <p:spPr/>
        <p:txBody>
          <a:bodyPr/>
          <a:lstStyle/>
          <a:p>
            <a:r>
              <a:rPr lang="fa-IR" dirty="0"/>
              <a:t>نتیجه گیری بخش اول</a:t>
            </a:r>
            <a:endParaRPr lang="en-US" dirty="0"/>
          </a:p>
        </p:txBody>
      </p:sp>
      <p:sp>
        <p:nvSpPr>
          <p:cNvPr id="3" name="Content Placeholder 2">
            <a:extLst>
              <a:ext uri="{FF2B5EF4-FFF2-40B4-BE49-F238E27FC236}">
                <a16:creationId xmlns:a16="http://schemas.microsoft.com/office/drawing/2014/main" id="{9E5977FC-AB01-4C81-8BAE-2A5C6A7983C1}"/>
              </a:ext>
            </a:extLst>
          </p:cNvPr>
          <p:cNvSpPr>
            <a:spLocks noGrp="1"/>
          </p:cNvSpPr>
          <p:nvPr>
            <p:ph idx="1"/>
          </p:nvPr>
        </p:nvSpPr>
        <p:spPr>
          <a:xfrm>
            <a:off x="1336948" y="1621306"/>
            <a:ext cx="9328916" cy="5165258"/>
          </a:xfrm>
        </p:spPr>
        <p:txBody>
          <a:bodyPr>
            <a:normAutofit fontScale="25000" lnSpcReduction="20000"/>
          </a:bodyPr>
          <a:lstStyle/>
          <a:p>
            <a:r>
              <a:rPr lang="fa-IR" sz="9600" b="0" i="0" dirty="0">
                <a:solidFill>
                  <a:srgbClr val="000000"/>
                </a:solidFill>
                <a:effectLst/>
                <a:latin typeface="IRLotus"/>
              </a:rPr>
              <a:t>مسئله ی برش شبکه در بخش رادیویی و قرارگیری توابع مجازی شبکه برروی مراکز داده باهم مورد بررسی قرار گرفته شد</a:t>
            </a:r>
            <a:r>
              <a:rPr lang="fa-IR" sz="9600" dirty="0"/>
              <a:t> </a:t>
            </a:r>
          </a:p>
          <a:p>
            <a:r>
              <a:rPr lang="fa-IR" sz="9600" dirty="0"/>
              <a:t>صورت مسئله به طور دقیق بیان شده و ظرفیت لینک </a:t>
            </a:r>
            <a:r>
              <a:rPr lang="en-US" sz="9600" dirty="0"/>
              <a:t>fronthaul</a:t>
            </a:r>
            <a:r>
              <a:rPr lang="fa-IR" sz="9600" dirty="0"/>
              <a:t> و تاخیر در نظر گرفته شده است.</a:t>
            </a:r>
          </a:p>
          <a:p>
            <a:r>
              <a:rPr lang="fa-IR" sz="9600" dirty="0"/>
              <a:t>مسئله را می توان به دو مسئله تبدیل کرد و هر کدام را با الگوریتمهای مرکزی حل نمود</a:t>
            </a:r>
          </a:p>
          <a:p>
            <a:r>
              <a:rPr lang="fa-IR" sz="9600" dirty="0"/>
              <a:t>این دو مسئله به صورت مسئله ی بسته بندی جعبه چند بعدی می باشد</a:t>
            </a:r>
          </a:p>
          <a:p>
            <a:r>
              <a:rPr lang="fa-IR" sz="9600" dirty="0"/>
              <a:t>مسئله ی اول ترکیب بسته بندی جعبه و مسئله ی محدب می باشد که به طور تکراری حل می شود</a:t>
            </a:r>
          </a:p>
          <a:p>
            <a:r>
              <a:rPr lang="fa-IR" sz="9600" dirty="0"/>
              <a:t>مسئله ی دوم از جنس بسته بندی جعبه ۳ بعدی می باشد</a:t>
            </a:r>
          </a:p>
          <a:p>
            <a:r>
              <a:rPr lang="fa-IR" sz="9600" b="0" i="0" dirty="0">
                <a:solidFill>
                  <a:srgbClr val="000000"/>
                </a:solidFill>
                <a:effectLst/>
                <a:latin typeface="IRLotus"/>
              </a:rPr>
              <a:t>حالتی که تداخل به نسبت کم باشد به حالت بهینه بسیار نزدیک است</a:t>
            </a:r>
            <a:r>
              <a:rPr lang="fa-IR" sz="9600" dirty="0"/>
              <a:t> </a:t>
            </a:r>
          </a:p>
          <a:p>
            <a:r>
              <a:rPr lang="fa-IR" sz="9600" dirty="0"/>
              <a:t>با افزایش تداخل،  افزایش تعدا برشهای شبکه، کاهش تعداد منابع فیزیکی و افزایش تعداد کاربران، نتیجه ی روش ابتکاری از مقدار بهینه فاصله می گیرد</a:t>
            </a:r>
          </a:p>
          <a:p>
            <a:pPr marL="0" indent="0">
              <a:buNone/>
            </a:pPr>
            <a:br>
              <a:rPr lang="fa-IR" dirty="0"/>
            </a:br>
            <a:br>
              <a:rPr lang="fa-IR" dirty="0"/>
            </a:br>
            <a:endParaRPr lang="en-US" dirty="0"/>
          </a:p>
        </p:txBody>
      </p:sp>
      <p:sp>
        <p:nvSpPr>
          <p:cNvPr id="4" name="Slide Number Placeholder 3">
            <a:extLst>
              <a:ext uri="{FF2B5EF4-FFF2-40B4-BE49-F238E27FC236}">
                <a16:creationId xmlns:a16="http://schemas.microsoft.com/office/drawing/2014/main" id="{69CF8508-55C1-4D10-BC65-114D8867AF84}"/>
              </a:ext>
            </a:extLst>
          </p:cNvPr>
          <p:cNvSpPr>
            <a:spLocks noGrp="1"/>
          </p:cNvSpPr>
          <p:nvPr>
            <p:ph type="sldNum" sz="quarter" idx="12"/>
          </p:nvPr>
        </p:nvSpPr>
        <p:spPr/>
        <p:txBody>
          <a:bodyPr/>
          <a:lstStyle/>
          <a:p>
            <a:fld id="{D57F1E4F-1CFF-5643-939E-217C01CDF565}" type="slidenum">
              <a:rPr lang="en-US" smtClean="0"/>
              <a:pPr/>
              <a:t>56</a:t>
            </a:fld>
            <a:r>
              <a:rPr lang="en-US"/>
              <a:t>/50</a:t>
            </a:r>
            <a:endParaRPr lang="en-US" dirty="0"/>
          </a:p>
        </p:txBody>
      </p:sp>
      <p:sp>
        <p:nvSpPr>
          <p:cNvPr id="5" name="Rounded Rectangle 15">
            <a:extLst>
              <a:ext uri="{FF2B5EF4-FFF2-40B4-BE49-F238E27FC236}">
                <a16:creationId xmlns:a16="http://schemas.microsoft.com/office/drawing/2014/main" id="{1748D836-D739-4E10-8B42-31F5850C44CF}"/>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B97418D3-2DBA-4EA8-8E3B-0784D0FC82C2}"/>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B420E5A3-32DC-4519-8E67-2DF912C68621}"/>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30ADA281-566B-497E-9A6D-4687BC410F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A4AA7B1A-76B9-4D9D-907C-868E92F7CA03}"/>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43BA74E0-177B-4ABD-A8BC-BE4E97BCA6C6}"/>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1847395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0FD8-A821-447B-B264-9961CD696068}"/>
              </a:ext>
            </a:extLst>
          </p:cNvPr>
          <p:cNvSpPr>
            <a:spLocks noGrp="1"/>
          </p:cNvSpPr>
          <p:nvPr>
            <p:ph type="title"/>
          </p:nvPr>
        </p:nvSpPr>
        <p:spPr/>
        <p:txBody>
          <a:bodyPr/>
          <a:lstStyle/>
          <a:p>
            <a:r>
              <a:rPr lang="fa-IR" dirty="0"/>
              <a:t>نتیجه گیری بخش دوم</a:t>
            </a:r>
            <a:endParaRPr lang="en-US" dirty="0"/>
          </a:p>
        </p:txBody>
      </p:sp>
      <p:sp>
        <p:nvSpPr>
          <p:cNvPr id="3" name="Content Placeholder 2">
            <a:extLst>
              <a:ext uri="{FF2B5EF4-FFF2-40B4-BE49-F238E27FC236}">
                <a16:creationId xmlns:a16="http://schemas.microsoft.com/office/drawing/2014/main" id="{4A1FACFC-F8E7-4800-A66E-E4F373CA6359}"/>
              </a:ext>
            </a:extLst>
          </p:cNvPr>
          <p:cNvSpPr>
            <a:spLocks noGrp="1"/>
          </p:cNvSpPr>
          <p:nvPr>
            <p:ph idx="1"/>
          </p:nvPr>
        </p:nvSpPr>
        <p:spPr/>
        <p:txBody>
          <a:bodyPr/>
          <a:lstStyle/>
          <a:p>
            <a:r>
              <a:rPr lang="fa-IR" dirty="0"/>
              <a:t>مسئله بخش رادیویی و هسته به صورت ساده شده در حالت دینامیکی حل گردیده است</a:t>
            </a:r>
          </a:p>
          <a:p>
            <a:r>
              <a:rPr lang="fa-IR" dirty="0"/>
              <a:t>از روش یادگیری تقویتی برای حل مسئله استفاده شده است</a:t>
            </a:r>
          </a:p>
          <a:p>
            <a:r>
              <a:rPr lang="fa-IR" dirty="0"/>
              <a:t>در این مسئله مقادیر طوری در نظر گرفته شده اند که تعداد حالتها و اعمال گسسته و قابل شمارش باشند </a:t>
            </a:r>
          </a:p>
          <a:p>
            <a:r>
              <a:rPr lang="fa-IR" dirty="0"/>
              <a:t>با افزایش تعداد برشهای شبکه مقدار خروجی  از مقدار بهینه فاصله می گیرد</a:t>
            </a:r>
          </a:p>
        </p:txBody>
      </p:sp>
      <p:sp>
        <p:nvSpPr>
          <p:cNvPr id="4" name="Slide Number Placeholder 3">
            <a:extLst>
              <a:ext uri="{FF2B5EF4-FFF2-40B4-BE49-F238E27FC236}">
                <a16:creationId xmlns:a16="http://schemas.microsoft.com/office/drawing/2014/main" id="{ECF0D01D-C6CB-4DDF-973E-EC8ACAB278DC}"/>
              </a:ext>
            </a:extLst>
          </p:cNvPr>
          <p:cNvSpPr>
            <a:spLocks noGrp="1"/>
          </p:cNvSpPr>
          <p:nvPr>
            <p:ph type="sldNum" sz="quarter" idx="12"/>
          </p:nvPr>
        </p:nvSpPr>
        <p:spPr/>
        <p:txBody>
          <a:bodyPr/>
          <a:lstStyle/>
          <a:p>
            <a:fld id="{D57F1E4F-1CFF-5643-939E-217C01CDF565}" type="slidenum">
              <a:rPr lang="en-US" smtClean="0"/>
              <a:pPr/>
              <a:t>57</a:t>
            </a:fld>
            <a:r>
              <a:rPr lang="en-US"/>
              <a:t>/50</a:t>
            </a:r>
            <a:endParaRPr lang="en-US" dirty="0"/>
          </a:p>
        </p:txBody>
      </p:sp>
      <p:sp>
        <p:nvSpPr>
          <p:cNvPr id="5" name="Rounded Rectangle 15">
            <a:extLst>
              <a:ext uri="{FF2B5EF4-FFF2-40B4-BE49-F238E27FC236}">
                <a16:creationId xmlns:a16="http://schemas.microsoft.com/office/drawing/2014/main" id="{8C3A71A5-7CE9-4618-A372-6B0FE1103543}"/>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D1326435-931D-435F-8FAC-AD96E7D1E28C}"/>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CA2AA0FC-E17C-4416-80D1-0F4312F4D3D7}"/>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7776316B-1304-4C0E-A86D-12B020E77454}"/>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D2757827-9300-43F7-ABA0-798048A786C2}"/>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EB437128-A870-43A3-B8EB-83F0872465E4}"/>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1028063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14F-A3EA-4CB4-9E5A-F0214C321EF5}"/>
              </a:ext>
            </a:extLst>
          </p:cNvPr>
          <p:cNvSpPr>
            <a:spLocks noGrp="1"/>
          </p:cNvSpPr>
          <p:nvPr>
            <p:ph type="title"/>
          </p:nvPr>
        </p:nvSpPr>
        <p:spPr>
          <a:xfrm>
            <a:off x="1799243" y="195273"/>
            <a:ext cx="8911687" cy="1280890"/>
          </a:xfrm>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D112ADFE-BD6E-48E7-B25E-2D6CCB118E1C}"/>
              </a:ext>
            </a:extLst>
          </p:cNvPr>
          <p:cNvSpPr>
            <a:spLocks noGrp="1"/>
          </p:cNvSpPr>
          <p:nvPr>
            <p:ph idx="1"/>
          </p:nvPr>
        </p:nvSpPr>
        <p:spPr>
          <a:xfrm>
            <a:off x="304381" y="1476163"/>
            <a:ext cx="10715643" cy="5895237"/>
          </a:xfrm>
        </p:spPr>
        <p:txBody>
          <a:bodyPr>
            <a:normAutofit fontScale="70000" lnSpcReduction="20000"/>
          </a:bodyPr>
          <a:lstStyle/>
          <a:p>
            <a:r>
              <a:rPr lang="fa-IR" sz="3100" b="0" i="0" dirty="0">
                <a:solidFill>
                  <a:srgbClr val="000000"/>
                </a:solidFill>
                <a:effectLst/>
              </a:rPr>
              <a:t>مدل کردن برش شبکه در ساختار شبکه ی دسترسی رادیویی باز و حل آن بوسیله ی روش یادگیری تقویتی عمیق می باشد</a:t>
            </a:r>
            <a:r>
              <a:rPr lang="fa-IR" sz="3600" dirty="0"/>
              <a:t> </a:t>
            </a:r>
          </a:p>
          <a:p>
            <a:r>
              <a:rPr lang="fa-IR" sz="3100" b="0" i="0" dirty="0">
                <a:solidFill>
                  <a:srgbClr val="000000"/>
                </a:solidFill>
                <a:effectLst/>
              </a:rPr>
              <a:t>تخصیص منابع به روش توزیع شده برای برش شبکه از منابع محاسباتی و منابع دیگر همانند پهنای باند می باشد. همچنین از روش توزیع شده در لینک فراسو </a:t>
            </a:r>
            <a:r>
              <a:rPr lang="fa-IR" sz="3100" dirty="0">
                <a:solidFill>
                  <a:srgbClr val="0000FF"/>
                </a:solidFill>
              </a:rPr>
              <a:t> </a:t>
            </a:r>
            <a:r>
              <a:rPr lang="fa-IR" sz="3100" b="0" i="0" dirty="0">
                <a:solidFill>
                  <a:srgbClr val="000000"/>
                </a:solidFill>
                <a:effectLst/>
              </a:rPr>
              <a:t>برای تخصیص توان کاربران، تخصیصپهنای باند و ... استفاده می گردد. یکی از روشها، استفاده از </a:t>
            </a:r>
            <a:r>
              <a:rPr lang="en-US" sz="3100" b="0" i="0" dirty="0">
                <a:solidFill>
                  <a:srgbClr val="000000"/>
                </a:solidFill>
                <a:effectLst/>
              </a:rPr>
              <a:t>Distributed ADMM</a:t>
            </a:r>
            <a:r>
              <a:rPr lang="fa-IR" sz="3100" b="0" i="0" dirty="0">
                <a:solidFill>
                  <a:srgbClr val="000000"/>
                </a:solidFill>
                <a:effectLst/>
              </a:rPr>
              <a:t> می باشد که دراین روش</a:t>
            </a:r>
            <a:r>
              <a:rPr lang="en-US" sz="3100" b="0" i="0" dirty="0">
                <a:solidFill>
                  <a:srgbClr val="000000"/>
                </a:solidFill>
                <a:effectLst/>
              </a:rPr>
              <a:t> </a:t>
            </a:r>
            <a:r>
              <a:rPr lang="fa-IR" sz="3100" b="0" i="0" dirty="0">
                <a:solidFill>
                  <a:srgbClr val="000000"/>
                </a:solidFill>
                <a:effectLst/>
              </a:rPr>
              <a:t>تعدادی عامل به صورت همکارانه سعی درحل یکمعادله ی بهینه سازی مشترک دارند که تابع هدف مجموعی از مقدارهای خصوصی هر عامل می باشد</a:t>
            </a:r>
            <a:r>
              <a:rPr lang="fa-IR" sz="3600" dirty="0"/>
              <a:t> </a:t>
            </a:r>
            <a:endParaRPr lang="en-US" sz="3600" dirty="0"/>
          </a:p>
          <a:p>
            <a:r>
              <a:rPr lang="fa-IR" sz="3100" dirty="0">
                <a:solidFill>
                  <a:srgbClr val="000000"/>
                </a:solidFill>
              </a:rPr>
              <a:t>بدست آوردن پارامترهای کیفیت سرویس </a:t>
            </a:r>
            <a:r>
              <a:rPr lang="en-US" sz="3100" dirty="0">
                <a:solidFill>
                  <a:srgbClr val="000000"/>
                </a:solidFill>
              </a:rPr>
              <a:t>QoS</a:t>
            </a:r>
            <a:r>
              <a:rPr lang="fa-IR" sz="3100" dirty="0">
                <a:solidFill>
                  <a:srgbClr val="000000"/>
                </a:solidFill>
              </a:rPr>
              <a:t>در شبکه های دسترسی باز</a:t>
            </a:r>
            <a:r>
              <a:rPr lang="en-US" sz="3100" dirty="0">
                <a:solidFill>
                  <a:srgbClr val="000000"/>
                </a:solidFill>
              </a:rPr>
              <a:t> </a:t>
            </a:r>
            <a:r>
              <a:rPr lang="fa-IR" sz="3100" dirty="0">
                <a:solidFill>
                  <a:srgbClr val="000000"/>
                </a:solidFill>
              </a:rPr>
              <a:t>می باشد که شامل تاخیر انتها به انتها، میزان از دست دادن بسته ها ، قابلیت اطمینان و ... می باشد. در</a:t>
            </a:r>
            <a:r>
              <a:rPr lang="en-US" sz="3100" dirty="0">
                <a:solidFill>
                  <a:srgbClr val="000000"/>
                </a:solidFill>
              </a:rPr>
              <a:t> </a:t>
            </a:r>
            <a:r>
              <a:rPr lang="fa-IR" sz="3100" dirty="0">
                <a:solidFill>
                  <a:srgbClr val="000000"/>
                </a:solidFill>
              </a:rPr>
              <a:t>اینجا می توان تاخیر را هم در بخش رادیویی هم در بخش هسته ی شبکه بدست آورد. همچنین، به منظور</a:t>
            </a:r>
            <a:r>
              <a:rPr lang="en-US" sz="3100" dirty="0">
                <a:solidFill>
                  <a:srgbClr val="000000"/>
                </a:solidFill>
              </a:rPr>
              <a:t> </a:t>
            </a:r>
            <a:r>
              <a:rPr lang="fa-IR" sz="3100" dirty="0">
                <a:solidFill>
                  <a:srgbClr val="000000"/>
                </a:solidFill>
              </a:rPr>
              <a:t>نشان دادن نقش هوش در </a:t>
            </a:r>
            <a:r>
              <a:rPr lang="en-US" sz="3100" dirty="0">
                <a:solidFill>
                  <a:srgbClr val="000000"/>
                </a:solidFill>
              </a:rPr>
              <a:t>ORAN </a:t>
            </a:r>
            <a:r>
              <a:rPr lang="fa-IR" sz="3100" dirty="0">
                <a:solidFill>
                  <a:srgbClr val="000000"/>
                </a:solidFill>
              </a:rPr>
              <a:t>طرح مدیریت هوشمند منابع رادیویی را برای کنترل تراکم ترافیک و</a:t>
            </a:r>
            <a:r>
              <a:rPr lang="en-US" sz="3100" dirty="0">
                <a:solidFill>
                  <a:srgbClr val="000000"/>
                </a:solidFill>
              </a:rPr>
              <a:t> </a:t>
            </a:r>
            <a:r>
              <a:rPr lang="fa-IR" sz="3100" dirty="0">
                <a:solidFill>
                  <a:srgbClr val="000000"/>
                </a:solidFill>
              </a:rPr>
              <a:t>نشان دادن کارایی آن در یک مجموعه داده واقعی از یک اپراتور بزرگ بدست می آوریم </a:t>
            </a:r>
            <a:endParaRPr lang="en-US" sz="3100" dirty="0">
              <a:solidFill>
                <a:srgbClr val="000000"/>
              </a:solidFill>
            </a:endParaRPr>
          </a:p>
          <a:p>
            <a:r>
              <a:rPr lang="fa-IR" sz="3100" dirty="0">
                <a:solidFill>
                  <a:srgbClr val="000000"/>
                </a:solidFill>
              </a:rPr>
              <a:t>بارهای ترافیکی در برش های مختلف با گذشت زمان تحت تغییر</a:t>
            </a:r>
            <a:r>
              <a:rPr lang="en-US" sz="3100" dirty="0">
                <a:solidFill>
                  <a:srgbClr val="000000"/>
                </a:solidFill>
              </a:rPr>
              <a:t> </a:t>
            </a:r>
            <a:r>
              <a:rPr lang="fa-IR" sz="3100" dirty="0">
                <a:solidFill>
                  <a:srgbClr val="000000"/>
                </a:solidFill>
              </a:rPr>
              <a:t>قرار می گیرند ، در نتیجه چالش هایی برای تأمین کیفیت مداوم ایجاد می شود</a:t>
            </a:r>
            <a:r>
              <a:rPr lang="fa-IR" sz="5100" dirty="0">
                <a:solidFill>
                  <a:srgbClr val="000000"/>
                </a:solidFill>
              </a:rPr>
              <a:t>. </a:t>
            </a:r>
            <a:r>
              <a:rPr lang="fa-IR" sz="3100" dirty="0">
                <a:solidFill>
                  <a:srgbClr val="000000"/>
                </a:solidFill>
              </a:rPr>
              <a:t>حل این مشکل از کارهای آتی می باشد</a:t>
            </a:r>
            <a:br>
              <a:rPr lang="fa-IR" dirty="0"/>
            </a:br>
            <a:br>
              <a:rPr lang="fa-IR" dirty="0"/>
            </a:br>
            <a:br>
              <a:rPr lang="fa-IR" dirty="0"/>
            </a:br>
            <a:br>
              <a:rPr lang="fa-IR" dirty="0"/>
            </a:br>
            <a:br>
              <a:rPr lang="fa-IR" dirty="0"/>
            </a:br>
            <a:endParaRPr lang="en-US" dirty="0"/>
          </a:p>
        </p:txBody>
      </p:sp>
      <p:sp>
        <p:nvSpPr>
          <p:cNvPr id="4" name="Slide Number Placeholder 3">
            <a:extLst>
              <a:ext uri="{FF2B5EF4-FFF2-40B4-BE49-F238E27FC236}">
                <a16:creationId xmlns:a16="http://schemas.microsoft.com/office/drawing/2014/main" id="{C59584D9-0B85-460F-97A9-7553A9EB2905}"/>
              </a:ext>
            </a:extLst>
          </p:cNvPr>
          <p:cNvSpPr>
            <a:spLocks noGrp="1"/>
          </p:cNvSpPr>
          <p:nvPr>
            <p:ph type="sldNum" sz="quarter" idx="12"/>
          </p:nvPr>
        </p:nvSpPr>
        <p:spPr/>
        <p:txBody>
          <a:bodyPr/>
          <a:lstStyle/>
          <a:p>
            <a:fld id="{D57F1E4F-1CFF-5643-939E-217C01CDF565}" type="slidenum">
              <a:rPr lang="en-US" smtClean="0"/>
              <a:pPr/>
              <a:t>58</a:t>
            </a:fld>
            <a:r>
              <a:rPr lang="en-US"/>
              <a:t>/50</a:t>
            </a:r>
            <a:endParaRPr lang="en-US" dirty="0"/>
          </a:p>
        </p:txBody>
      </p:sp>
      <p:sp>
        <p:nvSpPr>
          <p:cNvPr id="5" name="Rounded Rectangle 15">
            <a:extLst>
              <a:ext uri="{FF2B5EF4-FFF2-40B4-BE49-F238E27FC236}">
                <a16:creationId xmlns:a16="http://schemas.microsoft.com/office/drawing/2014/main" id="{C66F732F-DD43-49EE-A5F7-33532139F50D}"/>
              </a:ext>
            </a:extLst>
          </p:cNvPr>
          <p:cNvSpPr/>
          <p:nvPr/>
        </p:nvSpPr>
        <p:spPr>
          <a:xfrm>
            <a:off x="10891234" y="1271911"/>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6D3311FC-25B6-44B0-819F-3CE906A2F831}"/>
              </a:ext>
            </a:extLst>
          </p:cNvPr>
          <p:cNvSpPr/>
          <p:nvPr/>
        </p:nvSpPr>
        <p:spPr>
          <a:xfrm>
            <a:off x="11084417" y="1476163"/>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مقدمه</a:t>
            </a:r>
            <a:endParaRPr lang="en-US" dirty="0">
              <a:solidFill>
                <a:schemeClr val="tx1"/>
              </a:solidFill>
              <a:cs typeface="B Nazanin" panose="00000400000000000000" pitchFamily="2" charset="-78"/>
            </a:endParaRPr>
          </a:p>
        </p:txBody>
      </p:sp>
      <p:sp>
        <p:nvSpPr>
          <p:cNvPr id="7" name="Rectangle 6">
            <a:extLst>
              <a:ext uri="{FF2B5EF4-FFF2-40B4-BE49-F238E27FC236}">
                <a16:creationId xmlns:a16="http://schemas.microsoft.com/office/drawing/2014/main" id="{6869592F-97DC-43EC-83DD-91E48D1EA038}"/>
              </a:ext>
            </a:extLst>
          </p:cNvPr>
          <p:cNvSpPr/>
          <p:nvPr/>
        </p:nvSpPr>
        <p:spPr>
          <a:xfrm>
            <a:off x="11084417" y="2455499"/>
            <a:ext cx="914400" cy="9144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6DC05853-00E6-4B00-89F8-D52A258D029E}"/>
              </a:ext>
            </a:extLst>
          </p:cNvPr>
          <p:cNvSpPr/>
          <p:nvPr/>
        </p:nvSpPr>
        <p:spPr>
          <a:xfrm>
            <a:off x="11097296" y="3429000"/>
            <a:ext cx="901520" cy="12342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0533F045-822A-4312-86BC-BC7F05294E7B}"/>
              </a:ext>
            </a:extLst>
          </p:cNvPr>
          <p:cNvSpPr/>
          <p:nvPr/>
        </p:nvSpPr>
        <p:spPr>
          <a:xfrm>
            <a:off x="11110176" y="4722346"/>
            <a:ext cx="901520" cy="9874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A0D512BE-EF34-44DB-B821-BF8E42F10C7D}"/>
              </a:ext>
            </a:extLst>
          </p:cNvPr>
          <p:cNvSpPr/>
          <p:nvPr/>
        </p:nvSpPr>
        <p:spPr>
          <a:xfrm>
            <a:off x="11110176" y="5781229"/>
            <a:ext cx="914400" cy="10053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b="1" dirty="0">
                <a:solidFill>
                  <a:schemeClr val="bg1"/>
                </a:solidFill>
                <a:cs typeface="B Nazanin" panose="00000400000000000000" pitchFamily="2" charset="-78"/>
              </a:rPr>
              <a:t>نتیجه گیری و پیشنهادات</a:t>
            </a:r>
            <a:endParaRPr lang="en-US" sz="15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3482573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7C4-AF64-449B-B817-4889A73A52AA}"/>
              </a:ext>
            </a:extLst>
          </p:cNvPr>
          <p:cNvSpPr>
            <a:spLocks noGrp="1"/>
          </p:cNvSpPr>
          <p:nvPr>
            <p:ph type="title"/>
          </p:nvPr>
        </p:nvSpPr>
        <p:spPr>
          <a:xfrm>
            <a:off x="2478540" y="2678410"/>
            <a:ext cx="8911687" cy="1280890"/>
          </a:xfrm>
        </p:spPr>
        <p:txBody>
          <a:bodyPr/>
          <a:lstStyle/>
          <a:p>
            <a:r>
              <a:rPr lang="fa-IR" dirty="0"/>
              <a:t>با تشکر فراوان </a:t>
            </a:r>
            <a:endParaRPr lang="en-US" dirty="0"/>
          </a:p>
        </p:txBody>
      </p:sp>
      <p:sp>
        <p:nvSpPr>
          <p:cNvPr id="4" name="Slide Number Placeholder 3">
            <a:extLst>
              <a:ext uri="{FF2B5EF4-FFF2-40B4-BE49-F238E27FC236}">
                <a16:creationId xmlns:a16="http://schemas.microsoft.com/office/drawing/2014/main" id="{ECA88C76-555F-4EC2-A68D-2B745855A5E8}"/>
              </a:ext>
            </a:extLst>
          </p:cNvPr>
          <p:cNvSpPr>
            <a:spLocks noGrp="1"/>
          </p:cNvSpPr>
          <p:nvPr>
            <p:ph type="sldNum" sz="quarter" idx="12"/>
          </p:nvPr>
        </p:nvSpPr>
        <p:spPr/>
        <p:txBody>
          <a:bodyPr/>
          <a:lstStyle/>
          <a:p>
            <a:fld id="{D57F1E4F-1CFF-5643-939E-217C01CDF565}" type="slidenum">
              <a:rPr lang="en-US" smtClean="0"/>
              <a:pPr/>
              <a:t>59</a:t>
            </a:fld>
            <a:r>
              <a:rPr lang="en-US"/>
              <a:t>/50</a:t>
            </a:r>
            <a:endParaRPr lang="en-US" dirty="0"/>
          </a:p>
        </p:txBody>
      </p:sp>
    </p:spTree>
    <p:extLst>
      <p:ext uri="{BB962C8B-B14F-4D97-AF65-F5344CB8AC3E}">
        <p14:creationId xmlns:p14="http://schemas.microsoft.com/office/powerpoint/2010/main" val="174178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1" y="0"/>
            <a:ext cx="8915399" cy="1168400"/>
          </a:xfrm>
        </p:spPr>
        <p:txBody>
          <a:bodyPr>
            <a:normAutofit/>
          </a:bodyPr>
          <a:lstStyle/>
          <a:p>
            <a:pPr algn="ctr" rtl="1"/>
            <a:r>
              <a:rPr lang="fa-IR" sz="3600" b="1" dirty="0">
                <a:cs typeface="B Nazanin" panose="00000400000000000000" pitchFamily="2" charset="-78"/>
              </a:rPr>
              <a:t>مقدمه ای بر ساختار </a:t>
            </a:r>
            <a:r>
              <a:rPr lang="en-US" sz="3600" b="1" dirty="0">
                <a:latin typeface="Times New Roman" panose="02020603050405020304" pitchFamily="18" charset="0"/>
                <a:cs typeface="Times New Roman" panose="02020603050405020304" pitchFamily="18" charset="0"/>
              </a:rPr>
              <a:t>ORAN</a:t>
            </a:r>
            <a:endParaRPr lang="en-US" b="1"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r>
              <a:rPr lang="en-US" dirty="0"/>
              <a:t>/50</a:t>
            </a:r>
          </a:p>
        </p:txBody>
      </p:sp>
      <p:pic>
        <p:nvPicPr>
          <p:cNvPr id="3" name="Picture 2"/>
          <p:cNvPicPr>
            <a:picLocks noChangeAspect="1"/>
          </p:cNvPicPr>
          <p:nvPr/>
        </p:nvPicPr>
        <p:blipFill>
          <a:blip r:embed="rId2"/>
          <a:stretch>
            <a:fillRect/>
          </a:stretch>
        </p:blipFill>
        <p:spPr>
          <a:xfrm>
            <a:off x="2267766" y="1480426"/>
            <a:ext cx="7943850" cy="4257675"/>
          </a:xfrm>
          <a:prstGeom prst="rect">
            <a:avLst/>
          </a:prstGeom>
        </p:spPr>
      </p:pic>
      <p:sp>
        <p:nvSpPr>
          <p:cNvPr id="5" name="Rounded Rectangle 10">
            <a:extLst>
              <a:ext uri="{FF2B5EF4-FFF2-40B4-BE49-F238E27FC236}">
                <a16:creationId xmlns:a16="http://schemas.microsoft.com/office/drawing/2014/main" id="{4C2E1028-1530-4AB8-9B8B-4E354F2B0B93}"/>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6" name="Rectangle 5">
            <a:extLst>
              <a:ext uri="{FF2B5EF4-FFF2-40B4-BE49-F238E27FC236}">
                <a16:creationId xmlns:a16="http://schemas.microsoft.com/office/drawing/2014/main" id="{021848C3-5B66-4B2B-B1DF-4F6086DC1DD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7" name="Rectangle 6">
            <a:extLst>
              <a:ext uri="{FF2B5EF4-FFF2-40B4-BE49-F238E27FC236}">
                <a16:creationId xmlns:a16="http://schemas.microsoft.com/office/drawing/2014/main" id="{38C58F33-BA3D-4D0D-9C45-E65540EE9FC1}"/>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8" name="Rectangle 7">
            <a:extLst>
              <a:ext uri="{FF2B5EF4-FFF2-40B4-BE49-F238E27FC236}">
                <a16:creationId xmlns:a16="http://schemas.microsoft.com/office/drawing/2014/main" id="{8D2E35B5-1802-4036-BF13-6B707AA6ACAD}"/>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9" name="Rectangle 8">
            <a:extLst>
              <a:ext uri="{FF2B5EF4-FFF2-40B4-BE49-F238E27FC236}">
                <a16:creationId xmlns:a16="http://schemas.microsoft.com/office/drawing/2014/main" id="{12B50E62-0834-4D7B-B7C6-6028BCB6270D}"/>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0" name="Rectangle 9">
            <a:extLst>
              <a:ext uri="{FF2B5EF4-FFF2-40B4-BE49-F238E27FC236}">
                <a16:creationId xmlns:a16="http://schemas.microsoft.com/office/drawing/2014/main" id="{6CDC47C0-26CE-4A2B-A50A-FD9A78696978}"/>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57984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986" y="391197"/>
            <a:ext cx="8911687" cy="1280890"/>
          </a:xfrm>
        </p:spPr>
        <p:txBody>
          <a:bodyPr/>
          <a:lstStyle/>
          <a:p>
            <a:pPr algn="ctr" rtl="1"/>
            <a:r>
              <a:rPr lang="fa-IR" dirty="0"/>
              <a:t>تکامل ساختار ایستگاه های پایه(</a:t>
            </a:r>
            <a:r>
              <a:rPr lang="en-US" dirty="0"/>
              <a:t> (</a:t>
            </a:r>
            <a:r>
              <a:rPr lang="en-US" sz="3200" dirty="0"/>
              <a:t>BS</a:t>
            </a:r>
            <a:r>
              <a:rPr lang="fa-IR" dirty="0"/>
              <a:t>ها</a:t>
            </a:r>
            <a:endParaRPr lang="en-US" dirty="0"/>
          </a:p>
        </p:txBody>
      </p:sp>
      <p:sp>
        <p:nvSpPr>
          <p:cNvPr id="3" name="Content Placeholder 2"/>
          <p:cNvSpPr>
            <a:spLocks noGrp="1"/>
          </p:cNvSpPr>
          <p:nvPr>
            <p:ph idx="1"/>
          </p:nvPr>
        </p:nvSpPr>
        <p:spPr>
          <a:xfrm>
            <a:off x="376369" y="1569603"/>
            <a:ext cx="10131425" cy="4165600"/>
          </a:xfrm>
        </p:spPr>
        <p:txBody>
          <a:bodyPr anchor="t"/>
          <a:lstStyle/>
          <a:p>
            <a:pPr algn="r" rtl="1">
              <a:buFont typeface="Wingdings" panose="05000000000000000000" pitchFamily="2" charset="2"/>
              <a:buChar char="Ø"/>
            </a:pPr>
            <a:r>
              <a:rPr lang="fa-IR" dirty="0"/>
              <a:t>ساختار های سنتی </a:t>
            </a:r>
          </a:p>
          <a:p>
            <a:pPr algn="r" rtl="1">
              <a:buFont typeface="Wingdings" panose="05000000000000000000" pitchFamily="2" charset="2"/>
              <a:buChar char="Ø"/>
            </a:pPr>
            <a:r>
              <a:rPr lang="fa-IR" dirty="0"/>
              <a:t>ایستگاه های پایه با </a:t>
            </a:r>
            <a:r>
              <a:rPr lang="en-US" sz="1800" dirty="0"/>
              <a:t>RRH</a:t>
            </a:r>
            <a:r>
              <a:rPr lang="fa-IR" dirty="0"/>
              <a:t> </a:t>
            </a:r>
            <a:endParaRPr lang="en-US" dirty="0"/>
          </a:p>
          <a:p>
            <a:pPr algn="r" rtl="1">
              <a:buFont typeface="Wingdings" panose="05000000000000000000" pitchFamily="2" charset="2"/>
              <a:buChar char="Ø"/>
            </a:pPr>
            <a:r>
              <a:rPr lang="fa-IR" dirty="0"/>
              <a:t>شبکه های دسترسی رادیوی ابری</a:t>
            </a:r>
          </a:p>
          <a:p>
            <a:pPr lvl="2"/>
            <a:r>
              <a:rPr lang="en-US" dirty="0"/>
              <a:t>C-RAN</a:t>
            </a:r>
          </a:p>
          <a:p>
            <a:pPr lvl="2"/>
            <a:r>
              <a:rPr lang="en-US" dirty="0"/>
              <a:t>H-CRAN</a:t>
            </a:r>
          </a:p>
          <a:p>
            <a:pPr lvl="2"/>
            <a:r>
              <a:rPr lang="en-US" dirty="0"/>
              <a:t>F-RAN</a:t>
            </a:r>
          </a:p>
          <a:p>
            <a:pPr lvl="1" algn="r" rtl="1">
              <a:buFont typeface="Wingdings" panose="05000000000000000000" pitchFamily="2" charset="2"/>
              <a:buChar char="Ø"/>
            </a:pPr>
            <a:r>
              <a:rPr lang="en-US" sz="1800" dirty="0"/>
              <a:t>X-RAN</a:t>
            </a:r>
          </a:p>
          <a:p>
            <a:pPr lvl="1" algn="r" rtl="1">
              <a:buFont typeface="Wingdings" panose="05000000000000000000" pitchFamily="2" charset="2"/>
              <a:buChar char="Ø"/>
            </a:pPr>
            <a:r>
              <a:rPr lang="en-US" sz="1800" dirty="0"/>
              <a:t>VRAN</a:t>
            </a:r>
          </a:p>
          <a:p>
            <a:pPr lvl="1" algn="r" rtl="1">
              <a:buFont typeface="Wingdings" panose="05000000000000000000" pitchFamily="2" charset="2"/>
              <a:buChar char="Ø"/>
            </a:pPr>
            <a:r>
              <a:rPr lang="en-US" b="1" dirty="0"/>
              <a:t>ORAN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r>
              <a:rPr lang="en-US" dirty="0"/>
              <a:t>/50</a:t>
            </a:r>
          </a:p>
        </p:txBody>
      </p:sp>
      <p:pic>
        <p:nvPicPr>
          <p:cNvPr id="6" name="Picture 5" descr="MacroB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3912" y="1967751"/>
            <a:ext cx="3580917" cy="343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0">
            <a:extLst>
              <a:ext uri="{FF2B5EF4-FFF2-40B4-BE49-F238E27FC236}">
                <a16:creationId xmlns:a16="http://schemas.microsoft.com/office/drawing/2014/main" id="{5975D007-74D1-4FEC-BBEC-379ECD9272A8}"/>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AD7C9362-80E1-440A-9CA1-F01B91D281AE}"/>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664EE215-A5CD-47E5-A210-D59CE7FFD76D}"/>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B290FDBA-BD70-4382-BD94-8C83B1EFA26B}"/>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4D311E31-5195-47CD-A235-02627C44419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79C150C4-CA8A-4BD0-872C-F0EADBC75D59}"/>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176456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8" y="342900"/>
            <a:ext cx="10131425" cy="1456267"/>
          </a:xfrm>
        </p:spPr>
        <p:txBody>
          <a:bodyPr/>
          <a:lstStyle/>
          <a:p>
            <a:pPr algn="ctr" rtl="1"/>
            <a:r>
              <a:rPr lang="fa-IR" dirty="0"/>
              <a:t>ایستگاه پایه با </a:t>
            </a:r>
            <a:r>
              <a:rPr lang="en-US" sz="3200" dirty="0"/>
              <a:t>RRH</a:t>
            </a:r>
          </a:p>
        </p:txBody>
      </p:sp>
      <p:sp>
        <p:nvSpPr>
          <p:cNvPr id="3" name="Content Placeholder 2"/>
          <p:cNvSpPr>
            <a:spLocks noGrp="1"/>
          </p:cNvSpPr>
          <p:nvPr>
            <p:ph idx="1"/>
          </p:nvPr>
        </p:nvSpPr>
        <p:spPr>
          <a:xfrm>
            <a:off x="9660" y="1769263"/>
            <a:ext cx="10379343" cy="4434208"/>
          </a:xfrm>
        </p:spPr>
        <p:txBody>
          <a:bodyPr anchor="t">
            <a:normAutofit/>
          </a:bodyPr>
          <a:lstStyle/>
          <a:p>
            <a:pPr algn="r" rtl="1">
              <a:buFont typeface="Wingdings" panose="05000000000000000000" pitchFamily="2" charset="2"/>
              <a:buChar char="Ø"/>
            </a:pPr>
            <a:r>
              <a:rPr lang="fa-IR" dirty="0"/>
              <a:t>ایستگاه پایه به یک قسمت پردازشی و یک قسمت رادیویی تقسیم میشود</a:t>
            </a:r>
          </a:p>
          <a:p>
            <a:pPr algn="r" rtl="1">
              <a:buFont typeface="Wingdings" panose="05000000000000000000" pitchFamily="2" charset="2"/>
              <a:buChar char="Ø"/>
            </a:pPr>
            <a:r>
              <a:rPr lang="fa-IR" dirty="0"/>
              <a:t>قسمت رادیویی </a:t>
            </a:r>
            <a:r>
              <a:rPr lang="en-US" sz="1800" dirty="0"/>
              <a:t>RRH</a:t>
            </a:r>
            <a:r>
              <a:rPr lang="fa-IR" dirty="0"/>
              <a:t> یا واحد ارتباط راه دور</a:t>
            </a:r>
            <a:r>
              <a:rPr lang="en-US" dirty="0"/>
              <a:t>(</a:t>
            </a:r>
            <a:r>
              <a:rPr lang="en-US" sz="1800" dirty="0"/>
              <a:t>RRU</a:t>
            </a:r>
            <a:r>
              <a:rPr lang="en-US" dirty="0"/>
              <a:t>) </a:t>
            </a:r>
            <a:r>
              <a:rPr lang="fa-IR" dirty="0"/>
              <a:t> نامیده میشود</a:t>
            </a:r>
          </a:p>
          <a:p>
            <a:pPr lvl="1"/>
            <a:r>
              <a:rPr lang="fa-IR" dirty="0"/>
              <a:t>در واحد </a:t>
            </a:r>
            <a:r>
              <a:rPr lang="en-US" sz="1400" dirty="0"/>
              <a:t>RRH</a:t>
            </a:r>
            <a:r>
              <a:rPr lang="fa-IR" dirty="0"/>
              <a:t> پردازش دیجیتال،تبدیل دیجیتال به آنالوگ، تبدیل آنالوگ به دیجیتال،تقویت توان و فیلترینگ انجام میشود</a:t>
            </a:r>
          </a:p>
          <a:p>
            <a:pPr algn="r" rtl="1">
              <a:buFont typeface="Wingdings" panose="05000000000000000000" pitchFamily="2" charset="2"/>
              <a:buChar char="Ø"/>
            </a:pPr>
            <a:r>
              <a:rPr lang="fa-IR" dirty="0"/>
              <a:t>پردازش سیگنال باند پایه با عنوان </a:t>
            </a:r>
            <a:r>
              <a:rPr lang="en-US" sz="1800" dirty="0"/>
              <a:t>BBU</a:t>
            </a:r>
            <a:r>
              <a:rPr lang="fa-IR" dirty="0"/>
              <a:t> یا واحد داده شناخته میشود (</a:t>
            </a:r>
            <a:r>
              <a:rPr lang="en-US" sz="1800" dirty="0"/>
              <a:t>Data Unit</a:t>
            </a:r>
            <a:r>
              <a:rPr lang="fa-IR" dirty="0"/>
              <a:t>)</a:t>
            </a:r>
          </a:p>
          <a:p>
            <a:pPr algn="r" rt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r>
              <a:rPr lang="en-US" dirty="0"/>
              <a:t>/50</a:t>
            </a:r>
          </a:p>
        </p:txBody>
      </p:sp>
      <p:pic>
        <p:nvPicPr>
          <p:cNvPr id="5" name="Content Placeholder 4"/>
          <p:cNvPicPr>
            <a:picLocks noChangeAspect="1"/>
          </p:cNvPicPr>
          <p:nvPr/>
        </p:nvPicPr>
        <p:blipFill>
          <a:blip r:embed="rId2"/>
          <a:stretch>
            <a:fillRect/>
          </a:stretch>
        </p:blipFill>
        <p:spPr>
          <a:xfrm>
            <a:off x="3016888" y="4384276"/>
            <a:ext cx="5260326" cy="2328246"/>
          </a:xfrm>
          <a:prstGeom prst="rect">
            <a:avLst/>
          </a:prstGeom>
        </p:spPr>
      </p:pic>
      <p:sp>
        <p:nvSpPr>
          <p:cNvPr id="13" name="Rounded Rectangle 10">
            <a:extLst>
              <a:ext uri="{FF2B5EF4-FFF2-40B4-BE49-F238E27FC236}">
                <a16:creationId xmlns:a16="http://schemas.microsoft.com/office/drawing/2014/main" id="{0A564911-A37E-4691-BD5A-22D172A8A686}"/>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4" name="Rectangle 13">
            <a:extLst>
              <a:ext uri="{FF2B5EF4-FFF2-40B4-BE49-F238E27FC236}">
                <a16:creationId xmlns:a16="http://schemas.microsoft.com/office/drawing/2014/main" id="{585C826E-6562-4E72-BC98-30AE8B5A45BF}"/>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5" name="Rectangle 14">
            <a:extLst>
              <a:ext uri="{FF2B5EF4-FFF2-40B4-BE49-F238E27FC236}">
                <a16:creationId xmlns:a16="http://schemas.microsoft.com/office/drawing/2014/main" id="{FA58DA27-6D99-44A5-997A-827539BBFFCB}"/>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86FA04CE-DE33-450A-8BD0-F9A741D84ADC}"/>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7" name="Rectangle 16">
            <a:extLst>
              <a:ext uri="{FF2B5EF4-FFF2-40B4-BE49-F238E27FC236}">
                <a16:creationId xmlns:a16="http://schemas.microsoft.com/office/drawing/2014/main" id="{C3B70BE9-CBE8-4641-904C-D6AC7610EAFB}"/>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8" name="Rectangle 17">
            <a:extLst>
              <a:ext uri="{FF2B5EF4-FFF2-40B4-BE49-F238E27FC236}">
                <a16:creationId xmlns:a16="http://schemas.microsoft.com/office/drawing/2014/main" id="{EDE4BD5B-A816-4161-B468-F4F482141F0E}"/>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96606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208" y="591548"/>
            <a:ext cx="8911687" cy="1160618"/>
          </a:xfrm>
        </p:spPr>
        <p:txBody>
          <a:bodyPr/>
          <a:lstStyle/>
          <a:p>
            <a:pPr algn="ctr"/>
            <a:r>
              <a:rPr lang="fa-IR" dirty="0"/>
              <a:t>شبکه ی دسترسی رادیویی ابری- </a:t>
            </a:r>
            <a:r>
              <a:rPr lang="en-US" sz="3200" dirty="0"/>
              <a:t>C-RAN</a:t>
            </a:r>
          </a:p>
        </p:txBody>
      </p:sp>
      <p:sp>
        <p:nvSpPr>
          <p:cNvPr id="3" name="Content Placeholder 2"/>
          <p:cNvSpPr>
            <a:spLocks noGrp="1"/>
          </p:cNvSpPr>
          <p:nvPr>
            <p:ph idx="1"/>
          </p:nvPr>
        </p:nvSpPr>
        <p:spPr>
          <a:xfrm>
            <a:off x="1478422" y="1672087"/>
            <a:ext cx="8915400" cy="3777622"/>
          </a:xfrm>
        </p:spPr>
        <p:txBody>
          <a:bodyPr>
            <a:normAutofit/>
          </a:bodyPr>
          <a:lstStyle/>
          <a:p>
            <a:pPr>
              <a:buFont typeface="Wingdings" panose="05000000000000000000" pitchFamily="2" charset="2"/>
              <a:buChar char="Ø"/>
            </a:pPr>
            <a:r>
              <a:rPr lang="fa-IR" b="1" dirty="0"/>
              <a:t>واحد مرکزی باند پایه-</a:t>
            </a:r>
            <a:r>
              <a:rPr lang="en-US" sz="2000" b="1" dirty="0"/>
              <a:t>Centralized Based Band Unit</a:t>
            </a:r>
            <a:endParaRPr lang="fa-IR" sz="2000" b="1" dirty="0"/>
          </a:p>
          <a:p>
            <a:pPr lvl="1" algn="r" rtl="1">
              <a:buFont typeface="Wingdings" panose="05000000000000000000" pitchFamily="2" charset="2"/>
              <a:buChar char="Ø"/>
            </a:pPr>
            <a:r>
              <a:rPr lang="fa-IR" dirty="0"/>
              <a:t>شکل گیری </a:t>
            </a:r>
            <a:r>
              <a:rPr lang="en-US" sz="1800" dirty="0"/>
              <a:t>BBU</a:t>
            </a:r>
            <a:r>
              <a:rPr lang="fa-IR" dirty="0"/>
              <a:t> ها به صورت یک مجموعه ی واحد تحت عنوان </a:t>
            </a:r>
            <a:r>
              <a:rPr lang="en-US" sz="1800" dirty="0"/>
              <a:t>BBU Pool</a:t>
            </a:r>
            <a:endParaRPr lang="fa-IR" sz="1800" dirty="0"/>
          </a:p>
          <a:p>
            <a:pPr lvl="2" algn="r" rtl="1">
              <a:buFont typeface="Wingdings" panose="05000000000000000000" pitchFamily="2" charset="2"/>
              <a:buChar char="Ø"/>
            </a:pPr>
            <a:r>
              <a:rPr lang="fa-IR" dirty="0"/>
              <a:t>در راستای بهینه سازی عملکرد </a:t>
            </a:r>
            <a:r>
              <a:rPr lang="en-US" sz="1600" dirty="0"/>
              <a:t>BBU</a:t>
            </a:r>
            <a:r>
              <a:rPr lang="fa-IR" dirty="0"/>
              <a:t> ها در مواجهه باایستگاههای پایه پر ترافیک و کم ترافیک</a:t>
            </a:r>
          </a:p>
          <a:p>
            <a:pPr lvl="1" algn="r" rtl="1">
              <a:buFont typeface="Wingdings" panose="05000000000000000000" pitchFamily="2" charset="2"/>
              <a:buChar char="Ø"/>
            </a:pPr>
            <a:r>
              <a:rPr lang="fa-IR" dirty="0"/>
              <a:t>به اشتراک گزاری این مجموعه بین چندین سلول</a:t>
            </a:r>
          </a:p>
          <a:p>
            <a:pPr lvl="1" algn="r" rtl="1">
              <a:buFont typeface="Wingdings" panose="05000000000000000000" pitchFamily="2" charset="2"/>
              <a:buChar char="Ø"/>
            </a:pPr>
            <a:r>
              <a:rPr lang="fa-IR" dirty="0"/>
              <a:t>در نظر گرفتن </a:t>
            </a:r>
            <a:r>
              <a:rPr lang="en-US" sz="1800" dirty="0"/>
              <a:t>BBU Pool</a:t>
            </a:r>
            <a:r>
              <a:rPr lang="fa-IR" dirty="0"/>
              <a:t> به عنوان یک خوشه ی مجازی</a:t>
            </a:r>
            <a:r>
              <a:rPr lang="en-US" dirty="0"/>
              <a:t> </a:t>
            </a:r>
            <a:r>
              <a:rPr lang="fa-IR" dirty="0"/>
              <a:t>که شامل پردازش گرهایی است که پردازش های باند پایه را انجام می دهند</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r>
              <a:rPr lang="en-US" dirty="0"/>
              <a:t>/50</a:t>
            </a:r>
          </a:p>
        </p:txBody>
      </p:sp>
      <p:pic>
        <p:nvPicPr>
          <p:cNvPr id="5" name="Picture 4"/>
          <p:cNvPicPr>
            <a:picLocks noChangeAspect="1"/>
          </p:cNvPicPr>
          <p:nvPr/>
        </p:nvPicPr>
        <p:blipFill>
          <a:blip r:embed="rId2"/>
          <a:stretch>
            <a:fillRect/>
          </a:stretch>
        </p:blipFill>
        <p:spPr>
          <a:xfrm>
            <a:off x="1789111" y="3906761"/>
            <a:ext cx="5260148" cy="2129284"/>
          </a:xfrm>
          <a:prstGeom prst="rect">
            <a:avLst/>
          </a:prstGeom>
        </p:spPr>
      </p:pic>
      <p:sp>
        <p:nvSpPr>
          <p:cNvPr id="12" name="Rounded Rectangle 10">
            <a:extLst>
              <a:ext uri="{FF2B5EF4-FFF2-40B4-BE49-F238E27FC236}">
                <a16:creationId xmlns:a16="http://schemas.microsoft.com/office/drawing/2014/main" id="{5A6EA133-C8C5-4472-BE96-3365D634D2F9}"/>
              </a:ext>
            </a:extLst>
          </p:cNvPr>
          <p:cNvSpPr/>
          <p:nvPr/>
        </p:nvSpPr>
        <p:spPr>
          <a:xfrm>
            <a:off x="10782746" y="1203235"/>
            <a:ext cx="1300766" cy="55860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cs typeface="B Nazanin" panose="00000400000000000000" pitchFamily="2" charset="-78"/>
            </a:endParaRPr>
          </a:p>
        </p:txBody>
      </p:sp>
      <p:sp>
        <p:nvSpPr>
          <p:cNvPr id="13" name="Rectangle 12">
            <a:extLst>
              <a:ext uri="{FF2B5EF4-FFF2-40B4-BE49-F238E27FC236}">
                <a16:creationId xmlns:a16="http://schemas.microsoft.com/office/drawing/2014/main" id="{56A5DBD6-5281-4B16-BF19-A4A2DF2D452A}"/>
              </a:ext>
            </a:extLst>
          </p:cNvPr>
          <p:cNvSpPr/>
          <p:nvPr/>
        </p:nvSpPr>
        <p:spPr>
          <a:xfrm>
            <a:off x="10975929" y="1382087"/>
            <a:ext cx="927279" cy="87210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solidFill>
                  <a:schemeClr val="bg1"/>
                </a:solidFill>
                <a:cs typeface="B Nazanin" panose="00000400000000000000" pitchFamily="2" charset="-78"/>
              </a:rPr>
              <a:t>مقدمه</a:t>
            </a:r>
            <a:endParaRPr lang="en-US" b="1" dirty="0">
              <a:solidFill>
                <a:schemeClr val="bg1"/>
              </a:solidFill>
              <a:cs typeface="B Nazanin" panose="00000400000000000000" pitchFamily="2" charset="-78"/>
            </a:endParaRPr>
          </a:p>
        </p:txBody>
      </p:sp>
      <p:sp>
        <p:nvSpPr>
          <p:cNvPr id="14" name="Rectangle 13">
            <a:extLst>
              <a:ext uri="{FF2B5EF4-FFF2-40B4-BE49-F238E27FC236}">
                <a16:creationId xmlns:a16="http://schemas.microsoft.com/office/drawing/2014/main" id="{F3516286-D3B6-442E-91FF-D3A7286CCAD7}"/>
              </a:ext>
            </a:extLst>
          </p:cNvPr>
          <p:cNvSpPr/>
          <p:nvPr/>
        </p:nvSpPr>
        <p:spPr>
          <a:xfrm>
            <a:off x="10975929" y="2415082"/>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پیشینه ی تحقیق</a:t>
            </a:r>
            <a:endParaRPr lang="en-US" sz="1500" dirty="0">
              <a:solidFill>
                <a:schemeClr val="tx1"/>
              </a:solidFill>
              <a:cs typeface="B Nazanin" panose="00000400000000000000" pitchFamily="2" charset="-78"/>
            </a:endParaRPr>
          </a:p>
        </p:txBody>
      </p:sp>
      <p:sp>
        <p:nvSpPr>
          <p:cNvPr id="15" name="Rectangle 14">
            <a:extLst>
              <a:ext uri="{FF2B5EF4-FFF2-40B4-BE49-F238E27FC236}">
                <a16:creationId xmlns:a16="http://schemas.microsoft.com/office/drawing/2014/main" id="{61AE9E62-7F04-472B-BEAD-1446FD39AB19}"/>
              </a:ext>
            </a:extLst>
          </p:cNvPr>
          <p:cNvSpPr/>
          <p:nvPr/>
        </p:nvSpPr>
        <p:spPr>
          <a:xfrm>
            <a:off x="10975929" y="3409406"/>
            <a:ext cx="914400" cy="117374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تخصیص منابع در شبکه دسترسی رادیویی باز </a:t>
            </a:r>
            <a:endParaRPr lang="en-US" sz="1500" dirty="0">
              <a:solidFill>
                <a:schemeClr val="tx1"/>
              </a:solidFill>
              <a:cs typeface="B Nazanin" panose="00000400000000000000" pitchFamily="2" charset="-78"/>
            </a:endParaRPr>
          </a:p>
        </p:txBody>
      </p:sp>
      <p:sp>
        <p:nvSpPr>
          <p:cNvPr id="16" name="Rectangle 15">
            <a:extLst>
              <a:ext uri="{FF2B5EF4-FFF2-40B4-BE49-F238E27FC236}">
                <a16:creationId xmlns:a16="http://schemas.microsoft.com/office/drawing/2014/main" id="{003D5EF3-72A1-40B5-903C-D50A3DB3C8C1}"/>
              </a:ext>
            </a:extLst>
          </p:cNvPr>
          <p:cNvSpPr/>
          <p:nvPr/>
        </p:nvSpPr>
        <p:spPr>
          <a:xfrm>
            <a:off x="10948455" y="4708310"/>
            <a:ext cx="91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500" dirty="0">
                <a:solidFill>
                  <a:schemeClr val="tx1"/>
                </a:solidFill>
                <a:cs typeface="B Nazanin" pitchFamily="2" charset="-78"/>
              </a:rPr>
              <a:t>تخصیص برش شبکه به صورت دینامیکی</a:t>
            </a:r>
            <a:endParaRPr lang="en-US" sz="1500" dirty="0">
              <a:solidFill>
                <a:schemeClr val="tx1"/>
              </a:solidFill>
              <a:cs typeface="B Nazanin" pitchFamily="2" charset="-78"/>
            </a:endParaRPr>
          </a:p>
        </p:txBody>
      </p:sp>
      <p:sp>
        <p:nvSpPr>
          <p:cNvPr id="17" name="Rectangle 16">
            <a:extLst>
              <a:ext uri="{FF2B5EF4-FFF2-40B4-BE49-F238E27FC236}">
                <a16:creationId xmlns:a16="http://schemas.microsoft.com/office/drawing/2014/main" id="{E0CABA0D-B182-4C05-BE53-A0A9ECED6C47}"/>
              </a:ext>
            </a:extLst>
          </p:cNvPr>
          <p:cNvSpPr/>
          <p:nvPr/>
        </p:nvSpPr>
        <p:spPr>
          <a:xfrm>
            <a:off x="10975929" y="5747865"/>
            <a:ext cx="914400" cy="1005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500" dirty="0">
                <a:solidFill>
                  <a:schemeClr val="tx1"/>
                </a:solidFill>
                <a:cs typeface="B Nazanin" panose="00000400000000000000" pitchFamily="2" charset="-78"/>
              </a:rPr>
              <a:t>نتیجه گیری و پیشنهادات</a:t>
            </a:r>
            <a:endParaRPr lang="en-US" sz="1500" dirty="0">
              <a:solidFill>
                <a:schemeClr val="tx1"/>
              </a:solidFill>
              <a:cs typeface="B Nazanin" panose="00000400000000000000" pitchFamily="2" charset="-78"/>
            </a:endParaRPr>
          </a:p>
        </p:txBody>
      </p:sp>
    </p:spTree>
    <p:extLst>
      <p:ext uri="{BB962C8B-B14F-4D97-AF65-F5344CB8AC3E}">
        <p14:creationId xmlns:p14="http://schemas.microsoft.com/office/powerpoint/2010/main" val="2107054461"/>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3910</TotalTime>
  <Words>3788</Words>
  <Application>Microsoft Office PowerPoint</Application>
  <PresentationFormat>Widescreen</PresentationFormat>
  <Paragraphs>598</Paragraphs>
  <Slides>59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2" baseType="lpstr">
      <vt:lpstr>Arial</vt:lpstr>
      <vt:lpstr>Calibri</vt:lpstr>
      <vt:lpstr>Cambria Math</vt:lpstr>
      <vt:lpstr>Century Gothic</vt:lpstr>
      <vt:lpstr>CMMI12</vt:lpstr>
      <vt:lpstr>IRLotus</vt:lpstr>
      <vt:lpstr>IRlotus-Bold</vt:lpstr>
      <vt:lpstr>LiberationSerif</vt:lpstr>
      <vt:lpstr>Times New Roman</vt:lpstr>
      <vt:lpstr>Wingdings</vt:lpstr>
      <vt:lpstr>Wingdings 3</vt:lpstr>
      <vt:lpstr>Wisp</vt:lpstr>
      <vt:lpstr>PDF</vt:lpstr>
      <vt:lpstr>دانشگاه تهران دانشکده برق و کامپیوتر پروپزال دکتری  تخصیص منابع در شبکه های دسترسی رادیویی باز با برش دهی شبکه  </vt:lpstr>
      <vt:lpstr>PowerPoint Presentation</vt:lpstr>
      <vt:lpstr>فهرست مطالب</vt:lpstr>
      <vt:lpstr>مقدمه و تعریف مفاهیم</vt:lpstr>
      <vt:lpstr>نسل پنجم مخابرات 5G</vt:lpstr>
      <vt:lpstr>مقدمه ای بر ساختار ORAN</vt:lpstr>
      <vt:lpstr>تکامل ساختار ایستگاه های پایه( (BSها</vt:lpstr>
      <vt:lpstr>ایستگاه پایه با RRH</vt:lpstr>
      <vt:lpstr>شبکه ی دسترسی رادیویی ابری- C-RAN</vt:lpstr>
      <vt:lpstr>شبکه ی دسترسی رادیویی ابری- C-RAN</vt:lpstr>
      <vt:lpstr>شبکه ی دسترسی رادیویی ابری متجانس- HCRAN</vt:lpstr>
      <vt:lpstr>شبکه ی دسترسی رادیویی ابری متجانس- HCRAN</vt:lpstr>
      <vt:lpstr>شبکه های دسترسی رادیویی مهی FRAN</vt:lpstr>
      <vt:lpstr>شبکه های دسترسی رادیویی مهی FRAN</vt:lpstr>
      <vt:lpstr>XRAN</vt:lpstr>
      <vt:lpstr>VRAN</vt:lpstr>
      <vt:lpstr>ORAN</vt:lpstr>
      <vt:lpstr>ORAN</vt:lpstr>
      <vt:lpstr>ORAN</vt:lpstr>
      <vt:lpstr>ORAN</vt:lpstr>
      <vt:lpstr>مجازی سازی توابع شبکه  </vt:lpstr>
      <vt:lpstr>مجازی سازی توابع شبکه</vt:lpstr>
      <vt:lpstr>شبکه دسترسی رادیویی تعر یف شده نرم افزار  </vt:lpstr>
      <vt:lpstr>برش شبکه  </vt:lpstr>
      <vt:lpstr>برش شبکه</vt:lpstr>
      <vt:lpstr>مسئله کوله پشتی</vt:lpstr>
      <vt:lpstr>مسئله بسته بندی جعبه</vt:lpstr>
      <vt:lpstr>ادبیات و پیشینه ی تحقیق</vt:lpstr>
      <vt:lpstr>بررسی برش شبکه به صورت دینامیکی در شبکه HCRAN</vt:lpstr>
      <vt:lpstr>ORAN</vt:lpstr>
      <vt:lpstr>قرار دادن VNFها در مراکز داده</vt:lpstr>
      <vt:lpstr>یادگیری تقویتی در حل مسئله </vt:lpstr>
      <vt:lpstr>یادگیری تقویتی در حل مسئله </vt:lpstr>
      <vt:lpstr>تخصیص منابع در شبکه های دسترسی رادیویی باز  </vt:lpstr>
      <vt:lpstr>مدل سیستم</vt:lpstr>
      <vt:lpstr>نرخ قابل دسترس</vt:lpstr>
      <vt:lpstr>توان و ظرفیت لینک fronthaul</vt:lpstr>
      <vt:lpstr>میانگین تاخیر</vt:lpstr>
      <vt:lpstr>مرکز داده ی فیزیکی</vt:lpstr>
      <vt:lpstr>شرح مسئله  </vt:lpstr>
      <vt:lpstr>شرح مسئله  </vt:lpstr>
      <vt:lpstr>حل مسئله ی اول بخش اول</vt:lpstr>
      <vt:lpstr>حل مسئله ی اول بخش دوم</vt:lpstr>
      <vt:lpstr>الگوریتم مسئله ی اول </vt:lpstr>
      <vt:lpstr>حل مسئله ی دوم</vt:lpstr>
      <vt:lpstr>نتایج عددی مسئله ی اول</vt:lpstr>
      <vt:lpstr>نتایج عددی مسئله ی دوم</vt:lpstr>
      <vt:lpstr>تخصیص برش شبکه به صورت دینامیکی  </vt:lpstr>
      <vt:lpstr>مدل سیستم و صورت مسئله ی بخش رادیویی  </vt:lpstr>
      <vt:lpstr>مدل سیستم و صورت مسئله ی بخش هسته  </vt:lpstr>
      <vt:lpstr>مدل سیستم و صورت مسئله ی بخش هسته</vt:lpstr>
      <vt:lpstr>حل به روش یادگیری تقویتی</vt:lpstr>
      <vt:lpstr>نتایج عددی مسئله ی اول  </vt:lpstr>
      <vt:lpstr>نتایج عددی مسئله ی دوم  </vt:lpstr>
      <vt:lpstr>نتیجه گیری و پیشنهادات</vt:lpstr>
      <vt:lpstr>نتیجه گیری بخش اول</vt:lpstr>
      <vt:lpstr>نتیجه گیری بخش دوم</vt:lpstr>
      <vt:lpstr>پیشنهادات</vt:lpstr>
      <vt:lpstr>با تشکر فراوان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mojdeh karbalaee</dc:creator>
  <cp:lastModifiedBy>mojdeh karbalaee</cp:lastModifiedBy>
  <cp:revision>180</cp:revision>
  <dcterms:created xsi:type="dcterms:W3CDTF">2017-09-21T07:09:31Z</dcterms:created>
  <dcterms:modified xsi:type="dcterms:W3CDTF">2020-10-28T09:54:16Z</dcterms:modified>
</cp:coreProperties>
</file>