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5" r:id="rId6"/>
    <p:sldId id="267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4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3083A-F429-384C-B8A0-4FC43CF0351A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BE06B-D305-AD4A-A242-6F740CCD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my name is Mohit.</a:t>
            </a:r>
          </a:p>
          <a:p>
            <a:r>
              <a:rPr lang="en-US" dirty="0"/>
              <a:t>This is a case study of </a:t>
            </a:r>
            <a:r>
              <a:rPr lang="en-US" dirty="0" err="1"/>
              <a:t>Coloured</a:t>
            </a:r>
            <a:r>
              <a:rPr lang="en-US" dirty="0"/>
              <a:t> Cubes.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E06B-D305-AD4A-A242-6F740CCDF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statement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E06B-D305-AD4A-A242-6F740CCDFC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formal description of the signature in which we</a:t>
            </a:r>
          </a:p>
          <a:p>
            <a:r>
              <a:rPr lang="en-US" dirty="0"/>
              <a:t>have 11 cubes as r1, y1 and so on. and the location as loc</a:t>
            </a:r>
          </a:p>
          <a:p>
            <a:endParaRPr lang="en-US" dirty="0"/>
          </a:p>
          <a:p>
            <a:r>
              <a:rPr lang="en-US" dirty="0"/>
              <a:t>there are a total of 11 steps to reach the final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E06B-D305-AD4A-A242-6F740CCDFC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8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system description contains causal law, state constraints and executability conditions.</a:t>
            </a:r>
          </a:p>
          <a:p>
            <a:r>
              <a:rPr lang="en-US" dirty="0"/>
              <a:t>Causal law states that action put C1 at L1 causes C1 on L1</a:t>
            </a:r>
          </a:p>
          <a:p>
            <a:r>
              <a:rPr lang="en-US" dirty="0"/>
              <a:t>and action remove C1 causes removed C1</a:t>
            </a:r>
          </a:p>
          <a:p>
            <a:r>
              <a:rPr lang="en-US" dirty="0"/>
              <a:t>State Constraints are:</a:t>
            </a:r>
          </a:p>
          <a:p>
            <a:r>
              <a:rPr lang="en-US" dirty="0"/>
              <a:t>if a cube C1 is removed, then C1 will not be at any location</a:t>
            </a:r>
          </a:p>
          <a:p>
            <a:endParaRPr lang="en-US" dirty="0"/>
          </a:p>
          <a:p>
            <a:r>
              <a:rPr lang="en-US" dirty="0"/>
              <a:t>Lastly, Executability Conditions are:</a:t>
            </a:r>
          </a:p>
          <a:p>
            <a:r>
              <a:rPr lang="en-US" dirty="0"/>
              <a:t>it is impossible to move an occupied cube</a:t>
            </a:r>
          </a:p>
          <a:p>
            <a:r>
              <a:rPr lang="en-US" dirty="0"/>
              <a:t>if there are two cubes that are placed on different cubes. </a:t>
            </a:r>
          </a:p>
          <a:p>
            <a:r>
              <a:rPr lang="en-US" dirty="0"/>
              <a:t>we cannot put a block on a location which is already occupied.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E06B-D305-AD4A-A242-6F740CCDFC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29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 have translated the system description to ASP Program.</a:t>
            </a:r>
          </a:p>
          <a:p>
            <a:r>
              <a:rPr lang="en-US" dirty="0"/>
              <a:t>the relationship or predicates are holds, occurs, removed and fluent</a:t>
            </a:r>
          </a:p>
          <a:p>
            <a:r>
              <a:rPr lang="en-US" dirty="0"/>
              <a:t>functions or actions are put on above  and remove.</a:t>
            </a:r>
          </a:p>
          <a:p>
            <a:r>
              <a:rPr lang="en-US" dirty="0"/>
              <a:t>and the objects are cube and locations.</a:t>
            </a:r>
          </a:p>
          <a:p>
            <a:endParaRPr lang="en-US" dirty="0"/>
          </a:p>
          <a:p>
            <a:r>
              <a:rPr lang="en-US" dirty="0"/>
              <a:t>Apart from encoding System Description, we need to implement these inertial rules. </a:t>
            </a:r>
          </a:p>
          <a:p>
            <a:r>
              <a:rPr lang="en-US" dirty="0"/>
              <a:t>Inertial rule 1 says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E06B-D305-AD4A-A242-6F740CCDFC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E06B-D305-AD4A-A242-6F740CCDFC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76483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198765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58442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511387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383922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075604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81213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93899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37778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502961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105444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26E1C-E300-B242-B907-4FD0DEAE2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/>
              <a:t>Report – Case Study  (</a:t>
            </a:r>
            <a:r>
              <a:rPr lang="en-US" dirty="0" err="1"/>
              <a:t>Coloured</a:t>
            </a:r>
            <a:r>
              <a:rPr lang="en-US" dirty="0"/>
              <a:t> Cubes)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3BAA-7FBF-E747-9DDE-35E4C89F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Mohit </a:t>
            </a:r>
            <a:r>
              <a:rPr lang="en-US" dirty="0" err="1"/>
              <a:t>Mehndiratta</a:t>
            </a:r>
            <a:endParaRPr lang="en-US" dirty="0"/>
          </a:p>
          <a:p>
            <a:r>
              <a:rPr lang="en-US" dirty="0"/>
              <a:t>20622275</a:t>
            </a:r>
          </a:p>
          <a:p>
            <a:r>
              <a:rPr lang="en-US" dirty="0"/>
              <a:t>Master of Data Science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5F8C6-769B-4009-B260-F2C34C66ED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0" r="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534507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639-2B1C-3A47-BB19-B6F43C3C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Query Evaluation.. (III)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C1D6-026D-A741-BEA6-393C27343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1223929" cy="49375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Show the cubes which are not removed:</a:t>
            </a:r>
          </a:p>
          <a:p>
            <a:pPr marL="0" indent="0" algn="just">
              <a:buNone/>
            </a:pPr>
            <a:r>
              <a:rPr lang="en-IN" dirty="0"/>
              <a:t>Output: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We can see that all cubes except yellow ones are not removed.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BEEF84-6592-7D47-92B5-7A14B2F2EB9A}"/>
              </a:ext>
            </a:extLst>
          </p:cNvPr>
          <p:cNvCxnSpPr/>
          <p:nvPr/>
        </p:nvCxnSpPr>
        <p:spPr>
          <a:xfrm>
            <a:off x="0" y="1582310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F6A019C-E1DB-DB49-B742-150CE41A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04" y="2367390"/>
            <a:ext cx="5170268" cy="1751386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894776B5-B07F-874A-B156-9BA6F17463DF}"/>
              </a:ext>
            </a:extLst>
          </p:cNvPr>
          <p:cNvSpPr/>
          <p:nvPr/>
        </p:nvSpPr>
        <p:spPr>
          <a:xfrm>
            <a:off x="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A9240EF-3F4D-6C4A-B2B2-77D7A37B54D9}"/>
              </a:ext>
            </a:extLst>
          </p:cNvPr>
          <p:cNvSpPr/>
          <p:nvPr/>
        </p:nvSpPr>
        <p:spPr>
          <a:xfrm rot="16200000">
            <a:off x="1127760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71012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C0FB7-C1F9-EB48-9A41-6718B4D3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149126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639-2B1C-3A47-BB19-B6F43C3C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C1D6-026D-A741-BEA6-393C27343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22392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Consider 11 cubes, out of which 3 cubes are red in </a:t>
            </a:r>
            <a:r>
              <a:rPr lang="en-IN" dirty="0" err="1"/>
              <a:t>color</a:t>
            </a:r>
            <a:r>
              <a:rPr lang="en-IN" dirty="0"/>
              <a:t>, 3 cubes are blue in </a:t>
            </a:r>
            <a:r>
              <a:rPr lang="en-IN" dirty="0" err="1"/>
              <a:t>color</a:t>
            </a:r>
            <a:r>
              <a:rPr lang="en-IN" dirty="0"/>
              <a:t>, 3 cubes are green in </a:t>
            </a:r>
            <a:r>
              <a:rPr lang="en-IN" dirty="0" err="1"/>
              <a:t>color</a:t>
            </a:r>
            <a:r>
              <a:rPr lang="en-IN" dirty="0"/>
              <a:t> and 2 cubes are yellow in </a:t>
            </a:r>
            <a:r>
              <a:rPr lang="en-IN" dirty="0" err="1"/>
              <a:t>color</a:t>
            </a:r>
            <a:r>
              <a:rPr lang="en-IN" dirty="0"/>
              <a:t>. They are stacked randomly on each other on a table and creating a single stack. We must perform 2 actions. One is "put" in which a robot must put a cube one at a time either on the table if there is an empty space and none of the cube placed matches the </a:t>
            </a:r>
            <a:r>
              <a:rPr lang="en-IN" dirty="0" err="1"/>
              <a:t>color</a:t>
            </a:r>
            <a:r>
              <a:rPr lang="en-IN" dirty="0"/>
              <a:t> of that cube, otherwise put the cube on the same </a:t>
            </a:r>
            <a:r>
              <a:rPr lang="en-IN" dirty="0" err="1"/>
              <a:t>color</a:t>
            </a:r>
            <a:r>
              <a:rPr lang="en-IN" dirty="0"/>
              <a:t> of the cube. Another action is "remove", in which a robot must remove the cube which is yellow in </a:t>
            </a:r>
            <a:r>
              <a:rPr lang="en-IN" dirty="0" err="1"/>
              <a:t>color</a:t>
            </a:r>
            <a:r>
              <a:rPr lang="en-IN" dirty="0"/>
              <a:t>. Thus, in the final step we should have 3 stacks of cubes of </a:t>
            </a:r>
            <a:r>
              <a:rPr lang="en-IN" dirty="0" err="1"/>
              <a:t>colors</a:t>
            </a:r>
            <a:r>
              <a:rPr lang="en-IN" dirty="0"/>
              <a:t> red, blue, and green.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BEEF84-6592-7D47-92B5-7A14B2F2EB9A}"/>
              </a:ext>
            </a:extLst>
          </p:cNvPr>
          <p:cNvCxnSpPr/>
          <p:nvPr/>
        </p:nvCxnSpPr>
        <p:spPr>
          <a:xfrm>
            <a:off x="0" y="1582310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5B172D5-D9D1-5542-B87E-CA0FBC80B8F8}"/>
              </a:ext>
            </a:extLst>
          </p:cNvPr>
          <p:cNvSpPr/>
          <p:nvPr/>
        </p:nvSpPr>
        <p:spPr>
          <a:xfrm>
            <a:off x="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4B6FE8A-7C8A-8249-B641-8CE569BE2DA3}"/>
              </a:ext>
            </a:extLst>
          </p:cNvPr>
          <p:cNvSpPr/>
          <p:nvPr/>
        </p:nvSpPr>
        <p:spPr>
          <a:xfrm rot="16200000">
            <a:off x="1127760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2678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27DC-9576-BC41-96BD-D647C66D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Transition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C1666E-3BC7-A248-9464-D0745C412E98}"/>
              </a:ext>
            </a:extLst>
          </p:cNvPr>
          <p:cNvCxnSpPr/>
          <p:nvPr/>
        </p:nvCxnSpPr>
        <p:spPr>
          <a:xfrm>
            <a:off x="0" y="1582310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444AB43-F90E-8F4B-9347-26E5BBB35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688" y="1825625"/>
            <a:ext cx="6217920" cy="4265074"/>
          </a:xfr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A17957-B41A-2A43-938A-645FFF3D2885}"/>
              </a:ext>
            </a:extLst>
          </p:cNvPr>
          <p:cNvSpPr/>
          <p:nvPr/>
        </p:nvSpPr>
        <p:spPr>
          <a:xfrm>
            <a:off x="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7B86FFA4-F3D3-6D4F-AC90-254A74AA3C58}"/>
              </a:ext>
            </a:extLst>
          </p:cNvPr>
          <p:cNvSpPr/>
          <p:nvPr/>
        </p:nvSpPr>
        <p:spPr>
          <a:xfrm rot="16200000">
            <a:off x="1127760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D610A-1E4D-6F44-A495-F0BA32D09CCC}"/>
              </a:ext>
            </a:extLst>
          </p:cNvPr>
          <p:cNvSpPr txBox="1"/>
          <p:nvPr/>
        </p:nvSpPr>
        <p:spPr>
          <a:xfrm>
            <a:off x="2353586" y="5907233"/>
            <a:ext cx="930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note that we have denoted </a:t>
            </a:r>
            <a:r>
              <a:rPr lang="en-US" dirty="0" err="1"/>
              <a:t>colours</a:t>
            </a:r>
            <a:r>
              <a:rPr lang="en-US" dirty="0"/>
              <a:t> as names like r1 for first red cube, y1 for first</a:t>
            </a:r>
          </a:p>
          <a:p>
            <a:r>
              <a:rPr lang="en-US" dirty="0"/>
              <a:t>Yellow cube etc.</a:t>
            </a:r>
          </a:p>
        </p:txBody>
      </p:sp>
    </p:spTree>
    <p:extLst>
      <p:ext uri="{BB962C8B-B14F-4D97-AF65-F5344CB8AC3E}">
        <p14:creationId xmlns:p14="http://schemas.microsoft.com/office/powerpoint/2010/main" val="286930622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27DC-9576-BC41-96BD-D647C66D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91"/>
            <a:ext cx="10515600" cy="1295124"/>
          </a:xfrm>
        </p:spPr>
        <p:txBody>
          <a:bodyPr/>
          <a:lstStyle/>
          <a:p>
            <a:pPr algn="ctr"/>
            <a:r>
              <a:rPr lang="en-US" dirty="0"/>
              <a:t>Formal Description -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B568-0951-9041-B91D-0E52D55E8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331" y="2083532"/>
            <a:ext cx="8071338" cy="3543543"/>
          </a:xfrm>
        </p:spPr>
        <p:txBody>
          <a:bodyPr/>
          <a:lstStyle/>
          <a:p>
            <a:r>
              <a:rPr lang="en-US" dirty="0"/>
              <a:t>Cube = {r1,y1,b1,g1,b2,g2,r2,y2,b3,r3,g3}</a:t>
            </a:r>
          </a:p>
          <a:p>
            <a:r>
              <a:rPr lang="en-US" dirty="0"/>
              <a:t>Loc = {r1,y1,b1,g1,b2,g2,r2,y2,b3,r3,g3,t}</a:t>
            </a:r>
          </a:p>
          <a:p>
            <a:r>
              <a:rPr lang="en-US" dirty="0"/>
              <a:t>Inertial fluent = on(C1,L1)</a:t>
            </a:r>
          </a:p>
          <a:p>
            <a:r>
              <a:rPr lang="en-US" dirty="0"/>
              <a:t>Defined fluent = above(C1,L1)</a:t>
            </a:r>
          </a:p>
          <a:p>
            <a:r>
              <a:rPr lang="en-US" dirty="0"/>
              <a:t>Actions = put(C1,L1), remove(C1)</a:t>
            </a:r>
          </a:p>
          <a:p>
            <a:r>
              <a:rPr lang="en-US" dirty="0"/>
              <a:t>n = 11</a:t>
            </a:r>
          </a:p>
          <a:p>
            <a:r>
              <a:rPr lang="en-US" dirty="0"/>
              <a:t>Step = 0..n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C1666E-3BC7-A248-9464-D0745C412E98}"/>
              </a:ext>
            </a:extLst>
          </p:cNvPr>
          <p:cNvCxnSpPr/>
          <p:nvPr/>
        </p:nvCxnSpPr>
        <p:spPr>
          <a:xfrm>
            <a:off x="0" y="1582310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00BF144-B47E-0940-91A0-F8E43709E933}"/>
              </a:ext>
            </a:extLst>
          </p:cNvPr>
          <p:cNvSpPr/>
          <p:nvPr/>
        </p:nvSpPr>
        <p:spPr>
          <a:xfrm>
            <a:off x="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C4DB377-9B36-F942-B30D-151DE12B4CD1}"/>
              </a:ext>
            </a:extLst>
          </p:cNvPr>
          <p:cNvSpPr/>
          <p:nvPr/>
        </p:nvSpPr>
        <p:spPr>
          <a:xfrm rot="16200000">
            <a:off x="1127760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36282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27DC-9576-BC41-96BD-D647C66D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System Description (SD)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B568-0951-9041-B91D-0E52D55E8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236" y="1801770"/>
            <a:ext cx="9935818" cy="4564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Causal Law: </a:t>
            </a:r>
          </a:p>
          <a:p>
            <a:pPr marL="457200" lvl="1" indent="0">
              <a:buNone/>
            </a:pPr>
            <a:r>
              <a:rPr lang="en-IN" sz="1800" dirty="0"/>
              <a:t>put(C1, L1) causes on(C1, L1) </a:t>
            </a:r>
          </a:p>
          <a:p>
            <a:pPr marL="457200" lvl="1" indent="0">
              <a:buNone/>
            </a:pPr>
            <a:r>
              <a:rPr lang="en-IN" sz="1800" dirty="0"/>
              <a:t>remove(C1) causes removed(C1) </a:t>
            </a:r>
          </a:p>
          <a:p>
            <a:pPr marL="0" indent="0">
              <a:buNone/>
            </a:pPr>
            <a:r>
              <a:rPr lang="en-IN" sz="2200" dirty="0"/>
              <a:t>State Constraints: </a:t>
            </a:r>
          </a:p>
          <a:p>
            <a:pPr marL="457200" lvl="1" indent="0">
              <a:buNone/>
            </a:pPr>
            <a:r>
              <a:rPr lang="en-IN" sz="1800" dirty="0"/>
              <a:t>-on(C1,L1) if remove(C1)</a:t>
            </a:r>
            <a:br>
              <a:rPr lang="en-IN" sz="1800" dirty="0"/>
            </a:br>
            <a:r>
              <a:rPr lang="en-IN" sz="1800" dirty="0"/>
              <a:t>-on(C1,L2) if on(C1,L1), L1 != L2 % A cube cannot be at 2 locations</a:t>
            </a:r>
          </a:p>
          <a:p>
            <a:pPr marL="457200" lvl="1" indent="0">
              <a:buNone/>
            </a:pPr>
            <a:r>
              <a:rPr lang="en-IN" sz="1800" dirty="0"/>
              <a:t>-on(C2,C) if on(C1,C), C1 != C2 % one cube can be at top of one another</a:t>
            </a:r>
          </a:p>
          <a:p>
            <a:pPr marL="457200" lvl="1" indent="0">
              <a:buNone/>
            </a:pPr>
            <a:r>
              <a:rPr lang="en-IN" sz="1800" dirty="0"/>
              <a:t>above(C1,L1) if on(C1,L1) </a:t>
            </a:r>
          </a:p>
          <a:p>
            <a:pPr marL="457200" lvl="1" indent="0">
              <a:buNone/>
            </a:pPr>
            <a:r>
              <a:rPr lang="en-IN" sz="1800" dirty="0"/>
              <a:t>above(C1,L1) if on(C1,C2), on(C2,L1) </a:t>
            </a:r>
          </a:p>
          <a:p>
            <a:pPr marL="0" indent="0">
              <a:buNone/>
            </a:pPr>
            <a:r>
              <a:rPr lang="en-IN" sz="2200" dirty="0"/>
              <a:t>Executability Conditions:  </a:t>
            </a:r>
            <a:br>
              <a:rPr lang="en-IN" sz="2200" dirty="0"/>
            </a:br>
            <a:r>
              <a:rPr lang="en-IN" sz="2200" dirty="0"/>
              <a:t>       </a:t>
            </a:r>
            <a:r>
              <a:rPr lang="en-IN" sz="1800" dirty="0"/>
              <a:t>impossible put(C1,L1) if on(C2,C1), </a:t>
            </a:r>
            <a:r>
              <a:rPr lang="en-IN" sz="1800" dirty="0" err="1"/>
              <a:t>loc</a:t>
            </a:r>
            <a:r>
              <a:rPr lang="en-IN" sz="1800" dirty="0"/>
              <a:t>(L1) % impossible to move an occupied cube</a:t>
            </a:r>
            <a:br>
              <a:rPr lang="en-IN" sz="1800" dirty="0"/>
            </a:br>
            <a:r>
              <a:rPr lang="en-IN" sz="1800" dirty="0"/>
              <a:t>        impossible put(C1,C2) if on(C3,C1), on(C2,C4) </a:t>
            </a:r>
          </a:p>
          <a:p>
            <a:pPr marL="457200" lvl="1" indent="0">
              <a:buNone/>
            </a:pPr>
            <a:r>
              <a:rPr lang="en-IN" sz="1800" dirty="0"/>
              <a:t>impossible put(C1,L1) if on(C1,L2), on(C2,L1), C1 != C2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C1666E-3BC7-A248-9464-D0745C412E98}"/>
              </a:ext>
            </a:extLst>
          </p:cNvPr>
          <p:cNvCxnSpPr/>
          <p:nvPr/>
        </p:nvCxnSpPr>
        <p:spPr>
          <a:xfrm>
            <a:off x="0" y="1582310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00BF144-B47E-0940-91A0-F8E43709E933}"/>
              </a:ext>
            </a:extLst>
          </p:cNvPr>
          <p:cNvSpPr/>
          <p:nvPr/>
        </p:nvSpPr>
        <p:spPr>
          <a:xfrm>
            <a:off x="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C4DB377-9B36-F942-B30D-151DE12B4CD1}"/>
              </a:ext>
            </a:extLst>
          </p:cNvPr>
          <p:cNvSpPr/>
          <p:nvPr/>
        </p:nvSpPr>
        <p:spPr>
          <a:xfrm rot="16200000">
            <a:off x="1127760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3648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27DC-9576-BC41-96BD-D647C66D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Encoding SD into ASP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3972F5-8B28-C34D-BE14-2D7612690C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8731350"/>
              </p:ext>
            </p:extLst>
          </p:nvPr>
        </p:nvGraphicFramePr>
        <p:xfrm>
          <a:off x="615563" y="2588951"/>
          <a:ext cx="5181599" cy="236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163">
                  <a:extLst>
                    <a:ext uri="{9D8B030D-6E8A-4147-A177-3AD203B41FA5}">
                      <a16:colId xmlns:a16="http://schemas.microsoft.com/office/drawing/2014/main" val="824219962"/>
                    </a:ext>
                  </a:extLst>
                </a:gridCol>
                <a:gridCol w="2525436">
                  <a:extLst>
                    <a:ext uri="{9D8B030D-6E8A-4147-A177-3AD203B41FA5}">
                      <a16:colId xmlns:a16="http://schemas.microsoft.com/office/drawing/2014/main" val="2823272052"/>
                    </a:ext>
                  </a:extLst>
                </a:gridCol>
              </a:tblGrid>
              <a:tr h="540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67462"/>
                  </a:ext>
                </a:extLst>
              </a:tr>
              <a:tr h="540038">
                <a:tc>
                  <a:txBody>
                    <a:bodyPr/>
                    <a:lstStyle/>
                    <a:p>
                      <a:r>
                        <a:rPr lang="en-US" dirty="0"/>
                        <a:t>Relations/Predicates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holds, occurs, removed, fluent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63939"/>
                  </a:ext>
                </a:extLst>
              </a:tr>
              <a:tr h="540038">
                <a:tc>
                  <a:txBody>
                    <a:bodyPr/>
                    <a:lstStyle/>
                    <a:p>
                      <a:r>
                        <a:rPr lang="en-US" dirty="0"/>
                        <a:t>Functions/action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put, on, above, 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29374"/>
                  </a:ext>
                </a:extLst>
              </a:tr>
              <a:tr h="540038">
                <a:tc>
                  <a:txBody>
                    <a:bodyPr/>
                    <a:lstStyle/>
                    <a:p>
                      <a:r>
                        <a:rPr lang="en-US" dirty="0"/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cube, 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03823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B14DC-49FC-E444-9AB7-EDCC5CFEA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Inertial Rules: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dirty="0"/>
              <a:t>%% Inertia rule 1: Anything that holds at step I, will also hold at step I+1 if no evidence shows its opposite. </a:t>
            </a:r>
          </a:p>
          <a:p>
            <a:pPr marL="0" indent="0">
              <a:buNone/>
            </a:pPr>
            <a:r>
              <a:rPr lang="en-IN" sz="1700" dirty="0"/>
              <a:t>holds(F,I+1) :- fluent(</a:t>
            </a:r>
            <a:r>
              <a:rPr lang="en-IN" sz="1700" dirty="0" err="1"/>
              <a:t>inertial,F</a:t>
            </a:r>
            <a:r>
              <a:rPr lang="en-IN" sz="1700" dirty="0"/>
              <a:t>), holds(F,I), not -holds(F,I+1), 		I&lt;n. 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dirty="0"/>
              <a:t>%% Inertia rule 2: Anything that does not hold at step I, will also not hold at step I+1, as long as no evidence shows its opposite.</a:t>
            </a:r>
          </a:p>
          <a:p>
            <a:pPr marL="0" indent="0">
              <a:buNone/>
            </a:pPr>
            <a:br>
              <a:rPr lang="en-IN" sz="1700" dirty="0"/>
            </a:br>
            <a:r>
              <a:rPr lang="en-IN" sz="1700" dirty="0"/>
              <a:t>-holds(F,I+1) :- fluent(</a:t>
            </a:r>
            <a:r>
              <a:rPr lang="en-IN" sz="1700" dirty="0" err="1"/>
              <a:t>inertial,F</a:t>
            </a:r>
            <a:r>
              <a:rPr lang="en-IN" sz="1700" dirty="0"/>
              <a:t>), -holds(F,I), not holds(F,I+1), 		I&lt;n.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C1666E-3BC7-A248-9464-D0745C412E98}"/>
              </a:ext>
            </a:extLst>
          </p:cNvPr>
          <p:cNvCxnSpPr/>
          <p:nvPr/>
        </p:nvCxnSpPr>
        <p:spPr>
          <a:xfrm>
            <a:off x="0" y="1582310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00BF144-B47E-0940-91A0-F8E43709E933}"/>
              </a:ext>
            </a:extLst>
          </p:cNvPr>
          <p:cNvSpPr/>
          <p:nvPr/>
        </p:nvSpPr>
        <p:spPr>
          <a:xfrm>
            <a:off x="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C4DB377-9B36-F942-B30D-151DE12B4CD1}"/>
              </a:ext>
            </a:extLst>
          </p:cNvPr>
          <p:cNvSpPr/>
          <p:nvPr/>
        </p:nvSpPr>
        <p:spPr>
          <a:xfrm rot="16200000">
            <a:off x="1127760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07846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639-2B1C-3A47-BB19-B6F43C3C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Initial State vs Final State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E666B99-F2F4-A24E-875E-F19FCC28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5818" y="1740378"/>
            <a:ext cx="3261665" cy="656320"/>
          </a:xfrm>
        </p:spPr>
        <p:txBody>
          <a:bodyPr/>
          <a:lstStyle/>
          <a:p>
            <a:pPr algn="ctr"/>
            <a:r>
              <a:rPr lang="en-US" b="0" dirty="0"/>
              <a:t>Initial State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C769967-F2CF-0747-BB26-86A93BC9A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5818" y="2505075"/>
            <a:ext cx="3261665" cy="36845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dirty="0"/>
              <a:t>%% Initial Configuration</a:t>
            </a:r>
            <a:br>
              <a:rPr lang="en-IN" sz="1200" dirty="0"/>
            </a:br>
            <a:r>
              <a:rPr lang="en-IN" sz="1200" dirty="0"/>
              <a:t>holds(on(g3,t), 0). 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dirty="0"/>
              <a:t>holds(on(r3,g3), 0). 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dirty="0"/>
              <a:t>holds(on(b3,r3), 0). 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dirty="0"/>
              <a:t>holds(on(y2,b3), 0). 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dirty="0"/>
              <a:t>holds(on(r2,y2), 0). 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dirty="0"/>
              <a:t>holds(on(g2,r2), 0). 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dirty="0"/>
              <a:t>holds(on(b2,g2), 0). 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dirty="0"/>
              <a:t>holds(on(g1,b2), 0). 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dirty="0"/>
              <a:t>holds(on(b1,g1), 0). 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dirty="0"/>
              <a:t>holds(on(y1,b1), 0). </a:t>
            </a:r>
          </a:p>
          <a:p>
            <a:pPr marL="0" inden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dirty="0"/>
              <a:t>holds(on(r1,y1), 0).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AC07FE7-0313-E542-A9E3-6451D2E43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667" y="1685926"/>
            <a:ext cx="3782333" cy="710769"/>
          </a:xfrm>
        </p:spPr>
        <p:txBody>
          <a:bodyPr/>
          <a:lstStyle/>
          <a:p>
            <a:pPr algn="ctr"/>
            <a:r>
              <a:rPr lang="en-US" b="0"/>
              <a:t>final state</a:t>
            </a:r>
            <a:endParaRPr lang="en-US" b="0" dirty="0"/>
          </a:p>
        </p:txBody>
      </p:sp>
      <p:pic>
        <p:nvPicPr>
          <p:cNvPr id="22" name="Content Placeholder 21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2AB1DEA0-B125-7E45-8B8F-FBA2F0C4DD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322766" y="2505075"/>
            <a:ext cx="558270" cy="3585736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BEEF84-6592-7D47-92B5-7A14B2F2EB9A}"/>
              </a:ext>
            </a:extLst>
          </p:cNvPr>
          <p:cNvCxnSpPr/>
          <p:nvPr/>
        </p:nvCxnSpPr>
        <p:spPr>
          <a:xfrm>
            <a:off x="0" y="1582310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5B172D5-D9D1-5542-B87E-CA0FBC80B8F8}"/>
              </a:ext>
            </a:extLst>
          </p:cNvPr>
          <p:cNvSpPr/>
          <p:nvPr/>
        </p:nvSpPr>
        <p:spPr>
          <a:xfrm>
            <a:off x="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4B6FE8A-7C8A-8249-B641-8CE569BE2DA3}"/>
              </a:ext>
            </a:extLst>
          </p:cNvPr>
          <p:cNvSpPr/>
          <p:nvPr/>
        </p:nvSpPr>
        <p:spPr>
          <a:xfrm rot="16200000">
            <a:off x="1127760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B22DD8B-659A-6245-ADA2-7BFA708FCDEC}"/>
              </a:ext>
            </a:extLst>
          </p:cNvPr>
          <p:cNvSpPr txBox="1">
            <a:spLocks/>
          </p:cNvSpPr>
          <p:nvPr/>
        </p:nvSpPr>
        <p:spPr>
          <a:xfrm>
            <a:off x="5869667" y="2505075"/>
            <a:ext cx="4407695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dirty="0"/>
              <a:t>%% Encoding action </a:t>
            </a:r>
          </a:p>
          <a:p>
            <a:pPr marL="0" indent="0">
              <a:buNone/>
            </a:pPr>
            <a:r>
              <a:rPr lang="en-IN" sz="1200" dirty="0"/>
              <a:t>occurs(put(r1,t),0). </a:t>
            </a:r>
          </a:p>
          <a:p>
            <a:pPr marL="0" indent="0">
              <a:buNone/>
            </a:pPr>
            <a:r>
              <a:rPr lang="en-IN" sz="1200" dirty="0"/>
              <a:t>occurs(remove(y1),1). </a:t>
            </a:r>
          </a:p>
          <a:p>
            <a:pPr marL="0" indent="0">
              <a:buNone/>
            </a:pPr>
            <a:r>
              <a:rPr lang="en-IN" sz="1200" dirty="0"/>
              <a:t>occurs(put(b1,t),2). </a:t>
            </a:r>
          </a:p>
          <a:p>
            <a:pPr marL="0" indent="0">
              <a:buNone/>
            </a:pPr>
            <a:r>
              <a:rPr lang="en-IN" sz="1200" dirty="0"/>
              <a:t>occurs(put(g1,t),3). </a:t>
            </a:r>
          </a:p>
          <a:p>
            <a:pPr marL="0" indent="0">
              <a:buNone/>
            </a:pPr>
            <a:r>
              <a:rPr lang="en-IN" sz="1200" dirty="0"/>
              <a:t>occurs(put(b2,b1),4). </a:t>
            </a:r>
          </a:p>
          <a:p>
            <a:pPr marL="0" indent="0">
              <a:buNone/>
            </a:pPr>
            <a:r>
              <a:rPr lang="en-IN" sz="1200" dirty="0"/>
              <a:t>occurs(put(g2,g1),5). </a:t>
            </a:r>
          </a:p>
          <a:p>
            <a:pPr marL="0" indent="0">
              <a:buNone/>
            </a:pPr>
            <a:r>
              <a:rPr lang="en-IN" sz="1200" dirty="0"/>
              <a:t>occurs(put(r2,r1),6).</a:t>
            </a:r>
          </a:p>
          <a:p>
            <a:pPr marL="0" indent="0">
              <a:buNone/>
            </a:pPr>
            <a:r>
              <a:rPr lang="en-IN" sz="1200" dirty="0"/>
              <a:t> occurs(remove(y2),7). </a:t>
            </a:r>
          </a:p>
          <a:p>
            <a:pPr marL="0" indent="0">
              <a:buNone/>
            </a:pPr>
            <a:r>
              <a:rPr lang="en-IN" sz="1200" dirty="0"/>
              <a:t>occurs(put(b3,b2),8). </a:t>
            </a:r>
          </a:p>
          <a:p>
            <a:pPr marL="0" indent="0">
              <a:buNone/>
            </a:pPr>
            <a:r>
              <a:rPr lang="en-IN" sz="1200" dirty="0"/>
              <a:t>occurs(put(r3,r2),9). </a:t>
            </a:r>
          </a:p>
          <a:p>
            <a:pPr marL="0" indent="0">
              <a:buNone/>
            </a:pPr>
            <a:r>
              <a:rPr lang="en-IN" sz="1200" dirty="0"/>
              <a:t>occurs(put(g3,g2),10). </a:t>
            </a:r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B134A619-063F-FE42-BF45-5FC83BB1D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833" y="4995291"/>
            <a:ext cx="2082300" cy="10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0369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639-2B1C-3A47-BB19-B6F43C3C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Query Evaluation.. (I)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C1D6-026D-A741-BEA6-393C27343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1223929" cy="49375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Show all the outcomes of holds for each transition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The output contains information like: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holds(on(r3,r2),11), holds(on(g3,g2),11), holds(on(b3,b2),11), holds(on(r2,r1),11), holds(on(g2,g1),11), holds(on(b2,b1),11), holds(on(r1,t),11), holds(on(g1,t),11), holds(on(b1,t),11).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This exactly, is the 11th and final stage of our desired outcome. 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BEEF84-6592-7D47-92B5-7A14B2F2EB9A}"/>
              </a:ext>
            </a:extLst>
          </p:cNvPr>
          <p:cNvCxnSpPr/>
          <p:nvPr/>
        </p:nvCxnSpPr>
        <p:spPr>
          <a:xfrm>
            <a:off x="0" y="1582310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C1578A3-2FDD-4044-BB80-270411C4DF71}"/>
              </a:ext>
            </a:extLst>
          </p:cNvPr>
          <p:cNvSpPr/>
          <p:nvPr/>
        </p:nvSpPr>
        <p:spPr>
          <a:xfrm>
            <a:off x="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52CFE17-7E55-E24E-B658-C8E9E45108F5}"/>
              </a:ext>
            </a:extLst>
          </p:cNvPr>
          <p:cNvSpPr/>
          <p:nvPr/>
        </p:nvSpPr>
        <p:spPr>
          <a:xfrm rot="16200000">
            <a:off x="1127760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8788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639-2B1C-3A47-BB19-B6F43C3C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Query Evaluation.. (II)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C1D6-026D-A741-BEA6-393C27343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1223929" cy="49375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Show the cubes which are removed:</a:t>
            </a:r>
          </a:p>
          <a:p>
            <a:pPr marL="0" indent="0" algn="just">
              <a:buNone/>
            </a:pPr>
            <a:r>
              <a:rPr lang="en-IN" dirty="0"/>
              <a:t>Output: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From this, we can see that both the yellow cubes are removed.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BEEF84-6592-7D47-92B5-7A14B2F2EB9A}"/>
              </a:ext>
            </a:extLst>
          </p:cNvPr>
          <p:cNvCxnSpPr/>
          <p:nvPr/>
        </p:nvCxnSpPr>
        <p:spPr>
          <a:xfrm>
            <a:off x="0" y="1582310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71CCC58-30D9-934E-A48E-AB95B44C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35" y="2433869"/>
            <a:ext cx="7670800" cy="2908300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48B03DF0-0901-1940-A415-4A132B2FDF37}"/>
              </a:ext>
            </a:extLst>
          </p:cNvPr>
          <p:cNvSpPr/>
          <p:nvPr/>
        </p:nvSpPr>
        <p:spPr>
          <a:xfrm>
            <a:off x="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856F321-C821-E145-9B63-E7EC057FC05F}"/>
              </a:ext>
            </a:extLst>
          </p:cNvPr>
          <p:cNvSpPr/>
          <p:nvPr/>
        </p:nvSpPr>
        <p:spPr>
          <a:xfrm rot="16200000">
            <a:off x="11277600" y="62760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771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ShapesVTI">
  <a:themeElements>
    <a:clrScheme name="Celestial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975</TotalTime>
  <Words>1301</Words>
  <Application>Microsoft Macintosh PowerPoint</Application>
  <PresentationFormat>Widescreen</PresentationFormat>
  <Paragraphs>127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Tw Cen MT</vt:lpstr>
      <vt:lpstr>ShapesVTI</vt:lpstr>
      <vt:lpstr>Report – Case Study  (Coloured Cubes)</vt:lpstr>
      <vt:lpstr>Problem Statement</vt:lpstr>
      <vt:lpstr>Transition Diagram</vt:lpstr>
      <vt:lpstr>Formal Description - Signature</vt:lpstr>
      <vt:lpstr>System Description (SD)</vt:lpstr>
      <vt:lpstr>Encoding SD into ASP</vt:lpstr>
      <vt:lpstr>Initial State vs Final State</vt:lpstr>
      <vt:lpstr>Query Evaluation.. (I)</vt:lpstr>
      <vt:lpstr>Query Evaluation.. (II)</vt:lpstr>
      <vt:lpstr>Query Evaluation.. (III)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– Case Study  (Coloured Cubes)</dc:title>
  <dc:creator>Mohit Mehndiratta</dc:creator>
  <cp:lastModifiedBy>Mohit Mehndiratta</cp:lastModifiedBy>
  <cp:revision>17</cp:revision>
  <dcterms:created xsi:type="dcterms:W3CDTF">2021-10-23T14:20:30Z</dcterms:created>
  <dcterms:modified xsi:type="dcterms:W3CDTF">2021-10-25T02:03:25Z</dcterms:modified>
</cp:coreProperties>
</file>