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1" r:id="rId1"/>
  </p:sldMasterIdLst>
  <p:sldIdLst>
    <p:sldId id="256" r:id="rId2"/>
    <p:sldId id="257" r:id="rId3"/>
    <p:sldId id="264" r:id="rId4"/>
    <p:sldId id="263" r:id="rId5"/>
    <p:sldId id="265" r:id="rId6"/>
    <p:sldId id="266" r:id="rId7"/>
    <p:sldId id="268" r:id="rId8"/>
    <p:sldId id="258" r:id="rId9"/>
    <p:sldId id="25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326E"/>
    <a:srgbClr val="FF2210"/>
    <a:srgbClr val="131A3A"/>
    <a:srgbClr val="CB41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22" d="100"/>
          <a:sy n="122" d="100"/>
        </p:scale>
        <p:origin x="-108" y="-36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2024-12-06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2024-12-06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</a:p>
          <a:p>
            <a:pPr lvl="0">
              <a:defRPr/>
            </a:pPr>
            <a:r>
              <a:rPr lang="ko-KR" altLang="en-US"/>
              <a:t>둘째 목차</a:t>
            </a:r>
          </a:p>
          <a:p>
            <a:pPr lvl="0">
              <a:defRPr/>
            </a:pPr>
            <a:r>
              <a:rPr lang="ko-KR" altLang="en-US"/>
              <a:t>셋째 목차</a:t>
            </a:r>
          </a:p>
          <a:p>
            <a:pPr lvl="0">
              <a:defRPr/>
            </a:pPr>
            <a:r>
              <a:rPr lang="ko-KR" altLang="en-US"/>
              <a:t>넷째 목차</a:t>
            </a:r>
          </a:p>
          <a:p>
            <a:pPr lvl="0">
              <a:defRPr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2024-12-06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2024-12-06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캡션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C0D67E4-DE97-4727-9C1D-1BF1F39DAE8D}" type="datetime1">
              <a:rPr lang="ko-KR" altLang="en-US"/>
              <a:pPr lvl="0">
                <a:defRPr/>
              </a:pPr>
              <a:t>2024-12-06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6C2EACD-1BC0-47DF-942D-3783EDA63BD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캡션 있는 인용문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C0D67E4-DE97-4727-9C1D-1BF1F39DAE8D}" type="datetime1">
              <a:rPr lang="ko-KR" altLang="en-US"/>
              <a:pPr lvl="0">
                <a:defRPr/>
              </a:pPr>
              <a:t>2024-12-06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6C2EACD-1BC0-47DF-942D-3783EDA63BD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명함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C0D67E4-DE97-4727-9C1D-1BF1F39DAE8D}" type="datetime1">
              <a:rPr lang="ko-KR" altLang="en-US"/>
              <a:pPr lvl="0">
                <a:defRPr/>
              </a:pPr>
              <a:t>2024-12-06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6C2EACD-1BC0-47DF-942D-3783EDA63BD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인용문 있는 명함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C0D67E4-DE97-4727-9C1D-1BF1F39DAE8D}" type="datetime1">
              <a:rPr lang="ko-KR" altLang="en-US"/>
              <a:pPr lvl="0">
                <a:defRPr/>
              </a:pPr>
              <a:t>2024-12-06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6C2EACD-1BC0-47DF-942D-3783EDA63BD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참 또는 거짓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C0D67E4-DE97-4727-9C1D-1BF1F39DAE8D}" type="datetime1">
              <a:rPr lang="ko-KR" altLang="en-US"/>
              <a:pPr lvl="0">
                <a:defRPr/>
              </a:pPr>
              <a:t>2024-12-06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6C2EACD-1BC0-47DF-942D-3783EDA63BD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2024-12-06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2024-12-06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2024-12-06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2024-12-06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2024-12-06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2024-12-06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2024-12-06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2024-12-06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2024-12-06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</p:sldLayoutIdLst>
  <p:transition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ko-KR"/>
              <a:t>Tabnine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097909" y="5324073"/>
            <a:ext cx="2229117" cy="582457"/>
          </a:xfrm>
        </p:spPr>
        <p:txBody>
          <a:bodyPr>
            <a:normAutofit fontScale="70000" lnSpcReduction="20000"/>
          </a:bodyPr>
          <a:lstStyle/>
          <a:p>
            <a:pPr lvl="0">
              <a:defRPr/>
            </a:pPr>
            <a:r>
              <a:rPr lang="en-US" altLang="ko-KR" dirty="0">
                <a:solidFill>
                  <a:srgbClr val="24326E"/>
                </a:solidFill>
              </a:rPr>
              <a:t>20210020 </a:t>
            </a:r>
            <a:r>
              <a:rPr lang="ko-KR" altLang="en-US" dirty="0">
                <a:solidFill>
                  <a:srgbClr val="24326E"/>
                </a:solidFill>
              </a:rPr>
              <a:t>민경민</a:t>
            </a: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2"/>
          <a:srcRect l="24815"/>
          <a:stretch/>
        </p:blipFill>
        <p:spPr>
          <a:xfrm>
            <a:off x="4440193" y="2410407"/>
            <a:ext cx="4081949" cy="1551214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521" y="2205660"/>
            <a:ext cx="2016727" cy="196070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>
              <a:defRPr/>
            </a:pPr>
            <a:r>
              <a:rPr lang="en-US" altLang="ko-KR" sz="4800" dirty="0" err="1" smtClean="0">
                <a:solidFill>
                  <a:srgbClr val="FF2210"/>
                </a:solidFill>
                <a:latin typeface="Calibri" pitchFamily="34" charset="0"/>
                <a:ea typeface="G마켓 산스 TTF Medium" pitchFamily="2" charset="-127"/>
                <a:cs typeface="Calibri" pitchFamily="34" charset="0"/>
              </a:rPr>
              <a:t>Tabnine</a:t>
            </a:r>
            <a:r>
              <a:rPr lang="en-US" altLang="ko-KR" sz="4800" dirty="0" smtClean="0">
                <a:solidFill>
                  <a:srgbClr val="FF2210"/>
                </a:solidFill>
                <a:latin typeface="Calibri" pitchFamily="34" charset="0"/>
                <a:ea typeface="G마켓 산스 TTF Medium" pitchFamily="2" charset="-127"/>
                <a:cs typeface="Calibri" pitchFamily="34" charset="0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이란</a:t>
            </a:r>
            <a:r>
              <a:rPr lang="en-US" altLang="ko-KR" sz="2800" dirty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?</a:t>
            </a:r>
            <a:endParaRPr lang="ko-KR" altLang="en-US" sz="2800" dirty="0">
              <a:solidFill>
                <a:schemeClr val="bg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32923" y="1855789"/>
            <a:ext cx="8596668" cy="4379696"/>
          </a:xfrm>
        </p:spPr>
        <p:txBody>
          <a:bodyPr>
            <a:noAutofit/>
          </a:bodyPr>
          <a:lstStyle/>
          <a:p>
            <a:pPr marL="342720" indent="-342720">
              <a:buFont typeface="Wingdings"/>
              <a:buChar char="§"/>
              <a:defRPr/>
            </a:pPr>
            <a:r>
              <a:rPr lang="ko-KR" altLang="en-US" sz="2400" dirty="0">
                <a:solidFill>
                  <a:schemeClr val="bg1"/>
                </a:solidFill>
                <a:latin typeface="나눔스퀘어 Light" pitchFamily="50" charset="-127"/>
                <a:ea typeface="나눔스퀘어 Light" pitchFamily="50" charset="-127"/>
              </a:rPr>
              <a:t>소프트웨어 개발자들을 위한 </a:t>
            </a:r>
            <a:r>
              <a:rPr lang="en-US" altLang="ko-KR" sz="2400" dirty="0">
                <a:solidFill>
                  <a:schemeClr val="bg1"/>
                </a:solidFill>
                <a:latin typeface="나눔스퀘어 Light" pitchFamily="50" charset="-127"/>
                <a:ea typeface="나눔스퀘어 Light" pitchFamily="50" charset="-127"/>
              </a:rPr>
              <a:t>AI </a:t>
            </a:r>
            <a:r>
              <a:rPr lang="ko-KR" altLang="en-US" sz="2400" dirty="0">
                <a:solidFill>
                  <a:schemeClr val="bg1"/>
                </a:solidFill>
                <a:latin typeface="나눔스퀘어 Light" pitchFamily="50" charset="-127"/>
                <a:ea typeface="나눔스퀘어 Light" pitchFamily="50" charset="-127"/>
              </a:rPr>
              <a:t>도구</a:t>
            </a:r>
            <a:r>
              <a:rPr lang="en-US" altLang="ko-KR" sz="2400" dirty="0">
                <a:solidFill>
                  <a:schemeClr val="bg1"/>
                </a:solidFill>
                <a:latin typeface="나눔스퀘어 Light" pitchFamily="50" charset="-127"/>
                <a:ea typeface="나눔스퀘어 Light" pitchFamily="50" charset="-127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나눔스퀘어 Light" pitchFamily="50" charset="-127"/>
                <a:ea typeface="나눔스퀘어 Light" pitchFamily="50" charset="-127"/>
              </a:rPr>
              <a:t>플러그인</a:t>
            </a:r>
            <a:r>
              <a:rPr lang="en-US" altLang="ko-KR" sz="2400" dirty="0">
                <a:solidFill>
                  <a:schemeClr val="bg1"/>
                </a:solidFill>
                <a:latin typeface="나눔스퀘어 Light" pitchFamily="50" charset="-127"/>
                <a:ea typeface="나눔스퀘어 Light" pitchFamily="50" charset="-127"/>
              </a:rPr>
              <a:t>)</a:t>
            </a:r>
          </a:p>
          <a:p>
            <a:pPr lvl="1">
              <a:buFontTx/>
              <a:buChar char="-"/>
              <a:defRPr/>
            </a:pPr>
            <a:r>
              <a:rPr lang="en-US" altLang="ko-KR" sz="2000" b="1" dirty="0" err="1" smtClean="0">
                <a:solidFill>
                  <a:schemeClr val="bg1"/>
                </a:solidFill>
                <a:latin typeface="나눔스퀘어 Light" pitchFamily="50" charset="-127"/>
                <a:ea typeface="나눔스퀘어 Light" pitchFamily="50" charset="-127"/>
              </a:rPr>
              <a:t>VSCode</a:t>
            </a:r>
            <a:r>
              <a:rPr lang="en-US" altLang="ko-KR" sz="2000" b="1" dirty="0">
                <a:solidFill>
                  <a:schemeClr val="bg1"/>
                </a:solidFill>
                <a:latin typeface="나눔스퀘어 Light" pitchFamily="50" charset="-127"/>
                <a:ea typeface="나눔스퀘어 Light" pitchFamily="50" charset="-127"/>
              </a:rPr>
              <a:t>, </a:t>
            </a:r>
            <a:r>
              <a:rPr lang="en-US" altLang="ko-KR" sz="2000" b="1" dirty="0" smtClean="0">
                <a:solidFill>
                  <a:schemeClr val="bg1"/>
                </a:solidFill>
                <a:latin typeface="나눔스퀘어 Light" pitchFamily="50" charset="-127"/>
                <a:ea typeface="나눔스퀘어 Light" pitchFamily="50" charset="-127"/>
              </a:rPr>
              <a:t> 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나눔스퀘어 Light" pitchFamily="50" charset="-127"/>
                <a:ea typeface="나눔스퀘어 Light" pitchFamily="50" charset="-127"/>
              </a:rPr>
              <a:t>intelij</a:t>
            </a:r>
            <a:r>
              <a:rPr lang="en-US" altLang="ko-KR" sz="2000" b="1" dirty="0" smtClean="0">
                <a:solidFill>
                  <a:schemeClr val="bg1"/>
                </a:solidFill>
                <a:latin typeface="나눔스퀘어 Light" pitchFamily="50" charset="-127"/>
                <a:ea typeface="나눔스퀘어 Light" pitchFamily="50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스퀘어 Light" pitchFamily="50" charset="-127"/>
                <a:ea typeface="나눔스퀘어 Light" pitchFamily="50" charset="-127"/>
              </a:rPr>
              <a:t>IDEA</a:t>
            </a:r>
            <a:r>
              <a:rPr lang="en-US" altLang="ko-KR" sz="2000" b="1" dirty="0" smtClean="0">
                <a:solidFill>
                  <a:schemeClr val="bg1"/>
                </a:solidFill>
                <a:latin typeface="나눔스퀘어 Light" pitchFamily="50" charset="-127"/>
                <a:ea typeface="나눔스퀘어 Light" pitchFamily="50" charset="-127"/>
              </a:rPr>
              <a:t>,  </a:t>
            </a:r>
            <a:r>
              <a:rPr lang="en-US" altLang="ko-KR" sz="2000" b="1" dirty="0" err="1">
                <a:solidFill>
                  <a:schemeClr val="bg1"/>
                </a:solidFill>
                <a:latin typeface="나눔스퀘어 Light" pitchFamily="50" charset="-127"/>
                <a:ea typeface="나눔스퀘어 Light" pitchFamily="50" charset="-127"/>
              </a:rPr>
              <a:t>Emacs</a:t>
            </a:r>
            <a:r>
              <a:rPr lang="en-US" altLang="ko-KR" sz="2000" b="1" dirty="0">
                <a:solidFill>
                  <a:schemeClr val="bg1"/>
                </a:solidFill>
                <a:latin typeface="나눔스퀘어 Light" pitchFamily="50" charset="-127"/>
                <a:ea typeface="나눔스퀘어 Light" pitchFamily="50" charset="-127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나눔스퀘어 Light" pitchFamily="50" charset="-127"/>
                <a:ea typeface="나눔스퀘어 Light" pitchFamily="50" charset="-127"/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  <a:latin typeface="나눔스퀘어 Light" pitchFamily="50" charset="-127"/>
                <a:ea typeface="나눔스퀘어 Light" pitchFamily="50" charset="-127"/>
              </a:rPr>
              <a:t>등의  </a:t>
            </a:r>
            <a:r>
              <a:rPr lang="en-US" altLang="ko-KR" sz="2000" b="1" dirty="0" smtClean="0">
                <a:solidFill>
                  <a:schemeClr val="bg1"/>
                </a:solidFill>
                <a:latin typeface="나눔스퀘어 Light" pitchFamily="50" charset="-127"/>
                <a:ea typeface="나눔스퀘어 Light" pitchFamily="50" charset="-127"/>
              </a:rPr>
              <a:t>IDE</a:t>
            </a:r>
            <a:r>
              <a:rPr lang="ko-KR" altLang="en-US" sz="2000" b="1" dirty="0" smtClean="0">
                <a:solidFill>
                  <a:schemeClr val="bg1"/>
                </a:solidFill>
                <a:latin typeface="나눔스퀘어 Light" pitchFamily="50" charset="-127"/>
                <a:ea typeface="나눔스퀘어 Light" pitchFamily="50" charset="-127"/>
              </a:rPr>
              <a:t>에서  설치  가능</a:t>
            </a:r>
            <a:endParaRPr lang="en-US" altLang="ko-KR" sz="2000" b="1" dirty="0" smtClean="0">
              <a:solidFill>
                <a:schemeClr val="bg1"/>
              </a:solidFill>
              <a:latin typeface="나눔스퀘어 Light" pitchFamily="50" charset="-127"/>
              <a:ea typeface="나눔스퀘어 Light" pitchFamily="50" charset="-127"/>
            </a:endParaRPr>
          </a:p>
          <a:p>
            <a:pPr lvl="1">
              <a:buFontTx/>
              <a:buChar char="-"/>
              <a:defRPr/>
            </a:pPr>
            <a:endParaRPr lang="ko-KR" altLang="en-US" sz="2400" b="1" dirty="0">
              <a:solidFill>
                <a:schemeClr val="bg1"/>
              </a:solidFill>
              <a:latin typeface="나눔스퀘어 Light" pitchFamily="50" charset="-127"/>
              <a:ea typeface="나눔스퀘어 Light" pitchFamily="50" charset="-127"/>
            </a:endParaRPr>
          </a:p>
          <a:p>
            <a:pPr>
              <a:buFont typeface="Wingdings"/>
              <a:buChar char="§"/>
              <a:defRPr/>
            </a:pPr>
            <a:r>
              <a:rPr lang="en-US" altLang="ko-KR" sz="2400" dirty="0">
                <a:solidFill>
                  <a:schemeClr val="bg1"/>
                </a:solidFill>
                <a:latin typeface="나눔스퀘어 Light" pitchFamily="50" charset="-127"/>
                <a:ea typeface="나눔스퀘어 Light" pitchFamily="50" charset="-127"/>
              </a:rPr>
              <a:t>AI</a:t>
            </a:r>
            <a:r>
              <a:rPr lang="ko-KR" altLang="en-US" sz="2400" dirty="0">
                <a:solidFill>
                  <a:schemeClr val="bg1"/>
                </a:solidFill>
                <a:latin typeface="나눔스퀘어 Light" pitchFamily="50" charset="-127"/>
                <a:ea typeface="나눔스퀘어 Light" pitchFamily="50" charset="-127"/>
              </a:rPr>
              <a:t>를 통한 코드 작성</a:t>
            </a:r>
            <a:r>
              <a:rPr lang="en-US" altLang="ko-KR" sz="2400" dirty="0">
                <a:solidFill>
                  <a:schemeClr val="bg1"/>
                </a:solidFill>
                <a:latin typeface="나눔스퀘어 Light" pitchFamily="50" charset="-127"/>
                <a:ea typeface="나눔스퀘어 Light" pitchFamily="50" charset="-127"/>
              </a:rPr>
              <a:t> &amp; </a:t>
            </a:r>
            <a:r>
              <a:rPr lang="ko-KR" altLang="en-US" sz="2400" dirty="0">
                <a:solidFill>
                  <a:schemeClr val="bg1"/>
                </a:solidFill>
                <a:latin typeface="나눔스퀘어 Light" pitchFamily="50" charset="-127"/>
                <a:ea typeface="나눔스퀘어 Light" pitchFamily="50" charset="-127"/>
              </a:rPr>
              <a:t>품질 향상 </a:t>
            </a:r>
            <a:r>
              <a:rPr lang="en-US" altLang="ko-KR" sz="2400" dirty="0">
                <a:solidFill>
                  <a:schemeClr val="bg1"/>
                </a:solidFill>
                <a:latin typeface="나눔스퀘어 Light" pitchFamily="50" charset="-127"/>
                <a:ea typeface="나눔스퀘어 Light" pitchFamily="50" charset="-127"/>
              </a:rPr>
              <a:t>&amp; AI 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 Light" pitchFamily="50" charset="-127"/>
                <a:ea typeface="나눔스퀘어 Light" pitchFamily="50" charset="-127"/>
              </a:rPr>
              <a:t>Chat </a:t>
            </a:r>
          </a:p>
          <a:p>
            <a:pPr>
              <a:buFont typeface="Wingdings"/>
              <a:buChar char="§"/>
              <a:defRPr/>
            </a:pPr>
            <a:endParaRPr lang="en-US" altLang="ko-KR" sz="2400" dirty="0">
              <a:latin typeface="나눔스퀘어 Light" pitchFamily="50" charset="-127"/>
              <a:ea typeface="나눔스퀘어 Light" pitchFamily="50" charset="-127"/>
            </a:endParaRPr>
          </a:p>
          <a:p>
            <a:pPr>
              <a:buFont typeface="Wingdings"/>
              <a:buChar char="§"/>
              <a:defRPr/>
            </a:pPr>
            <a:r>
              <a:rPr lang="ko-KR" altLang="en-US" sz="2400" dirty="0" err="1">
                <a:solidFill>
                  <a:schemeClr val="bg1"/>
                </a:solidFill>
                <a:latin typeface="나눔스퀘어 Light" pitchFamily="50" charset="-127"/>
                <a:ea typeface="나눔스퀘어 Light" pitchFamily="50" charset="-127"/>
              </a:rPr>
              <a:t>클라우드</a:t>
            </a:r>
            <a:r>
              <a:rPr lang="en-US" altLang="ko-KR" sz="2400" dirty="0">
                <a:solidFill>
                  <a:schemeClr val="bg1"/>
                </a:solidFill>
                <a:latin typeface="나눔스퀘어 Light" pitchFamily="50" charset="-127"/>
                <a:ea typeface="나눔스퀘어 Light" pitchFamily="50" charset="-127"/>
              </a:rPr>
              <a:t>/</a:t>
            </a:r>
            <a:r>
              <a:rPr lang="ko-KR" altLang="en-US" sz="2400" dirty="0">
                <a:solidFill>
                  <a:schemeClr val="bg1"/>
                </a:solidFill>
                <a:latin typeface="나눔스퀘어 Light" pitchFamily="50" charset="-127"/>
                <a:ea typeface="나눔스퀘어 Light" pitchFamily="50" charset="-127"/>
              </a:rPr>
              <a:t>로컬 환경 실행 기능</a:t>
            </a:r>
          </a:p>
          <a:p>
            <a:pPr lvl="1">
              <a:buFontTx/>
              <a:buChar char="-"/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나눔스퀘어 Light" pitchFamily="50" charset="-127"/>
                <a:ea typeface="나눔스퀘어 Light" pitchFamily="50" charset="-127"/>
              </a:rPr>
              <a:t>AWS</a:t>
            </a:r>
            <a:r>
              <a:rPr lang="en-US" altLang="ko-KR" sz="2000" dirty="0">
                <a:solidFill>
                  <a:schemeClr val="bg1"/>
                </a:solidFill>
                <a:latin typeface="나눔스퀘어 Light" pitchFamily="50" charset="-127"/>
                <a:ea typeface="나눔스퀘어 Light" pitchFamily="50" charset="-127"/>
              </a:rPr>
              <a:t>, </a:t>
            </a:r>
            <a:r>
              <a:rPr lang="en-US" altLang="ko-KR" sz="2000" dirty="0" err="1">
                <a:solidFill>
                  <a:schemeClr val="bg1"/>
                </a:solidFill>
                <a:latin typeface="나눔스퀘어 Light" pitchFamily="50" charset="-127"/>
                <a:ea typeface="나눔스퀘어 Light" pitchFamily="50" charset="-127"/>
              </a:rPr>
              <a:t>google</a:t>
            </a:r>
            <a:r>
              <a:rPr lang="en-US" altLang="ko-KR" sz="2000" dirty="0">
                <a:solidFill>
                  <a:schemeClr val="bg1"/>
                </a:solidFill>
                <a:latin typeface="나눔스퀘어 Light" pitchFamily="50" charset="-127"/>
                <a:ea typeface="나눔스퀘어 Light" pitchFamily="50" charset="-127"/>
              </a:rPr>
              <a:t> cloud, </a:t>
            </a:r>
            <a:r>
              <a:rPr lang="en-US" altLang="ko-KR" sz="2000" dirty="0" err="1">
                <a:solidFill>
                  <a:schemeClr val="bg1"/>
                </a:solidFill>
                <a:latin typeface="나눔스퀘어 Light" pitchFamily="50" charset="-127"/>
                <a:ea typeface="나눔스퀘어 Light" pitchFamily="50" charset="-127"/>
              </a:rPr>
              <a:t>broadcom</a:t>
            </a:r>
            <a:r>
              <a:rPr lang="en-US" altLang="ko-KR" sz="2000" dirty="0">
                <a:solidFill>
                  <a:schemeClr val="bg1"/>
                </a:solidFill>
                <a:latin typeface="나눔스퀘어 Light" pitchFamily="50" charset="-127"/>
                <a:ea typeface="나눔스퀘어 Light" pitchFamily="50" charset="-127"/>
              </a:rPr>
              <a:t> Inc. </a:t>
            </a:r>
            <a:r>
              <a:rPr lang="ko-KR" altLang="en-US" sz="2000" dirty="0">
                <a:solidFill>
                  <a:schemeClr val="bg1"/>
                </a:solidFill>
                <a:latin typeface="나눔스퀘어 Light" pitchFamily="50" charset="-127"/>
                <a:ea typeface="나눔스퀘어 Light" pitchFamily="50" charset="-127"/>
              </a:rPr>
              <a:t>등 </a:t>
            </a:r>
            <a:r>
              <a:rPr lang="ko-KR" altLang="en-US" sz="2000" dirty="0" err="1">
                <a:solidFill>
                  <a:schemeClr val="bg1"/>
                </a:solidFill>
                <a:latin typeface="나눔스퀘어 Light" pitchFamily="50" charset="-127"/>
                <a:ea typeface="나눔스퀘어 Light" pitchFamily="50" charset="-127"/>
              </a:rPr>
              <a:t>파트너십</a:t>
            </a:r>
            <a:r>
              <a:rPr lang="ko-KR" altLang="en-US" sz="2000" dirty="0">
                <a:solidFill>
                  <a:schemeClr val="bg1"/>
                </a:solidFill>
                <a:latin typeface="나눔스퀘어 Light" pitchFamily="50" charset="-127"/>
                <a:ea typeface="나눔스퀘어 Light" pitchFamily="50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Light" pitchFamily="50" charset="-127"/>
                <a:ea typeface="나눔스퀘어 Light" pitchFamily="50" charset="-127"/>
              </a:rPr>
              <a:t>확장</a:t>
            </a:r>
            <a:endParaRPr lang="en-US" altLang="ko-KR" sz="2000" dirty="0" smtClean="0">
              <a:solidFill>
                <a:schemeClr val="bg1"/>
              </a:solidFill>
              <a:latin typeface="나눔스퀘어 Light" pitchFamily="50" charset="-127"/>
              <a:ea typeface="나눔스퀘어 Light" pitchFamily="50" charset="-127"/>
            </a:endParaRPr>
          </a:p>
          <a:p>
            <a:pPr lvl="1">
              <a:buFontTx/>
              <a:buChar char="-"/>
              <a:defRPr/>
            </a:pPr>
            <a:endParaRPr lang="ko-KR" altLang="en-US" sz="2400" dirty="0">
              <a:solidFill>
                <a:schemeClr val="bg1"/>
              </a:solidFill>
              <a:latin typeface="나눔스퀘어 Light" pitchFamily="50" charset="-127"/>
              <a:ea typeface="나눔스퀘어 Light" pitchFamily="50" charset="-127"/>
            </a:endParaRPr>
          </a:p>
          <a:p>
            <a:pPr>
              <a:buFont typeface="Wingdings"/>
              <a:buChar char="§"/>
              <a:defRPr/>
            </a:pPr>
            <a:r>
              <a:rPr lang="ko-KR" altLang="en-US" sz="2400" dirty="0">
                <a:solidFill>
                  <a:schemeClr val="bg1"/>
                </a:solidFill>
                <a:latin typeface="나눔스퀘어 Light" pitchFamily="50" charset="-127"/>
                <a:ea typeface="나눔스퀘어 Light" pitchFamily="50" charset="-127"/>
              </a:rPr>
              <a:t>다양한 프로그래밍 언어 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 Light" pitchFamily="50" charset="-127"/>
                <a:ea typeface="나눔스퀘어 Light" pitchFamily="50" charset="-127"/>
              </a:rPr>
              <a:t>지원</a:t>
            </a:r>
            <a:endParaRPr lang="ko-KR" altLang="en-US" sz="2400" dirty="0">
              <a:solidFill>
                <a:schemeClr val="bg1"/>
              </a:solidFill>
              <a:latin typeface="나눔스퀘어 Light" pitchFamily="50" charset="-127"/>
              <a:ea typeface="나눔스퀘어 Light" pitchFamily="50" charset="-127"/>
            </a:endParaRPr>
          </a:p>
          <a:p>
            <a:pPr marL="457200" lvl="1" indent="0">
              <a:buNone/>
              <a:defRPr/>
            </a:pPr>
            <a:r>
              <a:rPr lang="en-US" altLang="ko-KR" sz="2400" dirty="0" smtClean="0">
                <a:solidFill>
                  <a:schemeClr val="bg1"/>
                </a:solidFill>
                <a:latin typeface="나눔스퀘어 Light" pitchFamily="50" charset="-127"/>
                <a:ea typeface="나눔스퀘어 Light" pitchFamily="50" charset="-127"/>
              </a:rPr>
              <a:t>-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Light" pitchFamily="50" charset="-127"/>
                <a:ea typeface="나눔스퀘어 Light" pitchFamily="50" charset="-127"/>
              </a:rPr>
              <a:t>CSS</a:t>
            </a:r>
            <a:r>
              <a:rPr lang="en-US" altLang="ko-KR" sz="2000" dirty="0">
                <a:solidFill>
                  <a:schemeClr val="bg1"/>
                </a:solidFill>
                <a:latin typeface="나눔스퀘어 Light" pitchFamily="50" charset="-127"/>
                <a:ea typeface="나눔스퀘어 Light" pitchFamily="50" charset="-127"/>
              </a:rPr>
              <a:t>, Python, </a:t>
            </a:r>
            <a:r>
              <a:rPr lang="en-US" altLang="ko-KR" sz="2000" dirty="0" err="1">
                <a:solidFill>
                  <a:schemeClr val="bg1"/>
                </a:solidFill>
                <a:latin typeface="나눔스퀘어 Light" pitchFamily="50" charset="-127"/>
                <a:ea typeface="나눔스퀘어 Light" pitchFamily="50" charset="-127"/>
              </a:rPr>
              <a:t>Kotlin</a:t>
            </a:r>
            <a:r>
              <a:rPr lang="en-US" altLang="ko-KR" sz="2000" dirty="0">
                <a:solidFill>
                  <a:schemeClr val="bg1"/>
                </a:solidFill>
                <a:latin typeface="나눔스퀘어 Light" pitchFamily="50" charset="-127"/>
                <a:ea typeface="나눔스퀘어 Light" pitchFamily="50" charset="-127"/>
              </a:rPr>
              <a:t>, R, SQL </a:t>
            </a:r>
            <a:r>
              <a:rPr lang="ko-KR" altLang="en-US" sz="2000" dirty="0">
                <a:solidFill>
                  <a:schemeClr val="bg1"/>
                </a:solidFill>
                <a:latin typeface="나눔스퀘어 Light" pitchFamily="50" charset="-127"/>
                <a:ea typeface="나눔스퀘어 Light" pitchFamily="50" charset="-127"/>
              </a:rPr>
              <a:t>등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err="1">
                <a:solidFill>
                  <a:srgbClr val="FF2210"/>
                </a:solidFill>
              </a:rPr>
              <a:t>Tabnine</a:t>
            </a:r>
            <a:r>
              <a:rPr lang="en-US" altLang="ko-KR" dirty="0">
                <a:solidFill>
                  <a:srgbClr val="FF2210"/>
                </a:solidFill>
              </a:rPr>
              <a:t> </a:t>
            </a:r>
            <a:r>
              <a:rPr lang="en-US" altLang="ko-KR" dirty="0">
                <a:solidFill>
                  <a:srgbClr val="131A3A"/>
                </a:solidFill>
              </a:rPr>
              <a:t>AI chat</a:t>
            </a:r>
            <a:endParaRPr lang="ko-KR" altLang="en-US" dirty="0">
              <a:solidFill>
                <a:srgbClr val="131A3A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3" y="1548418"/>
            <a:ext cx="9455207" cy="3880773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§"/>
              <a:defRPr/>
            </a:pPr>
            <a:r>
              <a:rPr lang="en-US" altLang="ko-KR" sz="2400" dirty="0" err="1">
                <a:latin typeface="나눔스퀘어" pitchFamily="50" charset="-127"/>
                <a:ea typeface="나눔스퀘어" pitchFamily="50" charset="-127"/>
              </a:rPr>
              <a:t>Tabnine</a:t>
            </a:r>
            <a:r>
              <a:rPr lang="ko-KR" altLang="en-US" sz="2400" dirty="0">
                <a:latin typeface="나눔스퀘어" pitchFamily="50" charset="-127"/>
                <a:ea typeface="나눔스퀘어" pitchFamily="50" charset="-127"/>
              </a:rPr>
              <a:t>은 </a:t>
            </a:r>
            <a:r>
              <a:rPr lang="en-US" altLang="ko-KR" sz="2400" dirty="0">
                <a:latin typeface="나눔스퀘어" pitchFamily="50" charset="-127"/>
                <a:ea typeface="나눔스퀘어" pitchFamily="50" charset="-127"/>
              </a:rPr>
              <a:t>AI</a:t>
            </a:r>
            <a:r>
              <a:rPr lang="ko-KR" altLang="en-US" sz="2400" dirty="0">
                <a:latin typeface="나눔스퀘어" pitchFamily="50" charset="-127"/>
                <a:ea typeface="나눔스퀘어" pitchFamily="50" charset="-127"/>
              </a:rPr>
              <a:t> 기능으로 사용자에게 코드 생성 </a:t>
            </a:r>
            <a:r>
              <a:rPr lang="en-US" altLang="ko-KR" sz="2400" dirty="0">
                <a:latin typeface="나눔스퀘어" pitchFamily="50" charset="-127"/>
                <a:ea typeface="나눔스퀘어" pitchFamily="50" charset="-127"/>
              </a:rPr>
              <a:t>&amp; </a:t>
            </a:r>
            <a:r>
              <a:rPr lang="ko-KR" altLang="en-US" sz="2400" dirty="0">
                <a:latin typeface="나눔스퀘어" pitchFamily="50" charset="-127"/>
                <a:ea typeface="나눔스퀘어" pitchFamily="50" charset="-127"/>
              </a:rPr>
              <a:t>수정 </a:t>
            </a:r>
            <a:r>
              <a:rPr lang="en-US" altLang="ko-KR" sz="2400" dirty="0">
                <a:latin typeface="나눔스퀘어" pitchFamily="50" charset="-127"/>
                <a:ea typeface="나눔스퀘어" pitchFamily="50" charset="-127"/>
              </a:rPr>
              <a:t>&amp; </a:t>
            </a:r>
            <a:r>
              <a:rPr lang="ko-KR" altLang="en-US" sz="2400" dirty="0">
                <a:latin typeface="나눔스퀘어" pitchFamily="50" charset="-127"/>
                <a:ea typeface="나눔스퀘어" pitchFamily="50" charset="-127"/>
              </a:rPr>
              <a:t>설명 </a:t>
            </a:r>
            <a:r>
              <a:rPr lang="ko-KR" altLang="en-US" sz="2400" dirty="0" smtClean="0">
                <a:latin typeface="나눔스퀘어" pitchFamily="50" charset="-127"/>
                <a:ea typeface="나눔스퀘어" pitchFamily="50" charset="-127"/>
              </a:rPr>
              <a:t>가능</a:t>
            </a:r>
            <a:endParaRPr lang="en-US" altLang="ko-KR" sz="2400" dirty="0" smtClean="0">
              <a:latin typeface="나눔스퀘어" pitchFamily="50" charset="-127"/>
              <a:ea typeface="나눔스퀘어" pitchFamily="50" charset="-127"/>
            </a:endParaRPr>
          </a:p>
          <a:p>
            <a:pPr lvl="0">
              <a:buFont typeface="Wingdings" pitchFamily="2" charset="2"/>
              <a:buChar char="§"/>
              <a:defRPr/>
            </a:pPr>
            <a:endParaRPr lang="ko-KR" altLang="en-US" sz="2400" dirty="0">
              <a:latin typeface="나눔스퀘어" pitchFamily="50" charset="-127"/>
              <a:ea typeface="나눔스퀘어" pitchFamily="50" charset="-127"/>
            </a:endParaRPr>
          </a:p>
          <a:p>
            <a:pPr lvl="0">
              <a:buFont typeface="Wingdings" pitchFamily="2" charset="2"/>
              <a:buChar char="§"/>
              <a:defRPr/>
            </a:pPr>
            <a:r>
              <a:rPr lang="en-US" altLang="ko-KR" sz="2400" dirty="0">
                <a:latin typeface="나눔스퀘어" pitchFamily="50" charset="-127"/>
                <a:ea typeface="나눔스퀘어" pitchFamily="50" charset="-127"/>
              </a:rPr>
              <a:t>AI</a:t>
            </a:r>
            <a:r>
              <a:rPr lang="ko-KR" altLang="en-US" sz="2400" dirty="0">
                <a:latin typeface="나눔스퀘어" pitchFamily="50" charset="-127"/>
                <a:ea typeface="나눔스퀘어" pitchFamily="50" charset="-127"/>
              </a:rPr>
              <a:t>에게 적용시킬 </a:t>
            </a:r>
            <a:r>
              <a:rPr lang="en-US" altLang="ko-KR" sz="2400" dirty="0">
                <a:latin typeface="나눔스퀘어" pitchFamily="50" charset="-127"/>
                <a:ea typeface="나눔스퀘어" pitchFamily="50" charset="-127"/>
              </a:rPr>
              <a:t>LLM</a:t>
            </a:r>
            <a:r>
              <a:rPr lang="ko-KR" altLang="en-US" sz="2400" dirty="0">
                <a:latin typeface="나눔스퀘어" pitchFamily="50" charset="-127"/>
                <a:ea typeface="나눔스퀘어" pitchFamily="50" charset="-127"/>
              </a:rPr>
              <a:t>을 사용자가 지정 가능</a:t>
            </a:r>
          </a:p>
          <a:p>
            <a:pPr marL="457200" lvl="1" indent="0">
              <a:buNone/>
              <a:defRPr/>
            </a:pPr>
            <a:r>
              <a:rPr lang="en-US" altLang="ko-KR" sz="2400" dirty="0" smtClean="0">
                <a:latin typeface="나눔스퀘어" pitchFamily="50" charset="-127"/>
                <a:ea typeface="나눔스퀘어" pitchFamily="50" charset="-127"/>
              </a:rPr>
              <a:t>- LLM </a:t>
            </a:r>
            <a:r>
              <a:rPr lang="en-US" altLang="ko-KR" sz="2400" dirty="0">
                <a:latin typeface="나눔스퀘어" pitchFamily="50" charset="-127"/>
                <a:ea typeface="나눔스퀘어" pitchFamily="50" charset="-127"/>
              </a:rPr>
              <a:t>: Claude 3.5 Sonnet, GPT-4o, Command R+, </a:t>
            </a:r>
            <a:r>
              <a:rPr lang="en-US" altLang="ko-KR" sz="2400" dirty="0" err="1">
                <a:latin typeface="나눔스퀘어" pitchFamily="50" charset="-127"/>
                <a:ea typeface="나눔스퀘어" pitchFamily="50" charset="-127"/>
              </a:rPr>
              <a:t>Codestral</a:t>
            </a:r>
            <a:endParaRPr lang="ko-KR" altLang="en-US" sz="2400" dirty="0"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61709" y="3563098"/>
            <a:ext cx="3732158" cy="318679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717553" y="3738814"/>
            <a:ext cx="4972050" cy="25241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err="1">
                <a:solidFill>
                  <a:srgbClr val="FF2210"/>
                </a:solidFill>
              </a:rPr>
              <a:t>Tabnine</a:t>
            </a:r>
            <a:r>
              <a:rPr lang="en-US" altLang="ko-KR" dirty="0"/>
              <a:t> </a:t>
            </a:r>
            <a:r>
              <a:rPr lang="ko-KR" altLang="en-US" sz="3600" dirty="0"/>
              <a:t>코드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4313" y="1946189"/>
            <a:ext cx="10972798" cy="483973"/>
          </a:xfrm>
        </p:spPr>
        <p:txBody>
          <a:bodyPr>
            <a:normAutofit/>
          </a:bodyPr>
          <a:lstStyle/>
          <a:p>
            <a:pPr marL="0" lvl="0" indent="0" algn="ctr">
              <a:buNone/>
              <a:defRPr/>
            </a:pPr>
            <a:r>
              <a:rPr lang="ko-KR" altLang="en-US" sz="2400" dirty="0">
                <a:latin typeface="나눔스퀘어" pitchFamily="50" charset="-127"/>
                <a:ea typeface="나눔스퀘어" pitchFamily="50" charset="-127"/>
              </a:rPr>
              <a:t>코드를 작성할 때</a:t>
            </a:r>
            <a:r>
              <a:rPr lang="en-US" altLang="ko-KR" sz="2400" dirty="0">
                <a:latin typeface="나눔스퀘어" pitchFamily="50" charset="-127"/>
                <a:ea typeface="나눔스퀘어" pitchFamily="50" charset="-127"/>
              </a:rPr>
              <a:t>, AI</a:t>
            </a:r>
            <a:r>
              <a:rPr lang="ko-KR" altLang="en-US" sz="2400" dirty="0">
                <a:latin typeface="나눔스퀘어" pitchFamily="50" charset="-127"/>
                <a:ea typeface="나눔스퀘어" pitchFamily="50" charset="-127"/>
              </a:rPr>
              <a:t>가 작성해야 할 코드를 추론하여 제시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040104" y="2674912"/>
            <a:ext cx="5907088" cy="26670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77047" y="741037"/>
            <a:ext cx="5370628" cy="420497"/>
          </a:xfrm>
        </p:spPr>
        <p:txBody>
          <a:bodyPr>
            <a:noAutofit/>
          </a:bodyPr>
          <a:lstStyle/>
          <a:p>
            <a:pPr marL="0" lvl="0" indent="0" algn="ctr">
              <a:buNone/>
              <a:defRPr/>
            </a:pPr>
            <a:r>
              <a:rPr lang="en-US" altLang="ko-KR" sz="2400" dirty="0">
                <a:latin typeface="나눔스퀘어" pitchFamily="50" charset="-127"/>
                <a:ea typeface="나눔스퀘어" pitchFamily="50" charset="-127"/>
              </a:rPr>
              <a:t>AI</a:t>
            </a:r>
            <a:r>
              <a:rPr lang="ko-KR" altLang="en-US" sz="2400" dirty="0">
                <a:latin typeface="나눔스퀘어" pitchFamily="50" charset="-127"/>
                <a:ea typeface="나눔스퀘어" pitchFamily="50" charset="-127"/>
              </a:rPr>
              <a:t>에게 코드와 관련된 질문을 </a:t>
            </a:r>
            <a:r>
              <a:rPr lang="ko-KR" altLang="en-US" sz="2400" dirty="0" smtClean="0">
                <a:latin typeface="나눔스퀘어" pitchFamily="50" charset="-127"/>
                <a:ea typeface="나눔스퀘어" pitchFamily="50" charset="-127"/>
              </a:rPr>
              <a:t>하면</a:t>
            </a:r>
            <a:r>
              <a:rPr lang="en-US" altLang="ko-KR" sz="2400" dirty="0" smtClean="0">
                <a:latin typeface="나눔스퀘어" pitchFamily="50" charset="-127"/>
                <a:ea typeface="나눔스퀘어" pitchFamily="50" charset="-127"/>
              </a:rPr>
              <a:t>,</a:t>
            </a:r>
            <a:endParaRPr lang="ko-KR" altLang="en-US" sz="2400" dirty="0"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534397" y="3846598"/>
            <a:ext cx="5734374" cy="2743034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/>
          <a:srcRect t="66770"/>
          <a:stretch>
            <a:fillRect/>
          </a:stretch>
        </p:blipFill>
        <p:spPr>
          <a:xfrm>
            <a:off x="3808577" y="1462804"/>
            <a:ext cx="4338783" cy="69008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내용 개체 틀 2"/>
          <p:cNvSpPr txBox="1"/>
          <p:nvPr/>
        </p:nvSpPr>
        <p:spPr>
          <a:xfrm>
            <a:off x="3683097" y="3115082"/>
            <a:ext cx="5436973" cy="37776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altLang="ko-KR" sz="2400" dirty="0"/>
              <a:t>AI</a:t>
            </a:r>
            <a:r>
              <a:rPr lang="ko-KR" altLang="en-US" sz="2400" dirty="0"/>
              <a:t>가 코드에 대한 설명과 결과물을 제시</a:t>
            </a:r>
          </a:p>
        </p:txBody>
      </p:sp>
      <p:sp>
        <p:nvSpPr>
          <p:cNvPr id="2" name="이등변 삼각형 1"/>
          <p:cNvSpPr/>
          <p:nvPr/>
        </p:nvSpPr>
        <p:spPr>
          <a:xfrm rot="10800000">
            <a:off x="5832389" y="2504301"/>
            <a:ext cx="436606" cy="321276"/>
          </a:xfrm>
          <a:prstGeom prst="triangle">
            <a:avLst/>
          </a:prstGeom>
          <a:solidFill>
            <a:srgbClr val="FF22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221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err="1">
                <a:solidFill>
                  <a:srgbClr val="FF2210"/>
                </a:solidFill>
              </a:rPr>
              <a:t>Tabnine</a:t>
            </a:r>
            <a:r>
              <a:rPr lang="en-US" altLang="ko-KR" dirty="0"/>
              <a:t> </a:t>
            </a:r>
            <a:r>
              <a:rPr lang="ko-KR" altLang="en-US" sz="3600" dirty="0">
                <a:latin typeface="나눔스퀘어" pitchFamily="50" charset="-127"/>
                <a:ea typeface="나눔스퀘어" pitchFamily="50" charset="-127"/>
              </a:rPr>
              <a:t>코드 수정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69772" y="1375043"/>
            <a:ext cx="4125325" cy="1351681"/>
          </a:xfrm>
        </p:spPr>
        <p:txBody>
          <a:bodyPr>
            <a:noAutofit/>
          </a:bodyPr>
          <a:lstStyle/>
          <a:p>
            <a:pPr marL="0" lvl="0" indent="0" algn="ctr">
              <a:lnSpc>
                <a:spcPts val="3000"/>
              </a:lnSpc>
              <a:buNone/>
              <a:defRPr/>
            </a:pPr>
            <a:r>
              <a:rPr lang="ko-KR" altLang="en-US" sz="2400" dirty="0" smtClean="0">
                <a:latin typeface="나눔스퀘어" pitchFamily="50" charset="-127"/>
                <a:ea typeface="나눔스퀘어" pitchFamily="50" charset="-127"/>
              </a:rPr>
              <a:t>작성한 </a:t>
            </a:r>
            <a:r>
              <a:rPr lang="ko-KR" altLang="en-US" sz="2400" dirty="0">
                <a:latin typeface="나눔스퀘어" pitchFamily="50" charset="-127"/>
                <a:ea typeface="나눔스퀘어" pitchFamily="50" charset="-127"/>
              </a:rPr>
              <a:t>코드의 수정이 필요할 때</a:t>
            </a:r>
            <a:r>
              <a:rPr lang="en-US" altLang="ko-KR" sz="2400" dirty="0">
                <a:latin typeface="나눔스퀘어" pitchFamily="50" charset="-127"/>
                <a:ea typeface="나눔스퀘어" pitchFamily="50" charset="-127"/>
              </a:rPr>
              <a:t>, </a:t>
            </a:r>
            <a:endParaRPr lang="en-US" altLang="ko-KR" sz="2400" dirty="0" smtClean="0">
              <a:latin typeface="나눔스퀘어" pitchFamily="50" charset="-127"/>
              <a:ea typeface="나눔스퀘어" pitchFamily="50" charset="-127"/>
            </a:endParaRPr>
          </a:p>
          <a:p>
            <a:pPr marL="0" lvl="0" indent="0" algn="ctr">
              <a:lnSpc>
                <a:spcPts val="3000"/>
              </a:lnSpc>
              <a:buNone/>
              <a:defRPr/>
            </a:pPr>
            <a:r>
              <a:rPr lang="ko-KR" altLang="en-US" sz="2400" dirty="0" smtClean="0">
                <a:latin typeface="나눔스퀘어" pitchFamily="50" charset="-127"/>
                <a:ea typeface="나눔스퀘어" pitchFamily="50" charset="-127"/>
              </a:rPr>
              <a:t>명령어를 </a:t>
            </a:r>
            <a:r>
              <a:rPr lang="ko-KR" altLang="en-US" sz="2400" dirty="0">
                <a:latin typeface="나눔스퀘어" pitchFamily="50" charset="-127"/>
                <a:ea typeface="나눔스퀘어" pitchFamily="50" charset="-127"/>
              </a:rPr>
              <a:t>통해 </a:t>
            </a:r>
            <a:endParaRPr lang="en-US" altLang="ko-KR" sz="2400" dirty="0" smtClean="0">
              <a:latin typeface="나눔스퀘어" pitchFamily="50" charset="-127"/>
              <a:ea typeface="나눔스퀘어" pitchFamily="50" charset="-127"/>
            </a:endParaRPr>
          </a:p>
          <a:p>
            <a:pPr marL="0" lvl="0" indent="0" algn="ctr">
              <a:lnSpc>
                <a:spcPts val="3000"/>
              </a:lnSpc>
              <a:buNone/>
              <a:defRPr/>
            </a:pPr>
            <a:r>
              <a:rPr lang="en-US" altLang="ko-KR" sz="2400" dirty="0" err="1" smtClean="0">
                <a:latin typeface="나눔스퀘어" pitchFamily="50" charset="-127"/>
                <a:ea typeface="나눔스퀘어" pitchFamily="50" charset="-127"/>
              </a:rPr>
              <a:t>Tabnine</a:t>
            </a:r>
            <a:r>
              <a:rPr lang="ko-KR" altLang="en-US" sz="2400" dirty="0">
                <a:latin typeface="나눔스퀘어" pitchFamily="50" charset="-127"/>
                <a:ea typeface="나눔스퀘어" pitchFamily="50" charset="-127"/>
              </a:rPr>
              <a:t>이 코드를 수정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/>
          <a:srcRect l="32680" r="22910" b="75510"/>
          <a:stretch>
            <a:fillRect/>
          </a:stretch>
        </p:blipFill>
        <p:spPr>
          <a:xfrm>
            <a:off x="1368457" y="5424891"/>
            <a:ext cx="4517756" cy="1070644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/>
          <a:srcRect l="7550" t="42570" r="52310"/>
          <a:stretch>
            <a:fillRect/>
          </a:stretch>
        </p:blipFill>
        <p:spPr>
          <a:xfrm>
            <a:off x="1585434" y="2770393"/>
            <a:ext cx="4083803" cy="251091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" name="이등변 삼각형 7"/>
          <p:cNvSpPr/>
          <p:nvPr/>
        </p:nvSpPr>
        <p:spPr>
          <a:xfrm rot="5400000">
            <a:off x="6285471" y="3601740"/>
            <a:ext cx="436606" cy="321276"/>
          </a:xfrm>
          <a:prstGeom prst="triangle">
            <a:avLst/>
          </a:prstGeom>
          <a:solidFill>
            <a:srgbClr val="2432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2210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367861" y="2770393"/>
            <a:ext cx="3905250" cy="30670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내용 개체 틀 2"/>
          <p:cNvSpPr txBox="1">
            <a:spLocks/>
          </p:cNvSpPr>
          <p:nvPr/>
        </p:nvSpPr>
        <p:spPr>
          <a:xfrm>
            <a:off x="7147786" y="2034746"/>
            <a:ext cx="4125325" cy="507303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3000"/>
              </a:lnSpc>
              <a:buFont typeface="Arial"/>
              <a:buNone/>
              <a:defRPr/>
            </a:pPr>
            <a:r>
              <a:rPr lang="ko-KR" altLang="en-US" sz="2400" dirty="0" smtClean="0">
                <a:latin typeface="나눔스퀘어" pitchFamily="50" charset="-127"/>
                <a:ea typeface="나눔스퀘어" pitchFamily="50" charset="-127"/>
              </a:rPr>
              <a:t>수정된 코드</a:t>
            </a:r>
            <a:endParaRPr lang="en-US" altLang="ko-KR" sz="2400" dirty="0" smtClean="0">
              <a:latin typeface="나눔스퀘어" pitchFamily="50" charset="-127"/>
              <a:ea typeface="나눔스퀘어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err="1">
                <a:solidFill>
                  <a:srgbClr val="FF2210"/>
                </a:solidFill>
              </a:rPr>
              <a:t>Tabnine</a:t>
            </a:r>
            <a:r>
              <a:rPr lang="en-US" altLang="ko-KR" dirty="0"/>
              <a:t> </a:t>
            </a:r>
            <a:r>
              <a:rPr lang="ko-KR" altLang="en-US" sz="3600" dirty="0"/>
              <a:t>코드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2993" y="1944257"/>
            <a:ext cx="5362833" cy="411013"/>
          </a:xfrm>
        </p:spPr>
        <p:txBody>
          <a:bodyPr>
            <a:noAutofit/>
          </a:bodyPr>
          <a:lstStyle/>
          <a:p>
            <a:pPr marL="0" lvl="0" indent="0" algn="ctr">
              <a:buNone/>
              <a:defRPr/>
            </a:pPr>
            <a:r>
              <a:rPr lang="ko-KR" altLang="en-US" sz="2400" dirty="0">
                <a:latin typeface="나눔스퀘어" pitchFamily="50" charset="-127"/>
                <a:ea typeface="나눔스퀘어" pitchFamily="50" charset="-127"/>
              </a:rPr>
              <a:t>해당 코드에 대한 설명</a:t>
            </a:r>
            <a:r>
              <a:rPr lang="en-US" altLang="ko-KR" sz="2400" dirty="0">
                <a:latin typeface="나눔스퀘어" pitchFamily="50" charset="-127"/>
                <a:ea typeface="나눔스퀘어" pitchFamily="50" charset="-127"/>
              </a:rPr>
              <a:t>(</a:t>
            </a:r>
            <a:r>
              <a:rPr lang="ko-KR" altLang="en-US" sz="2400" dirty="0">
                <a:latin typeface="나눔스퀘어" pitchFamily="50" charset="-127"/>
                <a:ea typeface="나눔스퀘어" pitchFamily="50" charset="-127"/>
              </a:rPr>
              <a:t>주석</a:t>
            </a:r>
            <a:r>
              <a:rPr lang="en-US" altLang="ko-KR" sz="2400" dirty="0">
                <a:latin typeface="나눔스퀘어" pitchFamily="50" charset="-127"/>
                <a:ea typeface="나눔스퀘어" pitchFamily="50" charset="-127"/>
              </a:rPr>
              <a:t>)</a:t>
            </a:r>
            <a:r>
              <a:rPr lang="ko-KR" altLang="en-US" sz="2400" dirty="0">
                <a:latin typeface="나눔스퀘어" pitchFamily="50" charset="-127"/>
                <a:ea typeface="나눔스퀘어" pitchFamily="50" charset="-127"/>
              </a:rPr>
              <a:t>을 </a:t>
            </a:r>
            <a:r>
              <a:rPr lang="en-US" altLang="ko-KR" sz="2400" dirty="0">
                <a:latin typeface="나눔스퀘어" pitchFamily="50" charset="-127"/>
                <a:ea typeface="나눔스퀘어" pitchFamily="50" charset="-127"/>
              </a:rPr>
              <a:t>AI</a:t>
            </a:r>
            <a:r>
              <a:rPr lang="ko-KR" altLang="en-US" sz="2400" dirty="0">
                <a:latin typeface="나눔스퀘어" pitchFamily="50" charset="-127"/>
                <a:ea typeface="나눔스퀘어" pitchFamily="50" charset="-127"/>
              </a:rPr>
              <a:t>가 </a:t>
            </a:r>
            <a:r>
              <a:rPr lang="ko-KR" altLang="en-US" sz="2400" dirty="0" smtClean="0">
                <a:latin typeface="나눔스퀘어" pitchFamily="50" charset="-127"/>
                <a:ea typeface="나눔스퀘어" pitchFamily="50" charset="-127"/>
              </a:rPr>
              <a:t>추가</a:t>
            </a:r>
            <a:endParaRPr lang="ko-KR" altLang="en-US" sz="2400" dirty="0"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7170" name="Picture 2" descr="https://inblog.ai/_next/image?url=https%3A%2F%2Ffgobbnslcbjgothosvni.supabase.co%2Fstorage%2Fv1%2Fobject%2Fpublic%2Fimages%2Fpost_image%2F2024-04-16T04%3A30%3A28.555Z-05343aac-326e-4d5f-9004-9907c736995b&amp;w=1920&amp;q=75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93124" y="2604557"/>
            <a:ext cx="5040544" cy="3647962"/>
          </a:xfrm>
          <a:prstGeom prst="rect">
            <a:avLst/>
          </a:prstGeom>
          <a:noFill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960974" y="2149764"/>
            <a:ext cx="4260405" cy="437048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이등변 삼각형 5"/>
          <p:cNvSpPr/>
          <p:nvPr/>
        </p:nvSpPr>
        <p:spPr>
          <a:xfrm rot="5400000">
            <a:off x="6058931" y="3797135"/>
            <a:ext cx="436606" cy="321276"/>
          </a:xfrm>
          <a:prstGeom prst="triangle">
            <a:avLst/>
          </a:prstGeom>
          <a:solidFill>
            <a:srgbClr val="2432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221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62696" y="1646194"/>
            <a:ext cx="3410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dirty="0"/>
              <a:t>코드에 대한 </a:t>
            </a:r>
            <a:r>
              <a:rPr lang="ko-KR" altLang="en-US" sz="2400" dirty="0" smtClean="0"/>
              <a:t>설명 추가</a:t>
            </a:r>
            <a:endParaRPr lang="ko-KR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err="1">
                <a:solidFill>
                  <a:srgbClr val="FF2210"/>
                </a:solidFill>
              </a:rPr>
              <a:t>Tabnine</a:t>
            </a:r>
            <a:r>
              <a:rPr lang="ko-KR" altLang="en-US" sz="3200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의</a:t>
            </a:r>
            <a:r>
              <a:rPr lang="ko-KR" altLang="en-US" dirty="0"/>
              <a:t> </a:t>
            </a:r>
            <a:r>
              <a:rPr lang="en-US" altLang="ko-KR" sz="3600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Universal model</a:t>
            </a:r>
            <a:endParaRPr lang="ko-KR" altLang="en-US" sz="3600" dirty="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38868" y="2028784"/>
            <a:ext cx="9381067" cy="4273162"/>
          </a:xfrm>
        </p:spPr>
        <p:txBody>
          <a:bodyPr>
            <a:normAutofit/>
          </a:bodyPr>
          <a:lstStyle/>
          <a:p>
            <a:pPr lvl="0">
              <a:lnSpc>
                <a:spcPts val="3500"/>
              </a:lnSpc>
              <a:buFont typeface="Wingdings" pitchFamily="2" charset="2"/>
              <a:buChar char="§"/>
              <a:defRPr/>
            </a:pPr>
            <a:r>
              <a:rPr lang="ko-KR" altLang="en-US" sz="2400" dirty="0" smtClean="0">
                <a:solidFill>
                  <a:schemeClr val="bg1"/>
                </a:solidFill>
                <a:latin typeface="나눔스퀘어 Light" pitchFamily="50" charset="-127"/>
                <a:ea typeface="나눔스퀘어 Light" pitchFamily="50" charset="-127"/>
              </a:rPr>
              <a:t>허가된 </a:t>
            </a:r>
            <a:r>
              <a:rPr lang="ko-KR" altLang="en-US" sz="2400" dirty="0">
                <a:solidFill>
                  <a:schemeClr val="bg1"/>
                </a:solidFill>
                <a:latin typeface="나눔스퀘어 Light" pitchFamily="50" charset="-127"/>
                <a:ea typeface="나눔스퀘어 Light" pitchFamily="50" charset="-127"/>
              </a:rPr>
              <a:t>라이선스가 있는 오픈 소스 코드만 사용</a:t>
            </a:r>
          </a:p>
          <a:p>
            <a:pPr marL="457200" lvl="1" indent="0">
              <a:lnSpc>
                <a:spcPts val="3500"/>
              </a:lnSpc>
              <a:buNone/>
              <a:defRPr/>
            </a:pPr>
            <a:r>
              <a:rPr lang="en-US" altLang="ko-KR" sz="2400" dirty="0" smtClean="0">
                <a:solidFill>
                  <a:schemeClr val="bg1"/>
                </a:solidFill>
                <a:latin typeface="나눔스퀘어 Light" pitchFamily="50" charset="-127"/>
                <a:ea typeface="나눔스퀘어 Light" pitchFamily="50" charset="-127"/>
              </a:rPr>
              <a:t>-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Light" pitchFamily="50" charset="-127"/>
                <a:ea typeface="나눔스퀘어 Light" pitchFamily="50" charset="-127"/>
              </a:rPr>
              <a:t>주요 </a:t>
            </a:r>
            <a:r>
              <a:rPr lang="ko-KR" altLang="en-US" sz="2000" dirty="0">
                <a:solidFill>
                  <a:schemeClr val="bg1"/>
                </a:solidFill>
                <a:latin typeface="나눔스퀘어 Light" pitchFamily="50" charset="-127"/>
                <a:ea typeface="나눔스퀘어 Light" pitchFamily="50" charset="-127"/>
              </a:rPr>
              <a:t>라이선스</a:t>
            </a:r>
            <a:r>
              <a:rPr lang="en-US" altLang="ko-KR" sz="2000" dirty="0">
                <a:solidFill>
                  <a:schemeClr val="bg1"/>
                </a:solidFill>
                <a:latin typeface="나눔스퀘어 Light" pitchFamily="50" charset="-127"/>
                <a:ea typeface="나눔스퀘어 Light" pitchFamily="50" charset="-127"/>
              </a:rPr>
              <a:t> : MIT, Apache-2.0, BSD-3-Clause, … </a:t>
            </a:r>
            <a:r>
              <a:rPr lang="ko-KR" altLang="en-US" sz="2000" dirty="0">
                <a:solidFill>
                  <a:schemeClr val="bg1"/>
                </a:solidFill>
                <a:latin typeface="나눔스퀘어 Light" pitchFamily="50" charset="-127"/>
                <a:ea typeface="나눔스퀘어 Light" pitchFamily="50" charset="-127"/>
              </a:rPr>
              <a:t>등</a:t>
            </a:r>
          </a:p>
          <a:p>
            <a:pPr marL="457200" lvl="1" indent="0">
              <a:lnSpc>
                <a:spcPts val="3500"/>
              </a:lnSpc>
              <a:buNone/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나눔스퀘어 Light" pitchFamily="50" charset="-127"/>
                <a:ea typeface="나눔스퀘어 Light" pitchFamily="50" charset="-127"/>
              </a:rPr>
              <a:t>-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Light" pitchFamily="50" charset="-127"/>
                <a:ea typeface="나눔스퀘어 Light" pitchFamily="50" charset="-127"/>
              </a:rPr>
              <a:t>이로 </a:t>
            </a:r>
            <a:r>
              <a:rPr lang="ko-KR" altLang="en-US" sz="2000" dirty="0">
                <a:solidFill>
                  <a:schemeClr val="bg1"/>
                </a:solidFill>
                <a:latin typeface="나눔스퀘어 Light" pitchFamily="50" charset="-127"/>
                <a:ea typeface="나눔스퀘어 Light" pitchFamily="50" charset="-127"/>
              </a:rPr>
              <a:t>인해 라이선스 저작권 문제가 일어나지 않음</a:t>
            </a:r>
          </a:p>
          <a:p>
            <a:pPr lvl="1">
              <a:lnSpc>
                <a:spcPts val="3500"/>
              </a:lnSpc>
              <a:buFontTx/>
              <a:buChar char="-"/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나눔스퀘어 Light" pitchFamily="50" charset="-127"/>
                <a:ea typeface="나눔스퀘어 Light" pitchFamily="50" charset="-127"/>
              </a:rPr>
              <a:t>AI </a:t>
            </a:r>
            <a:r>
              <a:rPr lang="en-US" altLang="ko-KR" sz="2000" dirty="0">
                <a:solidFill>
                  <a:schemeClr val="bg1"/>
                </a:solidFill>
                <a:latin typeface="나눔스퀘어 Light" pitchFamily="50" charset="-127"/>
                <a:ea typeface="나눔스퀘어 Light" pitchFamily="50" charset="-127"/>
              </a:rPr>
              <a:t>Chat</a:t>
            </a:r>
            <a:r>
              <a:rPr lang="ko-KR" altLang="en-US" sz="2000" dirty="0">
                <a:solidFill>
                  <a:schemeClr val="bg1"/>
                </a:solidFill>
                <a:latin typeface="나눔스퀘어 Light" pitchFamily="50" charset="-127"/>
                <a:ea typeface="나눔스퀘어 Light" pitchFamily="50" charset="-127"/>
              </a:rPr>
              <a:t>은 </a:t>
            </a:r>
            <a:r>
              <a:rPr lang="en-US" altLang="ko-KR" sz="2000" dirty="0">
                <a:solidFill>
                  <a:schemeClr val="bg1"/>
                </a:solidFill>
                <a:latin typeface="나눔스퀘어 Light" pitchFamily="50" charset="-127"/>
                <a:ea typeface="나눔스퀘어 Light" pitchFamily="50" charset="-127"/>
              </a:rPr>
              <a:t>Apache-2</a:t>
            </a:r>
            <a:r>
              <a:rPr lang="ko-KR" altLang="en-US" sz="2000" dirty="0">
                <a:solidFill>
                  <a:schemeClr val="bg1"/>
                </a:solidFill>
                <a:latin typeface="나눔스퀘어 Light" pitchFamily="50" charset="-127"/>
                <a:ea typeface="나눔스퀘어 Light" pitchFamily="50" charset="-127"/>
              </a:rPr>
              <a:t>로</a:t>
            </a:r>
            <a:r>
              <a:rPr lang="en-US" altLang="ko-KR" sz="2000" dirty="0">
                <a:solidFill>
                  <a:schemeClr val="bg1"/>
                </a:solidFill>
                <a:latin typeface="나눔스퀘어 Light" pitchFamily="50" charset="-127"/>
                <a:ea typeface="나눔스퀘어 Light" pitchFamily="50" charset="-127"/>
              </a:rPr>
              <a:t> </a:t>
            </a:r>
            <a:r>
              <a:rPr lang="ko-KR" altLang="en-US" sz="2000" dirty="0" err="1">
                <a:solidFill>
                  <a:schemeClr val="bg1"/>
                </a:solidFill>
                <a:latin typeface="나눔스퀘어 Light" pitchFamily="50" charset="-127"/>
                <a:ea typeface="나눔스퀘어 Light" pitchFamily="50" charset="-127"/>
              </a:rPr>
              <a:t>라이선스된</a:t>
            </a:r>
            <a:r>
              <a:rPr lang="ko-KR" altLang="en-US" sz="2000" dirty="0">
                <a:solidFill>
                  <a:schemeClr val="bg1"/>
                </a:solidFill>
                <a:latin typeface="나눔스퀘어 Light" pitchFamily="50" charset="-127"/>
                <a:ea typeface="나눔스퀘어 Light" pitchFamily="50" charset="-127"/>
              </a:rPr>
              <a:t> </a:t>
            </a:r>
            <a:r>
              <a:rPr lang="ko-KR" altLang="en-US" sz="2000" dirty="0" err="1">
                <a:solidFill>
                  <a:schemeClr val="bg1"/>
                </a:solidFill>
                <a:latin typeface="나눔스퀘어 Light" pitchFamily="50" charset="-127"/>
                <a:ea typeface="나눔스퀘어 Light" pitchFamily="50" charset="-127"/>
              </a:rPr>
              <a:t>데이터셋을</a:t>
            </a:r>
            <a:r>
              <a:rPr lang="ko-KR" altLang="en-US" sz="2000" dirty="0">
                <a:solidFill>
                  <a:schemeClr val="bg1"/>
                </a:solidFill>
                <a:latin typeface="나눔스퀘어 Light" pitchFamily="50" charset="-127"/>
                <a:ea typeface="나눔스퀘어 Light" pitchFamily="50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Light" pitchFamily="50" charset="-127"/>
                <a:ea typeface="나눔스퀘어 Light" pitchFamily="50" charset="-127"/>
              </a:rPr>
              <a:t>사용</a:t>
            </a:r>
            <a:endParaRPr lang="en-US" altLang="ko-KR" sz="2000" dirty="0" smtClean="0">
              <a:solidFill>
                <a:schemeClr val="bg1"/>
              </a:solidFill>
              <a:latin typeface="나눔스퀘어 Light" pitchFamily="50" charset="-127"/>
              <a:ea typeface="나눔스퀘어 Light" pitchFamily="50" charset="-127"/>
            </a:endParaRPr>
          </a:p>
          <a:p>
            <a:pPr lvl="1">
              <a:lnSpc>
                <a:spcPts val="3500"/>
              </a:lnSpc>
              <a:buFontTx/>
              <a:buChar char="-"/>
              <a:defRPr/>
            </a:pPr>
            <a:endParaRPr lang="ko-KR" altLang="en-US" sz="2400" dirty="0">
              <a:solidFill>
                <a:schemeClr val="bg1"/>
              </a:solidFill>
              <a:latin typeface="나눔스퀘어 Light" pitchFamily="50" charset="-127"/>
              <a:ea typeface="나눔스퀘어 Light" pitchFamily="50" charset="-127"/>
            </a:endParaRPr>
          </a:p>
          <a:p>
            <a:pPr lvl="0">
              <a:lnSpc>
                <a:spcPts val="3500"/>
              </a:lnSpc>
              <a:buFont typeface="Wingdings" pitchFamily="2" charset="2"/>
              <a:buChar char="§"/>
              <a:defRPr/>
            </a:pPr>
            <a:r>
              <a:rPr lang="ko-KR" altLang="en-US" sz="2400" dirty="0" smtClean="0">
                <a:solidFill>
                  <a:schemeClr val="bg1"/>
                </a:solidFill>
                <a:latin typeface="나눔스퀘어 Light" pitchFamily="50" charset="-127"/>
                <a:ea typeface="나눔스퀘어 Light" pitchFamily="50" charset="-127"/>
              </a:rPr>
              <a:t>사용자가 </a:t>
            </a:r>
            <a:r>
              <a:rPr lang="ko-KR" altLang="en-US" sz="2400" dirty="0">
                <a:solidFill>
                  <a:schemeClr val="bg1"/>
                </a:solidFill>
                <a:latin typeface="나눔스퀘어 Light" pitchFamily="50" charset="-127"/>
                <a:ea typeface="나눔스퀘어 Light" pitchFamily="50" charset="-127"/>
              </a:rPr>
              <a:t>만든 코드는 </a:t>
            </a:r>
            <a:r>
              <a:rPr lang="en-US" altLang="ko-KR" sz="2400" dirty="0">
                <a:solidFill>
                  <a:schemeClr val="bg1"/>
                </a:solidFill>
                <a:latin typeface="나눔스퀘어 Light" pitchFamily="50" charset="-127"/>
                <a:ea typeface="나눔스퀘어 Light" pitchFamily="50" charset="-127"/>
              </a:rPr>
              <a:t>Universal </a:t>
            </a:r>
            <a:r>
              <a:rPr lang="ko-KR" altLang="en-US" sz="2400" dirty="0">
                <a:solidFill>
                  <a:schemeClr val="bg1"/>
                </a:solidFill>
                <a:latin typeface="나눔스퀘어 Light" pitchFamily="50" charset="-127"/>
                <a:ea typeface="나눔스퀘어 Light" pitchFamily="50" charset="-127"/>
              </a:rPr>
              <a:t>모델 </a:t>
            </a:r>
            <a:r>
              <a:rPr lang="en-US" altLang="ko-KR" sz="2400" dirty="0">
                <a:solidFill>
                  <a:schemeClr val="bg1"/>
                </a:solidFill>
                <a:latin typeface="나눔스퀘어 Light" pitchFamily="50" charset="-127"/>
                <a:ea typeface="나눔스퀘어 Light" pitchFamily="50" charset="-127"/>
              </a:rPr>
              <a:t>&amp; DB</a:t>
            </a:r>
            <a:r>
              <a:rPr lang="ko-KR" altLang="en-US" sz="2400" dirty="0">
                <a:solidFill>
                  <a:schemeClr val="bg1"/>
                </a:solidFill>
                <a:latin typeface="나눔스퀘어 Light" pitchFamily="50" charset="-127"/>
                <a:ea typeface="나눔스퀘어 Light" pitchFamily="50" charset="-127"/>
              </a:rPr>
              <a:t>에 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 Light" pitchFamily="50" charset="-127"/>
                <a:ea typeface="나눔스퀘어 Light" pitchFamily="50" charset="-127"/>
              </a:rPr>
              <a:t>저장되지 않음</a:t>
            </a:r>
            <a:endParaRPr lang="en-US" altLang="ko-KR" sz="2400" dirty="0">
              <a:solidFill>
                <a:schemeClr val="bg1"/>
              </a:solidFill>
              <a:latin typeface="나눔스퀘어 Light" pitchFamily="50" charset="-127"/>
              <a:ea typeface="나눔스퀘어 Light" pitchFamily="50" charset="-127"/>
            </a:endParaRPr>
          </a:p>
          <a:p>
            <a:pPr marL="457200" lvl="1" indent="0">
              <a:lnSpc>
                <a:spcPts val="3500"/>
              </a:lnSpc>
              <a:buNone/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나눔스퀘어 Light" pitchFamily="50" charset="-127"/>
                <a:ea typeface="나눔스퀘어 Light" pitchFamily="50" charset="-127"/>
              </a:rPr>
              <a:t>-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Light" pitchFamily="50" charset="-127"/>
                <a:ea typeface="나눔스퀘어 Light" pitchFamily="50" charset="-127"/>
              </a:rPr>
              <a:t>코드 </a:t>
            </a:r>
            <a:r>
              <a:rPr lang="ko-KR" altLang="en-US" sz="2000" dirty="0">
                <a:solidFill>
                  <a:schemeClr val="bg1"/>
                </a:solidFill>
                <a:latin typeface="나눔스퀘어 Light" pitchFamily="50" charset="-127"/>
                <a:ea typeface="나눔스퀘어 Light" pitchFamily="50" charset="-127"/>
              </a:rPr>
              <a:t>제안을 위해 일시적으로 저장하지만</a:t>
            </a:r>
            <a:r>
              <a:rPr lang="en-US" altLang="ko-KR" sz="2000" dirty="0">
                <a:solidFill>
                  <a:schemeClr val="bg1"/>
                </a:solidFill>
                <a:latin typeface="나눔스퀘어 Light" pitchFamily="50" charset="-127"/>
                <a:ea typeface="나눔스퀘어 Light" pitchFamily="50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나눔스퀘어 Light" pitchFamily="50" charset="-127"/>
                <a:ea typeface="나눔스퀘어 Light" pitchFamily="50" charset="-127"/>
              </a:rPr>
              <a:t>바로 저장된 데이터를 삭제</a:t>
            </a:r>
          </a:p>
          <a:p>
            <a:pPr marL="457200" lvl="1" indent="0">
              <a:lnSpc>
                <a:spcPts val="3500"/>
              </a:lnSpc>
              <a:buNone/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나눔스퀘어 Light" pitchFamily="50" charset="-127"/>
                <a:ea typeface="나눔스퀘어 Light" pitchFamily="50" charset="-127"/>
              </a:rPr>
              <a:t>-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Light" pitchFamily="50" charset="-127"/>
                <a:ea typeface="나눔스퀘어 Light" pitchFamily="50" charset="-127"/>
              </a:rPr>
              <a:t>사용자의 </a:t>
            </a:r>
            <a:r>
              <a:rPr lang="ko-KR" altLang="en-US" sz="2000" dirty="0">
                <a:solidFill>
                  <a:schemeClr val="bg1"/>
                </a:solidFill>
                <a:latin typeface="나눔스퀘어 Light" pitchFamily="50" charset="-127"/>
                <a:ea typeface="나눔스퀘어 Light" pitchFamily="50" charset="-127"/>
              </a:rPr>
              <a:t>코드가 외부로 유출되지 않음</a:t>
            </a:r>
          </a:p>
          <a:p>
            <a:pPr>
              <a:buFont typeface="Wingdings" pitchFamily="2" charset="2"/>
              <a:buChar char="§"/>
              <a:defRPr/>
            </a:pPr>
            <a:endParaRPr lang="en-US" altLang="ko-KR" sz="2400" dirty="0">
              <a:solidFill>
                <a:schemeClr val="bg1"/>
              </a:solidFill>
              <a:latin typeface="나눔스퀘어 Light" pitchFamily="50" charset="-127"/>
              <a:ea typeface="나눔스퀘어 Light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5296930" y="3492843"/>
            <a:ext cx="1178011" cy="240544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8628" y="258106"/>
            <a:ext cx="10412625" cy="1143000"/>
          </a:xfrm>
        </p:spPr>
        <p:txBody>
          <a:bodyPr/>
          <a:lstStyle/>
          <a:p>
            <a:pPr lvl="0">
              <a:defRPr/>
            </a:pPr>
            <a:r>
              <a:rPr lang="en-US" altLang="ko-KR" dirty="0" err="1" smtClean="0">
                <a:solidFill>
                  <a:srgbClr val="FF2210"/>
                </a:solidFill>
              </a:rPr>
              <a:t>Tabnine</a:t>
            </a:r>
            <a:r>
              <a:rPr lang="en-US" altLang="ko-KR" dirty="0" smtClean="0">
                <a:solidFill>
                  <a:srgbClr val="FF2210"/>
                </a:solidFill>
              </a:rPr>
              <a:t>                    </a:t>
            </a:r>
            <a:r>
              <a:rPr lang="ko-KR" altLang="en-US" dirty="0" smtClean="0"/>
              <a:t> </a:t>
            </a:r>
            <a:r>
              <a:rPr lang="en-US" altLang="ko-KR" sz="3600" b="1" dirty="0" err="1">
                <a:solidFill>
                  <a:srgbClr val="24326E"/>
                </a:solidFill>
                <a:latin typeface="나눔스퀘어" pitchFamily="50" charset="-127"/>
                <a:ea typeface="나눔스퀘어" pitchFamily="50" charset="-127"/>
              </a:rPr>
              <a:t>Github</a:t>
            </a:r>
            <a:r>
              <a:rPr lang="en-US" altLang="ko-KR" sz="3600" b="1" dirty="0">
                <a:solidFill>
                  <a:srgbClr val="24326E"/>
                </a:solidFill>
                <a:latin typeface="나눔스퀘어" pitchFamily="50" charset="-127"/>
                <a:ea typeface="나눔스퀘어" pitchFamily="50" charset="-127"/>
              </a:rPr>
              <a:t> Copilot</a:t>
            </a:r>
            <a:endParaRPr lang="ko-KR" altLang="en-US" sz="3600" b="1" dirty="0">
              <a:solidFill>
                <a:srgbClr val="24326E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-29701" y="3365157"/>
            <a:ext cx="4717244" cy="2897659"/>
          </a:xfrm>
        </p:spPr>
        <p:txBody>
          <a:bodyPr>
            <a:normAutofit/>
          </a:bodyPr>
          <a:lstStyle/>
          <a:p>
            <a:pPr marL="0" indent="0" algn="r">
              <a:lnSpc>
                <a:spcPts val="3500"/>
              </a:lnSpc>
              <a:buNone/>
            </a:pPr>
            <a:r>
              <a:rPr lang="ko-KR" altLang="en-US" sz="1800" dirty="0">
                <a:latin typeface="나눔스퀘어" pitchFamily="50" charset="-127"/>
                <a:ea typeface="나눔스퀘어" pitchFamily="50" charset="-127"/>
              </a:rPr>
              <a:t>로컬</a:t>
            </a:r>
            <a:r>
              <a:rPr lang="en-US" altLang="ko-KR" sz="1800" dirty="0" smtClean="0">
                <a:latin typeface="나눔스퀘어" pitchFamily="50" charset="-127"/>
                <a:ea typeface="나눔스퀘어" pitchFamily="50" charset="-127"/>
              </a:rPr>
              <a:t>/ </a:t>
            </a:r>
            <a:r>
              <a:rPr lang="ko-KR" altLang="en-US" sz="1800" dirty="0" err="1" smtClean="0">
                <a:latin typeface="나눔스퀘어" pitchFamily="50" charset="-127"/>
                <a:ea typeface="나눔스퀘어" pitchFamily="50" charset="-127"/>
              </a:rPr>
              <a:t>클라우드</a:t>
            </a:r>
            <a:r>
              <a:rPr lang="ko-KR" altLang="en-US" sz="1800" dirty="0" smtClean="0">
                <a:latin typeface="나눔스퀘어" pitchFamily="50" charset="-127"/>
                <a:ea typeface="나눔스퀘어" pitchFamily="50" charset="-127"/>
              </a:rPr>
              <a:t> 환경 가능</a:t>
            </a:r>
            <a:endParaRPr lang="en-US" altLang="ko-KR" sz="1800" dirty="0" smtClean="0">
              <a:latin typeface="나눔스퀘어" pitchFamily="50" charset="-127"/>
              <a:ea typeface="나눔스퀘어" pitchFamily="50" charset="-127"/>
            </a:endParaRPr>
          </a:p>
          <a:p>
            <a:pPr marL="0" indent="0" algn="r">
              <a:lnSpc>
                <a:spcPts val="3500"/>
              </a:lnSpc>
              <a:buNone/>
              <a:defRPr/>
            </a:pPr>
            <a:r>
              <a:rPr lang="ko-KR" altLang="en-US" sz="1800" dirty="0" smtClean="0">
                <a:latin typeface="나눔스퀘어" pitchFamily="50" charset="-127"/>
                <a:ea typeface="나눔스퀘어" pitchFamily="50" charset="-127"/>
              </a:rPr>
              <a:t>허가된 </a:t>
            </a:r>
            <a:r>
              <a:rPr lang="ko-KR" altLang="en-US" sz="1800" dirty="0">
                <a:latin typeface="나눔스퀘어" pitchFamily="50" charset="-127"/>
                <a:ea typeface="나눔스퀘어" pitchFamily="50" charset="-127"/>
              </a:rPr>
              <a:t>라이선스만 사용하기에 발생 불가</a:t>
            </a:r>
          </a:p>
          <a:p>
            <a:pPr marL="0" indent="0" algn="r">
              <a:lnSpc>
                <a:spcPts val="3500"/>
              </a:lnSpc>
              <a:buNone/>
              <a:defRPr/>
            </a:pPr>
            <a:r>
              <a:rPr lang="ko-KR" altLang="en-US" sz="1800" dirty="0" smtClean="0">
                <a:latin typeface="나눔스퀘어" pitchFamily="50" charset="-127"/>
                <a:ea typeface="나눔스퀘어" pitchFamily="50" charset="-127"/>
              </a:rPr>
              <a:t>데이터를 </a:t>
            </a:r>
            <a:r>
              <a:rPr lang="ko-KR" altLang="en-US" sz="1800" dirty="0">
                <a:latin typeface="나눔스퀘어" pitchFamily="50" charset="-127"/>
                <a:ea typeface="나눔스퀘어" pitchFamily="50" charset="-127"/>
              </a:rPr>
              <a:t>보존하지 않음</a:t>
            </a:r>
          </a:p>
          <a:p>
            <a:pPr marL="0" indent="0" algn="r">
              <a:lnSpc>
                <a:spcPts val="3500"/>
              </a:lnSpc>
              <a:buNone/>
              <a:defRPr/>
            </a:pPr>
            <a:r>
              <a:rPr lang="en-US" altLang="ko-KR" sz="1800" dirty="0" err="1" smtClean="0">
                <a:latin typeface="나눔스퀘어" pitchFamily="50" charset="-127"/>
                <a:ea typeface="나눔스퀘어" pitchFamily="50" charset="-127"/>
              </a:rPr>
              <a:t>Github</a:t>
            </a:r>
            <a:r>
              <a:rPr lang="en-US" altLang="ko-KR" sz="18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800" dirty="0">
                <a:latin typeface="나눔스퀘어" pitchFamily="50" charset="-127"/>
                <a:ea typeface="나눔스퀘어" pitchFamily="50" charset="-127"/>
              </a:rPr>
              <a:t>Copilot</a:t>
            </a:r>
            <a:r>
              <a:rPr lang="ko-KR" altLang="en-US" sz="1800" dirty="0">
                <a:latin typeface="나눔스퀘어" pitchFamily="50" charset="-127"/>
                <a:ea typeface="나눔스퀘어" pitchFamily="50" charset="-127"/>
              </a:rPr>
              <a:t>에 비해 좁게 제공</a:t>
            </a:r>
          </a:p>
          <a:p>
            <a:pPr marL="0" indent="0" algn="r">
              <a:lnSpc>
                <a:spcPts val="3500"/>
              </a:lnSpc>
              <a:buNone/>
              <a:defRPr/>
            </a:pPr>
            <a:r>
              <a:rPr lang="ko-KR" altLang="en-US" sz="1800" dirty="0" smtClean="0">
                <a:latin typeface="나눔스퀘어" pitchFamily="50" charset="-127"/>
                <a:ea typeface="나눔스퀘어" pitchFamily="50" charset="-127"/>
              </a:rPr>
              <a:t>무료 </a:t>
            </a:r>
            <a:r>
              <a:rPr lang="ko-KR" altLang="en-US" sz="1800" dirty="0">
                <a:latin typeface="나눔스퀘어" pitchFamily="50" charset="-127"/>
                <a:ea typeface="나눔스퀘어" pitchFamily="50" charset="-127"/>
              </a:rPr>
              <a:t>버전과 유료 버전이 따로 존재</a:t>
            </a:r>
          </a:p>
          <a:p>
            <a:pPr marL="0" indent="0" algn="r">
              <a:buNone/>
            </a:pPr>
            <a:endParaRPr lang="ko-KR" altLang="en-US" sz="2400" dirty="0">
              <a:latin typeface="나눔스퀘어" pitchFamily="50" charset="-127"/>
              <a:ea typeface="나눔스퀘어" pitchFamily="50" charset="-127"/>
            </a:endParaRPr>
          </a:p>
          <a:p>
            <a:pPr marL="0" indent="0" algn="r">
              <a:buNone/>
            </a:pPr>
            <a:endParaRPr lang="en-US" altLang="ko-KR" sz="2400" dirty="0" smtClean="0"/>
          </a:p>
          <a:p>
            <a:pPr marL="0" indent="0" algn="r">
              <a:buNone/>
            </a:pPr>
            <a:endParaRPr lang="ko-KR" altLang="en-US" sz="2400" dirty="0"/>
          </a:p>
          <a:p>
            <a:pPr marL="0" indent="0" algn="r">
              <a:buNone/>
            </a:pPr>
            <a:endParaRPr lang="en-US" altLang="ko-KR" sz="2400" dirty="0" smtClean="0">
              <a:latin typeface="나눔스퀘어" pitchFamily="50" charset="-127"/>
              <a:ea typeface="나눔스퀘어" pitchFamily="50" charset="-127"/>
            </a:endParaRPr>
          </a:p>
          <a:p>
            <a:pPr marL="0" indent="0" algn="r">
              <a:buNone/>
            </a:pPr>
            <a:endParaRPr lang="ko-KR" altLang="en-US" sz="2400" dirty="0">
              <a:latin typeface="나눔스퀘어" pitchFamily="50" charset="-127"/>
              <a:ea typeface="나눔스퀘어" pitchFamily="50" charset="-127"/>
            </a:endParaRPr>
          </a:p>
          <a:p>
            <a:pPr marL="0" indent="0" algn="r">
              <a:buNone/>
            </a:pPr>
            <a:endParaRPr lang="ko-KR" altLang="en-US" dirty="0"/>
          </a:p>
        </p:txBody>
      </p:sp>
      <p:sp>
        <p:nvSpPr>
          <p:cNvPr id="5" name="내용 개체 틀 3"/>
          <p:cNvSpPr txBox="1">
            <a:spLocks/>
          </p:cNvSpPr>
          <p:nvPr/>
        </p:nvSpPr>
        <p:spPr>
          <a:xfrm>
            <a:off x="7021174" y="3379573"/>
            <a:ext cx="4306546" cy="2922374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500"/>
              </a:lnSpc>
              <a:buFont typeface="Arial"/>
              <a:buNone/>
            </a:pPr>
            <a:r>
              <a:rPr lang="ko-KR" altLang="en-US" sz="1800" dirty="0" smtClean="0">
                <a:latin typeface="나눔스퀘어" pitchFamily="50" charset="-127"/>
                <a:ea typeface="나눔스퀘어" pitchFamily="50" charset="-127"/>
              </a:rPr>
              <a:t>오직 </a:t>
            </a:r>
            <a:r>
              <a:rPr lang="ko-KR" altLang="en-US" sz="1800" dirty="0" err="1" smtClean="0">
                <a:latin typeface="나눔스퀘어" pitchFamily="50" charset="-127"/>
                <a:ea typeface="나눔스퀘어" pitchFamily="50" charset="-127"/>
              </a:rPr>
              <a:t>클라우드</a:t>
            </a:r>
            <a:r>
              <a:rPr lang="ko-KR" altLang="en-US" sz="1800" dirty="0" smtClean="0">
                <a:latin typeface="나눔스퀘어" pitchFamily="50" charset="-127"/>
                <a:ea typeface="나눔스퀘어" pitchFamily="50" charset="-127"/>
              </a:rPr>
              <a:t> 환경만 가능</a:t>
            </a:r>
            <a:endParaRPr lang="en-US" altLang="ko-KR" sz="1800" dirty="0" smtClean="0">
              <a:latin typeface="나눔스퀘어" pitchFamily="50" charset="-127"/>
              <a:ea typeface="나눔스퀘어" pitchFamily="50" charset="-127"/>
            </a:endParaRPr>
          </a:p>
          <a:p>
            <a:pPr marL="0" indent="0">
              <a:lnSpc>
                <a:spcPts val="3500"/>
              </a:lnSpc>
              <a:buFont typeface="Arial"/>
              <a:buNone/>
            </a:pPr>
            <a:r>
              <a:rPr lang="ko-KR" altLang="en-US" sz="1800" dirty="0" smtClean="0">
                <a:latin typeface="나눔스퀘어" pitchFamily="50" charset="-127"/>
                <a:ea typeface="나눔스퀘어" pitchFamily="50" charset="-127"/>
              </a:rPr>
              <a:t>라이선스 출처가 불분명하여 발생 가능</a:t>
            </a:r>
            <a:endParaRPr lang="en-US" altLang="ko-KR" sz="1800" dirty="0" smtClean="0">
              <a:latin typeface="나눔스퀘어" pitchFamily="50" charset="-127"/>
              <a:ea typeface="나눔스퀘어" pitchFamily="50" charset="-127"/>
            </a:endParaRPr>
          </a:p>
          <a:p>
            <a:pPr marL="0" indent="0">
              <a:lnSpc>
                <a:spcPts val="3500"/>
              </a:lnSpc>
              <a:buFont typeface="Arial"/>
              <a:buNone/>
            </a:pPr>
            <a:r>
              <a:rPr lang="ko-KR" altLang="en-US" sz="1800" dirty="0" smtClean="0">
                <a:latin typeface="나눔스퀘어" pitchFamily="50" charset="-127"/>
                <a:ea typeface="나눔스퀘어" pitchFamily="50" charset="-127"/>
              </a:rPr>
              <a:t>사용자의 데이터를 보존하며 수집</a:t>
            </a:r>
            <a:endParaRPr lang="en-US" altLang="ko-KR" sz="1800" dirty="0" smtClean="0">
              <a:latin typeface="나눔스퀘어" pitchFamily="50" charset="-127"/>
              <a:ea typeface="나눔스퀘어" pitchFamily="50" charset="-127"/>
            </a:endParaRPr>
          </a:p>
          <a:p>
            <a:pPr marL="0" indent="0">
              <a:lnSpc>
                <a:spcPts val="3500"/>
              </a:lnSpc>
              <a:buFont typeface="Arial"/>
              <a:buNone/>
            </a:pPr>
            <a:r>
              <a:rPr lang="ko-KR" altLang="en-US" sz="1800" dirty="0" smtClean="0">
                <a:latin typeface="나눔스퀘어" pitchFamily="50" charset="-127"/>
                <a:ea typeface="나눔스퀘어" pitchFamily="50" charset="-127"/>
              </a:rPr>
              <a:t>넓은 범위의 코드 제공</a:t>
            </a:r>
            <a:endParaRPr lang="en-US" altLang="ko-KR" sz="1800" dirty="0" smtClean="0">
              <a:latin typeface="나눔스퀘어" pitchFamily="50" charset="-127"/>
              <a:ea typeface="나눔스퀘어" pitchFamily="50" charset="-127"/>
            </a:endParaRPr>
          </a:p>
          <a:p>
            <a:pPr marL="0" indent="0">
              <a:lnSpc>
                <a:spcPts val="3500"/>
              </a:lnSpc>
              <a:buFont typeface="Arial"/>
              <a:buNone/>
            </a:pPr>
            <a:r>
              <a:rPr lang="en-US" altLang="ko-KR" sz="1800" dirty="0" smtClean="0">
                <a:latin typeface="나눔스퀘어" pitchFamily="50" charset="-127"/>
                <a:ea typeface="나눔스퀘어" pitchFamily="50" charset="-127"/>
              </a:rPr>
              <a:t>1</a:t>
            </a:r>
            <a:r>
              <a:rPr lang="ko-KR" altLang="en-US" sz="1800" dirty="0" smtClean="0">
                <a:latin typeface="나눔스퀘어" pitchFamily="50" charset="-127"/>
                <a:ea typeface="나눔스퀘어" pitchFamily="50" charset="-127"/>
              </a:rPr>
              <a:t>달간 무료 제공 </a:t>
            </a:r>
            <a:r>
              <a:rPr lang="en-US" altLang="ko-KR" sz="1800" dirty="0" smtClean="0">
                <a:latin typeface="나눔스퀘어" pitchFamily="50" charset="-127"/>
                <a:ea typeface="나눔스퀘어" pitchFamily="50" charset="-127"/>
              </a:rPr>
              <a:t>/ </a:t>
            </a:r>
            <a:r>
              <a:rPr lang="ko-KR" altLang="en-US" sz="1800" dirty="0" smtClean="0">
                <a:latin typeface="나눔스퀘어" pitchFamily="50" charset="-127"/>
                <a:ea typeface="나눔스퀘어" pitchFamily="50" charset="-127"/>
              </a:rPr>
              <a:t>그 이외 유료</a:t>
            </a:r>
          </a:p>
          <a:p>
            <a:pPr marL="0" indent="0">
              <a:lnSpc>
                <a:spcPts val="3200"/>
              </a:lnSpc>
              <a:buFont typeface="Arial"/>
              <a:buNone/>
            </a:pPr>
            <a:endParaRPr lang="ko-KR" altLang="en-US" sz="2400" dirty="0" smtClean="0"/>
          </a:p>
          <a:p>
            <a:pPr marL="0" indent="0">
              <a:buFont typeface="Arial"/>
              <a:buNone/>
            </a:pPr>
            <a:endParaRPr lang="ko-KR" altLang="en-US" sz="2400" dirty="0" smtClean="0"/>
          </a:p>
          <a:p>
            <a:pPr marL="0" indent="0">
              <a:buFont typeface="Arial"/>
              <a:buNone/>
            </a:pPr>
            <a:endParaRPr lang="en-US" altLang="ko-KR" sz="2400" dirty="0" smtClean="0"/>
          </a:p>
          <a:p>
            <a:pPr marL="0" indent="0">
              <a:buFont typeface="Arial"/>
              <a:buNone/>
            </a:pPr>
            <a:endParaRPr lang="ko-KR" altLang="en-US" sz="2400" dirty="0" smtClean="0"/>
          </a:p>
          <a:p>
            <a:pPr marL="0" indent="0">
              <a:buFont typeface="Arial"/>
              <a:buNone/>
            </a:pPr>
            <a:endParaRPr lang="en-US" altLang="ko-KR" sz="2400" dirty="0" smtClean="0">
              <a:latin typeface="나눔스퀘어" pitchFamily="50" charset="-127"/>
              <a:ea typeface="나눔스퀘어" pitchFamily="50" charset="-127"/>
            </a:endParaRPr>
          </a:p>
          <a:p>
            <a:pPr marL="0" indent="0">
              <a:buFont typeface="Arial"/>
              <a:buNone/>
            </a:pPr>
            <a:endParaRPr lang="ko-KR" altLang="en-US" sz="2400" dirty="0" smtClean="0">
              <a:latin typeface="나눔스퀘어" pitchFamily="50" charset="-127"/>
              <a:ea typeface="나눔스퀘어" pitchFamily="50" charset="-127"/>
            </a:endParaRPr>
          </a:p>
          <a:p>
            <a:pPr marL="0" indent="0">
              <a:buFont typeface="Arial"/>
              <a:buNone/>
            </a:pP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306" y="1401106"/>
            <a:ext cx="2065647" cy="167984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38" y="1119851"/>
            <a:ext cx="2197187" cy="2136154"/>
          </a:xfrm>
          <a:prstGeom prst="rect">
            <a:avLst/>
          </a:prstGeom>
        </p:spPr>
      </p:pic>
      <p:sp>
        <p:nvSpPr>
          <p:cNvPr id="8" name="내용 개체 틀 3"/>
          <p:cNvSpPr txBox="1">
            <a:spLocks/>
          </p:cNvSpPr>
          <p:nvPr/>
        </p:nvSpPr>
        <p:spPr>
          <a:xfrm>
            <a:off x="4942702" y="3387811"/>
            <a:ext cx="1845275" cy="2584621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3500"/>
              </a:lnSpc>
              <a:buNone/>
              <a:defRPr/>
            </a:pPr>
            <a:r>
              <a:rPr lang="ko-KR" altLang="en-US" sz="1600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서버 환경</a:t>
            </a:r>
          </a:p>
          <a:p>
            <a:pPr marL="0" indent="0" algn="ctr">
              <a:lnSpc>
                <a:spcPts val="3500"/>
              </a:lnSpc>
              <a:buNone/>
              <a:defRPr/>
            </a:pPr>
            <a:r>
              <a:rPr lang="ko-KR" altLang="en-US" sz="1600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저작권 </a:t>
            </a:r>
            <a:r>
              <a:rPr lang="ko-KR" altLang="en-US" sz="1600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문제</a:t>
            </a:r>
            <a:endParaRPr lang="en-US" altLang="ko-KR" sz="1600" dirty="0" smtClean="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0" indent="0" algn="ctr">
              <a:lnSpc>
                <a:spcPts val="3500"/>
              </a:lnSpc>
              <a:buNone/>
              <a:defRPr/>
            </a:pPr>
            <a:r>
              <a:rPr lang="ko-KR" altLang="en-US" sz="1600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데이터 보호</a:t>
            </a:r>
          </a:p>
          <a:p>
            <a:pPr marL="0" indent="0" algn="ctr">
              <a:lnSpc>
                <a:spcPts val="3500"/>
              </a:lnSpc>
              <a:buNone/>
              <a:defRPr/>
            </a:pPr>
            <a:r>
              <a:rPr lang="ko-KR" altLang="en-US" sz="1600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코드 유연성</a:t>
            </a:r>
          </a:p>
          <a:p>
            <a:pPr marL="0" indent="0" algn="ctr">
              <a:lnSpc>
                <a:spcPts val="3500"/>
              </a:lnSpc>
              <a:buNone/>
              <a:defRPr/>
            </a:pPr>
            <a:r>
              <a:rPr lang="ko-KR" altLang="en-US" sz="1600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유료화</a:t>
            </a:r>
          </a:p>
          <a:p>
            <a:pPr marL="0" indent="0" algn="ctr">
              <a:lnSpc>
                <a:spcPts val="3500"/>
              </a:lnSpc>
              <a:buNone/>
              <a:defRPr/>
            </a:pPr>
            <a:endParaRPr lang="ko-KR" altLang="en-US" sz="1600" dirty="0">
              <a:latin typeface="나눔스퀘어" pitchFamily="50" charset="-127"/>
              <a:ea typeface="나눔스퀘어" pitchFamily="50" charset="-127"/>
            </a:endParaRPr>
          </a:p>
          <a:p>
            <a:pPr marL="0" indent="0" algn="ctr">
              <a:buFont typeface="Arial"/>
              <a:buNone/>
            </a:pPr>
            <a:endParaRPr lang="ko-KR" altLang="en-US" sz="2400" dirty="0" smtClean="0">
              <a:latin typeface="나눔스퀘어" pitchFamily="50" charset="-127"/>
              <a:ea typeface="나눔스퀘어" pitchFamily="50" charset="-127"/>
            </a:endParaRPr>
          </a:p>
          <a:p>
            <a:pPr marL="0" indent="0" algn="ctr">
              <a:buFont typeface="Arial"/>
              <a:buNone/>
            </a:pPr>
            <a:endParaRPr lang="en-US" altLang="ko-KR" sz="2400" dirty="0" smtClean="0"/>
          </a:p>
          <a:p>
            <a:pPr marL="0" indent="0" algn="ctr">
              <a:buFont typeface="Arial"/>
              <a:buNone/>
            </a:pPr>
            <a:endParaRPr lang="ko-KR" altLang="en-US" sz="2400" dirty="0" smtClean="0"/>
          </a:p>
          <a:p>
            <a:pPr marL="0" indent="0" algn="ctr">
              <a:buFont typeface="Arial"/>
              <a:buNone/>
            </a:pPr>
            <a:endParaRPr lang="en-US" altLang="ko-KR" sz="2400" dirty="0" smtClean="0">
              <a:latin typeface="나눔스퀘어" pitchFamily="50" charset="-127"/>
              <a:ea typeface="나눔스퀘어" pitchFamily="50" charset="-127"/>
            </a:endParaRPr>
          </a:p>
          <a:p>
            <a:pPr marL="0" indent="0">
              <a:buFont typeface="Arial"/>
              <a:buNone/>
            </a:pPr>
            <a:endParaRPr lang="ko-KR" altLang="en-US" sz="2400" dirty="0" smtClean="0">
              <a:latin typeface="나눔스퀘어" pitchFamily="50" charset="-127"/>
              <a:ea typeface="나눔스퀘어" pitchFamily="50" charset="-127"/>
            </a:endParaRPr>
          </a:p>
          <a:p>
            <a:pPr marL="0" indent="0">
              <a:buFont typeface="Arial"/>
              <a:buNone/>
            </a:pP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295</Words>
  <Application>Microsoft Office PowerPoint</Application>
  <PresentationFormat>사용자 지정</PresentationFormat>
  <Paragraphs>69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한컴오피스</vt:lpstr>
      <vt:lpstr>Tabnine</vt:lpstr>
      <vt:lpstr>Tabnine 이란?</vt:lpstr>
      <vt:lpstr>Tabnine AI chat</vt:lpstr>
      <vt:lpstr>Tabnine 코드 작성</vt:lpstr>
      <vt:lpstr>PowerPoint 프레젠테이션</vt:lpstr>
      <vt:lpstr>Tabnine 코드 수정</vt:lpstr>
      <vt:lpstr>Tabnine 코드 설명</vt:lpstr>
      <vt:lpstr>Tabnine의 Universal model</vt:lpstr>
      <vt:lpstr>Tabnine                     Github Copilot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Tabnine</dc:title>
  <dc:creator>T15R109-01</dc:creator>
  <cp:lastModifiedBy>Windows 사용자</cp:lastModifiedBy>
  <cp:revision>54</cp:revision>
  <dcterms:created xsi:type="dcterms:W3CDTF">2024-12-02T05:23:50Z</dcterms:created>
  <dcterms:modified xsi:type="dcterms:W3CDTF">2024-12-06T08:10:46Z</dcterms:modified>
  <cp:version/>
</cp:coreProperties>
</file>