
<file path=[Content_Types].xml><?xml version="1.0" encoding="utf-8"?>
<Types xmlns="http://schemas.openxmlformats.org/package/2006/content-types">
  <Default Extension="png" ContentType="image/png"/>
  <Default Extension="jfif" ContentType="image/jpe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6" r:id="rId12"/>
    <p:sldId id="267" r:id="rId13"/>
    <p:sldId id="270" r:id="rId14"/>
    <p:sldId id="271" r:id="rId15"/>
    <p:sldId id="272" r:id="rId16"/>
    <p:sldId id="273" r:id="rId17"/>
    <p:sldId id="277" r:id="rId18"/>
    <p:sldId id="274" r:id="rId19"/>
    <p:sldId id="275" r:id="rId20"/>
    <p:sldId id="276" r:id="rId21"/>
    <p:sldId id="268" r:id="rId2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C087"/>
    <a:srgbClr val="F2E5BF"/>
    <a:srgbClr val="CB6040"/>
    <a:srgbClr val="BC7C7C"/>
    <a:srgbClr val="F6EFBD"/>
    <a:srgbClr val="A2D2DF"/>
    <a:srgbClr val="257180"/>
    <a:srgbClr val="3292B0"/>
    <a:srgbClr val="FD8B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28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35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00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07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3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50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81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8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34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93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67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14FF8-51B8-4F47-8AF0-4123A8FC7D9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61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14FF8-51B8-4F47-8AF0-4123A8FC7D90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7A1BB-B9DF-4A05-8756-BE71CD7803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20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fi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D2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635646"/>
            <a:ext cx="7772400" cy="1102519"/>
          </a:xfrm>
        </p:spPr>
        <p:txBody>
          <a:bodyPr/>
          <a:lstStyle/>
          <a:p>
            <a:r>
              <a:rPr lang="ko-KR" altLang="en-US" dirty="0">
                <a:latin typeface="나눔스퀘어 Bold" pitchFamily="50" charset="-127"/>
                <a:ea typeface="나눔스퀘어 Bold" pitchFamily="50" charset="-127"/>
              </a:rPr>
              <a:t>맞춤형 학습 도우미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051720" y="2571750"/>
            <a:ext cx="4816624" cy="504056"/>
          </a:xfrm>
        </p:spPr>
        <p:txBody>
          <a:bodyPr>
            <a:normAutofit/>
          </a:bodyPr>
          <a:lstStyle/>
          <a:p>
            <a:r>
              <a:rPr lang="en-US" altLang="ko-KR" sz="1600" b="1" dirty="0">
                <a:solidFill>
                  <a:srgbClr val="F6EFBD"/>
                </a:solidFill>
                <a:latin typeface="나눔고딕" pitchFamily="50" charset="-127"/>
                <a:ea typeface="나눔고딕" pitchFamily="50" charset="-127"/>
              </a:rPr>
              <a:t>Llama</a:t>
            </a:r>
            <a:r>
              <a:rPr lang="ko-KR" altLang="en-US" sz="1600" b="1" dirty="0">
                <a:solidFill>
                  <a:srgbClr val="F6EFBD"/>
                </a:solidFill>
                <a:latin typeface="나눔고딕" pitchFamily="50" charset="-127"/>
                <a:ea typeface="나눔고딕" pitchFamily="50" charset="-127"/>
              </a:rPr>
              <a:t>를 활용한 교육용 </a:t>
            </a:r>
            <a:r>
              <a:rPr lang="ko-KR" altLang="en-US" sz="1600" b="1" dirty="0" err="1">
                <a:solidFill>
                  <a:srgbClr val="F6EFBD"/>
                </a:solidFill>
                <a:latin typeface="나눔고딕" pitchFamily="50" charset="-127"/>
                <a:ea typeface="나눔고딕" pitchFamily="50" charset="-127"/>
              </a:rPr>
              <a:t>챗봇</a:t>
            </a:r>
            <a:endParaRPr lang="ko-KR" altLang="en-US" sz="1600" b="1" dirty="0">
              <a:solidFill>
                <a:srgbClr val="F6EFBD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8316416" y="3867894"/>
            <a:ext cx="648072" cy="9753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ko-KR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조</a:t>
            </a:r>
            <a:endParaRPr lang="en-US" altLang="ko-KR" sz="1200" b="1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00" b="1" dirty="0">
                <a:solidFill>
                  <a:srgbClr val="BC7C7C"/>
                </a:solidFill>
                <a:latin typeface="나눔고딕" pitchFamily="50" charset="-127"/>
                <a:ea typeface="나눔고딕" pitchFamily="50" charset="-127"/>
              </a:rPr>
              <a:t>문동재</a:t>
            </a:r>
            <a:endParaRPr lang="en-US" altLang="ko-KR" sz="1000" b="1" dirty="0">
              <a:solidFill>
                <a:srgbClr val="BC7C7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00" b="1" dirty="0">
                <a:solidFill>
                  <a:srgbClr val="BC7C7C"/>
                </a:solidFill>
                <a:latin typeface="나눔고딕" pitchFamily="50" charset="-127"/>
                <a:ea typeface="나눔고딕" pitchFamily="50" charset="-127"/>
              </a:rPr>
              <a:t>이원준</a:t>
            </a:r>
            <a:endParaRPr lang="en-US" altLang="ko-KR" sz="1000" b="1" dirty="0">
              <a:solidFill>
                <a:srgbClr val="BC7C7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00" b="1" dirty="0">
                <a:solidFill>
                  <a:srgbClr val="BC7C7C"/>
                </a:solidFill>
                <a:latin typeface="나눔고딕" pitchFamily="50" charset="-127"/>
                <a:ea typeface="나눔고딕" pitchFamily="50" charset="-127"/>
              </a:rPr>
              <a:t>정재헌</a:t>
            </a:r>
            <a:endParaRPr lang="en-US" altLang="ko-KR" sz="1000" b="1" dirty="0">
              <a:solidFill>
                <a:srgbClr val="BC7C7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00" b="1" dirty="0">
                <a:solidFill>
                  <a:srgbClr val="BC7C7C"/>
                </a:solidFill>
                <a:latin typeface="나눔고딕" pitchFamily="50" charset="-127"/>
                <a:ea typeface="나눔고딕" pitchFamily="50" charset="-127"/>
              </a:rPr>
              <a:t>민경민</a:t>
            </a:r>
            <a:endParaRPr lang="en-US" altLang="ko-KR" sz="1000" b="1" dirty="0">
              <a:solidFill>
                <a:srgbClr val="BC7C7C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1000" b="1" dirty="0">
                <a:solidFill>
                  <a:srgbClr val="BC7C7C"/>
                </a:solidFill>
                <a:latin typeface="나눔고딕" pitchFamily="50" charset="-127"/>
                <a:ea typeface="나눔고딕" pitchFamily="50" charset="-127"/>
              </a:rPr>
              <a:t>김광현</a:t>
            </a:r>
            <a:r>
              <a:rPr lang="ko-KR" altLang="en-US" sz="1000" dirty="0">
                <a:solidFill>
                  <a:srgbClr val="BC7C7C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11910"/>
            <a:ext cx="1087579" cy="123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50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27584" y="861983"/>
            <a:ext cx="7427168" cy="773663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모델 훈련</a:t>
            </a:r>
            <a:r>
              <a:rPr lang="en-US" altLang="ko-KR" sz="3200" dirty="0">
                <a:solidFill>
                  <a:schemeClr val="accent5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3200" dirty="0">
                <a:solidFill>
                  <a:schemeClr val="accent5">
                    <a:lumMod val="7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수정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781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7</a:t>
            </a:r>
            <a:endParaRPr lang="ko-KR" altLang="en-US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2" y="1923678"/>
            <a:ext cx="9154982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7941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781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8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964"/>
            <a:ext cx="9144000" cy="397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5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582"/>
            <a:ext cx="9144000" cy="3819108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033264" y="339502"/>
            <a:ext cx="7427168" cy="773663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Msty</a:t>
            </a:r>
            <a:r>
              <a:rPr lang="en-US" altLang="ko-KR" sz="3200" dirty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3200" dirty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모듈 불러오기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781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9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5534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033264" y="339502"/>
            <a:ext cx="7427168" cy="773663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Msty</a:t>
            </a:r>
            <a:r>
              <a:rPr lang="en-US" altLang="ko-KR" sz="3200" dirty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3200" dirty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모듈 불러오기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8902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10</a:t>
            </a:r>
            <a:endParaRPr lang="ko-KR" alt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059581"/>
            <a:ext cx="6610356" cy="3858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211960" y="4587974"/>
            <a:ext cx="1368152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44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033264" y="339502"/>
            <a:ext cx="7427168" cy="773663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Msty</a:t>
            </a:r>
            <a:r>
              <a:rPr lang="en-US" altLang="ko-KR" sz="3200" dirty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3200" dirty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모듈 불러오기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8902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11</a:t>
            </a:r>
            <a:endParaRPr lang="ko-KR" alt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39731"/>
            <a:ext cx="6408712" cy="13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2836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033264" y="339502"/>
            <a:ext cx="7427168" cy="773663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CB6040"/>
                </a:solidFill>
                <a:latin typeface="나눔스퀘어 Bold" pitchFamily="50" charset="-127"/>
                <a:ea typeface="나눔스퀘어 Bold" pitchFamily="50" charset="-127"/>
              </a:rPr>
              <a:t>모듈 실행 </a:t>
            </a:r>
            <a:r>
              <a:rPr lang="en-US" altLang="ko-KR" sz="3200" dirty="0">
                <a:solidFill>
                  <a:srgbClr val="CB6040"/>
                </a:solidFill>
                <a:latin typeface="나눔스퀘어 Bold" pitchFamily="50" charset="-127"/>
                <a:ea typeface="나눔스퀘어 Bold" pitchFamily="50" charset="-127"/>
              </a:rPr>
              <a:t>(1)</a:t>
            </a:r>
            <a:endParaRPr lang="ko-KR" altLang="en-US" sz="3200" dirty="0">
              <a:solidFill>
                <a:srgbClr val="CB6040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8902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12</a:t>
            </a:r>
            <a:endParaRPr lang="ko-KR" altLang="en-US" sz="1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91630"/>
            <a:ext cx="725339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252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033264" y="339502"/>
            <a:ext cx="7427168" cy="773663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CB6040"/>
                </a:solidFill>
                <a:latin typeface="나눔스퀘어 Bold" pitchFamily="50" charset="-127"/>
                <a:ea typeface="나눔스퀘어 Bold" pitchFamily="50" charset="-127"/>
              </a:rPr>
              <a:t>모듈 실행 </a:t>
            </a:r>
            <a:r>
              <a:rPr lang="en-US" altLang="ko-KR" sz="3200" dirty="0">
                <a:solidFill>
                  <a:srgbClr val="CB6040"/>
                </a:solidFill>
                <a:latin typeface="나눔스퀘어 Bold" pitchFamily="50" charset="-127"/>
                <a:ea typeface="나눔스퀘어 Bold" pitchFamily="50" charset="-127"/>
              </a:rPr>
              <a:t>(2)</a:t>
            </a:r>
            <a:endParaRPr lang="ko-KR" altLang="en-US" sz="3200" dirty="0">
              <a:solidFill>
                <a:srgbClr val="CB6040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8902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13</a:t>
            </a:r>
            <a:endParaRPr lang="ko-KR" altLang="en-US" sz="1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31590"/>
            <a:ext cx="514051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067694"/>
            <a:ext cx="21621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5647136" y="2427734"/>
            <a:ext cx="2957312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생성이 무한히 진행되는 걸 방지하는 </a:t>
            </a:r>
            <a:r>
              <a:rPr lang="en-US" altLang="ko-K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tokenizer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Bold" pitchFamily="50" charset="-127"/>
                <a:ea typeface="나눔스퀘어 Bold" pitchFamily="50" charset="-127"/>
              </a:rPr>
              <a:t>기능이 작동되지 않음</a:t>
            </a:r>
          </a:p>
        </p:txBody>
      </p:sp>
    </p:spTree>
    <p:extLst>
      <p:ext uri="{BB962C8B-B14F-4D97-AF65-F5344CB8AC3E}">
        <p14:creationId xmlns:p14="http://schemas.microsoft.com/office/powerpoint/2010/main" val="2102930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48A60A7-C3FE-4E44-A5E4-9EEE3E1B42ED}"/>
              </a:ext>
            </a:extLst>
          </p:cNvPr>
          <p:cNvSpPr/>
          <p:nvPr/>
        </p:nvSpPr>
        <p:spPr>
          <a:xfrm>
            <a:off x="0" y="3548"/>
            <a:ext cx="18902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14</a:t>
            </a:r>
            <a:endParaRPr lang="ko-KR" altLang="en-US" sz="14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F475478-336B-46DE-A6A4-D25B97D72897}"/>
              </a:ext>
            </a:extLst>
          </p:cNvPr>
          <p:cNvSpPr txBox="1">
            <a:spLocks/>
          </p:cNvSpPr>
          <p:nvPr/>
        </p:nvSpPr>
        <p:spPr>
          <a:xfrm>
            <a:off x="7549584" y="51470"/>
            <a:ext cx="155892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나눔스퀘어 Bold" pitchFamily="50" charset="-127"/>
                <a:ea typeface="나눔스퀘어 Bold" pitchFamily="50" charset="-127"/>
              </a:rPr>
              <a:t>과학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5EB19-F2A0-4856-BD57-9704CB983F8A}"/>
              </a:ext>
            </a:extLst>
          </p:cNvPr>
          <p:cNvSpPr txBox="1"/>
          <p:nvPr/>
        </p:nvSpPr>
        <p:spPr>
          <a:xfrm>
            <a:off x="107504" y="555526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뤼튼을</a:t>
            </a:r>
            <a:r>
              <a:rPr lang="ko-KR" altLang="en-US" dirty="0"/>
              <a:t> 이용한 질의응답 </a:t>
            </a:r>
            <a:r>
              <a:rPr lang="en-US" altLang="ko-KR" dirty="0"/>
              <a:t>csv </a:t>
            </a:r>
            <a:r>
              <a:rPr lang="ko-KR" altLang="en-US" dirty="0"/>
              <a:t>작성</a:t>
            </a:r>
            <a:r>
              <a:rPr lang="en-US" altLang="ko-KR" dirty="0"/>
              <a:t>(90</a:t>
            </a:r>
            <a:r>
              <a:rPr lang="ko-KR" altLang="en-US" dirty="0"/>
              <a:t>문항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77BB03-3A02-42CC-9E1A-F33966F53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" y="1252159"/>
            <a:ext cx="6848272" cy="387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231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548"/>
            <a:ext cx="20697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15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6408"/>
            <a:ext cx="9144000" cy="219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548"/>
            <a:ext cx="20697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16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" t="57290" r="965" b="14906"/>
          <a:stretch/>
        </p:blipFill>
        <p:spPr>
          <a:xfrm>
            <a:off x="36429" y="892068"/>
            <a:ext cx="4932040" cy="10801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172BBC-C55E-49BA-A88F-E50F6598FF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" t="6865" r="7776" b="17620"/>
          <a:stretch/>
        </p:blipFill>
        <p:spPr>
          <a:xfrm>
            <a:off x="36429" y="2019140"/>
            <a:ext cx="3815491" cy="15841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23B43B-BC51-4156-B21C-42D65C22E4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12"/>
          <a:stretch/>
        </p:blipFill>
        <p:spPr>
          <a:xfrm>
            <a:off x="3975997" y="3075806"/>
            <a:ext cx="3042924" cy="18611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1D7DAB-EFA9-4F8A-892F-25DAE4445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494" y="451280"/>
            <a:ext cx="5508953" cy="3506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E20259-5F60-477A-85B8-59F893E5C019}"/>
              </a:ext>
            </a:extLst>
          </p:cNvPr>
          <p:cNvSpPr txBox="1"/>
          <p:nvPr/>
        </p:nvSpPr>
        <p:spPr>
          <a:xfrm>
            <a:off x="5436096" y="340759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Csv </a:t>
            </a:r>
            <a:r>
              <a:rPr lang="ko-KR" altLang="en-US" dirty="0"/>
              <a:t>파일의 질문을 입력함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F92A9-AE18-44F4-B8C9-773241959FB2}"/>
              </a:ext>
            </a:extLst>
          </p:cNvPr>
          <p:cNvSpPr txBox="1"/>
          <p:nvPr/>
        </p:nvSpPr>
        <p:spPr>
          <a:xfrm>
            <a:off x="5076056" y="138002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학습한 질의응답과 다른 결과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3809F3-FB67-4645-886B-7D941DB5DD17}"/>
              </a:ext>
            </a:extLst>
          </p:cNvPr>
          <p:cNvSpPr txBox="1"/>
          <p:nvPr/>
        </p:nvSpPr>
        <p:spPr>
          <a:xfrm>
            <a:off x="4355976" y="2483645"/>
            <a:ext cx="3967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데이터셋에 없는 질문에 대한 응답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ABAB32-ACC5-43B5-BC03-3D19FFCE3007}"/>
              </a:ext>
            </a:extLst>
          </p:cNvPr>
          <p:cNvSpPr txBox="1"/>
          <p:nvPr/>
        </p:nvSpPr>
        <p:spPr>
          <a:xfrm>
            <a:off x="7144570" y="328015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chatGPT</a:t>
            </a:r>
            <a:r>
              <a:rPr lang="ko-KR" altLang="en-US" dirty="0"/>
              <a:t>와 비교</a:t>
            </a:r>
          </a:p>
        </p:txBody>
      </p:sp>
    </p:spTree>
    <p:extLst>
      <p:ext uri="{BB962C8B-B14F-4D97-AF65-F5344CB8AC3E}">
        <p14:creationId xmlns:p14="http://schemas.microsoft.com/office/powerpoint/2010/main" val="230821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0072" y="3411578"/>
            <a:ext cx="1955474" cy="281186"/>
          </a:xfrm>
        </p:spPr>
        <p:txBody>
          <a:bodyPr>
            <a:normAutofit fontScale="90000"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맞춤형 학습 도우미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5916" y="843558"/>
            <a:ext cx="617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스퀘어 Bold" pitchFamily="50" charset="-127"/>
                <a:ea typeface="나눔스퀘어 Bold" pitchFamily="50" charset="-127"/>
              </a:rPr>
              <a:t>여러 교과목을 학습시켜 주는 교육용 </a:t>
            </a:r>
            <a:r>
              <a:rPr lang="en-US" altLang="ko-KR" sz="2800" dirty="0">
                <a:latin typeface="나눔스퀘어 Bold" pitchFamily="50" charset="-127"/>
                <a:ea typeface="나눔스퀘어 Bold" pitchFamily="50" charset="-127"/>
              </a:rPr>
              <a:t>AI</a:t>
            </a:r>
            <a:endParaRPr lang="ko-KR" altLang="en-US" sz="28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1944216" cy="339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400" dirty="0">
                <a:solidFill>
                  <a:srgbClr val="BC7C7C"/>
                </a:solidFill>
                <a:latin typeface="나눔스퀘어 Bold" pitchFamily="50" charset="-127"/>
                <a:ea typeface="나눔스퀘어 Bold" pitchFamily="50" charset="-127"/>
              </a:rPr>
              <a:t>프로젝트  주제</a:t>
            </a:r>
          </a:p>
        </p:txBody>
      </p:sp>
      <p:grpSp>
        <p:nvGrpSpPr>
          <p:cNvPr id="3" name="Group 6"/>
          <p:cNvGrpSpPr>
            <a:grpSpLocks noChangeAspect="1"/>
          </p:cNvGrpSpPr>
          <p:nvPr/>
        </p:nvGrpSpPr>
        <p:grpSpPr bwMode="auto">
          <a:xfrm>
            <a:off x="5292080" y="1684881"/>
            <a:ext cx="2736304" cy="1625433"/>
            <a:chOff x="2779" y="2031"/>
            <a:chExt cx="1384" cy="608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779" y="2031"/>
              <a:ext cx="1384" cy="608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2785" y="2038"/>
              <a:ext cx="883" cy="123"/>
            </a:xfrm>
            <a:custGeom>
              <a:avLst/>
              <a:gdLst>
                <a:gd name="T0" fmla="*/ 0 w 2649"/>
                <a:gd name="T1" fmla="*/ 0 h 370"/>
                <a:gd name="T2" fmla="*/ 0 w 2649"/>
                <a:gd name="T3" fmla="*/ 370 h 370"/>
                <a:gd name="T4" fmla="*/ 183 w 2649"/>
                <a:gd name="T5" fmla="*/ 218 h 370"/>
                <a:gd name="T6" fmla="*/ 2466 w 2649"/>
                <a:gd name="T7" fmla="*/ 218 h 370"/>
                <a:gd name="T8" fmla="*/ 2649 w 2649"/>
                <a:gd name="T9" fmla="*/ 370 h 370"/>
                <a:gd name="T10" fmla="*/ 2649 w 2649"/>
                <a:gd name="T11" fmla="*/ 0 h 370"/>
                <a:gd name="T12" fmla="*/ 0 w 2649"/>
                <a:gd name="T13" fmla="*/ 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49" h="370">
                  <a:moveTo>
                    <a:pt x="0" y="0"/>
                  </a:moveTo>
                  <a:lnTo>
                    <a:pt x="0" y="370"/>
                  </a:lnTo>
                  <a:lnTo>
                    <a:pt x="183" y="218"/>
                  </a:lnTo>
                  <a:lnTo>
                    <a:pt x="2466" y="218"/>
                  </a:lnTo>
                  <a:lnTo>
                    <a:pt x="2649" y="370"/>
                  </a:lnTo>
                  <a:lnTo>
                    <a:pt x="26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D2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2785" y="2167"/>
              <a:ext cx="883" cy="464"/>
            </a:xfrm>
            <a:custGeom>
              <a:avLst/>
              <a:gdLst>
                <a:gd name="T0" fmla="*/ 1323 w 2649"/>
                <a:gd name="T1" fmla="*/ 0 h 1393"/>
                <a:gd name="T2" fmla="*/ 244 w 2649"/>
                <a:gd name="T3" fmla="*/ 0 h 1393"/>
                <a:gd name="T4" fmla="*/ 0 w 2649"/>
                <a:gd name="T5" fmla="*/ 209 h 1393"/>
                <a:gd name="T6" fmla="*/ 0 w 2649"/>
                <a:gd name="T7" fmla="*/ 1393 h 1393"/>
                <a:gd name="T8" fmla="*/ 2649 w 2649"/>
                <a:gd name="T9" fmla="*/ 1393 h 1393"/>
                <a:gd name="T10" fmla="*/ 2649 w 2649"/>
                <a:gd name="T11" fmla="*/ 209 h 1393"/>
                <a:gd name="T12" fmla="*/ 2410 w 2649"/>
                <a:gd name="T13" fmla="*/ 0 h 1393"/>
                <a:gd name="T14" fmla="*/ 1323 w 2649"/>
                <a:gd name="T15" fmla="*/ 0 h 1393"/>
                <a:gd name="T16" fmla="*/ 2415 w 2649"/>
                <a:gd name="T17" fmla="*/ 953 h 1393"/>
                <a:gd name="T18" fmla="*/ 244 w 2649"/>
                <a:gd name="T19" fmla="*/ 953 h 1393"/>
                <a:gd name="T20" fmla="*/ 244 w 2649"/>
                <a:gd name="T21" fmla="*/ 474 h 1393"/>
                <a:gd name="T22" fmla="*/ 2415 w 2649"/>
                <a:gd name="T23" fmla="*/ 474 h 1393"/>
                <a:gd name="T24" fmla="*/ 2415 w 2649"/>
                <a:gd name="T25" fmla="*/ 953 h 1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649" h="1393">
                  <a:moveTo>
                    <a:pt x="1323" y="0"/>
                  </a:moveTo>
                  <a:lnTo>
                    <a:pt x="244" y="0"/>
                  </a:lnTo>
                  <a:lnTo>
                    <a:pt x="0" y="209"/>
                  </a:lnTo>
                  <a:lnTo>
                    <a:pt x="0" y="1393"/>
                  </a:lnTo>
                  <a:lnTo>
                    <a:pt x="2649" y="1393"/>
                  </a:lnTo>
                  <a:lnTo>
                    <a:pt x="2649" y="209"/>
                  </a:lnTo>
                  <a:lnTo>
                    <a:pt x="2410" y="0"/>
                  </a:lnTo>
                  <a:lnTo>
                    <a:pt x="1323" y="0"/>
                  </a:lnTo>
                  <a:close/>
                  <a:moveTo>
                    <a:pt x="2415" y="953"/>
                  </a:moveTo>
                  <a:lnTo>
                    <a:pt x="244" y="953"/>
                  </a:lnTo>
                  <a:lnTo>
                    <a:pt x="244" y="474"/>
                  </a:lnTo>
                  <a:lnTo>
                    <a:pt x="2415" y="474"/>
                  </a:lnTo>
                  <a:lnTo>
                    <a:pt x="2415" y="953"/>
                  </a:lnTo>
                  <a:close/>
                </a:path>
              </a:pathLst>
            </a:custGeom>
            <a:solidFill>
              <a:srgbClr val="A2D2D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2981" y="2358"/>
              <a:ext cx="94" cy="94"/>
            </a:xfrm>
            <a:custGeom>
              <a:avLst/>
              <a:gdLst>
                <a:gd name="T0" fmla="*/ 141 w 282"/>
                <a:gd name="T1" fmla="*/ 282 h 282"/>
                <a:gd name="T2" fmla="*/ 174 w 282"/>
                <a:gd name="T3" fmla="*/ 278 h 282"/>
                <a:gd name="T4" fmla="*/ 204 w 282"/>
                <a:gd name="T5" fmla="*/ 268 h 282"/>
                <a:gd name="T6" fmla="*/ 229 w 282"/>
                <a:gd name="T7" fmla="*/ 252 h 282"/>
                <a:gd name="T8" fmla="*/ 252 w 282"/>
                <a:gd name="T9" fmla="*/ 229 h 282"/>
                <a:gd name="T10" fmla="*/ 268 w 282"/>
                <a:gd name="T11" fmla="*/ 203 h 282"/>
                <a:gd name="T12" fmla="*/ 280 w 282"/>
                <a:gd name="T13" fmla="*/ 174 h 282"/>
                <a:gd name="T14" fmla="*/ 282 w 282"/>
                <a:gd name="T15" fmla="*/ 141 h 282"/>
                <a:gd name="T16" fmla="*/ 280 w 282"/>
                <a:gd name="T17" fmla="*/ 108 h 282"/>
                <a:gd name="T18" fmla="*/ 268 w 282"/>
                <a:gd name="T19" fmla="*/ 79 h 282"/>
                <a:gd name="T20" fmla="*/ 252 w 282"/>
                <a:gd name="T21" fmla="*/ 53 h 282"/>
                <a:gd name="T22" fmla="*/ 229 w 282"/>
                <a:gd name="T23" fmla="*/ 30 h 282"/>
                <a:gd name="T24" fmla="*/ 204 w 282"/>
                <a:gd name="T25" fmla="*/ 14 h 282"/>
                <a:gd name="T26" fmla="*/ 174 w 282"/>
                <a:gd name="T27" fmla="*/ 4 h 282"/>
                <a:gd name="T28" fmla="*/ 141 w 282"/>
                <a:gd name="T29" fmla="*/ 0 h 282"/>
                <a:gd name="T30" fmla="*/ 109 w 282"/>
                <a:gd name="T31" fmla="*/ 4 h 282"/>
                <a:gd name="T32" fmla="*/ 80 w 282"/>
                <a:gd name="T33" fmla="*/ 14 h 282"/>
                <a:gd name="T34" fmla="*/ 53 w 282"/>
                <a:gd name="T35" fmla="*/ 30 h 282"/>
                <a:gd name="T36" fmla="*/ 32 w 282"/>
                <a:gd name="T37" fmla="*/ 53 h 282"/>
                <a:gd name="T38" fmla="*/ 14 w 282"/>
                <a:gd name="T39" fmla="*/ 79 h 282"/>
                <a:gd name="T40" fmla="*/ 4 w 282"/>
                <a:gd name="T41" fmla="*/ 108 h 282"/>
                <a:gd name="T42" fmla="*/ 0 w 282"/>
                <a:gd name="T43" fmla="*/ 141 h 282"/>
                <a:gd name="T44" fmla="*/ 4 w 282"/>
                <a:gd name="T45" fmla="*/ 174 h 282"/>
                <a:gd name="T46" fmla="*/ 14 w 282"/>
                <a:gd name="T47" fmla="*/ 203 h 282"/>
                <a:gd name="T48" fmla="*/ 32 w 282"/>
                <a:gd name="T49" fmla="*/ 229 h 282"/>
                <a:gd name="T50" fmla="*/ 53 w 282"/>
                <a:gd name="T51" fmla="*/ 252 h 282"/>
                <a:gd name="T52" fmla="*/ 80 w 282"/>
                <a:gd name="T53" fmla="*/ 268 h 282"/>
                <a:gd name="T54" fmla="*/ 109 w 282"/>
                <a:gd name="T55" fmla="*/ 278 h 282"/>
                <a:gd name="T56" fmla="*/ 141 w 282"/>
                <a:gd name="T57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2" h="282">
                  <a:moveTo>
                    <a:pt x="141" y="282"/>
                  </a:moveTo>
                  <a:lnTo>
                    <a:pt x="174" y="278"/>
                  </a:lnTo>
                  <a:lnTo>
                    <a:pt x="204" y="268"/>
                  </a:lnTo>
                  <a:lnTo>
                    <a:pt x="229" y="252"/>
                  </a:lnTo>
                  <a:lnTo>
                    <a:pt x="252" y="229"/>
                  </a:lnTo>
                  <a:lnTo>
                    <a:pt x="268" y="203"/>
                  </a:lnTo>
                  <a:lnTo>
                    <a:pt x="280" y="174"/>
                  </a:lnTo>
                  <a:lnTo>
                    <a:pt x="282" y="141"/>
                  </a:lnTo>
                  <a:lnTo>
                    <a:pt x="280" y="108"/>
                  </a:lnTo>
                  <a:lnTo>
                    <a:pt x="268" y="79"/>
                  </a:lnTo>
                  <a:lnTo>
                    <a:pt x="252" y="53"/>
                  </a:lnTo>
                  <a:lnTo>
                    <a:pt x="229" y="30"/>
                  </a:lnTo>
                  <a:lnTo>
                    <a:pt x="204" y="14"/>
                  </a:lnTo>
                  <a:lnTo>
                    <a:pt x="174" y="4"/>
                  </a:lnTo>
                  <a:lnTo>
                    <a:pt x="141" y="0"/>
                  </a:lnTo>
                  <a:lnTo>
                    <a:pt x="109" y="4"/>
                  </a:lnTo>
                  <a:lnTo>
                    <a:pt x="80" y="14"/>
                  </a:lnTo>
                  <a:lnTo>
                    <a:pt x="53" y="30"/>
                  </a:lnTo>
                  <a:lnTo>
                    <a:pt x="32" y="53"/>
                  </a:lnTo>
                  <a:lnTo>
                    <a:pt x="14" y="79"/>
                  </a:lnTo>
                  <a:lnTo>
                    <a:pt x="4" y="108"/>
                  </a:lnTo>
                  <a:lnTo>
                    <a:pt x="0" y="141"/>
                  </a:lnTo>
                  <a:lnTo>
                    <a:pt x="4" y="174"/>
                  </a:lnTo>
                  <a:lnTo>
                    <a:pt x="14" y="203"/>
                  </a:lnTo>
                  <a:lnTo>
                    <a:pt x="32" y="229"/>
                  </a:lnTo>
                  <a:lnTo>
                    <a:pt x="53" y="252"/>
                  </a:lnTo>
                  <a:lnTo>
                    <a:pt x="80" y="268"/>
                  </a:lnTo>
                  <a:lnTo>
                    <a:pt x="109" y="278"/>
                  </a:lnTo>
                  <a:lnTo>
                    <a:pt x="141" y="282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3376" y="2357"/>
              <a:ext cx="94" cy="94"/>
            </a:xfrm>
            <a:custGeom>
              <a:avLst/>
              <a:gdLst>
                <a:gd name="T0" fmla="*/ 141 w 281"/>
                <a:gd name="T1" fmla="*/ 283 h 283"/>
                <a:gd name="T2" fmla="*/ 173 w 281"/>
                <a:gd name="T3" fmla="*/ 280 h 283"/>
                <a:gd name="T4" fmla="*/ 202 w 281"/>
                <a:gd name="T5" fmla="*/ 269 h 283"/>
                <a:gd name="T6" fmla="*/ 229 w 281"/>
                <a:gd name="T7" fmla="*/ 252 h 283"/>
                <a:gd name="T8" fmla="*/ 251 w 281"/>
                <a:gd name="T9" fmla="*/ 230 h 283"/>
                <a:gd name="T10" fmla="*/ 268 w 281"/>
                <a:gd name="T11" fmla="*/ 204 h 283"/>
                <a:gd name="T12" fmla="*/ 278 w 281"/>
                <a:gd name="T13" fmla="*/ 175 h 283"/>
                <a:gd name="T14" fmla="*/ 281 w 281"/>
                <a:gd name="T15" fmla="*/ 142 h 283"/>
                <a:gd name="T16" fmla="*/ 278 w 281"/>
                <a:gd name="T17" fmla="*/ 110 h 283"/>
                <a:gd name="T18" fmla="*/ 268 w 281"/>
                <a:gd name="T19" fmla="*/ 79 h 283"/>
                <a:gd name="T20" fmla="*/ 251 w 281"/>
                <a:gd name="T21" fmla="*/ 54 h 283"/>
                <a:gd name="T22" fmla="*/ 229 w 281"/>
                <a:gd name="T23" fmla="*/ 32 h 283"/>
                <a:gd name="T24" fmla="*/ 202 w 281"/>
                <a:gd name="T25" fmla="*/ 15 h 283"/>
                <a:gd name="T26" fmla="*/ 173 w 281"/>
                <a:gd name="T27" fmla="*/ 4 h 283"/>
                <a:gd name="T28" fmla="*/ 141 w 281"/>
                <a:gd name="T29" fmla="*/ 0 h 283"/>
                <a:gd name="T30" fmla="*/ 108 w 281"/>
                <a:gd name="T31" fmla="*/ 4 h 283"/>
                <a:gd name="T32" fmla="*/ 79 w 281"/>
                <a:gd name="T33" fmla="*/ 15 h 283"/>
                <a:gd name="T34" fmla="*/ 52 w 281"/>
                <a:gd name="T35" fmla="*/ 32 h 283"/>
                <a:gd name="T36" fmla="*/ 30 w 281"/>
                <a:gd name="T37" fmla="*/ 54 h 283"/>
                <a:gd name="T38" fmla="*/ 13 w 281"/>
                <a:gd name="T39" fmla="*/ 79 h 283"/>
                <a:gd name="T40" fmla="*/ 3 w 281"/>
                <a:gd name="T41" fmla="*/ 110 h 283"/>
                <a:gd name="T42" fmla="*/ 0 w 281"/>
                <a:gd name="T43" fmla="*/ 142 h 283"/>
                <a:gd name="T44" fmla="*/ 3 w 281"/>
                <a:gd name="T45" fmla="*/ 175 h 283"/>
                <a:gd name="T46" fmla="*/ 13 w 281"/>
                <a:gd name="T47" fmla="*/ 204 h 283"/>
                <a:gd name="T48" fmla="*/ 30 w 281"/>
                <a:gd name="T49" fmla="*/ 230 h 283"/>
                <a:gd name="T50" fmla="*/ 52 w 281"/>
                <a:gd name="T51" fmla="*/ 252 h 283"/>
                <a:gd name="T52" fmla="*/ 79 w 281"/>
                <a:gd name="T53" fmla="*/ 269 h 283"/>
                <a:gd name="T54" fmla="*/ 108 w 281"/>
                <a:gd name="T55" fmla="*/ 280 h 283"/>
                <a:gd name="T56" fmla="*/ 141 w 281"/>
                <a:gd name="T57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1" h="283">
                  <a:moveTo>
                    <a:pt x="141" y="283"/>
                  </a:moveTo>
                  <a:lnTo>
                    <a:pt x="173" y="280"/>
                  </a:lnTo>
                  <a:lnTo>
                    <a:pt x="202" y="269"/>
                  </a:lnTo>
                  <a:lnTo>
                    <a:pt x="229" y="252"/>
                  </a:lnTo>
                  <a:lnTo>
                    <a:pt x="251" y="230"/>
                  </a:lnTo>
                  <a:lnTo>
                    <a:pt x="268" y="204"/>
                  </a:lnTo>
                  <a:lnTo>
                    <a:pt x="278" y="175"/>
                  </a:lnTo>
                  <a:lnTo>
                    <a:pt x="281" y="142"/>
                  </a:lnTo>
                  <a:lnTo>
                    <a:pt x="278" y="110"/>
                  </a:lnTo>
                  <a:lnTo>
                    <a:pt x="268" y="79"/>
                  </a:lnTo>
                  <a:lnTo>
                    <a:pt x="251" y="54"/>
                  </a:lnTo>
                  <a:lnTo>
                    <a:pt x="229" y="32"/>
                  </a:lnTo>
                  <a:lnTo>
                    <a:pt x="202" y="15"/>
                  </a:lnTo>
                  <a:lnTo>
                    <a:pt x="173" y="4"/>
                  </a:lnTo>
                  <a:lnTo>
                    <a:pt x="141" y="0"/>
                  </a:lnTo>
                  <a:lnTo>
                    <a:pt x="108" y="4"/>
                  </a:lnTo>
                  <a:lnTo>
                    <a:pt x="79" y="15"/>
                  </a:lnTo>
                  <a:lnTo>
                    <a:pt x="52" y="32"/>
                  </a:lnTo>
                  <a:lnTo>
                    <a:pt x="30" y="54"/>
                  </a:lnTo>
                  <a:lnTo>
                    <a:pt x="13" y="79"/>
                  </a:lnTo>
                  <a:lnTo>
                    <a:pt x="3" y="110"/>
                  </a:lnTo>
                  <a:lnTo>
                    <a:pt x="0" y="142"/>
                  </a:lnTo>
                  <a:lnTo>
                    <a:pt x="3" y="175"/>
                  </a:lnTo>
                  <a:lnTo>
                    <a:pt x="13" y="204"/>
                  </a:lnTo>
                  <a:lnTo>
                    <a:pt x="30" y="230"/>
                  </a:lnTo>
                  <a:lnTo>
                    <a:pt x="52" y="252"/>
                  </a:lnTo>
                  <a:lnTo>
                    <a:pt x="79" y="269"/>
                  </a:lnTo>
                  <a:lnTo>
                    <a:pt x="108" y="280"/>
                  </a:lnTo>
                  <a:lnTo>
                    <a:pt x="141" y="28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1045" name="Picture 21" descr="D:\2d-data\illust-data\유용한 심볼-eps\Ultimate Symbol - Official Signs &amp; Icons 1.1\Volume06\X06G\X06G37.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404620" y="1703595"/>
            <a:ext cx="2120900" cy="1536700"/>
          </a:xfrm>
          <a:prstGeom prst="rect">
            <a:avLst/>
          </a:prstGeom>
          <a:solidFill>
            <a:srgbClr val="E4C087"/>
          </a:solidFill>
        </p:spPr>
      </p:pic>
      <p:sp>
        <p:nvSpPr>
          <p:cNvPr id="26" name="TextBox 25"/>
          <p:cNvSpPr txBox="1"/>
          <p:nvPr/>
        </p:nvSpPr>
        <p:spPr>
          <a:xfrm>
            <a:off x="1776957" y="3729083"/>
            <a:ext cx="1347983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ko-KR" altLang="en-US" sz="1000" b="1" dirty="0">
                <a:solidFill>
                  <a:srgbClr val="E4C087"/>
                </a:solidFill>
                <a:latin typeface="나눔고딕" pitchFamily="50" charset="-127"/>
                <a:ea typeface="나눔고딕" pitchFamily="50" charset="-127"/>
              </a:rPr>
              <a:t>문제 입력</a:t>
            </a:r>
            <a:endParaRPr lang="en-US" altLang="ko-KR" sz="1000" b="1" dirty="0">
              <a:solidFill>
                <a:srgbClr val="E4C087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ts val="2000"/>
              </a:lnSpc>
            </a:pPr>
            <a:r>
              <a:rPr lang="ko-KR" altLang="en-US" sz="1000" b="1" dirty="0">
                <a:solidFill>
                  <a:srgbClr val="E4C087"/>
                </a:solidFill>
                <a:latin typeface="나눔고딕" pitchFamily="50" charset="-127"/>
                <a:ea typeface="나눔고딕" pitchFamily="50" charset="-127"/>
              </a:rPr>
              <a:t>문제 유형 제시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20648" y="3729083"/>
            <a:ext cx="3507736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ko-KR" altLang="en-US" sz="1000" b="1" dirty="0">
                <a:solidFill>
                  <a:srgbClr val="A2D2DF"/>
                </a:solidFill>
                <a:latin typeface="나눔고딕" pitchFamily="50" charset="-127"/>
                <a:ea typeface="나눔고딕" pitchFamily="50" charset="-127"/>
              </a:rPr>
              <a:t>풀이와</a:t>
            </a:r>
            <a:r>
              <a:rPr lang="en-US" altLang="ko-KR" sz="1000" b="1" dirty="0">
                <a:solidFill>
                  <a:srgbClr val="A2D2D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000" b="1" dirty="0">
                <a:solidFill>
                  <a:srgbClr val="A2D2DF"/>
                </a:solidFill>
                <a:latin typeface="나눔고딕" pitchFamily="50" charset="-127"/>
                <a:ea typeface="나눔고딕" pitchFamily="50" charset="-127"/>
              </a:rPr>
              <a:t>답을 제공</a:t>
            </a:r>
          </a:p>
          <a:p>
            <a:pPr algn="ctr">
              <a:lnSpc>
                <a:spcPts val="2000"/>
              </a:lnSpc>
            </a:pPr>
            <a:r>
              <a:rPr lang="ko-KR" altLang="en-US" sz="1000" b="1" dirty="0">
                <a:solidFill>
                  <a:srgbClr val="A2D2DF"/>
                </a:solidFill>
                <a:latin typeface="나눔고딕" pitchFamily="50" charset="-127"/>
                <a:ea typeface="나눔고딕" pitchFamily="50" charset="-127"/>
              </a:rPr>
              <a:t>틀린 문제의 핵심 개념 설명과 개념의적용</a:t>
            </a:r>
            <a:endParaRPr lang="en-US" altLang="ko-KR" sz="1000" b="1" dirty="0">
              <a:solidFill>
                <a:srgbClr val="A2D2DF"/>
              </a:solidFill>
              <a:latin typeface="나눔고딕" pitchFamily="50" charset="-127"/>
              <a:ea typeface="나눔고딕" pitchFamily="50" charset="-127"/>
            </a:endParaRPr>
          </a:p>
          <a:p>
            <a:pPr algn="ctr">
              <a:lnSpc>
                <a:spcPts val="2000"/>
              </a:lnSpc>
            </a:pPr>
            <a:r>
              <a:rPr lang="ko-KR" altLang="en-US" sz="1000" b="1" dirty="0">
                <a:solidFill>
                  <a:srgbClr val="A2D2DF"/>
                </a:solidFill>
                <a:latin typeface="나눔고딕" pitchFamily="50" charset="-127"/>
                <a:ea typeface="나눔고딕" pitchFamily="50" charset="-127"/>
              </a:rPr>
              <a:t>새로운 맞춤형 문제를 제시</a:t>
            </a:r>
            <a:endParaRPr lang="en-US" altLang="ko-KR" sz="1000" b="1" dirty="0">
              <a:solidFill>
                <a:srgbClr val="A2D2DF"/>
              </a:solidFill>
              <a:latin typeface="나눔고딕" pitchFamily="50" charset="-127"/>
              <a:ea typeface="나눔고딕" pitchFamily="50" charset="-127"/>
            </a:endParaRPr>
          </a:p>
          <a:p>
            <a:pPr>
              <a:lnSpc>
                <a:spcPts val="2000"/>
              </a:lnSpc>
            </a:pPr>
            <a:endParaRPr lang="en-US" altLang="ko-KR" sz="1200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1473213" y="3403300"/>
            <a:ext cx="1955474" cy="281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사용자</a:t>
            </a:r>
          </a:p>
        </p:txBody>
      </p:sp>
    </p:spTree>
    <p:extLst>
      <p:ext uri="{BB962C8B-B14F-4D97-AF65-F5344CB8AC3E}">
        <p14:creationId xmlns:p14="http://schemas.microsoft.com/office/powerpoint/2010/main" val="3510960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548"/>
            <a:ext cx="20697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17</a:t>
            </a:r>
            <a:endParaRPr lang="ko-KR" altLang="en-US" sz="1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3683"/>
            <a:ext cx="9144000" cy="3036133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7549584" y="51470"/>
            <a:ext cx="155892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나눔스퀘어 Bold" pitchFamily="50" charset="-127"/>
                <a:ea typeface="나눔스퀘어 Bold" pitchFamily="50" charset="-127"/>
              </a:rPr>
              <a:t>일어</a:t>
            </a:r>
          </a:p>
        </p:txBody>
      </p:sp>
    </p:spTree>
    <p:extLst>
      <p:ext uri="{BB962C8B-B14F-4D97-AF65-F5344CB8AC3E}">
        <p14:creationId xmlns:p14="http://schemas.microsoft.com/office/powerpoint/2010/main" val="1340862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02532"/>
            <a:ext cx="8229600" cy="857250"/>
          </a:xfrm>
        </p:spPr>
        <p:txBody>
          <a:bodyPr/>
          <a:lstStyle/>
          <a:p>
            <a:r>
              <a:rPr lang="en-US" altLang="ko-KR" dirty="0">
                <a:latin typeface="나눔스퀘어 Bold" pitchFamily="50" charset="-127"/>
                <a:ea typeface="나눔스퀘어 Bold" pitchFamily="50" charset="-127"/>
              </a:rPr>
              <a:t>Q&amp;A</a:t>
            </a:r>
            <a:endParaRPr lang="ko-KR" altLang="en-US" dirty="0">
              <a:latin typeface="나눔스퀘어 Bold" pitchFamily="50" charset="-127"/>
              <a:ea typeface="나눔스퀘어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88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4801021" y="3027157"/>
            <a:ext cx="2451202" cy="1390511"/>
          </a:xfrm>
          <a:prstGeom prst="rect">
            <a:avLst/>
          </a:prstGeom>
          <a:solidFill>
            <a:srgbClr val="E4C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760758" y="3027157"/>
            <a:ext cx="2451202" cy="1390511"/>
          </a:xfrm>
          <a:prstGeom prst="rect">
            <a:avLst/>
          </a:prstGeom>
          <a:solidFill>
            <a:srgbClr val="A2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801021" y="555526"/>
            <a:ext cx="2451202" cy="1390511"/>
          </a:xfrm>
          <a:prstGeom prst="rect">
            <a:avLst/>
          </a:prstGeom>
          <a:solidFill>
            <a:srgbClr val="E4C0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760758" y="555526"/>
            <a:ext cx="2451202" cy="1390511"/>
          </a:xfrm>
          <a:prstGeom prst="rect">
            <a:avLst/>
          </a:prstGeom>
          <a:solidFill>
            <a:srgbClr val="A2D2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65" y="3147814"/>
            <a:ext cx="1015571" cy="11491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646" y="555526"/>
            <a:ext cx="1149199" cy="114919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4614" y="555527"/>
            <a:ext cx="1149198" cy="11491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647" y="3147814"/>
            <a:ext cx="1149198" cy="11491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5536" y="1707654"/>
            <a:ext cx="136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Hugging Face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5536" y="4297012"/>
            <a:ext cx="136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latin typeface="나눔스퀘어 Bold" pitchFamily="50" charset="-127"/>
                <a:ea typeface="나눔스퀘어 Bold" pitchFamily="50" charset="-127"/>
              </a:rPr>
              <a:t>LLaMA</a:t>
            </a:r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 3.1 8B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1707654"/>
            <a:ext cx="136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Google </a:t>
            </a:r>
            <a:r>
              <a:rPr lang="en-US" altLang="ko-KR" sz="1400" dirty="0" err="1">
                <a:latin typeface="나눔스퀘어 Bold" pitchFamily="50" charset="-127"/>
                <a:ea typeface="나눔스퀘어 Bold" pitchFamily="50" charset="-127"/>
              </a:rPr>
              <a:t>Colab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11234" y="4297012"/>
            <a:ext cx="1365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MSTY</a:t>
            </a:r>
            <a:endParaRPr lang="ko-KR" altLang="en-US" sz="1400" dirty="0"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3688" y="3100774"/>
            <a:ext cx="244827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 Meta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에서 개발한 최신 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LLM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으로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자연어 처리 작업에 최적화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자연스러운 텍스트 생성과 높은 정확도의 질문 답변을 지원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다양한 크기로 제공되어 사용자의 필요에 맞게 선택 가능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b="1" dirty="0" err="1">
                <a:latin typeface="나눔고딕" pitchFamily="50" charset="-127"/>
                <a:ea typeface="나눔고딕" pitchFamily="50" charset="-127"/>
              </a:rPr>
              <a:t>재학습이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가능하여 특정 도메인에 맞게 최적화하며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 err="1">
                <a:latin typeface="나눔고딕" pitchFamily="50" charset="-127"/>
                <a:ea typeface="나눔고딕" pitchFamily="50" charset="-127"/>
              </a:rPr>
              <a:t>오픈소스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1" dirty="0" err="1">
                <a:latin typeface="나눔고딕" pitchFamily="50" charset="-127"/>
                <a:ea typeface="나눔고딕" pitchFamily="50" charset="-127"/>
              </a:rPr>
              <a:t>라이센스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하에 공개되어 있어 연구 및 비상업적 목적으로 사용 가능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60758" y="691991"/>
            <a:ext cx="2451202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자연어 처리 및 </a:t>
            </a:r>
            <a:r>
              <a:rPr lang="ko-KR" altLang="en-US" sz="800" b="1" dirty="0" err="1">
                <a:latin typeface="나눔고딕" pitchFamily="50" charset="-127"/>
                <a:ea typeface="나눔고딕" pitchFamily="50" charset="-127"/>
              </a:rPr>
              <a:t>머신러닝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분야에서 인기 있는 </a:t>
            </a:r>
            <a:r>
              <a:rPr lang="ko-KR" altLang="en-US" sz="800" b="1" dirty="0" err="1">
                <a:latin typeface="나눔고딕" pitchFamily="50" charset="-127"/>
                <a:ea typeface="나눔고딕" pitchFamily="50" charset="-127"/>
              </a:rPr>
              <a:t>오픈소스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플랫폼으로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다양한 </a:t>
            </a:r>
            <a:r>
              <a:rPr lang="ko-KR" altLang="en-US" sz="800" b="1" dirty="0" err="1">
                <a:latin typeface="나눔고딕" pitchFamily="50" charset="-127"/>
                <a:ea typeface="나눔고딕" pitchFamily="50" charset="-127"/>
              </a:rPr>
              <a:t>오픈소스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라이브러리와 모델을 제공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모델 허브를 통해 사용자들이 자신이 개발한 모델을 공유하고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다른 사람들의 모델을 활용할 수 있도록 지원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8024" y="699542"/>
            <a:ext cx="241725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ko-KR" altLang="en-US" sz="800" b="1" dirty="0" err="1">
                <a:latin typeface="나눔고딕" pitchFamily="50" charset="-127"/>
                <a:ea typeface="나눔고딕" pitchFamily="50" charset="-127"/>
              </a:rPr>
              <a:t>클라우드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기반의 </a:t>
            </a:r>
            <a:r>
              <a:rPr lang="en-US" altLang="ko-KR" sz="800" b="1" dirty="0" err="1">
                <a:latin typeface="나눔고딕" pitchFamily="50" charset="-127"/>
                <a:ea typeface="나눔고딕" pitchFamily="50" charset="-127"/>
              </a:rPr>
              <a:t>Jupyter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노트북 서비스로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데이터 분석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 err="1">
                <a:latin typeface="나눔고딕" pitchFamily="50" charset="-127"/>
                <a:ea typeface="나눔고딕" pitchFamily="50" charset="-127"/>
              </a:rPr>
              <a:t>머신러닝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 err="1">
                <a:latin typeface="나눔고딕" pitchFamily="50" charset="-127"/>
                <a:ea typeface="나눔고딕" pitchFamily="50" charset="-127"/>
              </a:rPr>
              <a:t>딥러닝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등을 손쉽게 수행할 수 있도록 도움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. Python 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코드로 작동되며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, Google Drive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와 통합되어 파일 저장 및 공유가 용이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. GPU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TPU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를 제공하여 다양한 </a:t>
            </a:r>
            <a:r>
              <a:rPr lang="ko-KR" altLang="en-US" sz="800" b="1" dirty="0" err="1">
                <a:latin typeface="나눔고딕" pitchFamily="50" charset="-127"/>
                <a:ea typeface="나눔고딕" pitchFamily="50" charset="-127"/>
              </a:rPr>
              <a:t>오픈소스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라이브러리를 쉽게 설치하고 사용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46464" y="3147814"/>
            <a:ext cx="2389832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10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LLM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으로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주로 자연어 처리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작업에 사용되며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텍스트 생성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질문 답변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요약 등 다양한 응용 분야에서 활용 가능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b="1" dirty="0" err="1">
                <a:latin typeface="나눔고딕" pitchFamily="50" charset="-127"/>
                <a:ea typeface="나눔고딕" pitchFamily="50" charset="-127"/>
              </a:rPr>
              <a:t>오픈소스로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제공되어 연구자와 개발자들이 쉽게 접근하고 사용할 수 있으며</a:t>
            </a:r>
            <a:r>
              <a:rPr lang="en-US" altLang="ko-KR" sz="800" b="1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800" b="1" dirty="0" err="1">
                <a:latin typeface="나눔고딕" pitchFamily="50" charset="-127"/>
                <a:ea typeface="나눔고딕" pitchFamily="50" charset="-127"/>
              </a:rPr>
              <a:t>커스터마이징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및 </a:t>
            </a:r>
            <a:r>
              <a:rPr lang="ko-KR" altLang="en-US" sz="800" b="1" dirty="0" err="1">
                <a:latin typeface="나눔고딕" pitchFamily="50" charset="-127"/>
                <a:ea typeface="나눔고딕" pitchFamily="50" charset="-127"/>
              </a:rPr>
              <a:t>파인튜닝이</a:t>
            </a:r>
            <a:r>
              <a:rPr lang="ko-KR" altLang="en-US" sz="800" b="1" dirty="0">
                <a:latin typeface="나눔고딕" pitchFamily="50" charset="-127"/>
                <a:ea typeface="나눔고딕" pitchFamily="50" charset="-127"/>
              </a:rPr>
              <a:t> 가능하여 특정 도메인에 맞게 최적화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13740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>
                <a:solidFill>
                  <a:srgbClr val="BC7C7C"/>
                </a:solidFill>
                <a:latin typeface="나눔스퀘어 Bold" pitchFamily="50" charset="-127"/>
                <a:ea typeface="나눔스퀘어 Bold" pitchFamily="50" charset="-127"/>
              </a:rPr>
              <a:t>오픈소스</a:t>
            </a:r>
            <a:r>
              <a:rPr lang="ko-KR" altLang="en-US" sz="1400" dirty="0">
                <a:solidFill>
                  <a:srgbClr val="BC7C7C"/>
                </a:solidFill>
                <a:latin typeface="나눔스퀘어 Bold" pitchFamily="50" charset="-127"/>
                <a:ea typeface="나눔스퀘어 Bold" pitchFamily="50" charset="-127"/>
              </a:rPr>
              <a:t> 플랫폼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2372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548"/>
            <a:ext cx="1781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1</a:t>
            </a:r>
            <a:endParaRPr lang="ko-KR" altLang="en-US" sz="1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9542"/>
            <a:ext cx="7454462" cy="381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7549584" y="51470"/>
            <a:ext cx="155892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latin typeface="나눔스퀘어 Bold" pitchFamily="50" charset="-127"/>
                <a:ea typeface="나눔스퀘어 Bold" pitchFamily="50" charset="-127"/>
              </a:rPr>
              <a:t>수학</a:t>
            </a:r>
          </a:p>
        </p:txBody>
      </p:sp>
    </p:spTree>
    <p:extLst>
      <p:ext uri="{BB962C8B-B14F-4D97-AF65-F5344CB8AC3E}">
        <p14:creationId xmlns:p14="http://schemas.microsoft.com/office/powerpoint/2010/main" val="259840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13231"/>
            <a:ext cx="7354164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051720" y="987574"/>
            <a:ext cx="4248472" cy="557639"/>
          </a:xfrm>
          <a:noFill/>
        </p:spPr>
        <p:txBody>
          <a:bodyPr>
            <a:noAutofit/>
          </a:bodyPr>
          <a:lstStyle/>
          <a:p>
            <a:r>
              <a:rPr lang="ko-KR" altLang="en-US" sz="3600" dirty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라이브러리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0" y="7120"/>
            <a:ext cx="1781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919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3297"/>
            <a:ext cx="3498156" cy="249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75806"/>
            <a:ext cx="4672632" cy="1833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905352" y="915566"/>
            <a:ext cx="1808088" cy="576064"/>
          </a:xfrm>
        </p:spPr>
        <p:txBody>
          <a:bodyPr>
            <a:normAutofit fontScale="90000"/>
          </a:bodyPr>
          <a:lstStyle/>
          <a:p>
            <a:r>
              <a:rPr lang="en-US" altLang="ko-KR" sz="3600" dirty="0" err="1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unsloth</a:t>
            </a:r>
            <a:endParaRPr lang="ko-KR" altLang="en-US" sz="3600" dirty="0">
              <a:solidFill>
                <a:srgbClr val="F6EFBD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860032" y="3071989"/>
            <a:ext cx="155892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LoRa</a:t>
            </a:r>
            <a:endParaRPr lang="ko-KR" altLang="en-US" sz="3600" dirty="0">
              <a:solidFill>
                <a:srgbClr val="F6EFBD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5148064" y="3978955"/>
            <a:ext cx="3754760" cy="609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효율적인 </a:t>
            </a:r>
            <a:r>
              <a:rPr lang="en-US" altLang="ko-KR" sz="24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fine tuning </a:t>
            </a:r>
            <a:r>
              <a:rPr lang="ko-KR" altLang="en-US" sz="24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모델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9644"/>
            <a:ext cx="1781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3</a:t>
            </a:r>
            <a:endParaRPr lang="ko-KR" altLang="en-US" sz="1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53297"/>
            <a:ext cx="2904262" cy="260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6012160" y="1862724"/>
            <a:ext cx="2160240" cy="4209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84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7240" y="0"/>
            <a:ext cx="1781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4</a:t>
            </a:r>
            <a:endParaRPr lang="ko-KR" altLang="en-US" sz="1400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6879730" y="4371950"/>
            <a:ext cx="155892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Hugging face </a:t>
            </a:r>
            <a:r>
              <a:rPr lang="en-US" altLang="ko-KR" sz="3600" dirty="0" err="1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tokken</a:t>
            </a:r>
            <a:endParaRPr lang="ko-KR" altLang="en-US" sz="3600" dirty="0">
              <a:solidFill>
                <a:srgbClr val="F6EFBD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879730" y="2139702"/>
            <a:ext cx="155892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dirty="0" err="1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tokenizer</a:t>
            </a:r>
            <a:endParaRPr lang="ko-KR" altLang="en-US" sz="3600" dirty="0">
              <a:solidFill>
                <a:srgbClr val="F6EFBD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46" y="799944"/>
            <a:ext cx="4680520" cy="386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820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84993"/>
            <a:ext cx="5005557" cy="4635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4705672" y="2211710"/>
            <a:ext cx="4690864" cy="773663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F6EFBD"/>
                </a:solidFill>
                <a:latin typeface="나눔스퀘어 Bold" pitchFamily="50" charset="-127"/>
                <a:ea typeface="나눔스퀘어 Bold" pitchFamily="50" charset="-127"/>
              </a:rPr>
              <a:t>모델 훈련 설정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781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33509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C0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51670"/>
            <a:ext cx="5726113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827584" y="861983"/>
            <a:ext cx="7427168" cy="773663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solidFill>
                  <a:srgbClr val="CB6040"/>
                </a:solidFill>
                <a:latin typeface="나눔스퀘어 Bold" pitchFamily="50" charset="-127"/>
                <a:ea typeface="나눔스퀘어 Bold" pitchFamily="50" charset="-127"/>
              </a:rPr>
              <a:t>모델 훈련</a:t>
            </a:r>
            <a:r>
              <a:rPr lang="en-US" altLang="ko-KR" sz="3200" dirty="0">
                <a:solidFill>
                  <a:srgbClr val="CB6040"/>
                </a:solidFill>
                <a:latin typeface="나눔스퀘어 Bold" pitchFamily="50" charset="-127"/>
                <a:ea typeface="나눔스퀘어 Bold" pitchFamily="50" charset="-127"/>
              </a:rPr>
              <a:t>(ERROR)</a:t>
            </a:r>
            <a:endParaRPr lang="ko-KR" altLang="en-US" sz="3200" dirty="0">
              <a:solidFill>
                <a:srgbClr val="CB6040"/>
              </a:solidFill>
              <a:latin typeface="나눔스퀘어 Bold" pitchFamily="50" charset="-127"/>
              <a:ea typeface="나눔스퀘어 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7812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스퀘어 Bold" pitchFamily="50" charset="-127"/>
                <a:ea typeface="나눔스퀘어 Bold" pitchFamily="50" charset="-127"/>
              </a:rPr>
              <a:t>프로젝트  실행 과정 </a:t>
            </a:r>
            <a:r>
              <a:rPr lang="en-US" altLang="ko-KR" sz="1400" dirty="0">
                <a:latin typeface="나눔스퀘어 Bold" pitchFamily="50" charset="-127"/>
                <a:ea typeface="나눔스퀘어 Bold" pitchFamily="50" charset="-127"/>
              </a:rPr>
              <a:t>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1315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</TotalTime>
  <Words>381</Words>
  <Application>Microsoft Office PowerPoint</Application>
  <PresentationFormat>화면 슬라이드 쇼(16:9)</PresentationFormat>
  <Paragraphs>67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HY중고딕</vt:lpstr>
      <vt:lpstr>나눔고딕</vt:lpstr>
      <vt:lpstr>나눔스퀘어 Bold</vt:lpstr>
      <vt:lpstr>맑은 고딕</vt:lpstr>
      <vt:lpstr>Arial</vt:lpstr>
      <vt:lpstr>Office 테마</vt:lpstr>
      <vt:lpstr>맞춤형 학습 도우미</vt:lpstr>
      <vt:lpstr>맞춤형 학습 도우미</vt:lpstr>
      <vt:lpstr>PowerPoint 프레젠테이션</vt:lpstr>
      <vt:lpstr>PowerPoint 프레젠테이션</vt:lpstr>
      <vt:lpstr>라이브러리</vt:lpstr>
      <vt:lpstr>unsloth</vt:lpstr>
      <vt:lpstr>PowerPoint 프레젠테이션</vt:lpstr>
      <vt:lpstr>모델 훈련 설정</vt:lpstr>
      <vt:lpstr>모델 훈련(ERROR)</vt:lpstr>
      <vt:lpstr>모델 훈련 수정</vt:lpstr>
      <vt:lpstr>PowerPoint 프레젠테이션</vt:lpstr>
      <vt:lpstr>Msty 모듈 불러오기</vt:lpstr>
      <vt:lpstr>Msty 모듈 불러오기</vt:lpstr>
      <vt:lpstr>Msty 모듈 불러오기</vt:lpstr>
      <vt:lpstr>모듈 실행 (1)</vt:lpstr>
      <vt:lpstr>모듈 실행 (2)</vt:lpstr>
      <vt:lpstr>PowerPoint 프레젠테이션</vt:lpstr>
      <vt:lpstr>PowerPoint 프레젠테이션</vt:lpstr>
      <vt:lpstr>PowerPoint 프레젠테이션</vt:lpstr>
      <vt:lpstr>PowerPoint 프레젠테이션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맞추</dc:title>
  <dc:creator>Windows 사용자</dc:creator>
  <cp:lastModifiedBy>Administrator</cp:lastModifiedBy>
  <cp:revision>37</cp:revision>
  <dcterms:created xsi:type="dcterms:W3CDTF">2024-10-27T11:00:41Z</dcterms:created>
  <dcterms:modified xsi:type="dcterms:W3CDTF">2024-11-11T01:06:11Z</dcterms:modified>
</cp:coreProperties>
</file>