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Merriweather"/>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4DEAF90-00C5-4096-B521-713F25BBA763}">
  <a:tblStyle styleId="{F4DEAF90-00C5-4096-B521-713F25BBA763}"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fntdata"/><Relationship Id="rId30" Type="http://schemas.openxmlformats.org/officeDocument/2006/relationships/font" Target="fonts/Merriweather-regular.fntdata"/><Relationship Id="rId11" Type="http://schemas.openxmlformats.org/officeDocument/2006/relationships/slide" Target="slides/slide6.xml"/><Relationship Id="rId33" Type="http://schemas.openxmlformats.org/officeDocument/2006/relationships/font" Target="fonts/Merriweather-boldItalic.fntdata"/><Relationship Id="rId10" Type="http://schemas.openxmlformats.org/officeDocument/2006/relationships/slide" Target="slides/slide5.xml"/><Relationship Id="rId32" Type="http://schemas.openxmlformats.org/officeDocument/2006/relationships/font" Target="fonts/Merriweather-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125" y="0"/>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Shape 11"/>
          <p:cNvSpPr txBox="1"/>
          <p:nvPr>
            <p:ph type="ctrTitle"/>
          </p:nvPr>
        </p:nvSpPr>
        <p:spPr>
          <a:xfrm>
            <a:off x="311700" y="539725"/>
            <a:ext cx="8520600" cy="1282500"/>
          </a:xfrm>
          <a:prstGeom prst="rect">
            <a:avLst/>
          </a:prstGeom>
        </p:spPr>
        <p:txBody>
          <a:bodyPr anchorCtr="0" anchor="t" bIns="91425" lIns="91425" rIns="91425" wrap="square" tIns="91425"/>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p:txBody>
      </p:sp>
      <p:sp>
        <p:nvSpPr>
          <p:cNvPr id="12" name="Shape 12"/>
          <p:cNvSpPr txBox="1"/>
          <p:nvPr>
            <p:ph idx="1" type="subTitle"/>
          </p:nvPr>
        </p:nvSpPr>
        <p:spPr>
          <a:xfrm>
            <a:off x="311700" y="1878560"/>
            <a:ext cx="4242600" cy="738300"/>
          </a:xfrm>
          <a:prstGeom prst="rect">
            <a:avLst/>
          </a:prstGeom>
        </p:spPr>
        <p:txBody>
          <a:bodyPr anchorCtr="0" anchor="t" bIns="91425" lIns="91425" rIns="91425" wrap="square" tIns="91425"/>
          <a:lstStyle>
            <a:lvl1pPr lvl="0">
              <a:lnSpc>
                <a:spcPct val="100000"/>
              </a:lnSpc>
              <a:spcBef>
                <a:spcPts val="0"/>
              </a:spcBef>
              <a:spcAft>
                <a:spcPts val="0"/>
              </a:spcAft>
              <a:buClr>
                <a:schemeClr val="lt2"/>
              </a:buClr>
              <a:buSzPct val="100000"/>
              <a:buNone/>
              <a:defRPr sz="1600">
                <a:solidFill>
                  <a:schemeClr val="lt2"/>
                </a:solidFill>
              </a:defRPr>
            </a:lvl1pPr>
            <a:lvl2pPr lvl="1">
              <a:lnSpc>
                <a:spcPct val="100000"/>
              </a:lnSpc>
              <a:spcBef>
                <a:spcPts val="0"/>
              </a:spcBef>
              <a:spcAft>
                <a:spcPts val="0"/>
              </a:spcAft>
              <a:buClr>
                <a:schemeClr val="lt2"/>
              </a:buClr>
              <a:buSzPct val="100000"/>
              <a:buNone/>
              <a:defRPr sz="1600">
                <a:solidFill>
                  <a:schemeClr val="lt2"/>
                </a:solidFill>
              </a:defRPr>
            </a:lvl2pPr>
            <a:lvl3pPr lvl="2">
              <a:lnSpc>
                <a:spcPct val="100000"/>
              </a:lnSpc>
              <a:spcBef>
                <a:spcPts val="0"/>
              </a:spcBef>
              <a:spcAft>
                <a:spcPts val="0"/>
              </a:spcAft>
              <a:buClr>
                <a:schemeClr val="lt2"/>
              </a:buClr>
              <a:buSzPct val="100000"/>
              <a:buNone/>
              <a:defRPr sz="1600">
                <a:solidFill>
                  <a:schemeClr val="lt2"/>
                </a:solidFill>
              </a:defRPr>
            </a:lvl3pPr>
            <a:lvl4pPr lvl="3">
              <a:lnSpc>
                <a:spcPct val="100000"/>
              </a:lnSpc>
              <a:spcBef>
                <a:spcPts val="0"/>
              </a:spcBef>
              <a:spcAft>
                <a:spcPts val="0"/>
              </a:spcAft>
              <a:buClr>
                <a:schemeClr val="lt2"/>
              </a:buClr>
              <a:buSzPct val="100000"/>
              <a:buNone/>
              <a:defRPr sz="1600">
                <a:solidFill>
                  <a:schemeClr val="lt2"/>
                </a:solidFill>
              </a:defRPr>
            </a:lvl4pPr>
            <a:lvl5pPr lvl="4">
              <a:lnSpc>
                <a:spcPct val="100000"/>
              </a:lnSpc>
              <a:spcBef>
                <a:spcPts val="0"/>
              </a:spcBef>
              <a:spcAft>
                <a:spcPts val="0"/>
              </a:spcAft>
              <a:buClr>
                <a:schemeClr val="lt2"/>
              </a:buClr>
              <a:buSzPct val="100000"/>
              <a:buNone/>
              <a:defRPr sz="1600">
                <a:solidFill>
                  <a:schemeClr val="lt2"/>
                </a:solidFill>
              </a:defRPr>
            </a:lvl5pPr>
            <a:lvl6pPr lvl="5">
              <a:lnSpc>
                <a:spcPct val="100000"/>
              </a:lnSpc>
              <a:spcBef>
                <a:spcPts val="0"/>
              </a:spcBef>
              <a:spcAft>
                <a:spcPts val="0"/>
              </a:spcAft>
              <a:buClr>
                <a:schemeClr val="lt2"/>
              </a:buClr>
              <a:buSzPct val="100000"/>
              <a:buNone/>
              <a:defRPr sz="1600">
                <a:solidFill>
                  <a:schemeClr val="lt2"/>
                </a:solidFill>
              </a:defRPr>
            </a:lvl6pPr>
            <a:lvl7pPr lvl="6">
              <a:lnSpc>
                <a:spcPct val="100000"/>
              </a:lnSpc>
              <a:spcBef>
                <a:spcPts val="0"/>
              </a:spcBef>
              <a:spcAft>
                <a:spcPts val="0"/>
              </a:spcAft>
              <a:buClr>
                <a:schemeClr val="lt2"/>
              </a:buClr>
              <a:buSzPct val="100000"/>
              <a:buNone/>
              <a:defRPr sz="1600">
                <a:solidFill>
                  <a:schemeClr val="lt2"/>
                </a:solidFill>
              </a:defRPr>
            </a:lvl7pPr>
            <a:lvl8pPr lvl="7">
              <a:lnSpc>
                <a:spcPct val="100000"/>
              </a:lnSpc>
              <a:spcBef>
                <a:spcPts val="0"/>
              </a:spcBef>
              <a:spcAft>
                <a:spcPts val="0"/>
              </a:spcAft>
              <a:buClr>
                <a:schemeClr val="lt2"/>
              </a:buClr>
              <a:buSzPct val="100000"/>
              <a:buNone/>
              <a:defRPr sz="1600">
                <a:solidFill>
                  <a:schemeClr val="lt2"/>
                </a:solidFill>
              </a:defRPr>
            </a:lvl8pPr>
            <a:lvl9pPr lvl="8">
              <a:lnSpc>
                <a:spcPct val="100000"/>
              </a:lnSpc>
              <a:spcBef>
                <a:spcPts val="0"/>
              </a:spcBef>
              <a:spcAft>
                <a:spcPts val="0"/>
              </a:spcAft>
              <a:buClr>
                <a:schemeClr val="lt2"/>
              </a:buClr>
              <a:buSzPct val="100000"/>
              <a:buNone/>
              <a:defRPr sz="1600">
                <a:solidFill>
                  <a:schemeClr val="lt2"/>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54" name="Shape 54"/>
        <p:cNvGrpSpPr/>
        <p:nvPr/>
      </p:nvGrpSpPr>
      <p:grpSpPr>
        <a:xfrm>
          <a:off x="0" y="0"/>
          <a:ext cx="0" cy="0"/>
          <a:chOff x="0" y="0"/>
          <a:chExt cx="0" cy="0"/>
        </a:xfrm>
      </p:grpSpPr>
      <p:sp>
        <p:nvSpPr>
          <p:cNvPr id="55" name="Shape 55"/>
          <p:cNvSpPr txBox="1"/>
          <p:nvPr>
            <p:ph type="title"/>
          </p:nvPr>
        </p:nvSpPr>
        <p:spPr>
          <a:xfrm>
            <a:off x="311750" y="831175"/>
            <a:ext cx="5334900" cy="1244700"/>
          </a:xfrm>
          <a:prstGeom prst="rect">
            <a:avLst/>
          </a:prstGeom>
        </p:spPr>
        <p:txBody>
          <a:bodyPr anchorCtr="0" anchor="b" bIns="91425" lIns="91425" rIns="91425" wrap="square" tIns="91425"/>
          <a:lstStyle>
            <a:lvl1pPr lvl="0">
              <a:spcBef>
                <a:spcPts val="0"/>
              </a:spcBef>
              <a:buClr>
                <a:schemeClr val="lt1"/>
              </a:buClr>
              <a:buSzPct val="100000"/>
              <a:defRPr sz="10000">
                <a:solidFill>
                  <a:schemeClr val="lt1"/>
                </a:solidFill>
              </a:defRPr>
            </a:lvl1pPr>
            <a:lvl2pPr lvl="1">
              <a:spcBef>
                <a:spcPts val="0"/>
              </a:spcBef>
              <a:buClr>
                <a:schemeClr val="lt1"/>
              </a:buClr>
              <a:buSzPct val="100000"/>
              <a:defRPr sz="10000">
                <a:solidFill>
                  <a:schemeClr val="lt1"/>
                </a:solidFill>
              </a:defRPr>
            </a:lvl2pPr>
            <a:lvl3pPr lvl="2">
              <a:spcBef>
                <a:spcPts val="0"/>
              </a:spcBef>
              <a:buClr>
                <a:schemeClr val="lt1"/>
              </a:buClr>
              <a:buSzPct val="100000"/>
              <a:defRPr sz="10000">
                <a:solidFill>
                  <a:schemeClr val="lt1"/>
                </a:solidFill>
              </a:defRPr>
            </a:lvl3pPr>
            <a:lvl4pPr lvl="3">
              <a:spcBef>
                <a:spcPts val="0"/>
              </a:spcBef>
              <a:buClr>
                <a:schemeClr val="lt1"/>
              </a:buClr>
              <a:buSzPct val="100000"/>
              <a:defRPr sz="10000">
                <a:solidFill>
                  <a:schemeClr val="lt1"/>
                </a:solidFill>
              </a:defRPr>
            </a:lvl4pPr>
            <a:lvl5pPr lvl="4">
              <a:spcBef>
                <a:spcPts val="0"/>
              </a:spcBef>
              <a:buClr>
                <a:schemeClr val="lt1"/>
              </a:buClr>
              <a:buSzPct val="100000"/>
              <a:defRPr sz="10000">
                <a:solidFill>
                  <a:schemeClr val="lt1"/>
                </a:solidFill>
              </a:defRPr>
            </a:lvl5pPr>
            <a:lvl6pPr lvl="5">
              <a:spcBef>
                <a:spcPts val="0"/>
              </a:spcBef>
              <a:buClr>
                <a:schemeClr val="lt1"/>
              </a:buClr>
              <a:buSzPct val="100000"/>
              <a:defRPr sz="10000">
                <a:solidFill>
                  <a:schemeClr val="lt1"/>
                </a:solidFill>
              </a:defRPr>
            </a:lvl6pPr>
            <a:lvl7pPr lvl="6">
              <a:spcBef>
                <a:spcPts val="0"/>
              </a:spcBef>
              <a:buClr>
                <a:schemeClr val="lt1"/>
              </a:buClr>
              <a:buSzPct val="100000"/>
              <a:defRPr sz="10000">
                <a:solidFill>
                  <a:schemeClr val="lt1"/>
                </a:solidFill>
              </a:defRPr>
            </a:lvl7pPr>
            <a:lvl8pPr lvl="7">
              <a:spcBef>
                <a:spcPts val="0"/>
              </a:spcBef>
              <a:buClr>
                <a:schemeClr val="lt1"/>
              </a:buClr>
              <a:buSzPct val="100000"/>
              <a:defRPr sz="10000">
                <a:solidFill>
                  <a:schemeClr val="lt1"/>
                </a:solidFill>
              </a:defRPr>
            </a:lvl8pPr>
            <a:lvl9pPr lvl="8">
              <a:spcBef>
                <a:spcPts val="0"/>
              </a:spcBef>
              <a:buClr>
                <a:schemeClr val="lt1"/>
              </a:buClr>
              <a:buSzPct val="100000"/>
              <a:defRPr sz="10000">
                <a:solidFill>
                  <a:schemeClr val="lt1"/>
                </a:solidFill>
              </a:defRPr>
            </a:lvl9pPr>
          </a:lstStyle>
          <a:p/>
        </p:txBody>
      </p:sp>
      <p:sp>
        <p:nvSpPr>
          <p:cNvPr id="56" name="Shape 56"/>
          <p:cNvSpPr txBox="1"/>
          <p:nvPr>
            <p:ph idx="1" type="body"/>
          </p:nvPr>
        </p:nvSpPr>
        <p:spPr>
          <a:xfrm>
            <a:off x="311700" y="2121425"/>
            <a:ext cx="5334900" cy="942600"/>
          </a:xfrm>
          <a:prstGeom prst="rect">
            <a:avLst/>
          </a:prstGeom>
        </p:spPr>
        <p:txBody>
          <a:bodyPr anchorCtr="0" anchor="t" bIns="91425" lIns="91425" rIns="91425" wrap="square" tIns="91425"/>
          <a:lstStyle>
            <a:lvl1pPr lvl="0">
              <a:spcBef>
                <a:spcPts val="0"/>
              </a:spcBef>
              <a:buClr>
                <a:schemeClr val="accent2"/>
              </a:buClr>
              <a:defRPr>
                <a:solidFill>
                  <a:schemeClr val="accent2"/>
                </a:solidFill>
              </a:defRPr>
            </a:lvl1pPr>
            <a:lvl2pPr lvl="1">
              <a:spcBef>
                <a:spcPts val="0"/>
              </a:spcBef>
              <a:buClr>
                <a:schemeClr val="accent2"/>
              </a:buClr>
              <a:defRPr>
                <a:solidFill>
                  <a:schemeClr val="accent2"/>
                </a:solidFill>
              </a:defRPr>
            </a:lvl2pPr>
            <a:lvl3pPr lvl="2">
              <a:spcBef>
                <a:spcPts val="0"/>
              </a:spcBef>
              <a:buClr>
                <a:schemeClr val="accent2"/>
              </a:buClr>
              <a:defRPr>
                <a:solidFill>
                  <a:schemeClr val="accent2"/>
                </a:solidFill>
              </a:defRPr>
            </a:lvl3pPr>
            <a:lvl4pPr lvl="3">
              <a:spcBef>
                <a:spcPts val="0"/>
              </a:spcBef>
              <a:buClr>
                <a:schemeClr val="accent2"/>
              </a:buClr>
              <a:defRPr>
                <a:solidFill>
                  <a:schemeClr val="accent2"/>
                </a:solidFill>
              </a:defRPr>
            </a:lvl4pPr>
            <a:lvl5pPr lvl="4">
              <a:spcBef>
                <a:spcPts val="0"/>
              </a:spcBef>
              <a:buClr>
                <a:schemeClr val="accent2"/>
              </a:buClr>
              <a:defRPr>
                <a:solidFill>
                  <a:schemeClr val="accent2"/>
                </a:solidFill>
              </a:defRPr>
            </a:lvl5pPr>
            <a:lvl6pPr lvl="5">
              <a:spcBef>
                <a:spcPts val="0"/>
              </a:spcBef>
              <a:buClr>
                <a:schemeClr val="accent2"/>
              </a:buClr>
              <a:defRPr>
                <a:solidFill>
                  <a:schemeClr val="accent2"/>
                </a:solidFill>
              </a:defRPr>
            </a:lvl6pPr>
            <a:lvl7pPr lvl="6">
              <a:spcBef>
                <a:spcPts val="0"/>
              </a:spcBef>
              <a:buClr>
                <a:schemeClr val="accent2"/>
              </a:buClr>
              <a:defRPr>
                <a:solidFill>
                  <a:schemeClr val="accent2"/>
                </a:solidFill>
              </a:defRPr>
            </a:lvl7pPr>
            <a:lvl8pPr lvl="7">
              <a:spcBef>
                <a:spcPts val="0"/>
              </a:spcBef>
              <a:buClr>
                <a:schemeClr val="accent2"/>
              </a:buClr>
              <a:defRPr>
                <a:solidFill>
                  <a:schemeClr val="accent2"/>
                </a:solidFill>
              </a:defRPr>
            </a:lvl8pPr>
            <a:lvl9pPr lvl="8">
              <a:spcBef>
                <a:spcPts val="0"/>
              </a:spcBef>
              <a:buClr>
                <a:schemeClr val="accent2"/>
              </a:buClr>
              <a:defRPr>
                <a:solidFill>
                  <a:schemeClr val="accent2"/>
                </a:solidFill>
              </a:defRPr>
            </a:lvl9pPr>
          </a:lstStyle>
          <a:p/>
        </p:txBody>
      </p:sp>
      <p:sp>
        <p:nvSpPr>
          <p:cNvPr id="57" name="Shape 5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8" name="Shape 58"/>
        <p:cNvGrpSpPr/>
        <p:nvPr/>
      </p:nvGrpSpPr>
      <p:grpSpPr>
        <a:xfrm>
          <a:off x="0" y="0"/>
          <a:ext cx="0" cy="0"/>
          <a:chOff x="0" y="0"/>
          <a:chExt cx="0" cy="0"/>
        </a:xfrm>
      </p:grpSpPr>
      <p:sp>
        <p:nvSpPr>
          <p:cNvPr id="59" name="Shape 5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accent3"/>
        </a:solidFill>
      </p:bgPr>
    </p:bg>
    <p:spTree>
      <p:nvGrpSpPr>
        <p:cNvPr id="14" name="Shape 14"/>
        <p:cNvGrpSpPr/>
        <p:nvPr/>
      </p:nvGrpSpPr>
      <p:grpSpPr>
        <a:xfrm>
          <a:off x="0" y="0"/>
          <a:ext cx="0" cy="0"/>
          <a:chOff x="0" y="0"/>
          <a:chExt cx="0" cy="0"/>
        </a:xfrm>
      </p:grpSpPr>
      <p:sp>
        <p:nvSpPr>
          <p:cNvPr id="15" name="Shape 15"/>
          <p:cNvSpPr/>
          <p:nvPr/>
        </p:nvSpPr>
        <p:spPr>
          <a:xfrm>
            <a:off x="0" y="48099"/>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Shape 16"/>
          <p:cNvSpPr/>
          <p:nvPr/>
        </p:nvSpPr>
        <p:spPr>
          <a:xfrm>
            <a:off x="0" y="0"/>
            <a:ext cx="9144250" cy="4398100"/>
          </a:xfrm>
          <a:custGeom>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Shape 17"/>
          <p:cNvSpPr txBox="1"/>
          <p:nvPr>
            <p:ph type="title"/>
          </p:nvPr>
        </p:nvSpPr>
        <p:spPr>
          <a:xfrm>
            <a:off x="311700" y="539725"/>
            <a:ext cx="8520600" cy="1282500"/>
          </a:xfrm>
          <a:prstGeom prst="rect">
            <a:avLst/>
          </a:prstGeom>
        </p:spPr>
        <p:txBody>
          <a:bodyPr anchorCtr="0" anchor="t" bIns="91425" lIns="91425" rIns="91425" wrap="square" tIns="91425"/>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9" name="Shape 19"/>
        <p:cNvGrpSpPr/>
        <p:nvPr/>
      </p:nvGrpSpPr>
      <p:grpSpPr>
        <a:xfrm>
          <a:off x="0" y="0"/>
          <a:ext cx="0" cy="0"/>
          <a:chOff x="0" y="0"/>
          <a:chExt cx="0" cy="0"/>
        </a:xfrm>
      </p:grpSpPr>
      <p:sp>
        <p:nvSpPr>
          <p:cNvPr id="20" name="Shape 20"/>
          <p:cNvSpPr/>
          <p:nvPr/>
        </p:nvSpPr>
        <p:spPr>
          <a:xfrm>
            <a:off x="0" y="0"/>
            <a:ext cx="4314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21" name="Shape 21"/>
          <p:cNvSpPr/>
          <p:nvPr/>
        </p:nvSpPr>
        <p:spPr>
          <a:xfrm>
            <a:off x="0" y="44125"/>
            <a:ext cx="4313625" cy="4399375"/>
          </a:xfrm>
          <a:custGeom>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Shape 22"/>
          <p:cNvSpPr/>
          <p:nvPr/>
        </p:nvSpPr>
        <p:spPr>
          <a:xfrm>
            <a:off x="-125" y="0"/>
            <a:ext cx="4316900" cy="4395600"/>
          </a:xfrm>
          <a:custGeom>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Shape 23"/>
          <p:cNvSpPr txBox="1"/>
          <p:nvPr>
            <p:ph type="title"/>
          </p:nvPr>
        </p:nvSpPr>
        <p:spPr>
          <a:xfrm>
            <a:off x="311725" y="500925"/>
            <a:ext cx="3706500" cy="25089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24" name="Shape 24"/>
          <p:cNvSpPr txBox="1"/>
          <p:nvPr>
            <p:ph idx="1" type="body"/>
          </p:nvPr>
        </p:nvSpPr>
        <p:spPr>
          <a:xfrm>
            <a:off x="4644675" y="500925"/>
            <a:ext cx="4166400" cy="40986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6" name="Shape 26"/>
        <p:cNvGrpSpPr/>
        <p:nvPr/>
      </p:nvGrpSpPr>
      <p:grpSpPr>
        <a:xfrm>
          <a:off x="0" y="0"/>
          <a:ext cx="0" cy="0"/>
          <a:chOff x="0" y="0"/>
          <a:chExt cx="0" cy="0"/>
        </a:xfrm>
      </p:grpSpPr>
      <p:sp>
        <p:nvSpPr>
          <p:cNvPr id="27" name="Shape 27"/>
          <p:cNvSpPr/>
          <p:nvPr/>
        </p:nvSpPr>
        <p:spPr>
          <a:xfrm>
            <a:off x="0" y="0"/>
            <a:ext cx="9144000" cy="12771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28" name="Shape 28"/>
          <p:cNvSpPr txBox="1"/>
          <p:nvPr>
            <p:ph type="title"/>
          </p:nvPr>
        </p:nvSpPr>
        <p:spPr>
          <a:xfrm>
            <a:off x="311725" y="500925"/>
            <a:ext cx="8520600" cy="6237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29" name="Shape 29"/>
          <p:cNvSpPr txBox="1"/>
          <p:nvPr>
            <p:ph idx="1" type="body"/>
          </p:nvPr>
        </p:nvSpPr>
        <p:spPr>
          <a:xfrm>
            <a:off x="311700" y="1505700"/>
            <a:ext cx="3999900" cy="3076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2" type="body"/>
          </p:nvPr>
        </p:nvSpPr>
        <p:spPr>
          <a:xfrm>
            <a:off x="4832400" y="1505700"/>
            <a:ext cx="3999900" cy="3076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2" name="Shape 32"/>
        <p:cNvGrpSpPr/>
        <p:nvPr/>
      </p:nvGrpSpPr>
      <p:grpSpPr>
        <a:xfrm>
          <a:off x="0" y="0"/>
          <a:ext cx="0" cy="0"/>
          <a:chOff x="0" y="0"/>
          <a:chExt cx="0" cy="0"/>
        </a:xfrm>
      </p:grpSpPr>
      <p:sp>
        <p:nvSpPr>
          <p:cNvPr id="33" name="Shape 33"/>
          <p:cNvSpPr/>
          <p:nvPr/>
        </p:nvSpPr>
        <p:spPr>
          <a:xfrm>
            <a:off x="0" y="0"/>
            <a:ext cx="9144000" cy="12771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txBox="1"/>
          <p:nvPr>
            <p:ph type="title"/>
          </p:nvPr>
        </p:nvSpPr>
        <p:spPr>
          <a:xfrm>
            <a:off x="311725" y="500925"/>
            <a:ext cx="8520600" cy="6237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6" name="Shape 36"/>
        <p:cNvGrpSpPr/>
        <p:nvPr/>
      </p:nvGrpSpPr>
      <p:grpSpPr>
        <a:xfrm>
          <a:off x="0" y="0"/>
          <a:ext cx="0" cy="0"/>
          <a:chOff x="0" y="0"/>
          <a:chExt cx="0" cy="0"/>
        </a:xfrm>
      </p:grpSpPr>
      <p:sp>
        <p:nvSpPr>
          <p:cNvPr id="37" name="Shape 37"/>
          <p:cNvSpPr/>
          <p:nvPr/>
        </p:nvSpPr>
        <p:spPr>
          <a:xfrm>
            <a:off x="0" y="0"/>
            <a:ext cx="37644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38" name="Shape 38"/>
          <p:cNvSpPr txBox="1"/>
          <p:nvPr>
            <p:ph type="title"/>
          </p:nvPr>
        </p:nvSpPr>
        <p:spPr>
          <a:xfrm>
            <a:off x="311725" y="500925"/>
            <a:ext cx="3127500" cy="18291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39" name="Shape 39"/>
          <p:cNvSpPr txBox="1"/>
          <p:nvPr>
            <p:ph idx="1" type="body"/>
          </p:nvPr>
        </p:nvSpPr>
        <p:spPr>
          <a:xfrm>
            <a:off x="311700" y="2390650"/>
            <a:ext cx="3127500" cy="2298000"/>
          </a:xfrm>
          <a:prstGeom prst="rect">
            <a:avLst/>
          </a:prstGeom>
        </p:spPr>
        <p:txBody>
          <a:bodyPr anchorCtr="0" anchor="t" bIns="91425" lIns="91425" rIns="91425" wrap="square" tIns="91425"/>
          <a:lstStyle>
            <a:lvl1pPr lvl="0">
              <a:spcBef>
                <a:spcPts val="0"/>
              </a:spcBef>
              <a:buClr>
                <a:schemeClr val="accent2"/>
              </a:buClr>
              <a:defRPr>
                <a:solidFill>
                  <a:schemeClr val="accent2"/>
                </a:solidFill>
              </a:defRPr>
            </a:lvl1pPr>
            <a:lvl2pPr lvl="1">
              <a:spcBef>
                <a:spcPts val="0"/>
              </a:spcBef>
              <a:buClr>
                <a:schemeClr val="accent2"/>
              </a:buClr>
              <a:defRPr>
                <a:solidFill>
                  <a:schemeClr val="accent2"/>
                </a:solidFill>
              </a:defRPr>
            </a:lvl2pPr>
            <a:lvl3pPr lvl="2">
              <a:spcBef>
                <a:spcPts val="0"/>
              </a:spcBef>
              <a:buClr>
                <a:schemeClr val="accent2"/>
              </a:buClr>
              <a:defRPr>
                <a:solidFill>
                  <a:schemeClr val="accent2"/>
                </a:solidFill>
              </a:defRPr>
            </a:lvl3pPr>
            <a:lvl4pPr lvl="3">
              <a:spcBef>
                <a:spcPts val="0"/>
              </a:spcBef>
              <a:buClr>
                <a:schemeClr val="accent2"/>
              </a:buClr>
              <a:defRPr>
                <a:solidFill>
                  <a:schemeClr val="accent2"/>
                </a:solidFill>
              </a:defRPr>
            </a:lvl4pPr>
            <a:lvl5pPr lvl="4">
              <a:spcBef>
                <a:spcPts val="0"/>
              </a:spcBef>
              <a:buClr>
                <a:schemeClr val="accent2"/>
              </a:buClr>
              <a:defRPr>
                <a:solidFill>
                  <a:schemeClr val="accent2"/>
                </a:solidFill>
              </a:defRPr>
            </a:lvl5pPr>
            <a:lvl6pPr lvl="5">
              <a:spcBef>
                <a:spcPts val="0"/>
              </a:spcBef>
              <a:buClr>
                <a:schemeClr val="accent2"/>
              </a:buClr>
              <a:defRPr>
                <a:solidFill>
                  <a:schemeClr val="accent2"/>
                </a:solidFill>
              </a:defRPr>
            </a:lvl6pPr>
            <a:lvl7pPr lvl="6">
              <a:spcBef>
                <a:spcPts val="0"/>
              </a:spcBef>
              <a:buClr>
                <a:schemeClr val="accent2"/>
              </a:buClr>
              <a:defRPr>
                <a:solidFill>
                  <a:schemeClr val="accent2"/>
                </a:solidFill>
              </a:defRPr>
            </a:lvl7pPr>
            <a:lvl8pPr lvl="7">
              <a:spcBef>
                <a:spcPts val="0"/>
              </a:spcBef>
              <a:buClr>
                <a:schemeClr val="accent2"/>
              </a:buClr>
              <a:defRPr>
                <a:solidFill>
                  <a:schemeClr val="accent2"/>
                </a:solidFill>
              </a:defRPr>
            </a:lvl8pPr>
            <a:lvl9pPr lvl="8">
              <a:spcBef>
                <a:spcPts val="0"/>
              </a:spcBef>
              <a:buClr>
                <a:schemeClr val="accent2"/>
              </a:buClr>
              <a:defRPr>
                <a:solidFill>
                  <a:schemeClr val="accent2"/>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41" name="Shape 41"/>
        <p:cNvGrpSpPr/>
        <p:nvPr/>
      </p:nvGrpSpPr>
      <p:grpSpPr>
        <a:xfrm>
          <a:off x="0" y="0"/>
          <a:ext cx="0" cy="0"/>
          <a:chOff x="0" y="0"/>
          <a:chExt cx="0" cy="0"/>
        </a:xfrm>
      </p:grpSpPr>
      <p:sp>
        <p:nvSpPr>
          <p:cNvPr id="42" name="Shape 42"/>
          <p:cNvSpPr txBox="1"/>
          <p:nvPr>
            <p:ph type="title"/>
          </p:nvPr>
        </p:nvSpPr>
        <p:spPr>
          <a:xfrm>
            <a:off x="311675" y="798600"/>
            <a:ext cx="6247800" cy="3546300"/>
          </a:xfrm>
          <a:prstGeom prst="rect">
            <a:avLst/>
          </a:prstGeom>
        </p:spPr>
        <p:txBody>
          <a:bodyPr anchorCtr="0" anchor="ctr" bIns="91425" lIns="91425" rIns="91425" wrap="square" tIns="91425"/>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4" name="Shape 44"/>
        <p:cNvGrpSpPr/>
        <p:nvPr/>
      </p:nvGrpSpPr>
      <p:grpSpPr>
        <a:xfrm>
          <a:off x="0" y="0"/>
          <a:ext cx="0" cy="0"/>
          <a:chOff x="0" y="0"/>
          <a:chExt cx="0" cy="0"/>
        </a:xfrm>
      </p:grpSpPr>
      <p:sp>
        <p:nvSpPr>
          <p:cNvPr id="45" name="Shape 45"/>
          <p:cNvSpPr/>
          <p:nvPr/>
        </p:nvSpPr>
        <p:spPr>
          <a:xfrm>
            <a:off x="0" y="0"/>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46" name="Shape 46"/>
          <p:cNvSpPr txBox="1"/>
          <p:nvPr>
            <p:ph type="title"/>
          </p:nvPr>
        </p:nvSpPr>
        <p:spPr>
          <a:xfrm>
            <a:off x="311300" y="500925"/>
            <a:ext cx="3704400" cy="20496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7" name="Shape 47"/>
          <p:cNvSpPr txBox="1"/>
          <p:nvPr>
            <p:ph idx="1" type="subTitle"/>
          </p:nvPr>
        </p:nvSpPr>
        <p:spPr>
          <a:xfrm>
            <a:off x="304800" y="2626725"/>
            <a:ext cx="3704400" cy="926700"/>
          </a:xfrm>
          <a:prstGeom prst="rect">
            <a:avLst/>
          </a:prstGeom>
        </p:spPr>
        <p:txBody>
          <a:bodyPr anchorCtr="0" anchor="t" bIns="91425" lIns="91425" rIns="91425" wrap="square" tIns="91425"/>
          <a:lstStyle>
            <a:lvl1pPr lvl="0">
              <a:lnSpc>
                <a:spcPct val="100000"/>
              </a:lnSpc>
              <a:spcBef>
                <a:spcPts val="0"/>
              </a:spcBef>
              <a:spcAft>
                <a:spcPts val="0"/>
              </a:spcAft>
              <a:buClr>
                <a:schemeClr val="accent2"/>
              </a:buClr>
              <a:buSzPct val="100000"/>
              <a:buNone/>
              <a:defRPr sz="1600">
                <a:solidFill>
                  <a:schemeClr val="accent2"/>
                </a:solidFill>
              </a:defRPr>
            </a:lvl1pPr>
            <a:lvl2pPr lvl="1">
              <a:lnSpc>
                <a:spcPct val="100000"/>
              </a:lnSpc>
              <a:spcBef>
                <a:spcPts val="0"/>
              </a:spcBef>
              <a:spcAft>
                <a:spcPts val="0"/>
              </a:spcAft>
              <a:buClr>
                <a:schemeClr val="accent2"/>
              </a:buClr>
              <a:buSzPct val="100000"/>
              <a:buNone/>
              <a:defRPr sz="1600">
                <a:solidFill>
                  <a:schemeClr val="accent2"/>
                </a:solidFill>
              </a:defRPr>
            </a:lvl2pPr>
            <a:lvl3pPr lvl="2">
              <a:lnSpc>
                <a:spcPct val="100000"/>
              </a:lnSpc>
              <a:spcBef>
                <a:spcPts val="0"/>
              </a:spcBef>
              <a:spcAft>
                <a:spcPts val="0"/>
              </a:spcAft>
              <a:buClr>
                <a:schemeClr val="accent2"/>
              </a:buClr>
              <a:buSzPct val="100000"/>
              <a:buNone/>
              <a:defRPr sz="1600">
                <a:solidFill>
                  <a:schemeClr val="accent2"/>
                </a:solidFill>
              </a:defRPr>
            </a:lvl3pPr>
            <a:lvl4pPr lvl="3">
              <a:lnSpc>
                <a:spcPct val="100000"/>
              </a:lnSpc>
              <a:spcBef>
                <a:spcPts val="0"/>
              </a:spcBef>
              <a:spcAft>
                <a:spcPts val="0"/>
              </a:spcAft>
              <a:buClr>
                <a:schemeClr val="accent2"/>
              </a:buClr>
              <a:buSzPct val="100000"/>
              <a:buNone/>
              <a:defRPr sz="1600">
                <a:solidFill>
                  <a:schemeClr val="accent2"/>
                </a:solidFill>
              </a:defRPr>
            </a:lvl4pPr>
            <a:lvl5pPr lvl="4">
              <a:lnSpc>
                <a:spcPct val="100000"/>
              </a:lnSpc>
              <a:spcBef>
                <a:spcPts val="0"/>
              </a:spcBef>
              <a:spcAft>
                <a:spcPts val="0"/>
              </a:spcAft>
              <a:buClr>
                <a:schemeClr val="accent2"/>
              </a:buClr>
              <a:buSzPct val="100000"/>
              <a:buNone/>
              <a:defRPr sz="1600">
                <a:solidFill>
                  <a:schemeClr val="accent2"/>
                </a:solidFill>
              </a:defRPr>
            </a:lvl5pPr>
            <a:lvl6pPr lvl="5">
              <a:lnSpc>
                <a:spcPct val="100000"/>
              </a:lnSpc>
              <a:spcBef>
                <a:spcPts val="0"/>
              </a:spcBef>
              <a:spcAft>
                <a:spcPts val="0"/>
              </a:spcAft>
              <a:buClr>
                <a:schemeClr val="accent2"/>
              </a:buClr>
              <a:buSzPct val="100000"/>
              <a:buNone/>
              <a:defRPr sz="1600">
                <a:solidFill>
                  <a:schemeClr val="accent2"/>
                </a:solidFill>
              </a:defRPr>
            </a:lvl6pPr>
            <a:lvl7pPr lvl="6">
              <a:lnSpc>
                <a:spcPct val="100000"/>
              </a:lnSpc>
              <a:spcBef>
                <a:spcPts val="0"/>
              </a:spcBef>
              <a:spcAft>
                <a:spcPts val="0"/>
              </a:spcAft>
              <a:buClr>
                <a:schemeClr val="accent2"/>
              </a:buClr>
              <a:buSzPct val="100000"/>
              <a:buNone/>
              <a:defRPr sz="1600">
                <a:solidFill>
                  <a:schemeClr val="accent2"/>
                </a:solidFill>
              </a:defRPr>
            </a:lvl7pPr>
            <a:lvl8pPr lvl="7">
              <a:lnSpc>
                <a:spcPct val="100000"/>
              </a:lnSpc>
              <a:spcBef>
                <a:spcPts val="0"/>
              </a:spcBef>
              <a:spcAft>
                <a:spcPts val="0"/>
              </a:spcAft>
              <a:buClr>
                <a:schemeClr val="accent2"/>
              </a:buClr>
              <a:buSzPct val="100000"/>
              <a:buNone/>
              <a:defRPr sz="1600">
                <a:solidFill>
                  <a:schemeClr val="accent2"/>
                </a:solidFill>
              </a:defRPr>
            </a:lvl8pPr>
            <a:lvl9pPr lvl="8">
              <a:lnSpc>
                <a:spcPct val="100000"/>
              </a:lnSpc>
              <a:spcBef>
                <a:spcPts val="0"/>
              </a:spcBef>
              <a:spcAft>
                <a:spcPts val="0"/>
              </a:spcAft>
              <a:buClr>
                <a:schemeClr val="accent2"/>
              </a:buClr>
              <a:buSzPct val="100000"/>
              <a:buNone/>
              <a:defRPr sz="1600">
                <a:solidFill>
                  <a:schemeClr val="accent2"/>
                </a:solidFill>
              </a:defRPr>
            </a:lvl9pPr>
          </a:lstStyle>
          <a:p/>
        </p:txBody>
      </p:sp>
      <p:sp>
        <p:nvSpPr>
          <p:cNvPr id="48" name="Shape 48"/>
          <p:cNvSpPr txBox="1"/>
          <p:nvPr>
            <p:ph idx="2" type="body"/>
          </p:nvPr>
        </p:nvSpPr>
        <p:spPr>
          <a:xfrm>
            <a:off x="4879025" y="500925"/>
            <a:ext cx="3954000" cy="4111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0" name="Shape 50"/>
        <p:cNvGrpSpPr/>
        <p:nvPr/>
      </p:nvGrpSpPr>
      <p:grpSpPr>
        <a:xfrm>
          <a:off x="0" y="0"/>
          <a:ext cx="0" cy="0"/>
          <a:chOff x="0" y="0"/>
          <a:chExt cx="0" cy="0"/>
        </a:xfrm>
      </p:grpSpPr>
      <p:sp>
        <p:nvSpPr>
          <p:cNvPr id="51" name="Shape 51"/>
          <p:cNvSpPr/>
          <p:nvPr/>
        </p:nvSpPr>
        <p:spPr>
          <a:xfrm>
            <a:off x="0" y="4369000"/>
            <a:ext cx="9144000" cy="7743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52" name="Shape 52"/>
          <p:cNvSpPr txBox="1"/>
          <p:nvPr>
            <p:ph idx="1" type="body"/>
          </p:nvPr>
        </p:nvSpPr>
        <p:spPr>
          <a:xfrm>
            <a:off x="311700" y="4521400"/>
            <a:ext cx="7979400" cy="460500"/>
          </a:xfrm>
          <a:prstGeom prst="rect">
            <a:avLst/>
          </a:prstGeom>
        </p:spPr>
        <p:txBody>
          <a:bodyPr anchorCtr="0" anchor="ctr" bIns="91425" lIns="91425" rIns="91425" wrap="square" tIns="91425"/>
          <a:lstStyle>
            <a:lvl1pPr lvl="0">
              <a:lnSpc>
                <a:spcPct val="100000"/>
              </a:lnSpc>
              <a:spcBef>
                <a:spcPts val="0"/>
              </a:spcBef>
              <a:spcAft>
                <a:spcPts val="0"/>
              </a:spcAft>
              <a:buClr>
                <a:schemeClr val="lt1"/>
              </a:buClr>
              <a:buFont typeface="Merriweather"/>
              <a:buNone/>
              <a:defRPr>
                <a:solidFill>
                  <a:schemeClr val="lt1"/>
                </a:solidFill>
                <a:latin typeface="Merriweather"/>
                <a:ea typeface="Merriweather"/>
                <a:cs typeface="Merriweather"/>
                <a:sym typeface="Merriweather"/>
              </a:defRPr>
            </a:lvl1pPr>
          </a:lstStyle>
          <a:p/>
        </p:txBody>
      </p:sp>
      <p:sp>
        <p:nvSpPr>
          <p:cNvPr id="53" name="Shape 5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1pPr>
            <a:lvl2pPr lvl="1">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2pPr>
            <a:lvl3pPr lvl="2">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3pPr>
            <a:lvl4pPr lvl="3">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4pPr>
            <a:lvl5pPr lvl="4">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5pPr>
            <a:lvl6pPr lvl="5">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6pPr>
            <a:lvl7pPr lvl="6">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7pPr>
            <a:lvl8pPr lvl="7">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8pPr>
            <a:lvl9pPr lvl="8">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Roboto"/>
              <a:buChar char="●"/>
              <a:defRPr sz="13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push dir="r"/>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hyperlink" Target="https://www.youtube.com/watch?v=6ijArKE8vKU&amp;t=35" TargetMode="External"/><Relationship Id="rId4" Type="http://schemas.openxmlformats.org/officeDocument/2006/relationships/image" Target="../media/image15.png"/><Relationship Id="rId11" Type="http://schemas.openxmlformats.org/officeDocument/2006/relationships/image" Target="../media/image11.jpg"/><Relationship Id="rId10" Type="http://schemas.openxmlformats.org/officeDocument/2006/relationships/hyperlink" Target="http://www.youtube.com/watch?v=6ijArKE8vKU" TargetMode="External"/><Relationship Id="rId9" Type="http://schemas.openxmlformats.org/officeDocument/2006/relationships/hyperlink" Target="https://www.youtube.com/watch?v=6ijArKE8vKU&amp;t=33" TargetMode="External"/><Relationship Id="rId5" Type="http://schemas.openxmlformats.org/officeDocument/2006/relationships/hyperlink" Target="https://github.com/xioTechnologies/Gait-Tracking-With-x-IMU" TargetMode="External"/><Relationship Id="rId6" Type="http://schemas.openxmlformats.org/officeDocument/2006/relationships/image" Target="../media/image12.png"/><Relationship Id="rId7" Type="http://schemas.openxmlformats.org/officeDocument/2006/relationships/hyperlink" Target="https://github.com/xioTechnologies/x-IMU-Arduino-Example" TargetMode="External"/><Relationship Id="rId8" Type="http://schemas.openxmlformats.org/officeDocument/2006/relationships/hyperlink" Target="http://x-io.co.uk/x-imu/"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hyperlink" Target="https://www.youtube.com/watch?v=6ijArKE8vKU&amp;t=35" TargetMode="External"/><Relationship Id="rId4" Type="http://schemas.openxmlformats.org/officeDocument/2006/relationships/image" Target="../media/image15.png"/><Relationship Id="rId9" Type="http://schemas.openxmlformats.org/officeDocument/2006/relationships/hyperlink" Target="https://www.youtube.com/watch?v=6ijArKE8vKU&amp;t=33" TargetMode="External"/><Relationship Id="rId5" Type="http://schemas.openxmlformats.org/officeDocument/2006/relationships/hyperlink" Target="https://github.com/xioTechnologies/Gait-Tracking-With-x-IMU" TargetMode="External"/><Relationship Id="rId6" Type="http://schemas.openxmlformats.org/officeDocument/2006/relationships/image" Target="../media/image12.png"/><Relationship Id="rId7" Type="http://schemas.openxmlformats.org/officeDocument/2006/relationships/hyperlink" Target="https://github.com/xioTechnologies/x-IMU-Arduino-Example" TargetMode="External"/><Relationship Id="rId8" Type="http://schemas.openxmlformats.org/officeDocument/2006/relationships/hyperlink" Target="http://x-io.co.uk/x-imu/"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hyperlink" Target="https://www.adafruit.com/product/1604" TargetMode="External"/><Relationship Id="rId4" Type="http://schemas.openxmlformats.org/officeDocument/2006/relationships/image" Target="../media/image19.png"/><Relationship Id="rId5" Type="http://schemas.openxmlformats.org/officeDocument/2006/relationships/image" Target="../media/image12.png"/><Relationship Id="rId6" Type="http://schemas.openxmlformats.org/officeDocument/2006/relationships/hyperlink" Target="https://github.com/adafruit/Adafruit_10DOF" TargetMode="External"/><Relationship Id="rId7" Type="http://schemas.openxmlformats.org/officeDocument/2006/relationships/hyperlink" Target="https://github.com/RTIMULib/RTIMULib2" TargetMode="External"/><Relationship Id="rId8" Type="http://schemas.openxmlformats.org/officeDocument/2006/relationships/hyperlink" Target="https://www.youtube.com/watch?v=gDewXVN5a-o"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21.png"/><Relationship Id="rId5"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3.jpg"/><Relationship Id="rId5"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23.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3.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ctrTitle"/>
          </p:nvPr>
        </p:nvSpPr>
        <p:spPr>
          <a:xfrm>
            <a:off x="311700" y="384350"/>
            <a:ext cx="4343100" cy="1282500"/>
          </a:xfrm>
          <a:prstGeom prst="rect">
            <a:avLst/>
          </a:prstGeom>
        </p:spPr>
        <p:txBody>
          <a:bodyPr anchorCtr="0" anchor="t" bIns="91425" lIns="91425" rIns="91425" wrap="square" tIns="91425">
            <a:noAutofit/>
          </a:bodyPr>
          <a:lstStyle/>
          <a:p>
            <a:pPr lvl="0">
              <a:spcBef>
                <a:spcPts val="0"/>
              </a:spcBef>
              <a:buNone/>
            </a:pPr>
            <a:r>
              <a:rPr lang="en"/>
              <a:t>Research </a:t>
            </a:r>
          </a:p>
          <a:p>
            <a:pPr lvl="0" rtl="0">
              <a:spcBef>
                <a:spcPts val="0"/>
              </a:spcBef>
              <a:buNone/>
            </a:pPr>
            <a:r>
              <a:rPr lang="en"/>
              <a:t>Presentation	</a:t>
            </a:r>
          </a:p>
        </p:txBody>
      </p:sp>
      <p:sp>
        <p:nvSpPr>
          <p:cNvPr id="65" name="Shape 65"/>
          <p:cNvSpPr txBox="1"/>
          <p:nvPr>
            <p:ph idx="1" type="subTitle"/>
          </p:nvPr>
        </p:nvSpPr>
        <p:spPr>
          <a:xfrm>
            <a:off x="311700" y="2456110"/>
            <a:ext cx="4242600" cy="738300"/>
          </a:xfrm>
          <a:prstGeom prst="rect">
            <a:avLst/>
          </a:prstGeom>
        </p:spPr>
        <p:txBody>
          <a:bodyPr anchorCtr="0" anchor="t" bIns="91425" lIns="91425" rIns="91425" wrap="square" tIns="91425">
            <a:noAutofit/>
          </a:bodyPr>
          <a:lstStyle/>
          <a:p>
            <a:pPr lvl="0">
              <a:spcBef>
                <a:spcPts val="0"/>
              </a:spcBef>
              <a:buNone/>
            </a:pPr>
            <a:r>
              <a:rPr lang="en"/>
              <a:t>Liam Waghorn</a:t>
            </a:r>
          </a:p>
          <a:p>
            <a:pPr lvl="0" rtl="0">
              <a:spcBef>
                <a:spcPts val="0"/>
              </a:spcBef>
              <a:buNone/>
            </a:pPr>
            <a:r>
              <a:rPr lang="en"/>
              <a:t>Mohamed Mahmoud</a:t>
            </a:r>
          </a:p>
        </p:txBody>
      </p:sp>
      <p:pic>
        <p:nvPicPr>
          <p:cNvPr descr="paradigm-hyperloop.png" id="66" name="Shape 66"/>
          <p:cNvPicPr preferRelativeResize="0"/>
          <p:nvPr/>
        </p:nvPicPr>
        <p:blipFill>
          <a:blip r:embed="rId3">
            <a:alphaModFix/>
          </a:blip>
          <a:stretch>
            <a:fillRect/>
          </a:stretch>
        </p:blipFill>
        <p:spPr>
          <a:xfrm>
            <a:off x="5095975" y="170100"/>
            <a:ext cx="2386149" cy="2056701"/>
          </a:xfrm>
          <a:prstGeom prst="rect">
            <a:avLst/>
          </a:prstGeom>
          <a:noFill/>
          <a:ln>
            <a:noFill/>
          </a:ln>
        </p:spPr>
      </p:pic>
      <p:sp>
        <p:nvSpPr>
          <p:cNvPr id="67" name="Shape 67"/>
          <p:cNvSpPr txBox="1"/>
          <p:nvPr/>
        </p:nvSpPr>
        <p:spPr>
          <a:xfrm>
            <a:off x="311700" y="1819250"/>
            <a:ext cx="4433700" cy="418800"/>
          </a:xfrm>
          <a:prstGeom prst="rect">
            <a:avLst/>
          </a:prstGeom>
          <a:noFill/>
          <a:ln>
            <a:noFill/>
          </a:ln>
        </p:spPr>
        <p:txBody>
          <a:bodyPr anchorCtr="0" anchor="t" bIns="91425" lIns="91425" rIns="91425" wrap="square" tIns="91425">
            <a:noAutofit/>
          </a:bodyPr>
          <a:lstStyle/>
          <a:p>
            <a:pPr lvl="0">
              <a:spcBef>
                <a:spcPts val="0"/>
              </a:spcBef>
              <a:buNone/>
            </a:pPr>
            <a:r>
              <a:rPr lang="en"/>
              <a:t>A Linear Induction Motor (LIM) system to propel a pod</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215350" y="1714500"/>
            <a:ext cx="3687300" cy="1012800"/>
          </a:xfrm>
          <a:prstGeom prst="rect">
            <a:avLst/>
          </a:prstGeom>
        </p:spPr>
        <p:txBody>
          <a:bodyPr anchorCtr="0" anchor="t" bIns="91425" lIns="91425" rIns="91425" wrap="square" tIns="91425">
            <a:noAutofit/>
          </a:bodyPr>
          <a:lstStyle/>
          <a:p>
            <a:pPr lvl="0" rtl="0">
              <a:spcBef>
                <a:spcPts val="0"/>
              </a:spcBef>
              <a:buNone/>
            </a:pPr>
            <a:r>
              <a:rPr lang="en"/>
              <a:t>Positional </a:t>
            </a:r>
          </a:p>
          <a:p>
            <a:pPr lvl="0" rtl="0">
              <a:spcBef>
                <a:spcPts val="0"/>
              </a:spcBef>
              <a:buNone/>
            </a:pPr>
            <a:r>
              <a:rPr lang="en"/>
              <a:t>Checkpoints</a:t>
            </a:r>
          </a:p>
        </p:txBody>
      </p:sp>
      <p:sp>
        <p:nvSpPr>
          <p:cNvPr id="138" name="Shape 138"/>
          <p:cNvSpPr txBox="1"/>
          <p:nvPr/>
        </p:nvSpPr>
        <p:spPr>
          <a:xfrm>
            <a:off x="4121225" y="1072800"/>
            <a:ext cx="5352900" cy="2997900"/>
          </a:xfrm>
          <a:prstGeom prst="rect">
            <a:avLst/>
          </a:prstGeom>
          <a:noFill/>
          <a:ln>
            <a:noFill/>
          </a:ln>
        </p:spPr>
        <p:txBody>
          <a:bodyPr anchorCtr="0" anchor="t" bIns="91425" lIns="91425" rIns="91425" wrap="square" tIns="91425">
            <a:noAutofit/>
          </a:bodyPr>
          <a:lstStyle/>
          <a:p>
            <a:pPr indent="-381000" lvl="0" marL="457200" rtl="0">
              <a:spcBef>
                <a:spcPts val="0"/>
              </a:spcBef>
              <a:buClr>
                <a:schemeClr val="accent1"/>
              </a:buClr>
              <a:buSzPct val="100000"/>
              <a:buFont typeface="Roboto"/>
              <a:buChar char="●"/>
            </a:pPr>
            <a:r>
              <a:rPr lang="en" sz="2400">
                <a:solidFill>
                  <a:schemeClr val="accent1"/>
                </a:solidFill>
                <a:latin typeface="Roboto"/>
                <a:ea typeface="Roboto"/>
                <a:cs typeface="Roboto"/>
                <a:sym typeface="Roboto"/>
              </a:rPr>
              <a:t>Infrared Sensors</a:t>
            </a:r>
            <a:r>
              <a:rPr lang="en" sz="2400">
                <a:solidFill>
                  <a:schemeClr val="accent1"/>
                </a:solidFill>
                <a:latin typeface="Roboto"/>
                <a:ea typeface="Roboto"/>
                <a:cs typeface="Roboto"/>
                <a:sym typeface="Roboto"/>
              </a:rPr>
              <a:t> detect checkpoints along tube</a:t>
            </a:r>
          </a:p>
          <a:p>
            <a:pPr lvl="0" rtl="0">
              <a:spcBef>
                <a:spcPts val="0"/>
              </a:spcBef>
              <a:buNone/>
            </a:pPr>
            <a:r>
              <a:t/>
            </a:r>
            <a:endParaRPr sz="2400">
              <a:solidFill>
                <a:schemeClr val="accent1"/>
              </a:solidFill>
              <a:latin typeface="Roboto"/>
              <a:ea typeface="Roboto"/>
              <a:cs typeface="Roboto"/>
              <a:sym typeface="Roboto"/>
            </a:endParaRPr>
          </a:p>
          <a:p>
            <a:pPr indent="-381000" lvl="0" marL="457200" rtl="0">
              <a:spcBef>
                <a:spcPts val="0"/>
              </a:spcBef>
              <a:buClr>
                <a:schemeClr val="accent1"/>
              </a:buClr>
              <a:buSzPct val="100000"/>
              <a:buFont typeface="Roboto"/>
              <a:buChar char="●"/>
            </a:pPr>
            <a:r>
              <a:rPr lang="en" sz="2400">
                <a:solidFill>
                  <a:schemeClr val="accent1"/>
                </a:solidFill>
                <a:latin typeface="Roboto"/>
                <a:ea typeface="Roboto"/>
                <a:cs typeface="Roboto"/>
                <a:sym typeface="Roboto"/>
              </a:rPr>
              <a:t>Checkpoints correspond to absolute positions</a:t>
            </a:r>
          </a:p>
          <a:p>
            <a:pPr lvl="0" rtl="0">
              <a:spcBef>
                <a:spcPts val="0"/>
              </a:spcBef>
              <a:buNone/>
            </a:pPr>
            <a:r>
              <a:t/>
            </a:r>
            <a:endParaRPr sz="2400">
              <a:solidFill>
                <a:schemeClr val="accent1"/>
              </a:solidFill>
              <a:latin typeface="Roboto"/>
              <a:ea typeface="Roboto"/>
              <a:cs typeface="Roboto"/>
              <a:sym typeface="Roboto"/>
            </a:endParaRPr>
          </a:p>
          <a:p>
            <a:pPr indent="-381000" lvl="0" marL="457200" rtl="0">
              <a:spcBef>
                <a:spcPts val="0"/>
              </a:spcBef>
              <a:buClr>
                <a:schemeClr val="accent1"/>
              </a:buClr>
              <a:buSzPct val="100000"/>
              <a:buFont typeface="Roboto"/>
              <a:buChar char="●"/>
            </a:pPr>
            <a:r>
              <a:rPr lang="en" sz="2400">
                <a:solidFill>
                  <a:schemeClr val="accent1"/>
                </a:solidFill>
                <a:latin typeface="Roboto"/>
                <a:ea typeface="Roboto"/>
                <a:cs typeface="Roboto"/>
                <a:sym typeface="Roboto"/>
              </a:rPr>
              <a:t>Varying between sensors acts</a:t>
            </a:r>
          </a:p>
          <a:p>
            <a:pPr lvl="0" rtl="0">
              <a:spcBef>
                <a:spcPts val="0"/>
              </a:spcBef>
              <a:buNone/>
            </a:pPr>
            <a:r>
              <a:rPr lang="en" sz="2400">
                <a:solidFill>
                  <a:schemeClr val="accent1"/>
                </a:solidFill>
                <a:latin typeface="Roboto"/>
                <a:ea typeface="Roboto"/>
                <a:cs typeface="Roboto"/>
                <a:sym typeface="Roboto"/>
              </a:rPr>
              <a:t>	“Missed Checkpoint” failsafe</a:t>
            </a:r>
          </a:p>
          <a:p>
            <a:pPr lvl="0" rtl="0">
              <a:spcBef>
                <a:spcPts val="0"/>
              </a:spcBef>
              <a:buNone/>
            </a:pPr>
            <a:r>
              <a:t/>
            </a:r>
            <a:endParaRPr sz="2400">
              <a:solidFill>
                <a:schemeClr val="accent1"/>
              </a:solidFill>
              <a:latin typeface="Roboto"/>
              <a:ea typeface="Roboto"/>
              <a:cs typeface="Roboto"/>
              <a:sym typeface="Roboto"/>
            </a:endParaRPr>
          </a:p>
          <a:p>
            <a:pPr lvl="0" rtl="0">
              <a:spcBef>
                <a:spcPts val="0"/>
              </a:spcBef>
              <a:buNone/>
            </a:pPr>
            <a:r>
              <a:t/>
            </a:r>
            <a:endParaRPr sz="2400">
              <a:solidFill>
                <a:schemeClr val="accent1"/>
              </a:solidFill>
              <a:latin typeface="Roboto"/>
              <a:ea typeface="Roboto"/>
              <a:cs typeface="Roboto"/>
              <a:sym typeface="Roboto"/>
            </a:endParaRPr>
          </a:p>
          <a:p>
            <a:pPr lvl="0" rtl="0">
              <a:spcBef>
                <a:spcPts val="0"/>
              </a:spcBef>
              <a:buNone/>
            </a:pPr>
            <a:r>
              <a:t/>
            </a:r>
            <a:endParaRPr sz="2400">
              <a:solidFill>
                <a:schemeClr val="accent1"/>
              </a:solidFill>
              <a:latin typeface="Roboto"/>
              <a:ea typeface="Roboto"/>
              <a:cs typeface="Roboto"/>
              <a:sym typeface="Roboto"/>
            </a:endParaRPr>
          </a:p>
          <a:p>
            <a:pPr lvl="0" rtl="0">
              <a:spcBef>
                <a:spcPts val="0"/>
              </a:spcBef>
              <a:buNone/>
            </a:pPr>
            <a:r>
              <a:t/>
            </a:r>
            <a:endParaRPr sz="2400">
              <a:solidFill>
                <a:schemeClr val="accent1"/>
              </a:solidFill>
              <a:latin typeface="Roboto"/>
              <a:ea typeface="Roboto"/>
              <a:cs typeface="Roboto"/>
              <a:sym typeface="Roboto"/>
            </a:endParaRPr>
          </a:p>
        </p:txBody>
      </p:sp>
      <p:pic>
        <p:nvPicPr>
          <p:cNvPr descr="409px-IR_Sensor_Principles.png" id="139" name="Shape 139"/>
          <p:cNvPicPr preferRelativeResize="0"/>
          <p:nvPr/>
        </p:nvPicPr>
        <p:blipFill>
          <a:blip r:embed="rId3">
            <a:alphaModFix/>
          </a:blip>
          <a:stretch>
            <a:fillRect/>
          </a:stretch>
        </p:blipFill>
        <p:spPr>
          <a:xfrm>
            <a:off x="384650" y="2645325"/>
            <a:ext cx="2616857" cy="2111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215350" y="1714500"/>
            <a:ext cx="3687300" cy="1012800"/>
          </a:xfrm>
          <a:prstGeom prst="rect">
            <a:avLst/>
          </a:prstGeom>
        </p:spPr>
        <p:txBody>
          <a:bodyPr anchorCtr="0" anchor="t" bIns="91425" lIns="91425" rIns="91425" wrap="square" tIns="91425">
            <a:noAutofit/>
          </a:bodyPr>
          <a:lstStyle/>
          <a:p>
            <a:pPr lvl="0">
              <a:spcBef>
                <a:spcPts val="0"/>
              </a:spcBef>
              <a:buNone/>
            </a:pPr>
            <a:r>
              <a:rPr lang="en"/>
              <a:t>Positional </a:t>
            </a:r>
          </a:p>
          <a:p>
            <a:pPr lvl="0" rtl="0">
              <a:spcBef>
                <a:spcPts val="0"/>
              </a:spcBef>
              <a:buNone/>
            </a:pPr>
            <a:r>
              <a:rPr lang="en"/>
              <a:t>Checkpoints</a:t>
            </a:r>
          </a:p>
        </p:txBody>
      </p:sp>
      <p:sp>
        <p:nvSpPr>
          <p:cNvPr id="145" name="Shape 145"/>
          <p:cNvSpPr txBox="1"/>
          <p:nvPr/>
        </p:nvSpPr>
        <p:spPr>
          <a:xfrm>
            <a:off x="4121225" y="1072800"/>
            <a:ext cx="5352900" cy="2997900"/>
          </a:xfrm>
          <a:prstGeom prst="rect">
            <a:avLst/>
          </a:prstGeom>
          <a:noFill/>
          <a:ln>
            <a:noFill/>
          </a:ln>
        </p:spPr>
        <p:txBody>
          <a:bodyPr anchorCtr="0" anchor="t" bIns="91425" lIns="91425" rIns="91425" wrap="square" tIns="91425">
            <a:noAutofit/>
          </a:bodyPr>
          <a:lstStyle/>
          <a:p>
            <a:pPr indent="-381000" lvl="0" marL="457200" rtl="0">
              <a:spcBef>
                <a:spcPts val="0"/>
              </a:spcBef>
              <a:buClr>
                <a:schemeClr val="accent1"/>
              </a:buClr>
              <a:buSzPct val="100000"/>
              <a:buFont typeface="Roboto"/>
              <a:buChar char="●"/>
            </a:pPr>
            <a:r>
              <a:rPr lang="en" sz="2400">
                <a:solidFill>
                  <a:schemeClr val="accent1"/>
                </a:solidFill>
                <a:latin typeface="Roboto"/>
                <a:ea typeface="Roboto"/>
                <a:cs typeface="Roboto"/>
                <a:sym typeface="Roboto"/>
              </a:rPr>
              <a:t>No outside reference</a:t>
            </a:r>
          </a:p>
          <a:p>
            <a:pPr lvl="0" rtl="0">
              <a:spcBef>
                <a:spcPts val="0"/>
              </a:spcBef>
              <a:buNone/>
            </a:pPr>
            <a:r>
              <a:t/>
            </a:r>
            <a:endParaRPr sz="2400">
              <a:solidFill>
                <a:schemeClr val="accent1"/>
              </a:solidFill>
              <a:latin typeface="Roboto"/>
              <a:ea typeface="Roboto"/>
              <a:cs typeface="Roboto"/>
              <a:sym typeface="Roboto"/>
            </a:endParaRPr>
          </a:p>
          <a:p>
            <a:pPr indent="-381000" lvl="0" marL="457200" rtl="0">
              <a:spcBef>
                <a:spcPts val="0"/>
              </a:spcBef>
              <a:buClr>
                <a:schemeClr val="accent1"/>
              </a:buClr>
              <a:buSzPct val="100000"/>
              <a:buFont typeface="Roboto"/>
              <a:buChar char="●"/>
            </a:pPr>
            <a:r>
              <a:rPr lang="en" sz="2400">
                <a:solidFill>
                  <a:schemeClr val="accent1"/>
                </a:solidFill>
                <a:latin typeface="Roboto"/>
                <a:ea typeface="Roboto"/>
                <a:cs typeface="Roboto"/>
                <a:sym typeface="Roboto"/>
              </a:rPr>
              <a:t>Position at checkpoints is </a:t>
            </a:r>
          </a:p>
          <a:p>
            <a:pPr indent="457200" lvl="0" rtl="0">
              <a:spcBef>
                <a:spcPts val="0"/>
              </a:spcBef>
              <a:buNone/>
            </a:pPr>
            <a:r>
              <a:rPr lang="en" sz="2400">
                <a:solidFill>
                  <a:schemeClr val="accent1"/>
                </a:solidFill>
                <a:latin typeface="Roboto"/>
                <a:ea typeface="Roboto"/>
                <a:cs typeface="Roboto"/>
                <a:sym typeface="Roboto"/>
              </a:rPr>
              <a:t>certain</a:t>
            </a:r>
          </a:p>
          <a:p>
            <a:pPr lvl="0" rtl="0">
              <a:spcBef>
                <a:spcPts val="0"/>
              </a:spcBef>
              <a:buNone/>
            </a:pPr>
            <a:r>
              <a:t/>
            </a:r>
            <a:endParaRPr sz="2400">
              <a:solidFill>
                <a:schemeClr val="accent1"/>
              </a:solidFill>
              <a:latin typeface="Roboto"/>
              <a:ea typeface="Roboto"/>
              <a:cs typeface="Roboto"/>
              <a:sym typeface="Roboto"/>
            </a:endParaRPr>
          </a:p>
          <a:p>
            <a:pPr indent="-381000" lvl="0" marL="457200" rtl="0">
              <a:spcBef>
                <a:spcPts val="0"/>
              </a:spcBef>
              <a:buClr>
                <a:schemeClr val="accent1"/>
              </a:buClr>
              <a:buSzPct val="100000"/>
              <a:buFont typeface="Roboto"/>
              <a:buChar char="●"/>
            </a:pPr>
            <a:r>
              <a:rPr lang="en" sz="2400">
                <a:solidFill>
                  <a:schemeClr val="accent1"/>
                </a:solidFill>
                <a:latin typeface="Roboto"/>
                <a:ea typeface="Roboto"/>
                <a:cs typeface="Roboto"/>
                <a:sym typeface="Roboto"/>
              </a:rPr>
              <a:t>Position between checkpoints </a:t>
            </a:r>
          </a:p>
          <a:p>
            <a:pPr lvl="0">
              <a:spcBef>
                <a:spcPts val="0"/>
              </a:spcBef>
              <a:buNone/>
            </a:pPr>
            <a:r>
              <a:rPr lang="en" sz="2400">
                <a:solidFill>
                  <a:schemeClr val="accent1"/>
                </a:solidFill>
                <a:latin typeface="Roboto"/>
                <a:ea typeface="Roboto"/>
                <a:cs typeface="Roboto"/>
                <a:sym typeface="Roboto"/>
              </a:rPr>
              <a:t>	Is unknown</a:t>
            </a:r>
          </a:p>
          <a:p>
            <a:pPr lvl="0" rtl="0">
              <a:spcBef>
                <a:spcPts val="0"/>
              </a:spcBef>
              <a:buNone/>
            </a:pPr>
            <a:r>
              <a:t/>
            </a:r>
            <a:endParaRPr sz="2400">
              <a:solidFill>
                <a:schemeClr val="accent1"/>
              </a:solidFill>
              <a:latin typeface="Roboto"/>
              <a:ea typeface="Roboto"/>
              <a:cs typeface="Roboto"/>
              <a:sym typeface="Roboto"/>
            </a:endParaRPr>
          </a:p>
          <a:p>
            <a:pPr lvl="0" rtl="0">
              <a:spcBef>
                <a:spcPts val="0"/>
              </a:spcBef>
              <a:buNone/>
            </a:pPr>
            <a:r>
              <a:t/>
            </a:r>
            <a:endParaRPr sz="2400">
              <a:solidFill>
                <a:schemeClr val="accent1"/>
              </a:solidFill>
              <a:latin typeface="Roboto"/>
              <a:ea typeface="Roboto"/>
              <a:cs typeface="Roboto"/>
              <a:sym typeface="Roboto"/>
            </a:endParaRPr>
          </a:p>
          <a:p>
            <a:pPr lvl="0" rtl="0">
              <a:spcBef>
                <a:spcPts val="0"/>
              </a:spcBef>
              <a:buNone/>
            </a:pPr>
            <a:r>
              <a:t/>
            </a:r>
            <a:endParaRPr sz="2400">
              <a:solidFill>
                <a:schemeClr val="accent1"/>
              </a:solidFill>
              <a:latin typeface="Roboto"/>
              <a:ea typeface="Roboto"/>
              <a:cs typeface="Roboto"/>
              <a:sym typeface="Roboto"/>
            </a:endParaRPr>
          </a:p>
        </p:txBody>
      </p:sp>
      <p:pic>
        <p:nvPicPr>
          <p:cNvPr id="146" name="Shape 146"/>
          <p:cNvPicPr preferRelativeResize="0"/>
          <p:nvPr/>
        </p:nvPicPr>
        <p:blipFill>
          <a:blip r:embed="rId3">
            <a:alphaModFix/>
          </a:blip>
          <a:stretch>
            <a:fillRect/>
          </a:stretch>
        </p:blipFill>
        <p:spPr>
          <a:xfrm>
            <a:off x="5377850" y="-396900"/>
            <a:ext cx="2383839" cy="2111400"/>
          </a:xfrm>
          <a:prstGeom prst="rect">
            <a:avLst/>
          </a:prstGeom>
          <a:noFill/>
          <a:ln>
            <a:noFill/>
          </a:ln>
        </p:spPr>
      </p:pic>
      <p:pic>
        <p:nvPicPr>
          <p:cNvPr descr="409px-IR_Sensor_Principles.png" id="147" name="Shape 147"/>
          <p:cNvPicPr preferRelativeResize="0"/>
          <p:nvPr/>
        </p:nvPicPr>
        <p:blipFill>
          <a:blip r:embed="rId4">
            <a:alphaModFix/>
          </a:blip>
          <a:stretch>
            <a:fillRect/>
          </a:stretch>
        </p:blipFill>
        <p:spPr>
          <a:xfrm>
            <a:off x="384650" y="2645325"/>
            <a:ext cx="2616857" cy="2111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311725" y="500925"/>
            <a:ext cx="3127500" cy="1829100"/>
          </a:xfrm>
          <a:prstGeom prst="rect">
            <a:avLst/>
          </a:prstGeom>
        </p:spPr>
        <p:txBody>
          <a:bodyPr anchorCtr="0" anchor="t" bIns="91425" lIns="91425" rIns="91425" wrap="square" tIns="91425">
            <a:noAutofit/>
          </a:bodyPr>
          <a:lstStyle/>
          <a:p>
            <a:pPr lvl="0">
              <a:spcBef>
                <a:spcPts val="0"/>
              </a:spcBef>
              <a:buNone/>
            </a:pPr>
            <a:r>
              <a:rPr lang="en"/>
              <a:t>Proposed</a:t>
            </a:r>
            <a:r>
              <a:rPr lang="en"/>
              <a:t> Solution</a:t>
            </a:r>
          </a:p>
        </p:txBody>
      </p:sp>
      <p:sp>
        <p:nvSpPr>
          <p:cNvPr id="153" name="Shape 153"/>
          <p:cNvSpPr txBox="1"/>
          <p:nvPr>
            <p:ph idx="1" type="body"/>
          </p:nvPr>
        </p:nvSpPr>
        <p:spPr>
          <a:xfrm>
            <a:off x="345850" y="1422750"/>
            <a:ext cx="3127500" cy="2298000"/>
          </a:xfrm>
          <a:prstGeom prst="rect">
            <a:avLst/>
          </a:prstGeom>
        </p:spPr>
        <p:txBody>
          <a:bodyPr anchorCtr="0" anchor="t" bIns="91425" lIns="91425" rIns="91425" wrap="square" tIns="91425">
            <a:noAutofit/>
          </a:bodyPr>
          <a:lstStyle/>
          <a:p>
            <a:pPr indent="-228600" lvl="0" marL="457200" rtl="0">
              <a:spcBef>
                <a:spcPts val="0"/>
              </a:spcBef>
            </a:pPr>
            <a:r>
              <a:rPr lang="en" sz="1600"/>
              <a:t>IR Sensors gives position at checkpoints</a:t>
            </a:r>
          </a:p>
          <a:p>
            <a:pPr indent="-228600" lvl="0" marL="457200" rtl="0">
              <a:spcBef>
                <a:spcPts val="0"/>
              </a:spcBef>
            </a:pPr>
            <a:r>
              <a:rPr lang="en" sz="1600"/>
              <a:t>IMU gives positional data between checkpoints</a:t>
            </a:r>
          </a:p>
          <a:p>
            <a:pPr indent="-228600" lvl="0" marL="457200" rtl="0">
              <a:spcBef>
                <a:spcPts val="0"/>
              </a:spcBef>
            </a:pPr>
            <a:r>
              <a:rPr lang="en" sz="1600"/>
              <a:t>IMU Drift factor eliminated at checkpoints</a:t>
            </a:r>
          </a:p>
          <a:p>
            <a:pPr indent="-228600" lvl="0" marL="457200">
              <a:spcBef>
                <a:spcPts val="0"/>
              </a:spcBef>
            </a:pPr>
            <a:r>
              <a:rPr lang="en" sz="1600"/>
              <a:t>Performance data collected through IMU</a:t>
            </a:r>
          </a:p>
        </p:txBody>
      </p:sp>
      <p:sp>
        <p:nvSpPr>
          <p:cNvPr id="154" name="Shape 154"/>
          <p:cNvSpPr txBox="1"/>
          <p:nvPr>
            <p:ph type="title"/>
          </p:nvPr>
        </p:nvSpPr>
        <p:spPr>
          <a:xfrm>
            <a:off x="4337500" y="514150"/>
            <a:ext cx="3753900" cy="962100"/>
          </a:xfrm>
          <a:prstGeom prst="rect">
            <a:avLst/>
          </a:prstGeom>
          <a:solidFill>
            <a:schemeClr val="accent5"/>
          </a:solidFill>
        </p:spPr>
        <p:txBody>
          <a:bodyPr anchorCtr="0" anchor="ctr" bIns="91425" lIns="91425" rIns="91425" wrap="square" tIns="91425">
            <a:noAutofit/>
          </a:bodyPr>
          <a:lstStyle/>
          <a:p>
            <a:pPr lvl="0" rtl="0" algn="ctr">
              <a:spcBef>
                <a:spcPts val="0"/>
              </a:spcBef>
              <a:buNone/>
            </a:pPr>
            <a:r>
              <a:rPr lang="en"/>
              <a:t>IR Sensor</a:t>
            </a:r>
          </a:p>
        </p:txBody>
      </p:sp>
      <p:cxnSp>
        <p:nvCxnSpPr>
          <p:cNvPr id="155" name="Shape 155"/>
          <p:cNvCxnSpPr>
            <a:stCxn id="154" idx="2"/>
            <a:endCxn id="156" idx="0"/>
          </p:cNvCxnSpPr>
          <p:nvPr/>
        </p:nvCxnSpPr>
        <p:spPr>
          <a:xfrm>
            <a:off x="6214450" y="1476250"/>
            <a:ext cx="0" cy="614400"/>
          </a:xfrm>
          <a:prstGeom prst="straightConnector1">
            <a:avLst/>
          </a:prstGeom>
          <a:noFill/>
          <a:ln cap="flat" cmpd="sng" w="9525">
            <a:solidFill>
              <a:schemeClr val="dk2"/>
            </a:solidFill>
            <a:prstDash val="solid"/>
            <a:round/>
            <a:headEnd len="lg" w="lg" type="none"/>
            <a:tailEnd len="lg" w="lg" type="none"/>
          </a:ln>
        </p:spPr>
      </p:cxnSp>
      <p:sp>
        <p:nvSpPr>
          <p:cNvPr id="156" name="Shape 156"/>
          <p:cNvSpPr txBox="1"/>
          <p:nvPr>
            <p:ph type="title"/>
          </p:nvPr>
        </p:nvSpPr>
        <p:spPr>
          <a:xfrm>
            <a:off x="4337500" y="2090676"/>
            <a:ext cx="3753900" cy="962100"/>
          </a:xfrm>
          <a:prstGeom prst="rect">
            <a:avLst/>
          </a:prstGeom>
          <a:solidFill>
            <a:schemeClr val="dk1"/>
          </a:solidFill>
        </p:spPr>
        <p:txBody>
          <a:bodyPr anchorCtr="0" anchor="ctr" bIns="91425" lIns="91425" rIns="91425" wrap="square" tIns="91425">
            <a:noAutofit/>
          </a:bodyPr>
          <a:lstStyle/>
          <a:p>
            <a:pPr lvl="0" rtl="0" algn="ctr">
              <a:spcBef>
                <a:spcPts val="0"/>
              </a:spcBef>
              <a:buNone/>
            </a:pPr>
            <a:r>
              <a:rPr lang="en"/>
              <a:t>System</a:t>
            </a:r>
          </a:p>
        </p:txBody>
      </p:sp>
      <p:cxnSp>
        <p:nvCxnSpPr>
          <p:cNvPr id="157" name="Shape 157"/>
          <p:cNvCxnSpPr>
            <a:stCxn id="156" idx="2"/>
            <a:endCxn id="158" idx="0"/>
          </p:cNvCxnSpPr>
          <p:nvPr/>
        </p:nvCxnSpPr>
        <p:spPr>
          <a:xfrm>
            <a:off x="6214450" y="3052776"/>
            <a:ext cx="0" cy="614400"/>
          </a:xfrm>
          <a:prstGeom prst="straightConnector1">
            <a:avLst/>
          </a:prstGeom>
          <a:noFill/>
          <a:ln cap="flat" cmpd="sng" w="9525">
            <a:solidFill>
              <a:schemeClr val="dk2"/>
            </a:solidFill>
            <a:prstDash val="solid"/>
            <a:round/>
            <a:headEnd len="lg" w="lg" type="none"/>
            <a:tailEnd len="lg" w="lg" type="none"/>
          </a:ln>
        </p:spPr>
      </p:cxnSp>
      <p:sp>
        <p:nvSpPr>
          <p:cNvPr id="159" name="Shape 159"/>
          <p:cNvSpPr txBox="1"/>
          <p:nvPr>
            <p:ph type="title"/>
          </p:nvPr>
        </p:nvSpPr>
        <p:spPr>
          <a:xfrm>
            <a:off x="4337500" y="3667200"/>
            <a:ext cx="3753900" cy="962100"/>
          </a:xfrm>
          <a:prstGeom prst="rect">
            <a:avLst/>
          </a:prstGeom>
          <a:solidFill>
            <a:schemeClr val="accent5"/>
          </a:solidFill>
        </p:spPr>
        <p:txBody>
          <a:bodyPr anchorCtr="0" anchor="ctr" bIns="91425" lIns="91425" rIns="91425" wrap="square" tIns="91425">
            <a:noAutofit/>
          </a:bodyPr>
          <a:lstStyle/>
          <a:p>
            <a:pPr indent="457200" lvl="0" marL="914400" rtl="0" algn="l">
              <a:spcBef>
                <a:spcPts val="0"/>
              </a:spcBef>
              <a:buNone/>
            </a:pPr>
            <a:r>
              <a:rPr lang="en"/>
              <a:t>IMU</a:t>
            </a:r>
          </a:p>
        </p:txBody>
      </p:sp>
    </p:spTree>
  </p:cSld>
  <p:clrMapOvr>
    <a:masterClrMapping/>
  </p:clrMapOvr>
  <p:transition spd="slow">
    <p:push dir="r"/>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173725"/>
            <a:ext cx="1638300" cy="506100"/>
          </a:xfrm>
          <a:prstGeom prst="rect">
            <a:avLst/>
          </a:prstGeom>
        </p:spPr>
        <p:txBody>
          <a:bodyPr anchorCtr="0" anchor="t" bIns="91425" lIns="91425" rIns="91425" wrap="square" tIns="91425">
            <a:noAutofit/>
          </a:bodyPr>
          <a:lstStyle/>
          <a:p>
            <a:pPr lvl="0" rtl="0">
              <a:spcBef>
                <a:spcPts val="0"/>
              </a:spcBef>
              <a:buNone/>
            </a:pPr>
            <a:r>
              <a:rPr lang="en">
                <a:solidFill>
                  <a:srgbClr val="FFFFFF"/>
                </a:solidFill>
                <a:hlinkClick r:id="rId3"/>
              </a:rPr>
              <a:t>X-IMU</a:t>
            </a:r>
          </a:p>
        </p:txBody>
      </p:sp>
      <p:pic>
        <p:nvPicPr>
          <p:cNvPr descr="x-IMU-Board-Isometric.png" id="165" name="Shape 165"/>
          <p:cNvPicPr preferRelativeResize="0"/>
          <p:nvPr/>
        </p:nvPicPr>
        <p:blipFill>
          <a:blip r:embed="rId4">
            <a:alphaModFix/>
          </a:blip>
          <a:stretch>
            <a:fillRect/>
          </a:stretch>
        </p:blipFill>
        <p:spPr>
          <a:xfrm>
            <a:off x="311700" y="915425"/>
            <a:ext cx="3194376" cy="2386175"/>
          </a:xfrm>
          <a:prstGeom prst="rect">
            <a:avLst/>
          </a:prstGeom>
          <a:noFill/>
          <a:ln>
            <a:noFill/>
          </a:ln>
        </p:spPr>
      </p:pic>
      <p:sp>
        <p:nvSpPr>
          <p:cNvPr id="166" name="Shape 166"/>
          <p:cNvSpPr txBox="1"/>
          <p:nvPr/>
        </p:nvSpPr>
        <p:spPr>
          <a:xfrm>
            <a:off x="1020975" y="3667675"/>
            <a:ext cx="2303400" cy="506100"/>
          </a:xfrm>
          <a:prstGeom prst="rect">
            <a:avLst/>
          </a:prstGeom>
          <a:noFill/>
          <a:ln>
            <a:noFill/>
          </a:ln>
        </p:spPr>
        <p:txBody>
          <a:bodyPr anchorCtr="0" anchor="t" bIns="91425" lIns="91425" rIns="91425" wrap="square" tIns="91425">
            <a:noAutofit/>
          </a:bodyPr>
          <a:lstStyle/>
          <a:p>
            <a:pPr lvl="0" rtl="0">
              <a:spcBef>
                <a:spcPts val="0"/>
              </a:spcBef>
              <a:buNone/>
            </a:pPr>
            <a:r>
              <a:rPr lang="en" sz="2400">
                <a:solidFill>
                  <a:schemeClr val="accent2"/>
                </a:solidFill>
                <a:hlinkClick r:id="rId5"/>
              </a:rPr>
              <a:t>MatLab Library</a:t>
            </a:r>
          </a:p>
        </p:txBody>
      </p:sp>
      <p:pic>
        <p:nvPicPr>
          <p:cNvPr descr="github-512.png" id="167" name="Shape 167"/>
          <p:cNvPicPr preferRelativeResize="0"/>
          <p:nvPr/>
        </p:nvPicPr>
        <p:blipFill>
          <a:blip r:embed="rId6">
            <a:alphaModFix/>
          </a:blip>
          <a:stretch>
            <a:fillRect/>
          </a:stretch>
        </p:blipFill>
        <p:spPr>
          <a:xfrm>
            <a:off x="392625" y="3903250"/>
            <a:ext cx="506100" cy="506100"/>
          </a:xfrm>
          <a:prstGeom prst="rect">
            <a:avLst/>
          </a:prstGeom>
          <a:noFill/>
          <a:ln>
            <a:noFill/>
          </a:ln>
        </p:spPr>
      </p:pic>
      <p:sp>
        <p:nvSpPr>
          <p:cNvPr id="168" name="Shape 168"/>
          <p:cNvSpPr txBox="1"/>
          <p:nvPr/>
        </p:nvSpPr>
        <p:spPr>
          <a:xfrm>
            <a:off x="1020975" y="4173775"/>
            <a:ext cx="2303400" cy="506100"/>
          </a:xfrm>
          <a:prstGeom prst="rect">
            <a:avLst/>
          </a:prstGeom>
          <a:noFill/>
          <a:ln>
            <a:noFill/>
          </a:ln>
        </p:spPr>
        <p:txBody>
          <a:bodyPr anchorCtr="0" anchor="t" bIns="91425" lIns="91425" rIns="91425" wrap="square" tIns="91425">
            <a:noAutofit/>
          </a:bodyPr>
          <a:lstStyle/>
          <a:p>
            <a:pPr lvl="0" rtl="0">
              <a:spcBef>
                <a:spcPts val="0"/>
              </a:spcBef>
              <a:buNone/>
            </a:pPr>
            <a:r>
              <a:rPr lang="en" sz="2400">
                <a:solidFill>
                  <a:schemeClr val="accent2"/>
                </a:solidFill>
                <a:hlinkClick r:id="rId7"/>
              </a:rPr>
              <a:t>Arduino Library</a:t>
            </a:r>
          </a:p>
        </p:txBody>
      </p:sp>
      <p:sp>
        <p:nvSpPr>
          <p:cNvPr id="169" name="Shape 169"/>
          <p:cNvSpPr txBox="1"/>
          <p:nvPr/>
        </p:nvSpPr>
        <p:spPr>
          <a:xfrm>
            <a:off x="4161825" y="375750"/>
            <a:ext cx="4528500" cy="506100"/>
          </a:xfrm>
          <a:prstGeom prst="rect">
            <a:avLst/>
          </a:prstGeom>
          <a:solidFill>
            <a:schemeClr val="accent5"/>
          </a:solidFill>
          <a:ln>
            <a:noFill/>
          </a:ln>
        </p:spPr>
        <p:txBody>
          <a:bodyPr anchorCtr="0" anchor="t" bIns="91425" lIns="91425" rIns="91425" wrap="square" tIns="91425">
            <a:noAutofit/>
          </a:bodyPr>
          <a:lstStyle/>
          <a:p>
            <a:pPr lvl="0" rtl="0" algn="ctr">
              <a:spcBef>
                <a:spcPts val="0"/>
              </a:spcBef>
              <a:buNone/>
            </a:pPr>
            <a:r>
              <a:rPr lang="en" sz="1800">
                <a:solidFill>
                  <a:schemeClr val="lt1"/>
                </a:solidFill>
              </a:rPr>
              <a:t>Reads IMU Data</a:t>
            </a:r>
          </a:p>
        </p:txBody>
      </p:sp>
      <p:sp>
        <p:nvSpPr>
          <p:cNvPr id="170" name="Shape 170"/>
          <p:cNvSpPr txBox="1"/>
          <p:nvPr/>
        </p:nvSpPr>
        <p:spPr>
          <a:xfrm>
            <a:off x="415500" y="915425"/>
            <a:ext cx="1430700" cy="287100"/>
          </a:xfrm>
          <a:prstGeom prst="rect">
            <a:avLst/>
          </a:prstGeom>
          <a:noFill/>
          <a:ln>
            <a:noFill/>
          </a:ln>
        </p:spPr>
        <p:txBody>
          <a:bodyPr anchorCtr="0" anchor="t" bIns="91425" lIns="91425" rIns="91425" wrap="square" tIns="91425">
            <a:noAutofit/>
          </a:bodyPr>
          <a:lstStyle/>
          <a:p>
            <a:pPr lvl="0" rtl="0">
              <a:spcBef>
                <a:spcPts val="0"/>
              </a:spcBef>
              <a:buNone/>
            </a:pPr>
            <a:r>
              <a:rPr lang="en"/>
              <a:t>Cost : 249 Euro</a:t>
            </a:r>
          </a:p>
        </p:txBody>
      </p:sp>
      <p:sp>
        <p:nvSpPr>
          <p:cNvPr id="171" name="Shape 171"/>
          <p:cNvSpPr txBox="1"/>
          <p:nvPr>
            <p:ph idx="1" type="body"/>
          </p:nvPr>
        </p:nvSpPr>
        <p:spPr>
          <a:xfrm>
            <a:off x="1802375" y="2980900"/>
            <a:ext cx="1638300" cy="320700"/>
          </a:xfrm>
          <a:prstGeom prst="rect">
            <a:avLst/>
          </a:prstGeom>
        </p:spPr>
        <p:txBody>
          <a:bodyPr anchorCtr="0" anchor="t" bIns="91425" lIns="91425" rIns="91425" wrap="square" tIns="91425">
            <a:noAutofit/>
          </a:bodyPr>
          <a:lstStyle/>
          <a:p>
            <a:pPr lvl="0" rtl="0">
              <a:spcBef>
                <a:spcPts val="0"/>
              </a:spcBef>
              <a:buNone/>
            </a:pPr>
            <a:r>
              <a:rPr lang="en">
                <a:solidFill>
                  <a:schemeClr val="hlink"/>
                </a:solidFill>
                <a:hlinkClick r:id="rId8"/>
              </a:rPr>
              <a:t>Reference - website</a:t>
            </a:r>
          </a:p>
        </p:txBody>
      </p:sp>
      <p:sp>
        <p:nvSpPr>
          <p:cNvPr id="172" name="Shape 172"/>
          <p:cNvSpPr txBox="1"/>
          <p:nvPr/>
        </p:nvSpPr>
        <p:spPr>
          <a:xfrm>
            <a:off x="4161825" y="1202525"/>
            <a:ext cx="4528500" cy="955500"/>
          </a:xfrm>
          <a:prstGeom prst="rect">
            <a:avLst/>
          </a:prstGeom>
          <a:solidFill>
            <a:schemeClr val="dk1"/>
          </a:solidFill>
          <a:ln cap="flat" cmpd="sng" w="9525">
            <a:solidFill>
              <a:srgbClr val="FFFFFF"/>
            </a:solidFill>
            <a:prstDash val="solid"/>
            <a:round/>
            <a:headEnd len="med" w="med" type="none"/>
            <a:tailEnd len="med" w="med" type="none"/>
          </a:ln>
        </p:spPr>
        <p:txBody>
          <a:bodyPr anchorCtr="0" anchor="t" bIns="91425" lIns="91425" rIns="91425" wrap="square" tIns="91425">
            <a:noAutofit/>
          </a:bodyPr>
          <a:lstStyle/>
          <a:p>
            <a:pPr lvl="0" rtl="0" algn="ctr">
              <a:spcBef>
                <a:spcPts val="0"/>
              </a:spcBef>
              <a:buNone/>
            </a:pPr>
            <a:r>
              <a:rPr lang="en">
                <a:solidFill>
                  <a:srgbClr val="FFFFFF"/>
                </a:solidFill>
              </a:rPr>
              <a:t>Detects a Stationary Value - Threshold detection</a:t>
            </a:r>
          </a:p>
          <a:p>
            <a:pPr lvl="0" rtl="0" algn="ctr">
              <a:spcBef>
                <a:spcPts val="0"/>
              </a:spcBef>
              <a:buNone/>
            </a:pPr>
            <a:r>
              <a:rPr lang="en">
                <a:solidFill>
                  <a:srgbClr val="FFFFFF"/>
                </a:solidFill>
                <a:latin typeface="Consolas"/>
                <a:ea typeface="Consolas"/>
                <a:cs typeface="Consolas"/>
                <a:sym typeface="Consolas"/>
              </a:rPr>
              <a:t>1.sqrt(accX.*accX + accY.*accY + accZ.*accZ)</a:t>
            </a:r>
          </a:p>
          <a:p>
            <a:pPr lvl="0" rtl="0" algn="ctr">
              <a:spcBef>
                <a:spcPts val="0"/>
              </a:spcBef>
              <a:buNone/>
            </a:pPr>
            <a:r>
              <a:rPr lang="en">
                <a:solidFill>
                  <a:srgbClr val="FFFFFF"/>
                </a:solidFill>
                <a:latin typeface="Consolas"/>
                <a:ea typeface="Consolas"/>
                <a:cs typeface="Consolas"/>
                <a:sym typeface="Consolas"/>
              </a:rPr>
              <a:t>2.HP filter </a:t>
            </a:r>
          </a:p>
          <a:p>
            <a:pPr lvl="0" rtl="0" algn="ctr">
              <a:spcBef>
                <a:spcPts val="0"/>
              </a:spcBef>
              <a:buNone/>
            </a:pPr>
            <a:r>
              <a:rPr lang="en">
                <a:solidFill>
                  <a:srgbClr val="FFFFFF"/>
                </a:solidFill>
                <a:latin typeface="Consolas"/>
                <a:ea typeface="Consolas"/>
                <a:cs typeface="Consolas"/>
                <a:sym typeface="Consolas"/>
              </a:rPr>
              <a:t>3.LP filter</a:t>
            </a:r>
          </a:p>
        </p:txBody>
      </p:sp>
      <p:sp>
        <p:nvSpPr>
          <p:cNvPr id="173" name="Shape 173"/>
          <p:cNvSpPr txBox="1"/>
          <p:nvPr/>
        </p:nvSpPr>
        <p:spPr>
          <a:xfrm>
            <a:off x="4161825" y="2478700"/>
            <a:ext cx="4528500" cy="699300"/>
          </a:xfrm>
          <a:prstGeom prst="rect">
            <a:avLst/>
          </a:prstGeom>
          <a:solidFill>
            <a:schemeClr val="accent5"/>
          </a:solidFill>
          <a:ln>
            <a:noFill/>
          </a:ln>
        </p:spPr>
        <p:txBody>
          <a:bodyPr anchorCtr="0" anchor="t" bIns="91425" lIns="91425" rIns="91425" wrap="square" tIns="91425">
            <a:noAutofit/>
          </a:bodyPr>
          <a:lstStyle/>
          <a:p>
            <a:pPr lvl="0" rtl="0" algn="ctr">
              <a:spcBef>
                <a:spcPts val="0"/>
              </a:spcBef>
              <a:buNone/>
            </a:pPr>
            <a:r>
              <a:rPr lang="en" sz="1800">
                <a:solidFill>
                  <a:srgbClr val="FFFFFF"/>
                </a:solidFill>
              </a:rPr>
              <a:t>Compute Orientation</a:t>
            </a:r>
          </a:p>
          <a:p>
            <a:pPr lvl="0" rtl="0" algn="ctr">
              <a:spcBef>
                <a:spcPts val="0"/>
              </a:spcBef>
              <a:buNone/>
            </a:pPr>
            <a:r>
              <a:rPr lang="en" sz="1800">
                <a:solidFill>
                  <a:srgbClr val="FFFFFF"/>
                </a:solidFill>
                <a:latin typeface="Consolas"/>
                <a:ea typeface="Consolas"/>
                <a:cs typeface="Consolas"/>
                <a:sym typeface="Consolas"/>
              </a:rPr>
              <a:t>AHRSalgorithm.Quaternion</a:t>
            </a:r>
            <a:r>
              <a:rPr lang="en" sz="1800"/>
              <a:t> </a:t>
            </a:r>
          </a:p>
        </p:txBody>
      </p:sp>
      <p:sp>
        <p:nvSpPr>
          <p:cNvPr id="174" name="Shape 174"/>
          <p:cNvSpPr txBox="1"/>
          <p:nvPr/>
        </p:nvSpPr>
        <p:spPr>
          <a:xfrm>
            <a:off x="4161825" y="3498675"/>
            <a:ext cx="4528500" cy="1333500"/>
          </a:xfrm>
          <a:prstGeom prst="rect">
            <a:avLst/>
          </a:prstGeom>
          <a:solidFill>
            <a:schemeClr val="dk1"/>
          </a:solidFill>
          <a:ln>
            <a:noFill/>
          </a:ln>
        </p:spPr>
        <p:txBody>
          <a:bodyPr anchorCtr="0" anchor="t" bIns="91425" lIns="91425" rIns="91425" wrap="square" tIns="91425">
            <a:noAutofit/>
          </a:bodyPr>
          <a:lstStyle/>
          <a:p>
            <a:pPr lvl="0" rtl="0" algn="ctr">
              <a:spcBef>
                <a:spcPts val="0"/>
              </a:spcBef>
              <a:buNone/>
            </a:pPr>
            <a:r>
              <a:rPr lang="en" sz="1800">
                <a:solidFill>
                  <a:schemeClr val="lt1"/>
                </a:solidFill>
              </a:rPr>
              <a:t>Translational </a:t>
            </a:r>
          </a:p>
          <a:p>
            <a:pPr indent="-342900" lvl="0" marL="1828800" rtl="0">
              <a:spcBef>
                <a:spcPts val="0"/>
              </a:spcBef>
              <a:buClr>
                <a:schemeClr val="lt1"/>
              </a:buClr>
              <a:buSzPct val="100000"/>
              <a:buChar char="-"/>
            </a:pPr>
            <a:r>
              <a:rPr lang="en" sz="1800">
                <a:solidFill>
                  <a:schemeClr val="lt1"/>
                </a:solidFill>
              </a:rPr>
              <a:t>Acceleration</a:t>
            </a:r>
          </a:p>
          <a:p>
            <a:pPr indent="-342900" lvl="0" marL="1828800" rtl="0">
              <a:spcBef>
                <a:spcPts val="0"/>
              </a:spcBef>
              <a:buClr>
                <a:schemeClr val="lt1"/>
              </a:buClr>
              <a:buSzPct val="100000"/>
              <a:buChar char="-"/>
            </a:pPr>
            <a:r>
              <a:rPr lang="en" sz="1800">
                <a:solidFill>
                  <a:schemeClr val="lt1"/>
                </a:solidFill>
              </a:rPr>
              <a:t>Velocity</a:t>
            </a:r>
          </a:p>
          <a:p>
            <a:pPr indent="-342900" lvl="0" marL="1828800" rtl="0">
              <a:spcBef>
                <a:spcPts val="0"/>
              </a:spcBef>
              <a:buClr>
                <a:schemeClr val="lt1"/>
              </a:buClr>
              <a:buSzPct val="100000"/>
              <a:buChar char="-"/>
            </a:pPr>
            <a:r>
              <a:rPr lang="en" sz="1800">
                <a:solidFill>
                  <a:schemeClr val="lt1"/>
                </a:solidFill>
              </a:rPr>
              <a:t>Position</a:t>
            </a:r>
          </a:p>
        </p:txBody>
      </p:sp>
      <p:cxnSp>
        <p:nvCxnSpPr>
          <p:cNvPr id="175" name="Shape 175"/>
          <p:cNvCxnSpPr>
            <a:stCxn id="169" idx="2"/>
            <a:endCxn id="172" idx="0"/>
          </p:cNvCxnSpPr>
          <p:nvPr/>
        </p:nvCxnSpPr>
        <p:spPr>
          <a:xfrm>
            <a:off x="6426075" y="881850"/>
            <a:ext cx="0" cy="320700"/>
          </a:xfrm>
          <a:prstGeom prst="straightConnector1">
            <a:avLst/>
          </a:prstGeom>
          <a:noFill/>
          <a:ln cap="flat" cmpd="sng" w="9525">
            <a:solidFill>
              <a:schemeClr val="dk2"/>
            </a:solidFill>
            <a:prstDash val="solid"/>
            <a:round/>
            <a:headEnd len="lg" w="lg" type="none"/>
            <a:tailEnd len="lg" w="lg" type="none"/>
          </a:ln>
        </p:spPr>
      </p:cxnSp>
      <p:cxnSp>
        <p:nvCxnSpPr>
          <p:cNvPr id="176" name="Shape 176"/>
          <p:cNvCxnSpPr>
            <a:stCxn id="172" idx="2"/>
            <a:endCxn id="173" idx="0"/>
          </p:cNvCxnSpPr>
          <p:nvPr/>
        </p:nvCxnSpPr>
        <p:spPr>
          <a:xfrm>
            <a:off x="6426075" y="2158025"/>
            <a:ext cx="0" cy="320700"/>
          </a:xfrm>
          <a:prstGeom prst="straightConnector1">
            <a:avLst/>
          </a:prstGeom>
          <a:noFill/>
          <a:ln cap="flat" cmpd="sng" w="9525">
            <a:solidFill>
              <a:schemeClr val="dk2"/>
            </a:solidFill>
            <a:prstDash val="solid"/>
            <a:round/>
            <a:headEnd len="lg" w="lg" type="none"/>
            <a:tailEnd len="lg" w="lg" type="none"/>
          </a:ln>
        </p:spPr>
      </p:cxnSp>
      <p:cxnSp>
        <p:nvCxnSpPr>
          <p:cNvPr id="177" name="Shape 177"/>
          <p:cNvCxnSpPr>
            <a:stCxn id="173" idx="2"/>
            <a:endCxn id="174" idx="0"/>
          </p:cNvCxnSpPr>
          <p:nvPr/>
        </p:nvCxnSpPr>
        <p:spPr>
          <a:xfrm>
            <a:off x="6426075" y="3178000"/>
            <a:ext cx="0" cy="320700"/>
          </a:xfrm>
          <a:prstGeom prst="straightConnector1">
            <a:avLst/>
          </a:prstGeom>
          <a:noFill/>
          <a:ln cap="flat" cmpd="sng" w="9525">
            <a:solidFill>
              <a:schemeClr val="dk2"/>
            </a:solidFill>
            <a:prstDash val="solid"/>
            <a:round/>
            <a:headEnd len="lg" w="lg" type="none"/>
            <a:tailEnd len="lg" w="lg" type="none"/>
          </a:ln>
        </p:spPr>
      </p:cxnSp>
      <p:sp>
        <p:nvSpPr>
          <p:cNvPr id="178" name="Shape 178"/>
          <p:cNvSpPr txBox="1"/>
          <p:nvPr/>
        </p:nvSpPr>
        <p:spPr>
          <a:xfrm>
            <a:off x="2328275" y="231675"/>
            <a:ext cx="1112400" cy="506100"/>
          </a:xfrm>
          <a:prstGeom prst="rect">
            <a:avLst/>
          </a:prstGeom>
          <a:noFill/>
          <a:ln>
            <a:noFill/>
          </a:ln>
        </p:spPr>
        <p:txBody>
          <a:bodyPr anchorCtr="0" anchor="t" bIns="91425" lIns="91425" rIns="91425" wrap="square" tIns="91425">
            <a:noAutofit/>
          </a:bodyPr>
          <a:lstStyle/>
          <a:p>
            <a:pPr lvl="0" rtl="0" algn="ctr">
              <a:spcBef>
                <a:spcPts val="0"/>
              </a:spcBef>
              <a:buNone/>
            </a:pPr>
            <a:r>
              <a:rPr lang="en">
                <a:solidFill>
                  <a:srgbClr val="FFFFFF"/>
                </a:solidFill>
                <a:hlinkClick r:id="rId9"/>
              </a:rPr>
              <a:t>Reference Video</a:t>
            </a:r>
          </a:p>
        </p:txBody>
      </p:sp>
      <p:sp>
        <p:nvSpPr>
          <p:cNvPr descr="This video demonstrates an algorithm that enables tracking in 6DOF (pitch, roll, yaw, and x, y, z displacement) using only an IMU (gyroscope and accelerometer).  The algorithm uses assumptions of gait overcome the problems with obtaining a position through the double integration of acceleration.  Data was collected using an x-IMU; a self contained unit with on-board gyroscope, accelerometer and SD-card logging.  See: http://www.x-io.co.uk/x-imu The data was then processed using my own algorithms to achieve the plots shown in this video.  The work presented was conducted by Sebastian O.H. Madgwick during his Ph.D research at the University of Bristol.  For more information and source code, see: http://www.x-io.co.uk/gait-tracking-with-x-imu/" id="179" name="Shape 179" title="3D Tracking with IMU">
            <a:hlinkClick r:id="rId10"/>
          </p:cNvPr>
          <p:cNvSpPr/>
          <p:nvPr/>
        </p:nvSpPr>
        <p:spPr>
          <a:xfrm>
            <a:off x="3782375" y="343550"/>
            <a:ext cx="5328875" cy="4488625"/>
          </a:xfrm>
          <a:prstGeom prst="rect">
            <a:avLst/>
          </a:prstGeom>
          <a:blipFill>
            <a:blip r:embed="rId11">
              <a:alphaModFix/>
            </a:blip>
            <a:stretch>
              <a:fillRect/>
            </a:stretch>
          </a:blipFill>
          <a:ln>
            <a:noFill/>
          </a:ln>
        </p:spPr>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311700" y="173725"/>
            <a:ext cx="1638300" cy="506100"/>
          </a:xfrm>
          <a:prstGeom prst="rect">
            <a:avLst/>
          </a:prstGeom>
        </p:spPr>
        <p:txBody>
          <a:bodyPr anchorCtr="0" anchor="t" bIns="91425" lIns="91425" rIns="91425" wrap="square" tIns="91425">
            <a:noAutofit/>
          </a:bodyPr>
          <a:lstStyle/>
          <a:p>
            <a:pPr lvl="0">
              <a:spcBef>
                <a:spcPts val="0"/>
              </a:spcBef>
              <a:buNone/>
            </a:pPr>
            <a:r>
              <a:rPr lang="en">
                <a:solidFill>
                  <a:srgbClr val="FFFFFF"/>
                </a:solidFill>
                <a:hlinkClick r:id="rId3"/>
              </a:rPr>
              <a:t>X-IMU</a:t>
            </a:r>
          </a:p>
        </p:txBody>
      </p:sp>
      <p:pic>
        <p:nvPicPr>
          <p:cNvPr descr="x-IMU-Board-Isometric.png" id="185" name="Shape 185"/>
          <p:cNvPicPr preferRelativeResize="0"/>
          <p:nvPr/>
        </p:nvPicPr>
        <p:blipFill>
          <a:blip r:embed="rId4">
            <a:alphaModFix/>
          </a:blip>
          <a:stretch>
            <a:fillRect/>
          </a:stretch>
        </p:blipFill>
        <p:spPr>
          <a:xfrm>
            <a:off x="311700" y="915425"/>
            <a:ext cx="3194376" cy="2386175"/>
          </a:xfrm>
          <a:prstGeom prst="rect">
            <a:avLst/>
          </a:prstGeom>
          <a:noFill/>
          <a:ln>
            <a:noFill/>
          </a:ln>
        </p:spPr>
      </p:pic>
      <p:sp>
        <p:nvSpPr>
          <p:cNvPr id="186" name="Shape 186"/>
          <p:cNvSpPr txBox="1"/>
          <p:nvPr/>
        </p:nvSpPr>
        <p:spPr>
          <a:xfrm>
            <a:off x="1020975" y="3667675"/>
            <a:ext cx="2303400" cy="506100"/>
          </a:xfrm>
          <a:prstGeom prst="rect">
            <a:avLst/>
          </a:prstGeom>
          <a:noFill/>
          <a:ln>
            <a:noFill/>
          </a:ln>
        </p:spPr>
        <p:txBody>
          <a:bodyPr anchorCtr="0" anchor="t" bIns="91425" lIns="91425" rIns="91425" wrap="square" tIns="91425">
            <a:noAutofit/>
          </a:bodyPr>
          <a:lstStyle/>
          <a:p>
            <a:pPr lvl="0">
              <a:spcBef>
                <a:spcPts val="0"/>
              </a:spcBef>
              <a:buNone/>
            </a:pPr>
            <a:r>
              <a:rPr lang="en" sz="2400">
                <a:solidFill>
                  <a:schemeClr val="accent2"/>
                </a:solidFill>
                <a:hlinkClick r:id="rId5"/>
              </a:rPr>
              <a:t>MatLab Library</a:t>
            </a:r>
          </a:p>
        </p:txBody>
      </p:sp>
      <p:pic>
        <p:nvPicPr>
          <p:cNvPr descr="github-512.png" id="187" name="Shape 187"/>
          <p:cNvPicPr preferRelativeResize="0"/>
          <p:nvPr/>
        </p:nvPicPr>
        <p:blipFill>
          <a:blip r:embed="rId6">
            <a:alphaModFix/>
          </a:blip>
          <a:stretch>
            <a:fillRect/>
          </a:stretch>
        </p:blipFill>
        <p:spPr>
          <a:xfrm>
            <a:off x="392625" y="3903250"/>
            <a:ext cx="506100" cy="506100"/>
          </a:xfrm>
          <a:prstGeom prst="rect">
            <a:avLst/>
          </a:prstGeom>
          <a:noFill/>
          <a:ln>
            <a:noFill/>
          </a:ln>
        </p:spPr>
      </p:pic>
      <p:sp>
        <p:nvSpPr>
          <p:cNvPr id="188" name="Shape 188"/>
          <p:cNvSpPr txBox="1"/>
          <p:nvPr/>
        </p:nvSpPr>
        <p:spPr>
          <a:xfrm>
            <a:off x="1020975" y="4173775"/>
            <a:ext cx="2303400" cy="506100"/>
          </a:xfrm>
          <a:prstGeom prst="rect">
            <a:avLst/>
          </a:prstGeom>
          <a:noFill/>
          <a:ln>
            <a:noFill/>
          </a:ln>
        </p:spPr>
        <p:txBody>
          <a:bodyPr anchorCtr="0" anchor="t" bIns="91425" lIns="91425" rIns="91425" wrap="square" tIns="91425">
            <a:noAutofit/>
          </a:bodyPr>
          <a:lstStyle/>
          <a:p>
            <a:pPr lvl="0">
              <a:spcBef>
                <a:spcPts val="0"/>
              </a:spcBef>
              <a:buNone/>
            </a:pPr>
            <a:r>
              <a:rPr lang="en" sz="2400">
                <a:solidFill>
                  <a:schemeClr val="accent2"/>
                </a:solidFill>
                <a:hlinkClick r:id="rId7"/>
              </a:rPr>
              <a:t>Arduino Library</a:t>
            </a:r>
          </a:p>
        </p:txBody>
      </p:sp>
      <p:sp>
        <p:nvSpPr>
          <p:cNvPr id="189" name="Shape 189"/>
          <p:cNvSpPr txBox="1"/>
          <p:nvPr/>
        </p:nvSpPr>
        <p:spPr>
          <a:xfrm>
            <a:off x="4161825" y="375750"/>
            <a:ext cx="4528500" cy="506100"/>
          </a:xfrm>
          <a:prstGeom prst="rect">
            <a:avLst/>
          </a:prstGeom>
          <a:solidFill>
            <a:schemeClr val="accent5"/>
          </a:solidFill>
          <a:ln>
            <a:noFill/>
          </a:ln>
        </p:spPr>
        <p:txBody>
          <a:bodyPr anchorCtr="0" anchor="t" bIns="91425" lIns="91425" rIns="91425" wrap="square" tIns="91425">
            <a:noAutofit/>
          </a:bodyPr>
          <a:lstStyle/>
          <a:p>
            <a:pPr lvl="0" algn="ctr">
              <a:spcBef>
                <a:spcPts val="0"/>
              </a:spcBef>
              <a:buNone/>
            </a:pPr>
            <a:r>
              <a:rPr lang="en" sz="1800">
                <a:solidFill>
                  <a:schemeClr val="lt1"/>
                </a:solidFill>
              </a:rPr>
              <a:t>Reads IMU Data</a:t>
            </a:r>
          </a:p>
        </p:txBody>
      </p:sp>
      <p:sp>
        <p:nvSpPr>
          <p:cNvPr id="190" name="Shape 190"/>
          <p:cNvSpPr txBox="1"/>
          <p:nvPr/>
        </p:nvSpPr>
        <p:spPr>
          <a:xfrm>
            <a:off x="415500" y="915425"/>
            <a:ext cx="1430700" cy="287100"/>
          </a:xfrm>
          <a:prstGeom prst="rect">
            <a:avLst/>
          </a:prstGeom>
          <a:noFill/>
          <a:ln>
            <a:noFill/>
          </a:ln>
        </p:spPr>
        <p:txBody>
          <a:bodyPr anchorCtr="0" anchor="t" bIns="91425" lIns="91425" rIns="91425" wrap="square" tIns="91425">
            <a:noAutofit/>
          </a:bodyPr>
          <a:lstStyle/>
          <a:p>
            <a:pPr lvl="0">
              <a:spcBef>
                <a:spcPts val="0"/>
              </a:spcBef>
              <a:buNone/>
            </a:pPr>
            <a:r>
              <a:rPr lang="en"/>
              <a:t>Cost : 249 Euro</a:t>
            </a:r>
          </a:p>
        </p:txBody>
      </p:sp>
      <p:sp>
        <p:nvSpPr>
          <p:cNvPr id="191" name="Shape 191"/>
          <p:cNvSpPr txBox="1"/>
          <p:nvPr>
            <p:ph idx="1" type="body"/>
          </p:nvPr>
        </p:nvSpPr>
        <p:spPr>
          <a:xfrm>
            <a:off x="1802375" y="2980900"/>
            <a:ext cx="1638300" cy="320700"/>
          </a:xfrm>
          <a:prstGeom prst="rect">
            <a:avLst/>
          </a:prstGeom>
        </p:spPr>
        <p:txBody>
          <a:bodyPr anchorCtr="0" anchor="t" bIns="91425" lIns="91425" rIns="91425" wrap="square" tIns="91425">
            <a:noAutofit/>
          </a:bodyPr>
          <a:lstStyle/>
          <a:p>
            <a:pPr lvl="0" rtl="0">
              <a:spcBef>
                <a:spcPts val="0"/>
              </a:spcBef>
              <a:buNone/>
            </a:pPr>
            <a:r>
              <a:rPr lang="en">
                <a:solidFill>
                  <a:schemeClr val="hlink"/>
                </a:solidFill>
                <a:hlinkClick r:id="rId8"/>
              </a:rPr>
              <a:t>Reference - website</a:t>
            </a:r>
          </a:p>
        </p:txBody>
      </p:sp>
      <p:sp>
        <p:nvSpPr>
          <p:cNvPr id="192" name="Shape 192"/>
          <p:cNvSpPr txBox="1"/>
          <p:nvPr/>
        </p:nvSpPr>
        <p:spPr>
          <a:xfrm>
            <a:off x="4161825" y="1202525"/>
            <a:ext cx="4528500" cy="955500"/>
          </a:xfrm>
          <a:prstGeom prst="rect">
            <a:avLst/>
          </a:prstGeom>
          <a:solidFill>
            <a:schemeClr val="dk1"/>
          </a:solidFill>
          <a:ln cap="flat" cmpd="sng" w="9525">
            <a:solidFill>
              <a:srgbClr val="FFFFFF"/>
            </a:solidFill>
            <a:prstDash val="solid"/>
            <a:round/>
            <a:headEnd len="med" w="med" type="none"/>
            <a:tailEnd len="med" w="med" type="none"/>
          </a:ln>
        </p:spPr>
        <p:txBody>
          <a:bodyPr anchorCtr="0" anchor="t" bIns="91425" lIns="91425" rIns="91425" wrap="square" tIns="91425">
            <a:noAutofit/>
          </a:bodyPr>
          <a:lstStyle/>
          <a:p>
            <a:pPr lvl="0" algn="ctr">
              <a:spcBef>
                <a:spcPts val="0"/>
              </a:spcBef>
              <a:buNone/>
            </a:pPr>
            <a:r>
              <a:rPr lang="en">
                <a:solidFill>
                  <a:srgbClr val="FFFFFF"/>
                </a:solidFill>
              </a:rPr>
              <a:t>Detects a </a:t>
            </a:r>
            <a:r>
              <a:rPr lang="en">
                <a:solidFill>
                  <a:srgbClr val="FFFFFF"/>
                </a:solidFill>
              </a:rPr>
              <a:t>Stationary</a:t>
            </a:r>
            <a:r>
              <a:rPr lang="en">
                <a:solidFill>
                  <a:srgbClr val="FFFFFF"/>
                </a:solidFill>
              </a:rPr>
              <a:t> Value - Threshold detection</a:t>
            </a:r>
          </a:p>
          <a:p>
            <a:pPr lvl="0" rtl="0" algn="ctr">
              <a:spcBef>
                <a:spcPts val="0"/>
              </a:spcBef>
              <a:buNone/>
            </a:pPr>
            <a:r>
              <a:rPr lang="en">
                <a:solidFill>
                  <a:srgbClr val="FFFFFF"/>
                </a:solidFill>
                <a:latin typeface="Consolas"/>
                <a:ea typeface="Consolas"/>
                <a:cs typeface="Consolas"/>
                <a:sym typeface="Consolas"/>
              </a:rPr>
              <a:t>1.sqrt(accX.*accX + accY.*accY + accZ.*accZ)</a:t>
            </a:r>
          </a:p>
          <a:p>
            <a:pPr lvl="0" rtl="0" algn="ctr">
              <a:spcBef>
                <a:spcPts val="0"/>
              </a:spcBef>
              <a:buNone/>
            </a:pPr>
            <a:r>
              <a:rPr lang="en">
                <a:solidFill>
                  <a:srgbClr val="FFFFFF"/>
                </a:solidFill>
                <a:latin typeface="Consolas"/>
                <a:ea typeface="Consolas"/>
                <a:cs typeface="Consolas"/>
                <a:sym typeface="Consolas"/>
              </a:rPr>
              <a:t>2.HP filter </a:t>
            </a:r>
          </a:p>
          <a:p>
            <a:pPr lvl="0" rtl="0" algn="ctr">
              <a:spcBef>
                <a:spcPts val="0"/>
              </a:spcBef>
              <a:buNone/>
            </a:pPr>
            <a:r>
              <a:rPr lang="en">
                <a:solidFill>
                  <a:srgbClr val="FFFFFF"/>
                </a:solidFill>
                <a:latin typeface="Consolas"/>
                <a:ea typeface="Consolas"/>
                <a:cs typeface="Consolas"/>
                <a:sym typeface="Consolas"/>
              </a:rPr>
              <a:t>3.LP filter</a:t>
            </a:r>
          </a:p>
        </p:txBody>
      </p:sp>
      <p:sp>
        <p:nvSpPr>
          <p:cNvPr id="193" name="Shape 193"/>
          <p:cNvSpPr txBox="1"/>
          <p:nvPr/>
        </p:nvSpPr>
        <p:spPr>
          <a:xfrm>
            <a:off x="4161825" y="2478700"/>
            <a:ext cx="4528500" cy="699300"/>
          </a:xfrm>
          <a:prstGeom prst="rect">
            <a:avLst/>
          </a:prstGeom>
          <a:solidFill>
            <a:schemeClr val="accent5"/>
          </a:solidFill>
          <a:ln>
            <a:noFill/>
          </a:ln>
        </p:spPr>
        <p:txBody>
          <a:bodyPr anchorCtr="0" anchor="t" bIns="91425" lIns="91425" rIns="91425" wrap="square" tIns="91425">
            <a:noAutofit/>
          </a:bodyPr>
          <a:lstStyle/>
          <a:p>
            <a:pPr lvl="0" rtl="0" algn="ctr">
              <a:spcBef>
                <a:spcPts val="0"/>
              </a:spcBef>
              <a:buNone/>
            </a:pPr>
            <a:r>
              <a:rPr lang="en" sz="1800">
                <a:solidFill>
                  <a:srgbClr val="FFFFFF"/>
                </a:solidFill>
              </a:rPr>
              <a:t>Compute Orientation</a:t>
            </a:r>
          </a:p>
          <a:p>
            <a:pPr lvl="0" algn="ctr">
              <a:spcBef>
                <a:spcPts val="0"/>
              </a:spcBef>
              <a:buNone/>
            </a:pPr>
            <a:r>
              <a:rPr lang="en" sz="1800">
                <a:solidFill>
                  <a:srgbClr val="FFFFFF"/>
                </a:solidFill>
                <a:latin typeface="Consolas"/>
                <a:ea typeface="Consolas"/>
                <a:cs typeface="Consolas"/>
                <a:sym typeface="Consolas"/>
              </a:rPr>
              <a:t>AHRSalgorithm.Quaternion</a:t>
            </a:r>
            <a:r>
              <a:rPr lang="en" sz="1800"/>
              <a:t> </a:t>
            </a:r>
          </a:p>
        </p:txBody>
      </p:sp>
      <p:sp>
        <p:nvSpPr>
          <p:cNvPr id="194" name="Shape 194"/>
          <p:cNvSpPr txBox="1"/>
          <p:nvPr/>
        </p:nvSpPr>
        <p:spPr>
          <a:xfrm>
            <a:off x="4161825" y="3498675"/>
            <a:ext cx="4528500" cy="1333500"/>
          </a:xfrm>
          <a:prstGeom prst="rect">
            <a:avLst/>
          </a:prstGeom>
          <a:solidFill>
            <a:schemeClr val="dk1"/>
          </a:solidFill>
          <a:ln>
            <a:noFill/>
          </a:ln>
        </p:spPr>
        <p:txBody>
          <a:bodyPr anchorCtr="0" anchor="t" bIns="91425" lIns="91425" rIns="91425" wrap="square" tIns="91425">
            <a:noAutofit/>
          </a:bodyPr>
          <a:lstStyle/>
          <a:p>
            <a:pPr lvl="0" rtl="0" algn="ctr">
              <a:spcBef>
                <a:spcPts val="0"/>
              </a:spcBef>
              <a:buNone/>
            </a:pPr>
            <a:r>
              <a:rPr lang="en" sz="1800">
                <a:solidFill>
                  <a:schemeClr val="lt1"/>
                </a:solidFill>
              </a:rPr>
              <a:t>Translational </a:t>
            </a:r>
          </a:p>
          <a:p>
            <a:pPr indent="-342900" lvl="0" marL="1828800" rtl="0">
              <a:spcBef>
                <a:spcPts val="0"/>
              </a:spcBef>
              <a:buClr>
                <a:schemeClr val="lt1"/>
              </a:buClr>
              <a:buSzPct val="100000"/>
              <a:buChar char="-"/>
            </a:pPr>
            <a:r>
              <a:rPr lang="en" sz="1800">
                <a:solidFill>
                  <a:schemeClr val="lt1"/>
                </a:solidFill>
              </a:rPr>
              <a:t>Acceleration</a:t>
            </a:r>
          </a:p>
          <a:p>
            <a:pPr indent="-342900" lvl="0" marL="1828800" rtl="0">
              <a:spcBef>
                <a:spcPts val="0"/>
              </a:spcBef>
              <a:buClr>
                <a:schemeClr val="lt1"/>
              </a:buClr>
              <a:buSzPct val="100000"/>
              <a:buChar char="-"/>
            </a:pPr>
            <a:r>
              <a:rPr lang="en" sz="1800">
                <a:solidFill>
                  <a:schemeClr val="lt1"/>
                </a:solidFill>
              </a:rPr>
              <a:t>Velocity</a:t>
            </a:r>
          </a:p>
          <a:p>
            <a:pPr indent="-342900" lvl="0" marL="1828800" rtl="0">
              <a:spcBef>
                <a:spcPts val="0"/>
              </a:spcBef>
              <a:buClr>
                <a:schemeClr val="lt1"/>
              </a:buClr>
              <a:buSzPct val="100000"/>
              <a:buChar char="-"/>
            </a:pPr>
            <a:r>
              <a:rPr lang="en" sz="1800">
                <a:solidFill>
                  <a:schemeClr val="lt1"/>
                </a:solidFill>
              </a:rPr>
              <a:t>Position</a:t>
            </a:r>
          </a:p>
        </p:txBody>
      </p:sp>
      <p:cxnSp>
        <p:nvCxnSpPr>
          <p:cNvPr id="195" name="Shape 195"/>
          <p:cNvCxnSpPr>
            <a:stCxn id="189" idx="2"/>
            <a:endCxn id="192" idx="0"/>
          </p:cNvCxnSpPr>
          <p:nvPr/>
        </p:nvCxnSpPr>
        <p:spPr>
          <a:xfrm>
            <a:off x="6426075" y="881850"/>
            <a:ext cx="0" cy="320700"/>
          </a:xfrm>
          <a:prstGeom prst="straightConnector1">
            <a:avLst/>
          </a:prstGeom>
          <a:noFill/>
          <a:ln cap="flat" cmpd="sng" w="9525">
            <a:solidFill>
              <a:schemeClr val="dk2"/>
            </a:solidFill>
            <a:prstDash val="solid"/>
            <a:round/>
            <a:headEnd len="lg" w="lg" type="none"/>
            <a:tailEnd len="lg" w="lg" type="none"/>
          </a:ln>
        </p:spPr>
      </p:cxnSp>
      <p:cxnSp>
        <p:nvCxnSpPr>
          <p:cNvPr id="196" name="Shape 196"/>
          <p:cNvCxnSpPr>
            <a:stCxn id="192" idx="2"/>
            <a:endCxn id="193" idx="0"/>
          </p:cNvCxnSpPr>
          <p:nvPr/>
        </p:nvCxnSpPr>
        <p:spPr>
          <a:xfrm>
            <a:off x="6426075" y="2158025"/>
            <a:ext cx="0" cy="320700"/>
          </a:xfrm>
          <a:prstGeom prst="straightConnector1">
            <a:avLst/>
          </a:prstGeom>
          <a:noFill/>
          <a:ln cap="flat" cmpd="sng" w="9525">
            <a:solidFill>
              <a:schemeClr val="dk2"/>
            </a:solidFill>
            <a:prstDash val="solid"/>
            <a:round/>
            <a:headEnd len="lg" w="lg" type="none"/>
            <a:tailEnd len="lg" w="lg" type="none"/>
          </a:ln>
        </p:spPr>
      </p:cxnSp>
      <p:cxnSp>
        <p:nvCxnSpPr>
          <p:cNvPr id="197" name="Shape 197"/>
          <p:cNvCxnSpPr>
            <a:stCxn id="193" idx="2"/>
            <a:endCxn id="194" idx="0"/>
          </p:cNvCxnSpPr>
          <p:nvPr/>
        </p:nvCxnSpPr>
        <p:spPr>
          <a:xfrm>
            <a:off x="6426075" y="3178000"/>
            <a:ext cx="0" cy="320700"/>
          </a:xfrm>
          <a:prstGeom prst="straightConnector1">
            <a:avLst/>
          </a:prstGeom>
          <a:noFill/>
          <a:ln cap="flat" cmpd="sng" w="9525">
            <a:solidFill>
              <a:schemeClr val="dk2"/>
            </a:solidFill>
            <a:prstDash val="solid"/>
            <a:round/>
            <a:headEnd len="lg" w="lg" type="none"/>
            <a:tailEnd len="lg" w="lg" type="none"/>
          </a:ln>
        </p:spPr>
      </p:cxnSp>
      <p:sp>
        <p:nvSpPr>
          <p:cNvPr id="198" name="Shape 198"/>
          <p:cNvSpPr txBox="1"/>
          <p:nvPr/>
        </p:nvSpPr>
        <p:spPr>
          <a:xfrm>
            <a:off x="2328275" y="231675"/>
            <a:ext cx="1112400" cy="506100"/>
          </a:xfrm>
          <a:prstGeom prst="rect">
            <a:avLst/>
          </a:prstGeom>
          <a:noFill/>
          <a:ln>
            <a:noFill/>
          </a:ln>
        </p:spPr>
        <p:txBody>
          <a:bodyPr anchorCtr="0" anchor="t" bIns="91425" lIns="91425" rIns="91425" wrap="square" tIns="91425">
            <a:noAutofit/>
          </a:bodyPr>
          <a:lstStyle/>
          <a:p>
            <a:pPr lvl="0" rtl="0" algn="ctr">
              <a:spcBef>
                <a:spcPts val="0"/>
              </a:spcBef>
              <a:buNone/>
            </a:pPr>
            <a:r>
              <a:rPr lang="en">
                <a:solidFill>
                  <a:srgbClr val="FFFFFF"/>
                </a:solidFill>
                <a:hlinkClick r:id="rId9"/>
              </a:rPr>
              <a:t>Reference Video</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246275" y="213000"/>
            <a:ext cx="1546800" cy="690000"/>
          </a:xfrm>
          <a:prstGeom prst="rect">
            <a:avLst/>
          </a:prstGeom>
        </p:spPr>
        <p:txBody>
          <a:bodyPr anchorCtr="0" anchor="t" bIns="91425" lIns="91425" rIns="91425" wrap="square" tIns="91425">
            <a:noAutofit/>
          </a:bodyPr>
          <a:lstStyle/>
          <a:p>
            <a:pPr lvl="0">
              <a:spcBef>
                <a:spcPts val="0"/>
              </a:spcBef>
              <a:buNone/>
            </a:pPr>
            <a:r>
              <a:rPr lang="en">
                <a:solidFill>
                  <a:srgbClr val="FFFFFF"/>
                </a:solidFill>
                <a:latin typeface="Arial"/>
                <a:ea typeface="Arial"/>
                <a:cs typeface="Arial"/>
                <a:sym typeface="Arial"/>
                <a:hlinkClick r:id="rId3"/>
              </a:rPr>
              <a:t>10-DOF</a:t>
            </a:r>
          </a:p>
        </p:txBody>
      </p:sp>
      <p:pic>
        <p:nvPicPr>
          <p:cNvPr descr="Capture.PNG" id="204" name="Shape 204"/>
          <p:cNvPicPr preferRelativeResize="0"/>
          <p:nvPr/>
        </p:nvPicPr>
        <p:blipFill>
          <a:blip r:embed="rId4">
            <a:alphaModFix/>
          </a:blip>
          <a:stretch>
            <a:fillRect/>
          </a:stretch>
        </p:blipFill>
        <p:spPr>
          <a:xfrm>
            <a:off x="311700" y="811425"/>
            <a:ext cx="3127501" cy="2349271"/>
          </a:xfrm>
          <a:prstGeom prst="rect">
            <a:avLst/>
          </a:prstGeom>
          <a:noFill/>
          <a:ln>
            <a:noFill/>
          </a:ln>
        </p:spPr>
      </p:pic>
      <p:pic>
        <p:nvPicPr>
          <p:cNvPr descr="github-512.png" id="205" name="Shape 205"/>
          <p:cNvPicPr preferRelativeResize="0"/>
          <p:nvPr/>
        </p:nvPicPr>
        <p:blipFill>
          <a:blip r:embed="rId5">
            <a:alphaModFix/>
          </a:blip>
          <a:stretch>
            <a:fillRect/>
          </a:stretch>
        </p:blipFill>
        <p:spPr>
          <a:xfrm>
            <a:off x="392625" y="3872425"/>
            <a:ext cx="506100" cy="506100"/>
          </a:xfrm>
          <a:prstGeom prst="rect">
            <a:avLst/>
          </a:prstGeom>
          <a:noFill/>
          <a:ln>
            <a:noFill/>
          </a:ln>
        </p:spPr>
      </p:pic>
      <p:sp>
        <p:nvSpPr>
          <p:cNvPr id="206" name="Shape 206"/>
          <p:cNvSpPr txBox="1"/>
          <p:nvPr/>
        </p:nvSpPr>
        <p:spPr>
          <a:xfrm>
            <a:off x="944775" y="3623775"/>
            <a:ext cx="2303400" cy="506100"/>
          </a:xfrm>
          <a:prstGeom prst="rect">
            <a:avLst/>
          </a:prstGeom>
          <a:noFill/>
          <a:ln>
            <a:noFill/>
          </a:ln>
        </p:spPr>
        <p:txBody>
          <a:bodyPr anchorCtr="0" anchor="t" bIns="91425" lIns="91425" rIns="91425" wrap="square" tIns="91425">
            <a:noAutofit/>
          </a:bodyPr>
          <a:lstStyle/>
          <a:p>
            <a:pPr lvl="0" rtl="0">
              <a:spcBef>
                <a:spcPts val="0"/>
              </a:spcBef>
              <a:buNone/>
            </a:pPr>
            <a:r>
              <a:rPr lang="en" sz="2400">
                <a:solidFill>
                  <a:schemeClr val="accent2"/>
                </a:solidFill>
              </a:rPr>
              <a:t>10-DOF </a:t>
            </a:r>
            <a:r>
              <a:rPr lang="en" sz="2400">
                <a:solidFill>
                  <a:schemeClr val="accent2"/>
                </a:solidFill>
                <a:hlinkClick r:id="rId6"/>
              </a:rPr>
              <a:t>Library</a:t>
            </a:r>
          </a:p>
        </p:txBody>
      </p:sp>
      <p:sp>
        <p:nvSpPr>
          <p:cNvPr id="207" name="Shape 207"/>
          <p:cNvSpPr txBox="1"/>
          <p:nvPr/>
        </p:nvSpPr>
        <p:spPr>
          <a:xfrm>
            <a:off x="392625" y="811425"/>
            <a:ext cx="1623000" cy="2871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rPr>
              <a:t>Cost : 29.95 $</a:t>
            </a:r>
          </a:p>
        </p:txBody>
      </p:sp>
      <p:sp>
        <p:nvSpPr>
          <p:cNvPr id="208" name="Shape 208"/>
          <p:cNvSpPr txBox="1"/>
          <p:nvPr/>
        </p:nvSpPr>
        <p:spPr>
          <a:xfrm>
            <a:off x="1020975" y="4131850"/>
            <a:ext cx="1845300" cy="506100"/>
          </a:xfrm>
          <a:prstGeom prst="rect">
            <a:avLst/>
          </a:prstGeom>
          <a:noFill/>
          <a:ln>
            <a:noFill/>
          </a:ln>
        </p:spPr>
        <p:txBody>
          <a:bodyPr anchorCtr="0" anchor="t" bIns="91425" lIns="91425" rIns="91425" wrap="square" tIns="91425">
            <a:noAutofit/>
          </a:bodyPr>
          <a:lstStyle/>
          <a:p>
            <a:pPr lvl="0" rtl="0">
              <a:spcBef>
                <a:spcPts val="0"/>
              </a:spcBef>
              <a:buNone/>
            </a:pPr>
            <a:r>
              <a:rPr lang="en" sz="2400">
                <a:solidFill>
                  <a:schemeClr val="accent2"/>
                </a:solidFill>
                <a:hlinkClick r:id="rId7"/>
              </a:rPr>
              <a:t>RTIMULib 2</a:t>
            </a:r>
          </a:p>
        </p:txBody>
      </p:sp>
      <p:sp>
        <p:nvSpPr>
          <p:cNvPr id="209" name="Shape 209"/>
          <p:cNvSpPr txBox="1"/>
          <p:nvPr/>
        </p:nvSpPr>
        <p:spPr>
          <a:xfrm>
            <a:off x="4161825" y="375750"/>
            <a:ext cx="4528500" cy="506100"/>
          </a:xfrm>
          <a:prstGeom prst="rect">
            <a:avLst/>
          </a:prstGeom>
          <a:solidFill>
            <a:schemeClr val="accent5"/>
          </a:solidFill>
          <a:ln>
            <a:noFill/>
          </a:ln>
        </p:spPr>
        <p:txBody>
          <a:bodyPr anchorCtr="0" anchor="t" bIns="91425" lIns="91425" rIns="91425" wrap="square" tIns="91425">
            <a:noAutofit/>
          </a:bodyPr>
          <a:lstStyle/>
          <a:p>
            <a:pPr lvl="0" rtl="0" algn="ctr">
              <a:spcBef>
                <a:spcPts val="0"/>
              </a:spcBef>
              <a:buNone/>
            </a:pPr>
            <a:r>
              <a:rPr lang="en" sz="1800">
                <a:solidFill>
                  <a:schemeClr val="lt1"/>
                </a:solidFill>
              </a:rPr>
              <a:t>Reads IMU Data</a:t>
            </a:r>
          </a:p>
        </p:txBody>
      </p:sp>
      <p:sp>
        <p:nvSpPr>
          <p:cNvPr id="210" name="Shape 210"/>
          <p:cNvSpPr txBox="1"/>
          <p:nvPr/>
        </p:nvSpPr>
        <p:spPr>
          <a:xfrm>
            <a:off x="4161825" y="1202525"/>
            <a:ext cx="4528500" cy="955500"/>
          </a:xfrm>
          <a:prstGeom prst="rect">
            <a:avLst/>
          </a:prstGeom>
          <a:solidFill>
            <a:schemeClr val="dk1"/>
          </a:solidFill>
          <a:ln cap="flat" cmpd="sng" w="9525">
            <a:solidFill>
              <a:srgbClr val="FFFFFF"/>
            </a:solidFill>
            <a:prstDash val="solid"/>
            <a:round/>
            <a:headEnd len="med" w="med" type="none"/>
            <a:tailEnd len="med" w="med" type="none"/>
          </a:ln>
        </p:spPr>
        <p:txBody>
          <a:bodyPr anchorCtr="0" anchor="t" bIns="91425" lIns="91425" rIns="91425" wrap="square" tIns="91425">
            <a:noAutofit/>
          </a:bodyPr>
          <a:lstStyle/>
          <a:p>
            <a:pPr lvl="0" rtl="0" algn="ctr">
              <a:spcBef>
                <a:spcPts val="0"/>
              </a:spcBef>
              <a:buNone/>
            </a:pPr>
            <a:r>
              <a:rPr lang="en">
                <a:solidFill>
                  <a:srgbClr val="FFFFFF"/>
                </a:solidFill>
              </a:rPr>
              <a:t>Detects a Stationary Value - Threshold detection</a:t>
            </a:r>
          </a:p>
          <a:p>
            <a:pPr lvl="0" rtl="0" algn="ctr">
              <a:spcBef>
                <a:spcPts val="0"/>
              </a:spcBef>
              <a:buNone/>
            </a:pPr>
            <a:r>
              <a:rPr lang="en">
                <a:solidFill>
                  <a:srgbClr val="FFFFFF"/>
                </a:solidFill>
                <a:latin typeface="Consolas"/>
                <a:ea typeface="Consolas"/>
                <a:cs typeface="Consolas"/>
                <a:sym typeface="Consolas"/>
              </a:rPr>
              <a:t>1.sqrt(accX.*accX + accY.*accY + accZ.*accZ)</a:t>
            </a:r>
          </a:p>
          <a:p>
            <a:pPr lvl="0" rtl="0" algn="ctr">
              <a:spcBef>
                <a:spcPts val="0"/>
              </a:spcBef>
              <a:buNone/>
            </a:pPr>
            <a:r>
              <a:rPr lang="en">
                <a:solidFill>
                  <a:srgbClr val="FFFFFF"/>
                </a:solidFill>
                <a:latin typeface="Consolas"/>
                <a:ea typeface="Consolas"/>
                <a:cs typeface="Consolas"/>
                <a:sym typeface="Consolas"/>
              </a:rPr>
              <a:t>2.HP filter </a:t>
            </a:r>
          </a:p>
          <a:p>
            <a:pPr lvl="0" rtl="0" algn="ctr">
              <a:spcBef>
                <a:spcPts val="0"/>
              </a:spcBef>
              <a:buNone/>
            </a:pPr>
            <a:r>
              <a:rPr lang="en">
                <a:solidFill>
                  <a:srgbClr val="FFFFFF"/>
                </a:solidFill>
                <a:latin typeface="Consolas"/>
                <a:ea typeface="Consolas"/>
                <a:cs typeface="Consolas"/>
                <a:sym typeface="Consolas"/>
              </a:rPr>
              <a:t>3.LP filter</a:t>
            </a:r>
          </a:p>
        </p:txBody>
      </p:sp>
      <p:sp>
        <p:nvSpPr>
          <p:cNvPr id="211" name="Shape 211"/>
          <p:cNvSpPr txBox="1"/>
          <p:nvPr/>
        </p:nvSpPr>
        <p:spPr>
          <a:xfrm>
            <a:off x="4161825" y="2478700"/>
            <a:ext cx="4528500" cy="699300"/>
          </a:xfrm>
          <a:prstGeom prst="rect">
            <a:avLst/>
          </a:prstGeom>
          <a:solidFill>
            <a:schemeClr val="accent5"/>
          </a:solidFill>
          <a:ln>
            <a:noFill/>
          </a:ln>
        </p:spPr>
        <p:txBody>
          <a:bodyPr anchorCtr="0" anchor="t" bIns="91425" lIns="91425" rIns="91425" wrap="square" tIns="91425">
            <a:noAutofit/>
          </a:bodyPr>
          <a:lstStyle/>
          <a:p>
            <a:pPr lvl="0" rtl="0" algn="ctr">
              <a:spcBef>
                <a:spcPts val="0"/>
              </a:spcBef>
              <a:buNone/>
            </a:pPr>
            <a:r>
              <a:rPr lang="en" sz="1800">
                <a:solidFill>
                  <a:srgbClr val="FFFFFF"/>
                </a:solidFill>
              </a:rPr>
              <a:t>Compute Orientation</a:t>
            </a:r>
          </a:p>
          <a:p>
            <a:pPr lvl="0" rtl="0" algn="ctr">
              <a:spcBef>
                <a:spcPts val="0"/>
              </a:spcBef>
              <a:buNone/>
            </a:pPr>
            <a:r>
              <a:rPr lang="en" sz="1800">
                <a:solidFill>
                  <a:srgbClr val="FFFFFF"/>
                </a:solidFill>
                <a:latin typeface="Consolas"/>
                <a:ea typeface="Consolas"/>
                <a:cs typeface="Consolas"/>
                <a:sym typeface="Consolas"/>
              </a:rPr>
              <a:t>RTIMULib2</a:t>
            </a:r>
            <a:r>
              <a:rPr lang="en" sz="1800">
                <a:solidFill>
                  <a:srgbClr val="FFFFFF"/>
                </a:solidFill>
                <a:latin typeface="Consolas"/>
                <a:ea typeface="Consolas"/>
                <a:cs typeface="Consolas"/>
                <a:sym typeface="Consolas"/>
              </a:rPr>
              <a:t>.Quaternion</a:t>
            </a:r>
            <a:r>
              <a:rPr lang="en" sz="1800"/>
              <a:t> </a:t>
            </a:r>
          </a:p>
        </p:txBody>
      </p:sp>
      <p:sp>
        <p:nvSpPr>
          <p:cNvPr id="212" name="Shape 212"/>
          <p:cNvSpPr txBox="1"/>
          <p:nvPr/>
        </p:nvSpPr>
        <p:spPr>
          <a:xfrm>
            <a:off x="4161825" y="3498675"/>
            <a:ext cx="4528500" cy="1333500"/>
          </a:xfrm>
          <a:prstGeom prst="rect">
            <a:avLst/>
          </a:prstGeom>
          <a:solidFill>
            <a:schemeClr val="dk1"/>
          </a:solidFill>
          <a:ln>
            <a:noFill/>
          </a:ln>
        </p:spPr>
        <p:txBody>
          <a:bodyPr anchorCtr="0" anchor="t" bIns="91425" lIns="91425" rIns="91425" wrap="square" tIns="91425">
            <a:noAutofit/>
          </a:bodyPr>
          <a:lstStyle/>
          <a:p>
            <a:pPr lvl="0" rtl="0" algn="ctr">
              <a:spcBef>
                <a:spcPts val="0"/>
              </a:spcBef>
              <a:buNone/>
            </a:pPr>
            <a:r>
              <a:rPr lang="en" sz="1800">
                <a:solidFill>
                  <a:schemeClr val="lt1"/>
                </a:solidFill>
              </a:rPr>
              <a:t>Translational </a:t>
            </a:r>
          </a:p>
          <a:p>
            <a:pPr indent="-342900" lvl="0" marL="1828800" rtl="0">
              <a:spcBef>
                <a:spcPts val="0"/>
              </a:spcBef>
              <a:buClr>
                <a:schemeClr val="lt1"/>
              </a:buClr>
              <a:buSzPct val="100000"/>
              <a:buChar char="-"/>
            </a:pPr>
            <a:r>
              <a:rPr lang="en" sz="1800">
                <a:solidFill>
                  <a:schemeClr val="lt1"/>
                </a:solidFill>
              </a:rPr>
              <a:t>Acceleration</a:t>
            </a:r>
          </a:p>
          <a:p>
            <a:pPr indent="-342900" lvl="0" marL="1828800" rtl="0">
              <a:spcBef>
                <a:spcPts val="0"/>
              </a:spcBef>
              <a:buClr>
                <a:schemeClr val="lt1"/>
              </a:buClr>
              <a:buSzPct val="100000"/>
              <a:buChar char="-"/>
            </a:pPr>
            <a:r>
              <a:rPr lang="en" sz="1800">
                <a:solidFill>
                  <a:schemeClr val="lt1"/>
                </a:solidFill>
              </a:rPr>
              <a:t>Velocity</a:t>
            </a:r>
          </a:p>
          <a:p>
            <a:pPr indent="-342900" lvl="0" marL="1828800" rtl="0">
              <a:spcBef>
                <a:spcPts val="0"/>
              </a:spcBef>
              <a:buClr>
                <a:schemeClr val="lt1"/>
              </a:buClr>
              <a:buSzPct val="100000"/>
              <a:buChar char="-"/>
            </a:pPr>
            <a:r>
              <a:rPr lang="en" sz="1800">
                <a:solidFill>
                  <a:schemeClr val="lt1"/>
                </a:solidFill>
              </a:rPr>
              <a:t>Position</a:t>
            </a:r>
          </a:p>
        </p:txBody>
      </p:sp>
      <p:cxnSp>
        <p:nvCxnSpPr>
          <p:cNvPr id="213" name="Shape 213"/>
          <p:cNvCxnSpPr>
            <a:stCxn id="209" idx="2"/>
            <a:endCxn id="210" idx="0"/>
          </p:cNvCxnSpPr>
          <p:nvPr/>
        </p:nvCxnSpPr>
        <p:spPr>
          <a:xfrm>
            <a:off x="6426075" y="881850"/>
            <a:ext cx="0" cy="320700"/>
          </a:xfrm>
          <a:prstGeom prst="straightConnector1">
            <a:avLst/>
          </a:prstGeom>
          <a:noFill/>
          <a:ln cap="flat" cmpd="sng" w="9525">
            <a:solidFill>
              <a:schemeClr val="dk2"/>
            </a:solidFill>
            <a:prstDash val="solid"/>
            <a:round/>
            <a:headEnd len="lg" w="lg" type="none"/>
            <a:tailEnd len="lg" w="lg" type="none"/>
          </a:ln>
        </p:spPr>
      </p:cxnSp>
      <p:cxnSp>
        <p:nvCxnSpPr>
          <p:cNvPr id="214" name="Shape 214"/>
          <p:cNvCxnSpPr>
            <a:stCxn id="210" idx="2"/>
            <a:endCxn id="211" idx="0"/>
          </p:cNvCxnSpPr>
          <p:nvPr/>
        </p:nvCxnSpPr>
        <p:spPr>
          <a:xfrm>
            <a:off x="6426075" y="2158025"/>
            <a:ext cx="0" cy="320700"/>
          </a:xfrm>
          <a:prstGeom prst="straightConnector1">
            <a:avLst/>
          </a:prstGeom>
          <a:noFill/>
          <a:ln cap="flat" cmpd="sng" w="9525">
            <a:solidFill>
              <a:schemeClr val="dk2"/>
            </a:solidFill>
            <a:prstDash val="solid"/>
            <a:round/>
            <a:headEnd len="lg" w="lg" type="none"/>
            <a:tailEnd len="lg" w="lg" type="none"/>
          </a:ln>
        </p:spPr>
      </p:cxnSp>
      <p:cxnSp>
        <p:nvCxnSpPr>
          <p:cNvPr id="215" name="Shape 215"/>
          <p:cNvCxnSpPr>
            <a:stCxn id="211" idx="2"/>
            <a:endCxn id="212" idx="0"/>
          </p:cNvCxnSpPr>
          <p:nvPr/>
        </p:nvCxnSpPr>
        <p:spPr>
          <a:xfrm>
            <a:off x="6426075" y="3178000"/>
            <a:ext cx="0" cy="320700"/>
          </a:xfrm>
          <a:prstGeom prst="straightConnector1">
            <a:avLst/>
          </a:prstGeom>
          <a:noFill/>
          <a:ln cap="flat" cmpd="sng" w="9525">
            <a:solidFill>
              <a:schemeClr val="dk2"/>
            </a:solidFill>
            <a:prstDash val="solid"/>
            <a:round/>
            <a:headEnd len="lg" w="lg" type="none"/>
            <a:tailEnd len="lg" w="lg" type="none"/>
          </a:ln>
        </p:spPr>
      </p:cxnSp>
      <p:sp>
        <p:nvSpPr>
          <p:cNvPr id="216" name="Shape 216"/>
          <p:cNvSpPr txBox="1"/>
          <p:nvPr/>
        </p:nvSpPr>
        <p:spPr>
          <a:xfrm>
            <a:off x="2680725" y="4131850"/>
            <a:ext cx="1112400" cy="506100"/>
          </a:xfrm>
          <a:prstGeom prst="rect">
            <a:avLst/>
          </a:prstGeom>
          <a:noFill/>
          <a:ln>
            <a:noFill/>
          </a:ln>
        </p:spPr>
        <p:txBody>
          <a:bodyPr anchorCtr="0" anchor="t" bIns="91425" lIns="91425" rIns="91425" wrap="square" tIns="91425">
            <a:noAutofit/>
          </a:bodyPr>
          <a:lstStyle/>
          <a:p>
            <a:pPr lvl="0" algn="ctr">
              <a:spcBef>
                <a:spcPts val="0"/>
              </a:spcBef>
              <a:buNone/>
            </a:pPr>
            <a:r>
              <a:rPr lang="en">
                <a:solidFill>
                  <a:srgbClr val="FFFFFF"/>
                </a:solidFill>
                <a:hlinkClick r:id="rId8"/>
              </a:rPr>
              <a:t>Reference Video</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429575" y="1725913"/>
            <a:ext cx="3127500" cy="690000"/>
          </a:xfrm>
          <a:prstGeom prst="rect">
            <a:avLst/>
          </a:prstGeom>
        </p:spPr>
        <p:txBody>
          <a:bodyPr anchorCtr="0" anchor="t" bIns="91425" lIns="91425" rIns="91425" wrap="square" tIns="91425">
            <a:noAutofit/>
          </a:bodyPr>
          <a:lstStyle/>
          <a:p>
            <a:pPr lvl="0" rtl="0">
              <a:spcBef>
                <a:spcPts val="0"/>
              </a:spcBef>
              <a:buNone/>
            </a:pPr>
            <a:r>
              <a:rPr lang="en">
                <a:solidFill>
                  <a:srgbClr val="FFFFFF"/>
                </a:solidFill>
                <a:latin typeface="Arial"/>
                <a:ea typeface="Arial"/>
                <a:cs typeface="Arial"/>
                <a:sym typeface="Arial"/>
              </a:rPr>
              <a:t>Sensor Selection </a:t>
            </a:r>
          </a:p>
        </p:txBody>
      </p:sp>
      <p:sp>
        <p:nvSpPr>
          <p:cNvPr id="222" name="Shape 222"/>
          <p:cNvSpPr txBox="1"/>
          <p:nvPr/>
        </p:nvSpPr>
        <p:spPr>
          <a:xfrm>
            <a:off x="4161825" y="84700"/>
            <a:ext cx="4528500" cy="431400"/>
          </a:xfrm>
          <a:prstGeom prst="rect">
            <a:avLst/>
          </a:prstGeom>
          <a:solidFill>
            <a:schemeClr val="accent5"/>
          </a:solidFill>
          <a:ln>
            <a:noFill/>
          </a:ln>
        </p:spPr>
        <p:txBody>
          <a:bodyPr anchorCtr="0" anchor="t" bIns="91425" lIns="91425" rIns="91425" wrap="square" tIns="91425">
            <a:noAutofit/>
          </a:bodyPr>
          <a:lstStyle/>
          <a:p>
            <a:pPr lvl="0" rtl="0" algn="ctr">
              <a:spcBef>
                <a:spcPts val="0"/>
              </a:spcBef>
              <a:buNone/>
            </a:pPr>
            <a:r>
              <a:rPr lang="en" sz="1800">
                <a:solidFill>
                  <a:schemeClr val="lt1"/>
                </a:solidFill>
              </a:rPr>
              <a:t>Retro Reflective Sensor</a:t>
            </a:r>
          </a:p>
        </p:txBody>
      </p:sp>
      <p:pic>
        <p:nvPicPr>
          <p:cNvPr id="223" name="Shape 223"/>
          <p:cNvPicPr preferRelativeResize="0"/>
          <p:nvPr/>
        </p:nvPicPr>
        <p:blipFill>
          <a:blip r:embed="rId3">
            <a:alphaModFix/>
          </a:blip>
          <a:stretch>
            <a:fillRect/>
          </a:stretch>
        </p:blipFill>
        <p:spPr>
          <a:xfrm>
            <a:off x="5367401" y="516101"/>
            <a:ext cx="2117399" cy="1114750"/>
          </a:xfrm>
          <a:prstGeom prst="rect">
            <a:avLst/>
          </a:prstGeom>
          <a:noFill/>
          <a:ln>
            <a:noFill/>
          </a:ln>
        </p:spPr>
      </p:pic>
      <p:pic>
        <p:nvPicPr>
          <p:cNvPr id="224" name="Shape 224"/>
          <p:cNvPicPr preferRelativeResize="0"/>
          <p:nvPr/>
        </p:nvPicPr>
        <p:blipFill>
          <a:blip r:embed="rId4">
            <a:alphaModFix/>
          </a:blip>
          <a:stretch>
            <a:fillRect/>
          </a:stretch>
        </p:blipFill>
        <p:spPr>
          <a:xfrm>
            <a:off x="5367397" y="2157325"/>
            <a:ext cx="2117401" cy="1171322"/>
          </a:xfrm>
          <a:prstGeom prst="rect">
            <a:avLst/>
          </a:prstGeom>
          <a:noFill/>
          <a:ln>
            <a:noFill/>
          </a:ln>
        </p:spPr>
      </p:pic>
      <p:sp>
        <p:nvSpPr>
          <p:cNvPr id="225" name="Shape 225"/>
          <p:cNvSpPr txBox="1"/>
          <p:nvPr/>
        </p:nvSpPr>
        <p:spPr>
          <a:xfrm>
            <a:off x="4161850" y="1725913"/>
            <a:ext cx="4528500" cy="431400"/>
          </a:xfrm>
          <a:prstGeom prst="rect">
            <a:avLst/>
          </a:prstGeom>
          <a:solidFill>
            <a:schemeClr val="accent5"/>
          </a:solidFill>
          <a:ln>
            <a:noFill/>
          </a:ln>
        </p:spPr>
        <p:txBody>
          <a:bodyPr anchorCtr="0" anchor="t" bIns="91425" lIns="91425" rIns="91425" wrap="square" tIns="91425">
            <a:noAutofit/>
          </a:bodyPr>
          <a:lstStyle/>
          <a:p>
            <a:pPr lvl="0" rtl="0" algn="ctr">
              <a:spcBef>
                <a:spcPts val="0"/>
              </a:spcBef>
              <a:buNone/>
            </a:pPr>
            <a:r>
              <a:rPr lang="en" sz="1800">
                <a:solidFill>
                  <a:schemeClr val="lt1"/>
                </a:solidFill>
              </a:rPr>
              <a:t>Through Beam</a:t>
            </a:r>
            <a:r>
              <a:rPr lang="en" sz="1800">
                <a:solidFill>
                  <a:schemeClr val="lt1"/>
                </a:solidFill>
              </a:rPr>
              <a:t> Sensor</a:t>
            </a:r>
          </a:p>
        </p:txBody>
      </p:sp>
      <p:sp>
        <p:nvSpPr>
          <p:cNvPr id="226" name="Shape 226"/>
          <p:cNvSpPr txBox="1"/>
          <p:nvPr/>
        </p:nvSpPr>
        <p:spPr>
          <a:xfrm>
            <a:off x="4161825" y="3367150"/>
            <a:ext cx="4528500" cy="431400"/>
          </a:xfrm>
          <a:prstGeom prst="rect">
            <a:avLst/>
          </a:prstGeom>
          <a:solidFill>
            <a:schemeClr val="accent5"/>
          </a:solidFill>
          <a:ln>
            <a:noFill/>
          </a:ln>
        </p:spPr>
        <p:txBody>
          <a:bodyPr anchorCtr="0" anchor="t" bIns="91425" lIns="91425" rIns="91425" wrap="square" tIns="91425">
            <a:noAutofit/>
          </a:bodyPr>
          <a:lstStyle/>
          <a:p>
            <a:pPr lvl="0" rtl="0" algn="ctr">
              <a:spcBef>
                <a:spcPts val="0"/>
              </a:spcBef>
              <a:buNone/>
            </a:pPr>
            <a:r>
              <a:rPr lang="en" sz="1800">
                <a:solidFill>
                  <a:schemeClr val="lt1"/>
                </a:solidFill>
              </a:rPr>
              <a:t>Diffuse Reflection</a:t>
            </a:r>
            <a:r>
              <a:rPr lang="en" sz="1800">
                <a:solidFill>
                  <a:schemeClr val="lt1"/>
                </a:solidFill>
              </a:rPr>
              <a:t> Sensor</a:t>
            </a:r>
          </a:p>
        </p:txBody>
      </p:sp>
      <p:pic>
        <p:nvPicPr>
          <p:cNvPr id="227" name="Shape 227"/>
          <p:cNvPicPr preferRelativeResize="0"/>
          <p:nvPr/>
        </p:nvPicPr>
        <p:blipFill>
          <a:blip r:embed="rId5">
            <a:alphaModFix/>
          </a:blip>
          <a:stretch>
            <a:fillRect/>
          </a:stretch>
        </p:blipFill>
        <p:spPr>
          <a:xfrm>
            <a:off x="5874750" y="3904000"/>
            <a:ext cx="1102700" cy="1102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311700" y="232150"/>
            <a:ext cx="3127500" cy="952800"/>
          </a:xfrm>
          <a:prstGeom prst="rect">
            <a:avLst/>
          </a:prstGeom>
        </p:spPr>
        <p:txBody>
          <a:bodyPr anchorCtr="0" anchor="t" bIns="91425" lIns="91425" rIns="91425" wrap="square" tIns="91425">
            <a:noAutofit/>
          </a:bodyPr>
          <a:lstStyle/>
          <a:p>
            <a:pPr lvl="0">
              <a:spcBef>
                <a:spcPts val="0"/>
              </a:spcBef>
              <a:buNone/>
            </a:pPr>
            <a:r>
              <a:rPr lang="en"/>
              <a:t>Functionality</a:t>
            </a:r>
          </a:p>
        </p:txBody>
      </p:sp>
      <p:sp>
        <p:nvSpPr>
          <p:cNvPr id="233" name="Shape 233"/>
          <p:cNvSpPr txBox="1"/>
          <p:nvPr>
            <p:ph idx="1" type="body"/>
          </p:nvPr>
        </p:nvSpPr>
        <p:spPr>
          <a:xfrm>
            <a:off x="311700" y="900125"/>
            <a:ext cx="3127500" cy="2298000"/>
          </a:xfrm>
          <a:prstGeom prst="rect">
            <a:avLst/>
          </a:prstGeom>
        </p:spPr>
        <p:txBody>
          <a:bodyPr anchorCtr="0" anchor="t" bIns="91425" lIns="91425" rIns="91425" wrap="square" tIns="91425">
            <a:noAutofit/>
          </a:bodyPr>
          <a:lstStyle/>
          <a:p>
            <a:pPr indent="-228600" lvl="0" marL="457200" rtl="0">
              <a:spcBef>
                <a:spcPts val="0"/>
              </a:spcBef>
              <a:buChar char="●"/>
            </a:pPr>
            <a:r>
              <a:rPr lang="en"/>
              <a:t>Through Beam</a:t>
            </a:r>
          </a:p>
          <a:p>
            <a:pPr indent="-228600" lvl="1" marL="914400" rtl="0">
              <a:spcBef>
                <a:spcPts val="0"/>
              </a:spcBef>
              <a:buChar char="○"/>
            </a:pPr>
            <a:r>
              <a:rPr lang="en"/>
              <a:t>Hardware on Pod and Tube</a:t>
            </a:r>
          </a:p>
          <a:p>
            <a:pPr indent="-228600" lvl="1" marL="914400" rtl="0">
              <a:spcBef>
                <a:spcPts val="0"/>
              </a:spcBef>
              <a:buChar char="○"/>
            </a:pPr>
            <a:r>
              <a:rPr lang="en"/>
              <a:t>Small room for error</a:t>
            </a:r>
          </a:p>
          <a:p>
            <a:pPr indent="-228600" lvl="0" marL="457200" rtl="0">
              <a:spcBef>
                <a:spcPts val="0"/>
              </a:spcBef>
              <a:buChar char="●"/>
            </a:pPr>
            <a:r>
              <a:rPr lang="en"/>
              <a:t>Retro-Reflective</a:t>
            </a:r>
          </a:p>
          <a:p>
            <a:pPr indent="-228600" lvl="1" marL="914400" rtl="0">
              <a:spcBef>
                <a:spcPts val="0"/>
              </a:spcBef>
              <a:buChar char="○"/>
            </a:pPr>
            <a:r>
              <a:rPr lang="en"/>
              <a:t>Use sensor specific reflectors</a:t>
            </a:r>
          </a:p>
          <a:p>
            <a:pPr indent="-228600" lvl="1" marL="914400" rtl="0">
              <a:spcBef>
                <a:spcPts val="0"/>
              </a:spcBef>
              <a:buChar char="○"/>
            </a:pPr>
            <a:r>
              <a:rPr lang="en"/>
              <a:t>Less Ambiguity in material</a:t>
            </a:r>
          </a:p>
          <a:p>
            <a:pPr indent="-228600" lvl="0" marL="457200" rtl="0">
              <a:spcBef>
                <a:spcPts val="0"/>
              </a:spcBef>
              <a:buChar char="●"/>
            </a:pPr>
            <a:r>
              <a:rPr lang="en"/>
              <a:t>Diffuse Reflective </a:t>
            </a:r>
          </a:p>
          <a:p>
            <a:pPr indent="-228600" lvl="1" marL="914400" rtl="0">
              <a:spcBef>
                <a:spcPts val="0"/>
              </a:spcBef>
              <a:buChar char="○"/>
            </a:pPr>
            <a:r>
              <a:rPr lang="en"/>
              <a:t>Reflective Surface more flexible</a:t>
            </a:r>
          </a:p>
          <a:p>
            <a:pPr indent="-228600" lvl="1" marL="914400" rtl="0">
              <a:spcBef>
                <a:spcPts val="0"/>
              </a:spcBef>
              <a:buChar char="○"/>
            </a:pPr>
            <a:r>
              <a:rPr lang="en"/>
              <a:t>Requires less accuracy</a:t>
            </a:r>
          </a:p>
          <a:p>
            <a:pPr indent="-228600" lvl="1" marL="914400" rtl="0">
              <a:spcBef>
                <a:spcPts val="0"/>
              </a:spcBef>
              <a:buChar char="○"/>
            </a:pPr>
            <a:r>
              <a:rPr lang="en"/>
              <a:t>Struggles</a:t>
            </a:r>
            <a:r>
              <a:rPr lang="en"/>
              <a:t> at further ranges</a:t>
            </a:r>
          </a:p>
        </p:txBody>
      </p:sp>
      <p:pic>
        <p:nvPicPr>
          <p:cNvPr id="234" name="Shape 234"/>
          <p:cNvPicPr preferRelativeResize="0"/>
          <p:nvPr/>
        </p:nvPicPr>
        <p:blipFill>
          <a:blip r:embed="rId3">
            <a:alphaModFix/>
          </a:blip>
          <a:stretch>
            <a:fillRect/>
          </a:stretch>
        </p:blipFill>
        <p:spPr>
          <a:xfrm>
            <a:off x="4110825" y="1751463"/>
            <a:ext cx="4833724" cy="1640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311713" y="197675"/>
            <a:ext cx="3127500" cy="1131900"/>
          </a:xfrm>
          <a:prstGeom prst="rect">
            <a:avLst/>
          </a:prstGeom>
        </p:spPr>
        <p:txBody>
          <a:bodyPr anchorCtr="0" anchor="t" bIns="91425" lIns="91425" rIns="91425" wrap="square" tIns="91425">
            <a:noAutofit/>
          </a:bodyPr>
          <a:lstStyle/>
          <a:p>
            <a:pPr lvl="0">
              <a:spcBef>
                <a:spcPts val="0"/>
              </a:spcBef>
              <a:buNone/>
            </a:pPr>
            <a:r>
              <a:rPr lang="en"/>
              <a:t>Possible Hardware</a:t>
            </a:r>
          </a:p>
        </p:txBody>
      </p:sp>
      <p:pic>
        <p:nvPicPr>
          <p:cNvPr id="240" name="Shape 240"/>
          <p:cNvPicPr preferRelativeResize="0"/>
          <p:nvPr/>
        </p:nvPicPr>
        <p:blipFill>
          <a:blip r:embed="rId3">
            <a:alphaModFix/>
          </a:blip>
          <a:stretch>
            <a:fillRect/>
          </a:stretch>
        </p:blipFill>
        <p:spPr>
          <a:xfrm>
            <a:off x="109200" y="2208213"/>
            <a:ext cx="3439225" cy="1578275"/>
          </a:xfrm>
          <a:prstGeom prst="rect">
            <a:avLst/>
          </a:prstGeom>
          <a:noFill/>
          <a:ln>
            <a:noFill/>
          </a:ln>
        </p:spPr>
      </p:pic>
      <p:sp>
        <p:nvSpPr>
          <p:cNvPr id="241" name="Shape 241"/>
          <p:cNvSpPr txBox="1"/>
          <p:nvPr/>
        </p:nvSpPr>
        <p:spPr>
          <a:xfrm>
            <a:off x="4208475" y="500825"/>
            <a:ext cx="4528500" cy="525600"/>
          </a:xfrm>
          <a:prstGeom prst="rect">
            <a:avLst/>
          </a:prstGeom>
          <a:solidFill>
            <a:schemeClr val="accent5"/>
          </a:solidFill>
          <a:ln>
            <a:noFill/>
          </a:ln>
        </p:spPr>
        <p:txBody>
          <a:bodyPr anchorCtr="0" anchor="t" bIns="91425" lIns="91425" rIns="91425" wrap="square" tIns="91425">
            <a:noAutofit/>
          </a:bodyPr>
          <a:lstStyle/>
          <a:p>
            <a:pPr lvl="0" rtl="0" algn="ctr">
              <a:spcBef>
                <a:spcPts val="0"/>
              </a:spcBef>
              <a:buNone/>
            </a:pPr>
            <a:r>
              <a:rPr lang="en" sz="1800">
                <a:solidFill>
                  <a:srgbClr val="FFFFFF"/>
                </a:solidFill>
              </a:rPr>
              <a:t>O6T306</a:t>
            </a:r>
          </a:p>
        </p:txBody>
      </p:sp>
      <p:sp>
        <p:nvSpPr>
          <p:cNvPr id="242" name="Shape 242"/>
          <p:cNvSpPr txBox="1"/>
          <p:nvPr/>
        </p:nvSpPr>
        <p:spPr>
          <a:xfrm>
            <a:off x="4208475" y="1842513"/>
            <a:ext cx="4528500" cy="2309700"/>
          </a:xfrm>
          <a:prstGeom prst="rect">
            <a:avLst/>
          </a:prstGeom>
          <a:solidFill>
            <a:schemeClr val="dk1"/>
          </a:solidFill>
          <a:ln>
            <a:noFill/>
          </a:ln>
        </p:spPr>
        <p:txBody>
          <a:bodyPr anchorCtr="0" anchor="t" bIns="91425" lIns="91425" rIns="91425" wrap="square" tIns="91425">
            <a:noAutofit/>
          </a:bodyPr>
          <a:lstStyle/>
          <a:p>
            <a:pPr indent="-342900" lvl="0" marL="457200" rtl="0">
              <a:spcBef>
                <a:spcPts val="0"/>
              </a:spcBef>
              <a:buClr>
                <a:schemeClr val="lt1"/>
              </a:buClr>
              <a:buSzPct val="100000"/>
              <a:buChar char="●"/>
            </a:pPr>
            <a:r>
              <a:rPr lang="en" sz="1800">
                <a:solidFill>
                  <a:schemeClr val="lt1"/>
                </a:solidFill>
              </a:rPr>
              <a:t>Switching frequency - 1000Hz</a:t>
            </a:r>
          </a:p>
          <a:p>
            <a:pPr lvl="0" rtl="0">
              <a:spcBef>
                <a:spcPts val="0"/>
              </a:spcBef>
              <a:buNone/>
            </a:pPr>
            <a:r>
              <a:t/>
            </a:r>
            <a:endParaRPr sz="1800">
              <a:solidFill>
                <a:schemeClr val="lt1"/>
              </a:solidFill>
            </a:endParaRPr>
          </a:p>
          <a:p>
            <a:pPr indent="-342900" lvl="0" marL="457200" rtl="0">
              <a:spcBef>
                <a:spcPts val="0"/>
              </a:spcBef>
              <a:buClr>
                <a:schemeClr val="lt1"/>
              </a:buClr>
              <a:buSzPct val="100000"/>
              <a:buChar char="●"/>
            </a:pPr>
            <a:r>
              <a:rPr lang="en" sz="1800">
                <a:solidFill>
                  <a:schemeClr val="lt1"/>
                </a:solidFill>
              </a:rPr>
              <a:t>Maximum Distance - 0.7m</a:t>
            </a:r>
          </a:p>
          <a:p>
            <a:pPr lvl="0" rtl="0">
              <a:spcBef>
                <a:spcPts val="0"/>
              </a:spcBef>
              <a:buNone/>
            </a:pPr>
            <a:r>
              <a:t/>
            </a:r>
            <a:endParaRPr sz="1800">
              <a:solidFill>
                <a:schemeClr val="lt1"/>
              </a:solidFill>
            </a:endParaRPr>
          </a:p>
          <a:p>
            <a:pPr indent="-342900" lvl="0" marL="457200" rtl="0">
              <a:spcBef>
                <a:spcPts val="0"/>
              </a:spcBef>
              <a:buClr>
                <a:schemeClr val="lt1"/>
              </a:buClr>
              <a:buSzPct val="100000"/>
              <a:buChar char="●"/>
            </a:pPr>
            <a:r>
              <a:rPr lang="en" sz="1800">
                <a:solidFill>
                  <a:schemeClr val="lt1"/>
                </a:solidFill>
              </a:rPr>
              <a:t>~$130USD</a:t>
            </a:r>
          </a:p>
          <a:p>
            <a:pPr lvl="0" rtl="0">
              <a:spcBef>
                <a:spcPts val="0"/>
              </a:spcBef>
              <a:buNone/>
            </a:pPr>
            <a:r>
              <a:t/>
            </a:r>
            <a:endParaRPr sz="1800">
              <a:solidFill>
                <a:schemeClr val="lt1"/>
              </a:solidFill>
            </a:endParaRPr>
          </a:p>
          <a:p>
            <a:pPr indent="-342900" lvl="0" marL="457200" rtl="0">
              <a:spcBef>
                <a:spcPts val="0"/>
              </a:spcBef>
              <a:buClr>
                <a:schemeClr val="lt1"/>
              </a:buClr>
              <a:buSzPct val="100000"/>
              <a:buChar char="●"/>
            </a:pPr>
            <a:r>
              <a:rPr lang="en" sz="1800">
                <a:solidFill>
                  <a:schemeClr val="lt1"/>
                </a:solidFill>
              </a:rPr>
              <a:t>25cm at 500km/h</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311725" y="500925"/>
            <a:ext cx="3706500" cy="2508900"/>
          </a:xfrm>
          <a:prstGeom prst="rect">
            <a:avLst/>
          </a:prstGeom>
        </p:spPr>
        <p:txBody>
          <a:bodyPr anchorCtr="0" anchor="t" bIns="91425" lIns="91425" rIns="91425" wrap="square" tIns="91425">
            <a:noAutofit/>
          </a:bodyPr>
          <a:lstStyle/>
          <a:p>
            <a:pPr lvl="0" rtl="0">
              <a:spcBef>
                <a:spcPts val="0"/>
              </a:spcBef>
              <a:spcAft>
                <a:spcPts val="400"/>
              </a:spcAft>
              <a:buNone/>
            </a:pPr>
            <a:r>
              <a:rPr lang="en"/>
              <a:t>Requirements</a:t>
            </a:r>
            <a:r>
              <a:rPr lang="en" sz="1400"/>
              <a:t> </a:t>
            </a:r>
            <a:r>
              <a:rPr i="1" lang="en" sz="1400"/>
              <a:t> </a:t>
            </a:r>
          </a:p>
          <a:p>
            <a:pPr lvl="0" rtl="0">
              <a:spcBef>
                <a:spcPts val="0"/>
              </a:spcBef>
              <a:spcAft>
                <a:spcPts val="400"/>
              </a:spcAft>
              <a:buNone/>
            </a:pPr>
            <a:r>
              <a:t/>
            </a:r>
            <a:endParaRPr i="1" sz="1600"/>
          </a:p>
        </p:txBody>
      </p:sp>
      <p:sp>
        <p:nvSpPr>
          <p:cNvPr id="248" name="Shape 248"/>
          <p:cNvSpPr txBox="1"/>
          <p:nvPr>
            <p:ph type="title"/>
          </p:nvPr>
        </p:nvSpPr>
        <p:spPr>
          <a:xfrm>
            <a:off x="727112" y="1995899"/>
            <a:ext cx="1814100" cy="392100"/>
          </a:xfrm>
          <a:prstGeom prst="rect">
            <a:avLst/>
          </a:prstGeom>
        </p:spPr>
        <p:txBody>
          <a:bodyPr anchorCtr="0" anchor="ctr" bIns="91425" lIns="91425" rIns="91425" wrap="square" tIns="91425">
            <a:noAutofit/>
          </a:bodyPr>
          <a:lstStyle/>
          <a:p>
            <a:pPr lvl="0" rtl="0">
              <a:spcBef>
                <a:spcPts val="0"/>
              </a:spcBef>
              <a:buNone/>
            </a:pPr>
            <a:r>
              <a:rPr lang="en" sz="1800">
                <a:solidFill>
                  <a:schemeClr val="dk1"/>
                </a:solidFill>
              </a:rPr>
              <a:t>January 20XX</a:t>
            </a:r>
          </a:p>
        </p:txBody>
      </p:sp>
      <p:sp>
        <p:nvSpPr>
          <p:cNvPr id="249" name="Shape 249"/>
          <p:cNvSpPr txBox="1"/>
          <p:nvPr>
            <p:ph type="title"/>
          </p:nvPr>
        </p:nvSpPr>
        <p:spPr>
          <a:xfrm>
            <a:off x="2161212" y="3974191"/>
            <a:ext cx="1814100" cy="392100"/>
          </a:xfrm>
          <a:prstGeom prst="rect">
            <a:avLst/>
          </a:prstGeom>
        </p:spPr>
        <p:txBody>
          <a:bodyPr anchorCtr="0" anchor="ctr" bIns="91425" lIns="91425" rIns="91425" wrap="square" tIns="91425">
            <a:noAutofit/>
          </a:bodyPr>
          <a:lstStyle/>
          <a:p>
            <a:pPr lvl="0" rtl="0">
              <a:spcBef>
                <a:spcPts val="0"/>
              </a:spcBef>
              <a:buNone/>
            </a:pPr>
            <a:r>
              <a:rPr lang="en" sz="1800">
                <a:solidFill>
                  <a:schemeClr val="dk1"/>
                </a:solidFill>
              </a:rPr>
              <a:t>March 20XX</a:t>
            </a:r>
          </a:p>
        </p:txBody>
      </p:sp>
      <p:graphicFrame>
        <p:nvGraphicFramePr>
          <p:cNvPr id="250" name="Shape 250"/>
          <p:cNvGraphicFramePr/>
          <p:nvPr/>
        </p:nvGraphicFramePr>
        <p:xfrm>
          <a:off x="786325" y="2923615"/>
          <a:ext cx="3000000" cy="3000000"/>
        </p:xfrm>
        <a:graphic>
          <a:graphicData uri="http://schemas.openxmlformats.org/drawingml/2006/table">
            <a:tbl>
              <a:tblPr>
                <a:noFill/>
                <a:tableStyleId>{F4DEAF90-00C5-4096-B521-713F25BBA763}</a:tableStyleId>
              </a:tblPr>
              <a:tblGrid>
                <a:gridCol w="1598025"/>
                <a:gridCol w="2102225"/>
                <a:gridCol w="440550"/>
                <a:gridCol w="1896175"/>
                <a:gridCol w="440550"/>
                <a:gridCol w="1093825"/>
              </a:tblGrid>
              <a:tr h="396200">
                <a:tc>
                  <a:txBody>
                    <a:bodyPr>
                      <a:noAutofit/>
                    </a:bodyPr>
                    <a:lstStyle/>
                    <a:p>
                      <a:pPr lvl="0" rtl="0" algn="ctr">
                        <a:spcBef>
                          <a:spcPts val="0"/>
                        </a:spcBef>
                        <a:buNone/>
                      </a:pPr>
                      <a:r>
                        <a:rPr lang="en">
                          <a:solidFill>
                            <a:srgbClr val="FFFFFF"/>
                          </a:solidFill>
                        </a:rPr>
                        <a:t>Scaleable</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chemeClr val="lt2"/>
                    </a:solidFill>
                  </a:tcPr>
                </a:tc>
                <a:tc>
                  <a:txBody>
                    <a:bodyPr>
                      <a:noAutofit/>
                    </a:bodyPr>
                    <a:lstStyle/>
                    <a:p>
                      <a:pPr lvl="0" rtl="0" algn="ctr">
                        <a:spcBef>
                          <a:spcPts val="0"/>
                        </a:spcBef>
                        <a:buNone/>
                      </a:pPr>
                      <a:r>
                        <a:rPr lang="en">
                          <a:solidFill>
                            <a:srgbClr val="FFFFFF"/>
                          </a:solidFill>
                        </a:rPr>
                        <a:t>Accurate</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chemeClr val="lt2"/>
                    </a:solidFill>
                  </a:tcPr>
                </a:tc>
                <a:tc>
                  <a:txBody>
                    <a:bodyPr>
                      <a:noAutofit/>
                    </a:bodyPr>
                    <a:lstStyle/>
                    <a:p>
                      <a:pPr lvl="0" rtl="0" algn="ctr">
                        <a:spcBef>
                          <a:spcPts val="0"/>
                        </a:spcBef>
                        <a:buNone/>
                      </a:pPr>
                      <a:r>
                        <a:t/>
                      </a:r>
                      <a:endParaRPr>
                        <a:solidFill>
                          <a:srgbClr val="FFFFFF"/>
                        </a:solidFill>
                      </a:endParaRP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chemeClr val="lt2"/>
                    </a:solidFill>
                  </a:tcPr>
                </a:tc>
                <a:tc>
                  <a:txBody>
                    <a:bodyPr>
                      <a:noAutofit/>
                    </a:bodyPr>
                    <a:lstStyle/>
                    <a:p>
                      <a:pPr lvl="0" rtl="0" algn="l">
                        <a:spcBef>
                          <a:spcPts val="0"/>
                        </a:spcBef>
                        <a:buNone/>
                      </a:pPr>
                      <a:r>
                        <a:rPr lang="en">
                          <a:solidFill>
                            <a:srgbClr val="FFFFFF"/>
                          </a:solidFill>
                        </a:rPr>
                        <a:t>Minimal Hardware</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chemeClr val="lt2"/>
                    </a:solidFill>
                  </a:tcPr>
                </a:tc>
                <a:tc>
                  <a:txBody>
                    <a:bodyPr>
                      <a:noAutofit/>
                    </a:bodyPr>
                    <a:lstStyle/>
                    <a:p>
                      <a:pPr lvl="0" rtl="0" algn="ctr">
                        <a:spcBef>
                          <a:spcPts val="0"/>
                        </a:spcBef>
                        <a:buNone/>
                      </a:pPr>
                      <a:r>
                        <a:t/>
                      </a:r>
                      <a:endParaRPr>
                        <a:solidFill>
                          <a:srgbClr val="FFFFFF"/>
                        </a:solidFill>
                      </a:endParaRP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chemeClr val="lt2"/>
                    </a:solidFill>
                  </a:tcPr>
                </a:tc>
                <a:tc>
                  <a:txBody>
                    <a:bodyPr>
                      <a:noAutofit/>
                    </a:bodyPr>
                    <a:lstStyle/>
                    <a:p>
                      <a:pPr lvl="0" rtl="0" algn="ctr">
                        <a:spcBef>
                          <a:spcPts val="0"/>
                        </a:spcBef>
                        <a:buNone/>
                      </a:pPr>
                      <a:r>
                        <a:rPr lang="en">
                          <a:solidFill>
                            <a:srgbClr val="FFFFFF"/>
                          </a:solidFill>
                        </a:rPr>
                        <a:t>Fast</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chemeClr val="lt2"/>
                    </a:solidFill>
                  </a:tcPr>
                </a:tc>
              </a:tr>
            </a:tbl>
          </a:graphicData>
        </a:graphic>
      </p:graphicFrame>
      <p:pic>
        <p:nvPicPr>
          <p:cNvPr descr="817722_check_395x512.png" id="251" name="Shape 251"/>
          <p:cNvPicPr preferRelativeResize="0"/>
          <p:nvPr/>
        </p:nvPicPr>
        <p:blipFill>
          <a:blip r:embed="rId3">
            <a:alphaModFix/>
          </a:blip>
          <a:stretch>
            <a:fillRect/>
          </a:stretch>
        </p:blipFill>
        <p:spPr>
          <a:xfrm>
            <a:off x="1209188" y="1908144"/>
            <a:ext cx="849925" cy="1101676"/>
          </a:xfrm>
          <a:prstGeom prst="rect">
            <a:avLst/>
          </a:prstGeom>
          <a:noFill/>
          <a:ln>
            <a:noFill/>
          </a:ln>
        </p:spPr>
      </p:pic>
      <p:pic>
        <p:nvPicPr>
          <p:cNvPr descr="817722_check_395x512.png" id="252" name="Shape 252"/>
          <p:cNvPicPr preferRelativeResize="0"/>
          <p:nvPr/>
        </p:nvPicPr>
        <p:blipFill>
          <a:blip r:embed="rId3">
            <a:alphaModFix/>
          </a:blip>
          <a:stretch>
            <a:fillRect/>
          </a:stretch>
        </p:blipFill>
        <p:spPr>
          <a:xfrm>
            <a:off x="2986100" y="3222219"/>
            <a:ext cx="849925" cy="1101676"/>
          </a:xfrm>
          <a:prstGeom prst="rect">
            <a:avLst/>
          </a:prstGeom>
          <a:noFill/>
          <a:ln>
            <a:noFill/>
          </a:ln>
        </p:spPr>
      </p:pic>
      <p:pic>
        <p:nvPicPr>
          <p:cNvPr descr="817722_check_395x512.png" id="253" name="Shape 253"/>
          <p:cNvPicPr preferRelativeResize="0"/>
          <p:nvPr/>
        </p:nvPicPr>
        <p:blipFill>
          <a:blip r:embed="rId3">
            <a:alphaModFix/>
          </a:blip>
          <a:stretch>
            <a:fillRect/>
          </a:stretch>
        </p:blipFill>
        <p:spPr>
          <a:xfrm>
            <a:off x="5359663" y="1908157"/>
            <a:ext cx="849925" cy="1101676"/>
          </a:xfrm>
          <a:prstGeom prst="rect">
            <a:avLst/>
          </a:prstGeom>
          <a:noFill/>
          <a:ln>
            <a:noFill/>
          </a:ln>
        </p:spPr>
      </p:pic>
      <p:pic>
        <p:nvPicPr>
          <p:cNvPr descr="817722_check_395x512.png" id="254" name="Shape 254"/>
          <p:cNvPicPr preferRelativeResize="0"/>
          <p:nvPr/>
        </p:nvPicPr>
        <p:blipFill>
          <a:blip r:embed="rId3">
            <a:alphaModFix/>
          </a:blip>
          <a:stretch>
            <a:fillRect/>
          </a:stretch>
        </p:blipFill>
        <p:spPr>
          <a:xfrm>
            <a:off x="7453938" y="3222219"/>
            <a:ext cx="849925" cy="11016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25" y="500925"/>
            <a:ext cx="8520600" cy="623700"/>
          </a:xfrm>
          <a:prstGeom prst="rect">
            <a:avLst/>
          </a:prstGeom>
        </p:spPr>
        <p:txBody>
          <a:bodyPr anchorCtr="0" anchor="t" bIns="91425" lIns="91425" rIns="91425" wrap="square" tIns="91425">
            <a:noAutofit/>
          </a:bodyPr>
          <a:lstStyle/>
          <a:p>
            <a:pPr lvl="0" rtl="0">
              <a:spcBef>
                <a:spcPts val="0"/>
              </a:spcBef>
              <a:buNone/>
            </a:pPr>
            <a:r>
              <a:rPr lang="en"/>
              <a:t>The Task</a:t>
            </a:r>
          </a:p>
        </p:txBody>
      </p:sp>
      <p:sp>
        <p:nvSpPr>
          <p:cNvPr id="73" name="Shape 73"/>
          <p:cNvSpPr txBox="1"/>
          <p:nvPr>
            <p:ph idx="1" type="body"/>
          </p:nvPr>
        </p:nvSpPr>
        <p:spPr>
          <a:xfrm>
            <a:off x="311700" y="1505700"/>
            <a:ext cx="3999900" cy="3076200"/>
          </a:xfrm>
          <a:prstGeom prst="rect">
            <a:avLst/>
          </a:prstGeom>
        </p:spPr>
        <p:txBody>
          <a:bodyPr anchorCtr="0" anchor="t" bIns="91425" lIns="91425" rIns="91425" wrap="square" tIns="91425">
            <a:noAutofit/>
          </a:bodyPr>
          <a:lstStyle/>
          <a:p>
            <a:pPr lvl="0">
              <a:spcBef>
                <a:spcPts val="0"/>
              </a:spcBef>
              <a:buNone/>
            </a:pPr>
            <a:r>
              <a:rPr lang="en" sz="1800"/>
              <a:t>Accurately determine pod position</a:t>
            </a:r>
          </a:p>
          <a:p>
            <a:pPr indent="-342900" lvl="0" marL="457200" rtl="0">
              <a:spcBef>
                <a:spcPts val="0"/>
              </a:spcBef>
              <a:buSzPct val="100000"/>
            </a:pPr>
            <a:r>
              <a:rPr lang="en" sz="1800"/>
              <a:t>Reliable  </a:t>
            </a:r>
          </a:p>
          <a:p>
            <a:pPr indent="-342900" lvl="0" marL="457200" rtl="0">
              <a:spcBef>
                <a:spcPts val="0"/>
              </a:spcBef>
              <a:buSzPct val="100000"/>
            </a:pPr>
            <a:r>
              <a:rPr lang="en" sz="1800"/>
              <a:t>Minimal maintenance/hardware</a:t>
            </a:r>
          </a:p>
          <a:p>
            <a:pPr indent="-342900" lvl="0" marL="457200" rtl="0">
              <a:spcBef>
                <a:spcPts val="0"/>
              </a:spcBef>
              <a:buSzPct val="100000"/>
            </a:pPr>
            <a:r>
              <a:rPr lang="en" sz="1800"/>
              <a:t>Fast</a:t>
            </a:r>
          </a:p>
          <a:p>
            <a:pPr indent="-342900" lvl="0" marL="457200" rtl="0">
              <a:spcBef>
                <a:spcPts val="0"/>
              </a:spcBef>
              <a:buSzPct val="100000"/>
            </a:pPr>
            <a:r>
              <a:rPr lang="en" sz="1800"/>
              <a:t>Scaleable</a:t>
            </a:r>
          </a:p>
          <a:p>
            <a:pPr lvl="0" rtl="0">
              <a:spcBef>
                <a:spcPts val="0"/>
              </a:spcBef>
              <a:buNone/>
            </a:pPr>
            <a:r>
              <a:t/>
            </a:r>
            <a:endParaRPr sz="1800"/>
          </a:p>
          <a:p>
            <a:pPr lvl="0" rtl="0">
              <a:spcBef>
                <a:spcPts val="0"/>
              </a:spcBef>
              <a:buNone/>
            </a:pPr>
            <a:r>
              <a:t/>
            </a:r>
            <a:endParaRPr sz="1800"/>
          </a:p>
        </p:txBody>
      </p:sp>
      <p:pic>
        <p:nvPicPr>
          <p:cNvPr id="74" name="Shape 74"/>
          <p:cNvPicPr preferRelativeResize="0"/>
          <p:nvPr/>
        </p:nvPicPr>
        <p:blipFill>
          <a:blip r:embed="rId3">
            <a:alphaModFix/>
          </a:blip>
          <a:stretch>
            <a:fillRect/>
          </a:stretch>
        </p:blipFill>
        <p:spPr>
          <a:xfrm>
            <a:off x="4311600" y="1505700"/>
            <a:ext cx="4787600" cy="29922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ctrTitle"/>
          </p:nvPr>
        </p:nvSpPr>
        <p:spPr>
          <a:xfrm>
            <a:off x="311700" y="327975"/>
            <a:ext cx="8520600" cy="1282500"/>
          </a:xfrm>
          <a:prstGeom prst="rect">
            <a:avLst/>
          </a:prstGeom>
        </p:spPr>
        <p:txBody>
          <a:bodyPr anchorCtr="0" anchor="t" bIns="91425" lIns="91425" rIns="91425" wrap="square" tIns="91425">
            <a:noAutofit/>
          </a:bodyPr>
          <a:lstStyle/>
          <a:p>
            <a:pPr lvl="0">
              <a:spcBef>
                <a:spcPts val="0"/>
              </a:spcBef>
              <a:buNone/>
            </a:pPr>
            <a:r>
              <a:rPr lang="en"/>
              <a:t>Research </a:t>
            </a:r>
          </a:p>
          <a:p>
            <a:pPr lvl="0">
              <a:spcBef>
                <a:spcPts val="0"/>
              </a:spcBef>
              <a:buNone/>
            </a:pPr>
            <a:r>
              <a:rPr lang="en"/>
              <a:t>Presentation</a:t>
            </a:r>
          </a:p>
          <a:p>
            <a:pPr lvl="0">
              <a:spcBef>
                <a:spcPts val="0"/>
              </a:spcBef>
              <a:buNone/>
            </a:pPr>
            <a:r>
              <a:t/>
            </a:r>
            <a:endParaRPr/>
          </a:p>
          <a:p>
            <a:pPr lvl="0" rtl="0">
              <a:spcBef>
                <a:spcPts val="0"/>
              </a:spcBef>
              <a:buNone/>
            </a:pPr>
            <a:r>
              <a:rPr lang="en"/>
              <a:t>Questions...	</a:t>
            </a:r>
          </a:p>
        </p:txBody>
      </p:sp>
      <p:pic>
        <p:nvPicPr>
          <p:cNvPr descr="paradigm-hyperloop.png" id="260" name="Shape 260"/>
          <p:cNvPicPr preferRelativeResize="0"/>
          <p:nvPr/>
        </p:nvPicPr>
        <p:blipFill>
          <a:blip r:embed="rId3">
            <a:alphaModFix/>
          </a:blip>
          <a:stretch>
            <a:fillRect/>
          </a:stretch>
        </p:blipFill>
        <p:spPr>
          <a:xfrm>
            <a:off x="4846275" y="123375"/>
            <a:ext cx="2454025" cy="21152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p:nvPr/>
        </p:nvSpPr>
        <p:spPr>
          <a:xfrm>
            <a:off x="0" y="0"/>
            <a:ext cx="9161100" cy="24846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80" name="Shape 80"/>
          <p:cNvSpPr txBox="1"/>
          <p:nvPr>
            <p:ph idx="4294967295" type="title"/>
          </p:nvPr>
        </p:nvSpPr>
        <p:spPr>
          <a:xfrm>
            <a:off x="311700" y="220100"/>
            <a:ext cx="8520600" cy="1012200"/>
          </a:xfrm>
          <a:prstGeom prst="rect">
            <a:avLst/>
          </a:prstGeom>
        </p:spPr>
        <p:txBody>
          <a:bodyPr anchorCtr="0" anchor="t" bIns="91425" lIns="91425" rIns="91425" wrap="square" tIns="91425">
            <a:noAutofit/>
          </a:bodyPr>
          <a:lstStyle/>
          <a:p>
            <a:pPr lvl="0" rtl="0" algn="ctr">
              <a:spcBef>
                <a:spcPts val="0"/>
              </a:spcBef>
              <a:spcAft>
                <a:spcPts val="400"/>
              </a:spcAft>
              <a:buNone/>
            </a:pPr>
            <a:r>
              <a:rPr lang="en">
                <a:solidFill>
                  <a:srgbClr val="EFEFEF"/>
                </a:solidFill>
              </a:rPr>
              <a:t>Similar Industry Problem</a:t>
            </a:r>
          </a:p>
          <a:p>
            <a:pPr lvl="0" rtl="0" algn="ctr">
              <a:spcBef>
                <a:spcPts val="0"/>
              </a:spcBef>
              <a:spcAft>
                <a:spcPts val="400"/>
              </a:spcAft>
              <a:buNone/>
            </a:pPr>
            <a:r>
              <a:t/>
            </a:r>
            <a:endParaRPr i="1" sz="1600"/>
          </a:p>
        </p:txBody>
      </p:sp>
      <p:pic>
        <p:nvPicPr>
          <p:cNvPr descr="aviation.jpg" id="81" name="Shape 81"/>
          <p:cNvPicPr preferRelativeResize="0"/>
          <p:nvPr/>
        </p:nvPicPr>
        <p:blipFill rotWithShape="1">
          <a:blip r:embed="rId3">
            <a:alphaModFix/>
          </a:blip>
          <a:srcRect b="0" l="16666" r="16666" t="0"/>
          <a:stretch/>
        </p:blipFill>
        <p:spPr>
          <a:xfrm>
            <a:off x="1055475" y="1361570"/>
            <a:ext cx="1644300" cy="1644300"/>
          </a:xfrm>
          <a:prstGeom prst="ellipse">
            <a:avLst/>
          </a:prstGeom>
          <a:noFill/>
          <a:ln>
            <a:noFill/>
          </a:ln>
        </p:spPr>
      </p:pic>
      <p:pic>
        <p:nvPicPr>
          <p:cNvPr descr="NORGREN_WEB_INDUSTRYandSOLUTIONS_ClickThrough_RAIL_119514_Sector_Image_RAIL_text_flat_rgb_tr_v5.jpg" id="82" name="Shape 82"/>
          <p:cNvPicPr preferRelativeResize="0"/>
          <p:nvPr/>
        </p:nvPicPr>
        <p:blipFill rotWithShape="1">
          <a:blip r:embed="rId4">
            <a:alphaModFix/>
          </a:blip>
          <a:srcRect b="0" l="29967" r="29967" t="0"/>
          <a:stretch/>
        </p:blipFill>
        <p:spPr>
          <a:xfrm>
            <a:off x="3844343" y="1361420"/>
            <a:ext cx="1644300" cy="1644000"/>
          </a:xfrm>
          <a:prstGeom prst="ellipse">
            <a:avLst/>
          </a:prstGeom>
          <a:noFill/>
          <a:ln>
            <a:noFill/>
          </a:ln>
        </p:spPr>
      </p:pic>
      <p:pic>
        <p:nvPicPr>
          <p:cNvPr descr="520527-yuneec-typhoon-h.jpg" id="83" name="Shape 83"/>
          <p:cNvPicPr preferRelativeResize="0"/>
          <p:nvPr/>
        </p:nvPicPr>
        <p:blipFill rotWithShape="1">
          <a:blip r:embed="rId5">
            <a:alphaModFix/>
          </a:blip>
          <a:srcRect b="0" l="13213" r="13213" t="0"/>
          <a:stretch/>
        </p:blipFill>
        <p:spPr>
          <a:xfrm>
            <a:off x="6444229" y="1361583"/>
            <a:ext cx="1644300" cy="1644300"/>
          </a:xfrm>
          <a:prstGeom prst="ellipse">
            <a:avLst/>
          </a:prstGeom>
          <a:noFill/>
          <a:ln>
            <a:noFill/>
          </a:ln>
        </p:spPr>
      </p:pic>
      <p:sp>
        <p:nvSpPr>
          <p:cNvPr id="84" name="Shape 84"/>
          <p:cNvSpPr txBox="1"/>
          <p:nvPr>
            <p:ph idx="4294967295" type="title"/>
          </p:nvPr>
        </p:nvSpPr>
        <p:spPr>
          <a:xfrm>
            <a:off x="875025" y="2921669"/>
            <a:ext cx="2022300" cy="578700"/>
          </a:xfrm>
          <a:prstGeom prst="rect">
            <a:avLst/>
          </a:prstGeom>
        </p:spPr>
        <p:txBody>
          <a:bodyPr anchorCtr="0" anchor="b" bIns="91425" lIns="91425" rIns="91425" wrap="square" tIns="91425">
            <a:noAutofit/>
          </a:bodyPr>
          <a:lstStyle/>
          <a:p>
            <a:pPr lvl="0" rtl="0" algn="ctr">
              <a:spcBef>
                <a:spcPts val="0"/>
              </a:spcBef>
              <a:buNone/>
            </a:pPr>
            <a:r>
              <a:rPr lang="en" sz="1800">
                <a:solidFill>
                  <a:schemeClr val="dk1"/>
                </a:solidFill>
              </a:rPr>
              <a:t>Aviation </a:t>
            </a:r>
          </a:p>
        </p:txBody>
      </p:sp>
      <p:sp>
        <p:nvSpPr>
          <p:cNvPr id="85" name="Shape 85"/>
          <p:cNvSpPr txBox="1"/>
          <p:nvPr>
            <p:ph idx="4294967295" type="title"/>
          </p:nvPr>
        </p:nvSpPr>
        <p:spPr>
          <a:xfrm>
            <a:off x="3663893" y="2921669"/>
            <a:ext cx="2022300" cy="578700"/>
          </a:xfrm>
          <a:prstGeom prst="rect">
            <a:avLst/>
          </a:prstGeom>
        </p:spPr>
        <p:txBody>
          <a:bodyPr anchorCtr="0" anchor="b" bIns="91425" lIns="91425" rIns="91425" wrap="square" tIns="91425">
            <a:noAutofit/>
          </a:bodyPr>
          <a:lstStyle/>
          <a:p>
            <a:pPr lvl="0" rtl="0" algn="ctr">
              <a:spcBef>
                <a:spcPts val="0"/>
              </a:spcBef>
              <a:buNone/>
            </a:pPr>
            <a:r>
              <a:rPr lang="en" sz="1800">
                <a:solidFill>
                  <a:schemeClr val="dk1"/>
                </a:solidFill>
              </a:rPr>
              <a:t>Railway</a:t>
            </a:r>
          </a:p>
        </p:txBody>
      </p:sp>
      <p:sp>
        <p:nvSpPr>
          <p:cNvPr id="86" name="Shape 86"/>
          <p:cNvSpPr txBox="1"/>
          <p:nvPr>
            <p:ph idx="4294967295" type="title"/>
          </p:nvPr>
        </p:nvSpPr>
        <p:spPr>
          <a:xfrm>
            <a:off x="6263779" y="2921669"/>
            <a:ext cx="2022300" cy="578700"/>
          </a:xfrm>
          <a:prstGeom prst="rect">
            <a:avLst/>
          </a:prstGeom>
        </p:spPr>
        <p:txBody>
          <a:bodyPr anchorCtr="0" anchor="b" bIns="91425" lIns="91425" rIns="91425" wrap="square" tIns="91425">
            <a:noAutofit/>
          </a:bodyPr>
          <a:lstStyle/>
          <a:p>
            <a:pPr lvl="0" rtl="0" algn="ctr">
              <a:spcBef>
                <a:spcPts val="0"/>
              </a:spcBef>
              <a:buNone/>
            </a:pPr>
            <a:r>
              <a:rPr lang="en" sz="1800">
                <a:solidFill>
                  <a:schemeClr val="dk1"/>
                </a:solidFill>
              </a:rPr>
              <a:t>UAV</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265500" y="0"/>
            <a:ext cx="4045200" cy="1482300"/>
          </a:xfrm>
          <a:prstGeom prst="rect">
            <a:avLst/>
          </a:prstGeom>
        </p:spPr>
        <p:txBody>
          <a:bodyPr anchorCtr="0" anchor="ctr" bIns="91425" lIns="91425" rIns="91425" wrap="square" tIns="91425">
            <a:noAutofit/>
          </a:bodyPr>
          <a:lstStyle/>
          <a:p>
            <a:pPr lvl="0" algn="ctr">
              <a:spcBef>
                <a:spcPts val="0"/>
              </a:spcBef>
              <a:buNone/>
            </a:pPr>
            <a:r>
              <a:rPr lang="en"/>
              <a:t>Common Industry </a:t>
            </a:r>
          </a:p>
          <a:p>
            <a:pPr lvl="0" rtl="0" algn="ctr">
              <a:spcBef>
                <a:spcPts val="0"/>
              </a:spcBef>
              <a:buNone/>
            </a:pPr>
            <a:r>
              <a:rPr lang="en"/>
              <a:t>Solutions</a:t>
            </a:r>
          </a:p>
        </p:txBody>
      </p:sp>
      <p:sp>
        <p:nvSpPr>
          <p:cNvPr id="92" name="Shape 92"/>
          <p:cNvSpPr txBox="1"/>
          <p:nvPr>
            <p:ph idx="2" type="body"/>
          </p:nvPr>
        </p:nvSpPr>
        <p:spPr>
          <a:xfrm>
            <a:off x="4914100" y="1339950"/>
            <a:ext cx="3954000" cy="2463600"/>
          </a:xfrm>
          <a:prstGeom prst="rect">
            <a:avLst/>
          </a:prstGeom>
        </p:spPr>
        <p:txBody>
          <a:bodyPr anchorCtr="0" anchor="t" bIns="91425" lIns="91425" rIns="91425" wrap="square" tIns="91425">
            <a:noAutofit/>
          </a:bodyPr>
          <a:lstStyle/>
          <a:p>
            <a:pPr lvl="0" algn="ctr">
              <a:spcBef>
                <a:spcPts val="0"/>
              </a:spcBef>
              <a:buNone/>
            </a:pPr>
            <a:r>
              <a:rPr lang="en" sz="2400"/>
              <a:t>GNSS/GPS  </a:t>
            </a:r>
          </a:p>
          <a:p>
            <a:pPr lvl="0" algn="ctr">
              <a:spcBef>
                <a:spcPts val="0"/>
              </a:spcBef>
              <a:buNone/>
            </a:pPr>
            <a:r>
              <a:rPr lang="en" sz="2400"/>
              <a:t>IMU</a:t>
            </a:r>
          </a:p>
          <a:p>
            <a:pPr lvl="0" algn="ctr">
              <a:spcBef>
                <a:spcPts val="0"/>
              </a:spcBef>
              <a:buNone/>
            </a:pPr>
            <a:r>
              <a:rPr lang="en" sz="2400"/>
              <a:t>Positional Checkpoints</a:t>
            </a:r>
          </a:p>
          <a:p>
            <a:pPr lvl="0" rtl="0" algn="ctr">
              <a:spcBef>
                <a:spcPts val="0"/>
              </a:spcBef>
              <a:buNone/>
            </a:pPr>
            <a:r>
              <a:rPr lang="en" sz="2400"/>
              <a:t>Wifi Positioning</a:t>
            </a:r>
          </a:p>
          <a:p>
            <a:pPr lvl="0" rtl="0">
              <a:spcBef>
                <a:spcPts val="0"/>
              </a:spcBef>
              <a:buNone/>
            </a:pPr>
            <a:r>
              <a:t/>
            </a:r>
            <a:endParaRPr sz="2400"/>
          </a:p>
        </p:txBody>
      </p:sp>
      <p:pic>
        <p:nvPicPr>
          <p:cNvPr id="93" name="Shape 93"/>
          <p:cNvPicPr preferRelativeResize="0"/>
          <p:nvPr/>
        </p:nvPicPr>
        <p:blipFill>
          <a:blip r:embed="rId3">
            <a:alphaModFix/>
          </a:blip>
          <a:stretch>
            <a:fillRect/>
          </a:stretch>
        </p:blipFill>
        <p:spPr>
          <a:xfrm>
            <a:off x="138375" y="1482300"/>
            <a:ext cx="1976400" cy="1482300"/>
          </a:xfrm>
          <a:prstGeom prst="rect">
            <a:avLst/>
          </a:prstGeom>
          <a:noFill/>
          <a:ln>
            <a:noFill/>
          </a:ln>
        </p:spPr>
      </p:pic>
      <p:pic>
        <p:nvPicPr>
          <p:cNvPr id="94" name="Shape 94"/>
          <p:cNvPicPr preferRelativeResize="0"/>
          <p:nvPr/>
        </p:nvPicPr>
        <p:blipFill>
          <a:blip r:embed="rId4">
            <a:alphaModFix/>
          </a:blip>
          <a:stretch>
            <a:fillRect/>
          </a:stretch>
        </p:blipFill>
        <p:spPr>
          <a:xfrm flipH="1">
            <a:off x="2850673" y="1515949"/>
            <a:ext cx="1292475" cy="1414999"/>
          </a:xfrm>
          <a:prstGeom prst="rect">
            <a:avLst/>
          </a:prstGeom>
          <a:noFill/>
          <a:ln>
            <a:noFill/>
          </a:ln>
        </p:spPr>
      </p:pic>
      <p:pic>
        <p:nvPicPr>
          <p:cNvPr id="95" name="Shape 95"/>
          <p:cNvPicPr preferRelativeResize="0"/>
          <p:nvPr/>
        </p:nvPicPr>
        <p:blipFill>
          <a:blip r:embed="rId5">
            <a:alphaModFix/>
          </a:blip>
          <a:stretch>
            <a:fillRect/>
          </a:stretch>
        </p:blipFill>
        <p:spPr>
          <a:xfrm>
            <a:off x="1334225" y="3055299"/>
            <a:ext cx="1907752" cy="190775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460950" y="2065350"/>
            <a:ext cx="3687300" cy="1012800"/>
          </a:xfrm>
          <a:prstGeom prst="rect">
            <a:avLst/>
          </a:prstGeom>
        </p:spPr>
        <p:txBody>
          <a:bodyPr anchorCtr="0" anchor="t" bIns="91425" lIns="91425" rIns="91425" wrap="square" tIns="91425">
            <a:noAutofit/>
          </a:bodyPr>
          <a:lstStyle/>
          <a:p>
            <a:pPr lvl="0" rtl="0">
              <a:spcBef>
                <a:spcPts val="0"/>
              </a:spcBef>
              <a:buNone/>
            </a:pPr>
            <a:r>
              <a:rPr lang="en"/>
              <a:t>GPS</a:t>
            </a:r>
          </a:p>
        </p:txBody>
      </p:sp>
      <p:pic>
        <p:nvPicPr>
          <p:cNvPr id="101" name="Shape 101"/>
          <p:cNvPicPr preferRelativeResize="0"/>
          <p:nvPr/>
        </p:nvPicPr>
        <p:blipFill>
          <a:blip r:embed="rId3">
            <a:alphaModFix/>
          </a:blip>
          <a:stretch>
            <a:fillRect/>
          </a:stretch>
        </p:blipFill>
        <p:spPr>
          <a:xfrm>
            <a:off x="1766325" y="1711325"/>
            <a:ext cx="1976400" cy="1482300"/>
          </a:xfrm>
          <a:prstGeom prst="rect">
            <a:avLst/>
          </a:prstGeom>
          <a:noFill/>
          <a:ln>
            <a:noFill/>
          </a:ln>
        </p:spPr>
      </p:pic>
      <p:sp>
        <p:nvSpPr>
          <p:cNvPr id="102" name="Shape 102"/>
          <p:cNvSpPr txBox="1"/>
          <p:nvPr/>
        </p:nvSpPr>
        <p:spPr>
          <a:xfrm>
            <a:off x="4048450" y="468425"/>
            <a:ext cx="4989000" cy="4071600"/>
          </a:xfrm>
          <a:prstGeom prst="rect">
            <a:avLst/>
          </a:prstGeom>
          <a:noFill/>
          <a:ln>
            <a:noFill/>
          </a:ln>
        </p:spPr>
        <p:txBody>
          <a:bodyPr anchorCtr="0" anchor="t" bIns="91425" lIns="91425" rIns="91425" wrap="square" tIns="91425">
            <a:noAutofit/>
          </a:bodyPr>
          <a:lstStyle/>
          <a:p>
            <a:pPr lvl="0" rtl="0">
              <a:spcBef>
                <a:spcPts val="0"/>
              </a:spcBef>
              <a:buNone/>
            </a:pPr>
            <a:r>
              <a:t/>
            </a:r>
            <a:endParaRPr sz="2400">
              <a:solidFill>
                <a:schemeClr val="accent1"/>
              </a:solidFill>
              <a:latin typeface="Roboto"/>
              <a:ea typeface="Roboto"/>
              <a:cs typeface="Roboto"/>
              <a:sym typeface="Roboto"/>
            </a:endParaRPr>
          </a:p>
          <a:p>
            <a:pPr indent="-381000" lvl="0" marL="457200" rtl="0">
              <a:spcBef>
                <a:spcPts val="0"/>
              </a:spcBef>
              <a:buClr>
                <a:schemeClr val="accent1"/>
              </a:buClr>
              <a:buSzPct val="100000"/>
              <a:buFont typeface="Roboto"/>
              <a:buChar char="●"/>
            </a:pPr>
            <a:r>
              <a:rPr lang="en" sz="2400">
                <a:solidFill>
                  <a:schemeClr val="accent1"/>
                </a:solidFill>
                <a:latin typeface="Roboto"/>
                <a:ea typeface="Roboto"/>
                <a:cs typeface="Roboto"/>
                <a:sym typeface="Roboto"/>
              </a:rPr>
              <a:t>Accurate to ~4m</a:t>
            </a:r>
          </a:p>
          <a:p>
            <a:pPr lvl="0" rtl="0">
              <a:spcBef>
                <a:spcPts val="0"/>
              </a:spcBef>
              <a:buNone/>
            </a:pPr>
            <a:r>
              <a:t/>
            </a:r>
            <a:endParaRPr sz="2400">
              <a:solidFill>
                <a:schemeClr val="accent1"/>
              </a:solidFill>
              <a:latin typeface="Roboto"/>
              <a:ea typeface="Roboto"/>
              <a:cs typeface="Roboto"/>
              <a:sym typeface="Roboto"/>
            </a:endParaRPr>
          </a:p>
          <a:p>
            <a:pPr indent="-381000" lvl="0" marL="457200" rtl="0">
              <a:spcBef>
                <a:spcPts val="0"/>
              </a:spcBef>
              <a:buClr>
                <a:schemeClr val="accent1"/>
              </a:buClr>
              <a:buSzPct val="100000"/>
              <a:buFont typeface="Roboto"/>
              <a:buChar char="●"/>
            </a:pPr>
            <a:r>
              <a:rPr lang="en" sz="2400">
                <a:solidFill>
                  <a:schemeClr val="accent1"/>
                </a:solidFill>
                <a:latin typeface="Roboto"/>
                <a:ea typeface="Roboto"/>
                <a:cs typeface="Roboto"/>
                <a:sym typeface="Roboto"/>
              </a:rPr>
              <a:t>Requires Consistent Outside Reference</a:t>
            </a:r>
          </a:p>
          <a:p>
            <a:pPr lvl="0" rtl="0">
              <a:spcBef>
                <a:spcPts val="0"/>
              </a:spcBef>
              <a:buNone/>
            </a:pPr>
            <a:r>
              <a:t/>
            </a:r>
            <a:endParaRPr sz="2400">
              <a:solidFill>
                <a:schemeClr val="accent1"/>
              </a:solidFill>
              <a:latin typeface="Roboto"/>
              <a:ea typeface="Roboto"/>
              <a:cs typeface="Roboto"/>
              <a:sym typeface="Roboto"/>
            </a:endParaRPr>
          </a:p>
          <a:p>
            <a:pPr indent="-381000" lvl="0" marL="457200" rtl="0">
              <a:spcBef>
                <a:spcPts val="0"/>
              </a:spcBef>
              <a:buClr>
                <a:schemeClr val="accent1"/>
              </a:buClr>
              <a:buSzPct val="100000"/>
              <a:buFont typeface="Roboto"/>
              <a:buChar char="●"/>
            </a:pPr>
            <a:r>
              <a:rPr lang="en" sz="2400">
                <a:solidFill>
                  <a:schemeClr val="accent1"/>
                </a:solidFill>
                <a:latin typeface="Roboto"/>
                <a:ea typeface="Roboto"/>
                <a:cs typeface="Roboto"/>
                <a:sym typeface="Roboto"/>
              </a:rPr>
              <a:t>Poor </a:t>
            </a:r>
            <a:r>
              <a:rPr lang="en" sz="2400">
                <a:solidFill>
                  <a:schemeClr val="accent1"/>
                </a:solidFill>
                <a:latin typeface="Roboto"/>
                <a:ea typeface="Roboto"/>
                <a:cs typeface="Roboto"/>
                <a:sym typeface="Roboto"/>
              </a:rPr>
              <a:t>Availability</a:t>
            </a:r>
            <a:r>
              <a:rPr lang="en" sz="2400">
                <a:solidFill>
                  <a:schemeClr val="accent1"/>
                </a:solidFill>
                <a:latin typeface="Roboto"/>
                <a:ea typeface="Roboto"/>
                <a:cs typeface="Roboto"/>
                <a:sym typeface="Roboto"/>
              </a:rPr>
              <a:t> underground</a:t>
            </a:r>
          </a:p>
          <a:p>
            <a:pPr lvl="0" rtl="0">
              <a:spcBef>
                <a:spcPts val="0"/>
              </a:spcBef>
              <a:buNone/>
            </a:pPr>
            <a:r>
              <a:t/>
            </a:r>
            <a:endParaRPr sz="2400">
              <a:solidFill>
                <a:schemeClr val="accent1"/>
              </a:solidFill>
              <a:latin typeface="Roboto"/>
              <a:ea typeface="Roboto"/>
              <a:cs typeface="Roboto"/>
              <a:sym typeface="Roboto"/>
            </a:endParaRPr>
          </a:p>
          <a:p>
            <a:pPr indent="-381000" lvl="0" marL="457200" rtl="0">
              <a:spcBef>
                <a:spcPts val="0"/>
              </a:spcBef>
              <a:buClr>
                <a:schemeClr val="accent1"/>
              </a:buClr>
              <a:buSzPct val="100000"/>
              <a:buFont typeface="Roboto"/>
              <a:buChar char="●"/>
            </a:pPr>
            <a:r>
              <a:rPr lang="en" sz="2400">
                <a:solidFill>
                  <a:schemeClr val="accent1"/>
                </a:solidFill>
                <a:latin typeface="Roboto"/>
                <a:ea typeface="Roboto"/>
                <a:cs typeface="Roboto"/>
                <a:sym typeface="Roboto"/>
              </a:rPr>
              <a:t>Not needed for consistent controlled </a:t>
            </a:r>
            <a:r>
              <a:rPr lang="en" sz="2400">
                <a:solidFill>
                  <a:schemeClr val="accent1"/>
                </a:solidFill>
                <a:latin typeface="Roboto"/>
                <a:ea typeface="Roboto"/>
                <a:cs typeface="Roboto"/>
                <a:sym typeface="Roboto"/>
              </a:rPr>
              <a:t>environment</a:t>
            </a:r>
            <a:r>
              <a:rPr lang="en" sz="2400">
                <a:solidFill>
                  <a:schemeClr val="accent1"/>
                </a:solidFill>
                <a:latin typeface="Roboto"/>
                <a:ea typeface="Roboto"/>
                <a:cs typeface="Roboto"/>
                <a:sym typeface="Roboto"/>
              </a:rPr>
              <a:t> </a:t>
            </a:r>
          </a:p>
          <a:p>
            <a:pPr lvl="0" rtl="0">
              <a:spcBef>
                <a:spcPts val="0"/>
              </a:spcBef>
              <a:buNone/>
            </a:pPr>
            <a:r>
              <a:rPr lang="en" sz="2400">
                <a:solidFill>
                  <a:schemeClr val="accent1"/>
                </a:solidFill>
                <a:latin typeface="Roboto"/>
                <a:ea typeface="Roboto"/>
                <a:cs typeface="Roboto"/>
                <a:sym typeface="Roboto"/>
              </a:rPr>
              <a:t> </a:t>
            </a:r>
          </a:p>
          <a:p>
            <a:pPr lvl="0" rtl="0">
              <a:spcBef>
                <a:spcPts val="0"/>
              </a:spcBef>
              <a:buNone/>
            </a:pPr>
            <a:r>
              <a:rPr lang="en" sz="2400">
                <a:solidFill>
                  <a:schemeClr val="accent1"/>
                </a:solidFill>
                <a:latin typeface="Roboto"/>
                <a:ea typeface="Roboto"/>
                <a:cs typeface="Roboto"/>
                <a:sym typeface="Roboto"/>
              </a:rPr>
              <a:t>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460950" y="2065350"/>
            <a:ext cx="3687300" cy="1012800"/>
          </a:xfrm>
          <a:prstGeom prst="rect">
            <a:avLst/>
          </a:prstGeom>
        </p:spPr>
        <p:txBody>
          <a:bodyPr anchorCtr="0" anchor="t" bIns="91425" lIns="91425" rIns="91425" wrap="square" tIns="91425">
            <a:noAutofit/>
          </a:bodyPr>
          <a:lstStyle/>
          <a:p>
            <a:pPr lvl="0" rtl="0">
              <a:spcBef>
                <a:spcPts val="0"/>
              </a:spcBef>
              <a:buNone/>
            </a:pPr>
            <a:r>
              <a:rPr lang="en"/>
              <a:t>Wifi Positioning</a:t>
            </a:r>
          </a:p>
        </p:txBody>
      </p:sp>
      <p:pic>
        <p:nvPicPr>
          <p:cNvPr id="108" name="Shape 108"/>
          <p:cNvPicPr preferRelativeResize="0"/>
          <p:nvPr/>
        </p:nvPicPr>
        <p:blipFill>
          <a:blip r:embed="rId3">
            <a:alphaModFix/>
          </a:blip>
          <a:stretch>
            <a:fillRect/>
          </a:stretch>
        </p:blipFill>
        <p:spPr>
          <a:xfrm flipH="1" rot="5400000">
            <a:off x="1875298" y="1438749"/>
            <a:ext cx="1292475" cy="1414999"/>
          </a:xfrm>
          <a:prstGeom prst="rect">
            <a:avLst/>
          </a:prstGeom>
          <a:noFill/>
          <a:ln>
            <a:noFill/>
          </a:ln>
        </p:spPr>
      </p:pic>
      <p:pic>
        <p:nvPicPr>
          <p:cNvPr descr="unnamed.jpg" id="109" name="Shape 109"/>
          <p:cNvPicPr preferRelativeResize="0"/>
          <p:nvPr/>
        </p:nvPicPr>
        <p:blipFill>
          <a:blip r:embed="rId4">
            <a:alphaModFix amt="92000"/>
          </a:blip>
          <a:stretch>
            <a:fillRect/>
          </a:stretch>
        </p:blipFill>
        <p:spPr>
          <a:xfrm>
            <a:off x="4405900" y="731275"/>
            <a:ext cx="4041575" cy="36809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460950" y="2065350"/>
            <a:ext cx="3687300" cy="1012800"/>
          </a:xfrm>
          <a:prstGeom prst="rect">
            <a:avLst/>
          </a:prstGeom>
        </p:spPr>
        <p:txBody>
          <a:bodyPr anchorCtr="0" anchor="t" bIns="91425" lIns="91425" rIns="91425" wrap="square" tIns="91425">
            <a:noAutofit/>
          </a:bodyPr>
          <a:lstStyle/>
          <a:p>
            <a:pPr lvl="0" rtl="0">
              <a:spcBef>
                <a:spcPts val="0"/>
              </a:spcBef>
              <a:buNone/>
            </a:pPr>
            <a:r>
              <a:rPr lang="en"/>
              <a:t>Wifi Positioning</a:t>
            </a:r>
          </a:p>
        </p:txBody>
      </p:sp>
      <p:sp>
        <p:nvSpPr>
          <p:cNvPr id="115" name="Shape 115"/>
          <p:cNvSpPr txBox="1"/>
          <p:nvPr/>
        </p:nvSpPr>
        <p:spPr>
          <a:xfrm>
            <a:off x="4034800" y="1072800"/>
            <a:ext cx="4989000" cy="2997900"/>
          </a:xfrm>
          <a:prstGeom prst="rect">
            <a:avLst/>
          </a:prstGeom>
          <a:noFill/>
          <a:ln>
            <a:noFill/>
          </a:ln>
        </p:spPr>
        <p:txBody>
          <a:bodyPr anchorCtr="0" anchor="t" bIns="91425" lIns="91425" rIns="91425" wrap="square" tIns="91425">
            <a:noAutofit/>
          </a:bodyPr>
          <a:lstStyle/>
          <a:p>
            <a:pPr indent="-381000" lvl="0" marL="457200" rtl="0">
              <a:spcBef>
                <a:spcPts val="0"/>
              </a:spcBef>
              <a:buClr>
                <a:schemeClr val="accent1"/>
              </a:buClr>
              <a:buSzPct val="100000"/>
              <a:buFont typeface="Roboto"/>
              <a:buChar char="●"/>
            </a:pPr>
            <a:r>
              <a:rPr lang="en" sz="2400">
                <a:solidFill>
                  <a:schemeClr val="accent1"/>
                </a:solidFill>
                <a:latin typeface="Roboto"/>
                <a:ea typeface="Roboto"/>
                <a:cs typeface="Roboto"/>
                <a:sym typeface="Roboto"/>
              </a:rPr>
              <a:t>Solves Undergound Problem</a:t>
            </a:r>
          </a:p>
          <a:p>
            <a:pPr indent="-381000" lvl="0" marL="457200" rtl="0">
              <a:spcBef>
                <a:spcPts val="0"/>
              </a:spcBef>
              <a:buClr>
                <a:schemeClr val="accent1"/>
              </a:buClr>
              <a:buSzPct val="100000"/>
              <a:buFont typeface="Roboto"/>
              <a:buChar char="●"/>
            </a:pPr>
            <a:r>
              <a:rPr lang="en" sz="2400">
                <a:solidFill>
                  <a:schemeClr val="accent1"/>
                </a:solidFill>
                <a:latin typeface="Roboto"/>
                <a:ea typeface="Roboto"/>
                <a:cs typeface="Roboto"/>
                <a:sym typeface="Roboto"/>
              </a:rPr>
              <a:t>Requires Hardware along entire tube</a:t>
            </a:r>
          </a:p>
          <a:p>
            <a:pPr indent="-381000" lvl="0" marL="457200" rtl="0">
              <a:spcBef>
                <a:spcPts val="0"/>
              </a:spcBef>
              <a:buClr>
                <a:schemeClr val="accent1"/>
              </a:buClr>
              <a:buSzPct val="100000"/>
              <a:buFont typeface="Roboto"/>
              <a:buChar char="●"/>
            </a:pPr>
            <a:r>
              <a:rPr lang="en" sz="2400">
                <a:solidFill>
                  <a:schemeClr val="accent1"/>
                </a:solidFill>
                <a:latin typeface="Roboto"/>
                <a:ea typeface="Roboto"/>
                <a:cs typeface="Roboto"/>
                <a:sym typeface="Roboto"/>
              </a:rPr>
              <a:t>Expensive</a:t>
            </a:r>
          </a:p>
          <a:p>
            <a:pPr indent="-381000" lvl="0" marL="457200" rtl="0">
              <a:spcBef>
                <a:spcPts val="0"/>
              </a:spcBef>
              <a:buClr>
                <a:schemeClr val="accent1"/>
              </a:buClr>
              <a:buSzPct val="100000"/>
              <a:buFont typeface="Roboto"/>
              <a:buChar char="●"/>
            </a:pPr>
            <a:r>
              <a:rPr lang="en" sz="2400">
                <a:solidFill>
                  <a:schemeClr val="accent1"/>
                </a:solidFill>
                <a:latin typeface="Roboto"/>
                <a:ea typeface="Roboto"/>
                <a:cs typeface="Roboto"/>
                <a:sym typeface="Roboto"/>
              </a:rPr>
              <a:t>Mildly Software Intensive</a:t>
            </a:r>
          </a:p>
          <a:p>
            <a:pPr lvl="0" rtl="0">
              <a:spcBef>
                <a:spcPts val="0"/>
              </a:spcBef>
              <a:buNone/>
            </a:pPr>
            <a:r>
              <a:t/>
            </a:r>
            <a:endParaRPr sz="2400">
              <a:solidFill>
                <a:schemeClr val="accent1"/>
              </a:solidFill>
              <a:latin typeface="Roboto"/>
              <a:ea typeface="Roboto"/>
              <a:cs typeface="Roboto"/>
              <a:sym typeface="Roboto"/>
            </a:endParaRPr>
          </a:p>
        </p:txBody>
      </p:sp>
      <p:pic>
        <p:nvPicPr>
          <p:cNvPr id="116" name="Shape 116"/>
          <p:cNvPicPr preferRelativeResize="0"/>
          <p:nvPr/>
        </p:nvPicPr>
        <p:blipFill>
          <a:blip r:embed="rId3">
            <a:alphaModFix/>
          </a:blip>
          <a:stretch>
            <a:fillRect/>
          </a:stretch>
        </p:blipFill>
        <p:spPr>
          <a:xfrm flipH="1" rot="5400000">
            <a:off x="1875298" y="1438749"/>
            <a:ext cx="1292475" cy="1414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215350" y="1714500"/>
            <a:ext cx="3687300" cy="1012800"/>
          </a:xfrm>
          <a:prstGeom prst="rect">
            <a:avLst/>
          </a:prstGeom>
        </p:spPr>
        <p:txBody>
          <a:bodyPr anchorCtr="0" anchor="t" bIns="91425" lIns="91425" rIns="91425" wrap="square" tIns="91425">
            <a:noAutofit/>
          </a:bodyPr>
          <a:lstStyle/>
          <a:p>
            <a:pPr lvl="0" rtl="0">
              <a:spcBef>
                <a:spcPts val="0"/>
              </a:spcBef>
              <a:buNone/>
            </a:pPr>
            <a:r>
              <a:rPr lang="en"/>
              <a:t>Inertial Measurement Unit</a:t>
            </a:r>
          </a:p>
        </p:txBody>
      </p:sp>
      <p:sp>
        <p:nvSpPr>
          <p:cNvPr id="122" name="Shape 122"/>
          <p:cNvSpPr txBox="1"/>
          <p:nvPr/>
        </p:nvSpPr>
        <p:spPr>
          <a:xfrm>
            <a:off x="3791025" y="2076900"/>
            <a:ext cx="5352900" cy="2997900"/>
          </a:xfrm>
          <a:prstGeom prst="rect">
            <a:avLst/>
          </a:prstGeom>
          <a:noFill/>
          <a:ln>
            <a:noFill/>
          </a:ln>
        </p:spPr>
        <p:txBody>
          <a:bodyPr anchorCtr="0" anchor="t" bIns="91425" lIns="91425" rIns="91425" wrap="square" tIns="91425">
            <a:noAutofit/>
          </a:bodyPr>
          <a:lstStyle/>
          <a:p>
            <a:pPr indent="-381000" lvl="0" marL="457200" rtl="0">
              <a:spcBef>
                <a:spcPts val="0"/>
              </a:spcBef>
              <a:buClr>
                <a:schemeClr val="accent1"/>
              </a:buClr>
              <a:buSzPct val="100000"/>
              <a:buFont typeface="Roboto"/>
              <a:buChar char="●"/>
            </a:pPr>
            <a:r>
              <a:rPr lang="en" sz="2400">
                <a:solidFill>
                  <a:schemeClr val="accent1"/>
                </a:solidFill>
                <a:latin typeface="Roboto"/>
                <a:ea typeface="Roboto"/>
                <a:cs typeface="Roboto"/>
                <a:sym typeface="Roboto"/>
              </a:rPr>
              <a:t>Senses Directional Acceleration</a:t>
            </a:r>
          </a:p>
          <a:p>
            <a:pPr lvl="0" rtl="0">
              <a:spcBef>
                <a:spcPts val="0"/>
              </a:spcBef>
              <a:buNone/>
            </a:pPr>
            <a:r>
              <a:t/>
            </a:r>
            <a:endParaRPr sz="2400">
              <a:solidFill>
                <a:schemeClr val="accent1"/>
              </a:solidFill>
              <a:latin typeface="Roboto"/>
              <a:ea typeface="Roboto"/>
              <a:cs typeface="Roboto"/>
              <a:sym typeface="Roboto"/>
            </a:endParaRPr>
          </a:p>
          <a:p>
            <a:pPr indent="-381000" lvl="0" marL="457200" rtl="0">
              <a:spcBef>
                <a:spcPts val="0"/>
              </a:spcBef>
              <a:buClr>
                <a:schemeClr val="accent1"/>
              </a:buClr>
              <a:buSzPct val="100000"/>
              <a:buFont typeface="Roboto"/>
              <a:buChar char="●"/>
            </a:pPr>
            <a:r>
              <a:rPr lang="en" sz="2400">
                <a:solidFill>
                  <a:schemeClr val="accent1"/>
                </a:solidFill>
                <a:latin typeface="Roboto"/>
                <a:ea typeface="Roboto"/>
                <a:cs typeface="Roboto"/>
                <a:sym typeface="Roboto"/>
              </a:rPr>
              <a:t>Senses Angular Rate</a:t>
            </a:r>
          </a:p>
          <a:p>
            <a:pPr lvl="0" rtl="0">
              <a:spcBef>
                <a:spcPts val="0"/>
              </a:spcBef>
              <a:buNone/>
            </a:pPr>
            <a:r>
              <a:t/>
            </a:r>
            <a:endParaRPr sz="2400">
              <a:solidFill>
                <a:schemeClr val="accent1"/>
              </a:solidFill>
              <a:latin typeface="Roboto"/>
              <a:ea typeface="Roboto"/>
              <a:cs typeface="Roboto"/>
              <a:sym typeface="Roboto"/>
            </a:endParaRPr>
          </a:p>
          <a:p>
            <a:pPr indent="-381000" lvl="0" marL="457200" rtl="0">
              <a:spcBef>
                <a:spcPts val="0"/>
              </a:spcBef>
              <a:buClr>
                <a:schemeClr val="accent1"/>
              </a:buClr>
              <a:buSzPct val="100000"/>
              <a:buFont typeface="Roboto"/>
              <a:buChar char="●"/>
            </a:pPr>
            <a:r>
              <a:rPr lang="en" sz="2400">
                <a:solidFill>
                  <a:schemeClr val="accent1"/>
                </a:solidFill>
                <a:latin typeface="Roboto"/>
                <a:ea typeface="Roboto"/>
                <a:cs typeface="Roboto"/>
                <a:sym typeface="Roboto"/>
              </a:rPr>
              <a:t>Use Acceleration to calculate distance traveled</a:t>
            </a:r>
          </a:p>
          <a:p>
            <a:pPr lvl="0" rtl="0">
              <a:spcBef>
                <a:spcPts val="0"/>
              </a:spcBef>
              <a:buNone/>
            </a:pPr>
            <a:r>
              <a:t/>
            </a:r>
            <a:endParaRPr sz="2400">
              <a:solidFill>
                <a:schemeClr val="accent1"/>
              </a:solidFill>
              <a:latin typeface="Roboto"/>
              <a:ea typeface="Roboto"/>
              <a:cs typeface="Roboto"/>
              <a:sym typeface="Roboto"/>
            </a:endParaRPr>
          </a:p>
          <a:p>
            <a:pPr lvl="0" rtl="0">
              <a:spcBef>
                <a:spcPts val="0"/>
              </a:spcBef>
              <a:buNone/>
            </a:pPr>
            <a:r>
              <a:t/>
            </a:r>
            <a:endParaRPr sz="2400">
              <a:solidFill>
                <a:schemeClr val="accent1"/>
              </a:solidFill>
              <a:latin typeface="Roboto"/>
              <a:ea typeface="Roboto"/>
              <a:cs typeface="Roboto"/>
              <a:sym typeface="Roboto"/>
            </a:endParaRPr>
          </a:p>
          <a:p>
            <a:pPr lvl="0" rtl="0">
              <a:spcBef>
                <a:spcPts val="0"/>
              </a:spcBef>
              <a:buNone/>
            </a:pPr>
            <a:r>
              <a:t/>
            </a:r>
            <a:endParaRPr sz="2400">
              <a:solidFill>
                <a:schemeClr val="accent1"/>
              </a:solidFill>
              <a:latin typeface="Roboto"/>
              <a:ea typeface="Roboto"/>
              <a:cs typeface="Roboto"/>
              <a:sym typeface="Roboto"/>
            </a:endParaRPr>
          </a:p>
          <a:p>
            <a:pPr lvl="0" rtl="0">
              <a:spcBef>
                <a:spcPts val="0"/>
              </a:spcBef>
              <a:buNone/>
            </a:pPr>
            <a:r>
              <a:t/>
            </a:r>
            <a:endParaRPr sz="2400">
              <a:solidFill>
                <a:schemeClr val="accent1"/>
              </a:solidFill>
              <a:latin typeface="Roboto"/>
              <a:ea typeface="Roboto"/>
              <a:cs typeface="Roboto"/>
              <a:sym typeface="Roboto"/>
            </a:endParaRPr>
          </a:p>
        </p:txBody>
      </p:sp>
      <p:pic>
        <p:nvPicPr>
          <p:cNvPr id="123" name="Shape 123"/>
          <p:cNvPicPr preferRelativeResize="0"/>
          <p:nvPr/>
        </p:nvPicPr>
        <p:blipFill>
          <a:blip r:embed="rId3">
            <a:alphaModFix/>
          </a:blip>
          <a:stretch>
            <a:fillRect/>
          </a:stretch>
        </p:blipFill>
        <p:spPr>
          <a:xfrm>
            <a:off x="1714200" y="412549"/>
            <a:ext cx="1907752" cy="1907752"/>
          </a:xfrm>
          <a:prstGeom prst="rect">
            <a:avLst/>
          </a:prstGeom>
          <a:noFill/>
          <a:ln>
            <a:noFill/>
          </a:ln>
        </p:spPr>
      </p:pic>
      <p:pic>
        <p:nvPicPr>
          <p:cNvPr descr="IMU.png" id="124" name="Shape 124"/>
          <p:cNvPicPr preferRelativeResize="0"/>
          <p:nvPr/>
        </p:nvPicPr>
        <p:blipFill>
          <a:blip r:embed="rId4">
            <a:alphaModFix/>
          </a:blip>
          <a:stretch>
            <a:fillRect/>
          </a:stretch>
        </p:blipFill>
        <p:spPr>
          <a:xfrm>
            <a:off x="6280413" y="65450"/>
            <a:ext cx="3393322" cy="2111400"/>
          </a:xfrm>
          <a:prstGeom prst="rect">
            <a:avLst/>
          </a:prstGeom>
          <a:noFill/>
          <a:ln>
            <a:noFill/>
          </a:ln>
        </p:spPr>
      </p:pic>
      <p:pic>
        <p:nvPicPr>
          <p:cNvPr descr="IMUANG.png" id="125" name="Shape 125"/>
          <p:cNvPicPr preferRelativeResize="0"/>
          <p:nvPr/>
        </p:nvPicPr>
        <p:blipFill>
          <a:blip r:embed="rId5">
            <a:alphaModFix/>
          </a:blip>
          <a:stretch>
            <a:fillRect/>
          </a:stretch>
        </p:blipFill>
        <p:spPr>
          <a:xfrm>
            <a:off x="3733075" y="-34500"/>
            <a:ext cx="2436230" cy="2111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215350" y="1714500"/>
            <a:ext cx="3687300" cy="1012800"/>
          </a:xfrm>
          <a:prstGeom prst="rect">
            <a:avLst/>
          </a:prstGeom>
        </p:spPr>
        <p:txBody>
          <a:bodyPr anchorCtr="0" anchor="t" bIns="91425" lIns="91425" rIns="91425" wrap="square" tIns="91425">
            <a:noAutofit/>
          </a:bodyPr>
          <a:lstStyle/>
          <a:p>
            <a:pPr lvl="0" rtl="0">
              <a:spcBef>
                <a:spcPts val="0"/>
              </a:spcBef>
              <a:buNone/>
            </a:pPr>
            <a:r>
              <a:rPr lang="en"/>
              <a:t>Inertial Measurement Unit</a:t>
            </a:r>
          </a:p>
        </p:txBody>
      </p:sp>
      <p:sp>
        <p:nvSpPr>
          <p:cNvPr id="131" name="Shape 131"/>
          <p:cNvSpPr txBox="1"/>
          <p:nvPr/>
        </p:nvSpPr>
        <p:spPr>
          <a:xfrm>
            <a:off x="3791025" y="1072800"/>
            <a:ext cx="5352900" cy="2997900"/>
          </a:xfrm>
          <a:prstGeom prst="rect">
            <a:avLst/>
          </a:prstGeom>
          <a:noFill/>
          <a:ln>
            <a:noFill/>
          </a:ln>
        </p:spPr>
        <p:txBody>
          <a:bodyPr anchorCtr="0" anchor="t" bIns="91425" lIns="91425" rIns="91425" wrap="square" tIns="91425">
            <a:noAutofit/>
          </a:bodyPr>
          <a:lstStyle/>
          <a:p>
            <a:pPr indent="-381000" lvl="0" marL="457200" rtl="0">
              <a:spcBef>
                <a:spcPts val="0"/>
              </a:spcBef>
              <a:buClr>
                <a:schemeClr val="accent1"/>
              </a:buClr>
              <a:buSzPct val="100000"/>
              <a:buFont typeface="Roboto"/>
              <a:buChar char="●"/>
            </a:pPr>
            <a:r>
              <a:rPr lang="en" sz="2400">
                <a:solidFill>
                  <a:schemeClr val="accent1"/>
                </a:solidFill>
                <a:latin typeface="Roboto"/>
                <a:ea typeface="Roboto"/>
                <a:cs typeface="Roboto"/>
                <a:sym typeface="Roboto"/>
              </a:rPr>
              <a:t>No External Reference - fast</a:t>
            </a:r>
          </a:p>
          <a:p>
            <a:pPr lvl="0" rtl="0">
              <a:spcBef>
                <a:spcPts val="0"/>
              </a:spcBef>
              <a:buNone/>
            </a:pPr>
            <a:r>
              <a:t/>
            </a:r>
            <a:endParaRPr sz="2400">
              <a:solidFill>
                <a:schemeClr val="accent1"/>
              </a:solidFill>
              <a:latin typeface="Roboto"/>
              <a:ea typeface="Roboto"/>
              <a:cs typeface="Roboto"/>
              <a:sym typeface="Roboto"/>
            </a:endParaRPr>
          </a:p>
          <a:p>
            <a:pPr indent="-381000" lvl="0" marL="457200" rtl="0">
              <a:spcBef>
                <a:spcPts val="0"/>
              </a:spcBef>
              <a:buClr>
                <a:schemeClr val="accent1"/>
              </a:buClr>
              <a:buSzPct val="100000"/>
              <a:buFont typeface="Roboto"/>
              <a:buChar char="●"/>
            </a:pPr>
            <a:r>
              <a:rPr lang="en" sz="2400">
                <a:solidFill>
                  <a:schemeClr val="accent1"/>
                </a:solidFill>
                <a:latin typeface="Roboto"/>
                <a:ea typeface="Roboto"/>
                <a:cs typeface="Roboto"/>
                <a:sym typeface="Roboto"/>
              </a:rPr>
              <a:t>Good for overall Data Collection</a:t>
            </a:r>
          </a:p>
          <a:p>
            <a:pPr lvl="0" rtl="0">
              <a:spcBef>
                <a:spcPts val="0"/>
              </a:spcBef>
              <a:buNone/>
            </a:pPr>
            <a:r>
              <a:t/>
            </a:r>
            <a:endParaRPr sz="2400">
              <a:solidFill>
                <a:schemeClr val="accent1"/>
              </a:solidFill>
              <a:latin typeface="Roboto"/>
              <a:ea typeface="Roboto"/>
              <a:cs typeface="Roboto"/>
              <a:sym typeface="Roboto"/>
            </a:endParaRPr>
          </a:p>
          <a:p>
            <a:pPr indent="-381000" lvl="0" marL="457200" rtl="0">
              <a:spcBef>
                <a:spcPts val="0"/>
              </a:spcBef>
              <a:buClr>
                <a:schemeClr val="accent1"/>
              </a:buClr>
              <a:buSzPct val="100000"/>
              <a:buFont typeface="Roboto"/>
              <a:buChar char="●"/>
            </a:pPr>
            <a:r>
              <a:rPr lang="en" sz="2400">
                <a:solidFill>
                  <a:schemeClr val="accent1"/>
                </a:solidFill>
                <a:latin typeface="Roboto"/>
                <a:ea typeface="Roboto"/>
                <a:cs typeface="Roboto"/>
                <a:sym typeface="Roboto"/>
              </a:rPr>
              <a:t>Drift Factor at long </a:t>
            </a:r>
            <a:r>
              <a:rPr lang="en" sz="2400">
                <a:solidFill>
                  <a:schemeClr val="accent1"/>
                </a:solidFill>
                <a:latin typeface="Roboto"/>
                <a:ea typeface="Roboto"/>
                <a:cs typeface="Roboto"/>
                <a:sym typeface="Roboto"/>
              </a:rPr>
              <a:t>measurements</a:t>
            </a:r>
          </a:p>
          <a:p>
            <a:pPr lvl="0" rtl="0">
              <a:spcBef>
                <a:spcPts val="0"/>
              </a:spcBef>
              <a:buNone/>
            </a:pPr>
            <a:r>
              <a:t/>
            </a:r>
            <a:endParaRPr sz="2400">
              <a:solidFill>
                <a:schemeClr val="accent1"/>
              </a:solidFill>
              <a:latin typeface="Roboto"/>
              <a:ea typeface="Roboto"/>
              <a:cs typeface="Roboto"/>
              <a:sym typeface="Roboto"/>
            </a:endParaRPr>
          </a:p>
          <a:p>
            <a:pPr indent="-381000" lvl="0" marL="457200" rtl="0">
              <a:spcBef>
                <a:spcPts val="0"/>
              </a:spcBef>
              <a:buClr>
                <a:schemeClr val="accent1"/>
              </a:buClr>
              <a:buSzPct val="100000"/>
              <a:buFont typeface="Roboto"/>
              <a:buChar char="●"/>
            </a:pPr>
            <a:r>
              <a:rPr lang="en" sz="2400">
                <a:solidFill>
                  <a:schemeClr val="accent1"/>
                </a:solidFill>
                <a:latin typeface="Roboto"/>
                <a:ea typeface="Roboto"/>
                <a:cs typeface="Roboto"/>
                <a:sym typeface="Roboto"/>
              </a:rPr>
              <a:t>Scaling Problems</a:t>
            </a:r>
          </a:p>
          <a:p>
            <a:pPr lvl="0" rtl="0">
              <a:spcBef>
                <a:spcPts val="0"/>
              </a:spcBef>
              <a:buNone/>
            </a:pPr>
            <a:r>
              <a:t/>
            </a:r>
            <a:endParaRPr sz="2400">
              <a:solidFill>
                <a:schemeClr val="accent1"/>
              </a:solidFill>
              <a:latin typeface="Roboto"/>
              <a:ea typeface="Roboto"/>
              <a:cs typeface="Roboto"/>
              <a:sym typeface="Roboto"/>
            </a:endParaRPr>
          </a:p>
          <a:p>
            <a:pPr lvl="0" rtl="0">
              <a:spcBef>
                <a:spcPts val="0"/>
              </a:spcBef>
              <a:buNone/>
            </a:pPr>
            <a:r>
              <a:t/>
            </a:r>
            <a:endParaRPr sz="2400">
              <a:solidFill>
                <a:schemeClr val="accent1"/>
              </a:solidFill>
              <a:latin typeface="Roboto"/>
              <a:ea typeface="Roboto"/>
              <a:cs typeface="Roboto"/>
              <a:sym typeface="Roboto"/>
            </a:endParaRPr>
          </a:p>
        </p:txBody>
      </p:sp>
      <p:pic>
        <p:nvPicPr>
          <p:cNvPr id="132" name="Shape 132"/>
          <p:cNvPicPr preferRelativeResize="0"/>
          <p:nvPr/>
        </p:nvPicPr>
        <p:blipFill>
          <a:blip r:embed="rId3">
            <a:alphaModFix/>
          </a:blip>
          <a:stretch>
            <a:fillRect/>
          </a:stretch>
        </p:blipFill>
        <p:spPr>
          <a:xfrm>
            <a:off x="1714200" y="412549"/>
            <a:ext cx="1907752" cy="19077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