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Didact Gothic"/>
      <p:regular r:id="rId35"/>
    </p:embeddedFont>
    <p:embeddedFont>
      <p:font typeface="Questria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167DB8-E87E-44AD-B7E5-457EEF9B9000}">
  <a:tblStyle styleId="{A2167DB8-E87E-44AD-B7E5-457EEF9B9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Questrial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6fe41b6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36fe41b6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7df145a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7df145a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7df145a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7df145a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ee04a8d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ee04a8d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7df145a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7df145a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7df145a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7df145a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7df145a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7df145a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7df145a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7df145a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7df145a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7df145a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7df145a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7df145a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7df145a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7df145a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36fe41b63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36fe41b63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1b68d5d1e_3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1b68d5d1e_3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c0e62b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c0e62b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b68d5d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b68d5d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b68d5d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b68d5d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e04a8d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e04a8d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4a0267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4a0267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79ded33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79ded33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df145a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df145a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kmeena97/ArtForWelfare" TargetMode="External"/><Relationship Id="rId4" Type="http://schemas.openxmlformats.org/officeDocument/2006/relationships/hyperlink" Target="https://github.com/mkmeena97/ArtForWelfare/tree/abhinavbranch" TargetMode="External"/><Relationship Id="rId5" Type="http://schemas.openxmlformats.org/officeDocument/2006/relationships/hyperlink" Target="https://github.com/mkmeena97/ArtForWelfare/tree/tushar" TargetMode="External"/><Relationship Id="rId6" Type="http://schemas.openxmlformats.org/officeDocument/2006/relationships/hyperlink" Target="https://github.com/mkmeena97/ArtForWelfare/tree/mahendra" TargetMode="External"/><Relationship Id="rId7" Type="http://schemas.openxmlformats.org/officeDocument/2006/relationships/hyperlink" Target="https://github.com/mkmeena97/ArtForWelfare/tree/nikhilBranc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506775" y="2018088"/>
            <a:ext cx="51795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/>
              <a:t>ART FOR WELFARE</a:t>
            </a:r>
            <a:endParaRPr sz="3500" u="sng"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611775" y="2773963"/>
            <a:ext cx="38094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 : Snehal Somawanshi  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709200" y="3126488"/>
            <a:ext cx="879000" cy="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5139850" y="3314800"/>
            <a:ext cx="38094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Delivering by: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Abhinav Kumar                      (230343020001)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Tushar Dhanorkar                 (230343020026)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Mahendra Kumar Meena  (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230343020054)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Nikhil Talmale                          (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230343020063)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25" y="349963"/>
            <a:ext cx="1248675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400" y="310288"/>
            <a:ext cx="834600" cy="96272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ctrTitle"/>
          </p:nvPr>
        </p:nvSpPr>
        <p:spPr>
          <a:xfrm>
            <a:off x="709200" y="1417525"/>
            <a:ext cx="44307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KNOW-IT,CDAC-ACTS(ATCTC),PUNE</a:t>
            </a:r>
            <a:endParaRPr b="0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MySQL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00" y="92625"/>
            <a:ext cx="945575" cy="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306350" y="145847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RELATIONAL 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540350" y="1458475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SQL databases are based on relational model,which organizes data into table and column, and closely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assemble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real world scenario.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540350" y="2414425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Relational database enforce data integrity through constraints,such as primary key,foreign key and unique constraints.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06350" y="241442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INTEGRITY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06350" y="337037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QUERYING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2434400" y="337037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JOINS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4562450" y="337037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ACID PROPERTIES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6595850" y="3370375"/>
            <a:ext cx="18894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NORMALIZATION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59650" y="59980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DIAGRAM(ADMIN)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>
            <a:off x="1182800" y="2522196"/>
            <a:ext cx="0" cy="41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/>
          <p:nvPr/>
        </p:nvCxnSpPr>
        <p:spPr>
          <a:xfrm flipH="1">
            <a:off x="867800" y="2927650"/>
            <a:ext cx="315000" cy="2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/>
          <p:nvPr/>
        </p:nvCxnSpPr>
        <p:spPr>
          <a:xfrm>
            <a:off x="1196499" y="2940332"/>
            <a:ext cx="287400" cy="26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5"/>
          <p:cNvSpPr/>
          <p:nvPr/>
        </p:nvSpPr>
        <p:spPr>
          <a:xfrm>
            <a:off x="1039134" y="2256191"/>
            <a:ext cx="287400" cy="26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 flipH="1" rot="10800000">
            <a:off x="868014" y="2674304"/>
            <a:ext cx="6570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/>
          <p:nvPr/>
        </p:nvCxnSpPr>
        <p:spPr>
          <a:xfrm flipH="1" rot="10800000">
            <a:off x="1841455" y="1495604"/>
            <a:ext cx="4175400" cy="11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5"/>
          <p:cNvCxnSpPr/>
          <p:nvPr/>
        </p:nvCxnSpPr>
        <p:spPr>
          <a:xfrm flipH="1">
            <a:off x="1841512" y="2686904"/>
            <a:ext cx="42138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5"/>
          <p:cNvCxnSpPr/>
          <p:nvPr/>
        </p:nvCxnSpPr>
        <p:spPr>
          <a:xfrm rot="10800000">
            <a:off x="1834877" y="2708084"/>
            <a:ext cx="4188300" cy="106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5"/>
          <p:cNvSpPr/>
          <p:nvPr/>
        </p:nvSpPr>
        <p:spPr>
          <a:xfrm>
            <a:off x="6014244" y="1001675"/>
            <a:ext cx="1916100" cy="8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055312" y="2243350"/>
            <a:ext cx="2244600" cy="96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6014244" y="3376488"/>
            <a:ext cx="1916100" cy="8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662675" y="3447085"/>
            <a:ext cx="176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ADMIN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6443672" y="1188418"/>
            <a:ext cx="1254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LOGIN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235137" y="2346973"/>
            <a:ext cx="1916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REPORT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GENERATION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6187913" y="3573832"/>
            <a:ext cx="176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VERIFY NGO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350600" y="582025"/>
            <a:ext cx="3597000" cy="43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727425" y="4562550"/>
            <a:ext cx="1423800" cy="27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59650" y="59980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DIAGRAM(NGO)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38" name="Google Shape;238;p26"/>
          <p:cNvCxnSpPr/>
          <p:nvPr/>
        </p:nvCxnSpPr>
        <p:spPr>
          <a:xfrm>
            <a:off x="1182800" y="2522196"/>
            <a:ext cx="0" cy="41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 flipH="1">
            <a:off x="867800" y="2927650"/>
            <a:ext cx="315000" cy="2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1196499" y="2940332"/>
            <a:ext cx="287400" cy="26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6"/>
          <p:cNvSpPr/>
          <p:nvPr/>
        </p:nvSpPr>
        <p:spPr>
          <a:xfrm>
            <a:off x="1039134" y="2256191"/>
            <a:ext cx="287400" cy="26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 flipH="1" rot="10800000">
            <a:off x="868014" y="2674304"/>
            <a:ext cx="6570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endCxn id="244" idx="2"/>
          </p:cNvCxnSpPr>
          <p:nvPr/>
        </p:nvCxnSpPr>
        <p:spPr>
          <a:xfrm flipH="1" rot="10800000">
            <a:off x="1841549" y="1345625"/>
            <a:ext cx="4172700" cy="134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>
            <a:stCxn id="246" idx="1"/>
          </p:cNvCxnSpPr>
          <p:nvPr/>
        </p:nvCxnSpPr>
        <p:spPr>
          <a:xfrm flipH="1">
            <a:off x="1841625" y="2412963"/>
            <a:ext cx="4214700" cy="2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6"/>
          <p:cNvCxnSpPr>
            <a:stCxn id="248" idx="1"/>
          </p:cNvCxnSpPr>
          <p:nvPr/>
        </p:nvCxnSpPr>
        <p:spPr>
          <a:xfrm rot="10800000">
            <a:off x="1869675" y="2695987"/>
            <a:ext cx="4263600" cy="69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6"/>
          <p:cNvSpPr/>
          <p:nvPr/>
        </p:nvSpPr>
        <p:spPr>
          <a:xfrm>
            <a:off x="6014249" y="1001675"/>
            <a:ext cx="1489200" cy="6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6001577" y="2168138"/>
            <a:ext cx="1875000" cy="59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5979375" y="2997900"/>
            <a:ext cx="1765500" cy="6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867800" y="3459860"/>
            <a:ext cx="176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NGO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6235122" y="1095118"/>
            <a:ext cx="1254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LOGIN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6056325" y="2204013"/>
            <a:ext cx="1765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REGISTRATION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133275" y="3136387"/>
            <a:ext cx="1611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VIEW FUND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239200" y="885875"/>
            <a:ext cx="3597000" cy="400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151400" y="4272475"/>
            <a:ext cx="1423800" cy="27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DIAGRAM(ARTIST)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60" name="Google Shape;260;p27"/>
          <p:cNvCxnSpPr/>
          <p:nvPr/>
        </p:nvCxnSpPr>
        <p:spPr>
          <a:xfrm>
            <a:off x="1182799" y="2426813"/>
            <a:ext cx="0" cy="41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flipH="1">
            <a:off x="867799" y="2832412"/>
            <a:ext cx="315000" cy="2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/>
          <p:nvPr/>
        </p:nvCxnSpPr>
        <p:spPr>
          <a:xfrm>
            <a:off x="1196498" y="2845099"/>
            <a:ext cx="287400" cy="26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7"/>
          <p:cNvSpPr/>
          <p:nvPr/>
        </p:nvSpPr>
        <p:spPr>
          <a:xfrm>
            <a:off x="1039134" y="2160713"/>
            <a:ext cx="287400" cy="26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27"/>
          <p:cNvCxnSpPr/>
          <p:nvPr/>
        </p:nvCxnSpPr>
        <p:spPr>
          <a:xfrm flipH="1" rot="10800000">
            <a:off x="868014" y="2578979"/>
            <a:ext cx="6570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/>
          <p:nvPr/>
        </p:nvCxnSpPr>
        <p:spPr>
          <a:xfrm flipH="1" rot="10800000">
            <a:off x="1830313" y="1240825"/>
            <a:ext cx="4172700" cy="13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/>
          <p:nvPr/>
        </p:nvCxnSpPr>
        <p:spPr>
          <a:xfrm flipH="1">
            <a:off x="1877039" y="2497492"/>
            <a:ext cx="4154700" cy="14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 rot="10800000">
            <a:off x="1905952" y="2605315"/>
            <a:ext cx="4279200" cy="70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7"/>
          <p:cNvSpPr/>
          <p:nvPr/>
        </p:nvSpPr>
        <p:spPr>
          <a:xfrm>
            <a:off x="6014225" y="905750"/>
            <a:ext cx="1342200" cy="5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6055297" y="2147873"/>
            <a:ext cx="1364700" cy="58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114202" y="3020578"/>
            <a:ext cx="1364700" cy="58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662675" y="3352032"/>
            <a:ext cx="1765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ARTIST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6308302" y="999202"/>
            <a:ext cx="9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REGISTER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6383750" y="2238026"/>
            <a:ext cx="825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LOGIN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6240501" y="3129325"/>
            <a:ext cx="1112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ADD ART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27"/>
          <p:cNvCxnSpPr>
            <a:stCxn id="276" idx="2"/>
          </p:cNvCxnSpPr>
          <p:nvPr/>
        </p:nvCxnSpPr>
        <p:spPr>
          <a:xfrm rot="10800000">
            <a:off x="1861550" y="2633125"/>
            <a:ext cx="4368000" cy="15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7"/>
          <p:cNvSpPr/>
          <p:nvPr/>
        </p:nvSpPr>
        <p:spPr>
          <a:xfrm>
            <a:off x="6229550" y="3893275"/>
            <a:ext cx="1342200" cy="58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6383750" y="3977875"/>
            <a:ext cx="1184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VIEW ART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5464875" y="830100"/>
            <a:ext cx="3144600" cy="411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7709875" y="4480375"/>
            <a:ext cx="767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DIAGRAM(CUSTOMER)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85" name="Google Shape;285;p28"/>
          <p:cNvCxnSpPr/>
          <p:nvPr/>
        </p:nvCxnSpPr>
        <p:spPr>
          <a:xfrm>
            <a:off x="1182800" y="2522196"/>
            <a:ext cx="0" cy="41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8"/>
          <p:cNvCxnSpPr/>
          <p:nvPr/>
        </p:nvCxnSpPr>
        <p:spPr>
          <a:xfrm flipH="1">
            <a:off x="867800" y="2927650"/>
            <a:ext cx="315000" cy="2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8"/>
          <p:cNvCxnSpPr/>
          <p:nvPr/>
        </p:nvCxnSpPr>
        <p:spPr>
          <a:xfrm>
            <a:off x="1196499" y="2940332"/>
            <a:ext cx="287400" cy="26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8"/>
          <p:cNvSpPr/>
          <p:nvPr/>
        </p:nvSpPr>
        <p:spPr>
          <a:xfrm>
            <a:off x="1039134" y="2256191"/>
            <a:ext cx="287400" cy="26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 flipH="1" rot="10800000">
            <a:off x="868014" y="2674304"/>
            <a:ext cx="6570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>
            <a:endCxn id="291" idx="2"/>
          </p:cNvCxnSpPr>
          <p:nvPr/>
        </p:nvCxnSpPr>
        <p:spPr>
          <a:xfrm flipH="1" rot="10800000">
            <a:off x="1864900" y="1118225"/>
            <a:ext cx="4490700" cy="148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/>
          <p:nvPr/>
        </p:nvCxnSpPr>
        <p:spPr>
          <a:xfrm flipH="1">
            <a:off x="1841350" y="1970450"/>
            <a:ext cx="4514100" cy="6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>
            <a:stCxn id="294" idx="2"/>
          </p:cNvCxnSpPr>
          <p:nvPr/>
        </p:nvCxnSpPr>
        <p:spPr>
          <a:xfrm rot="10800000">
            <a:off x="1814649" y="2592322"/>
            <a:ext cx="4567500" cy="4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8"/>
          <p:cNvSpPr/>
          <p:nvPr/>
        </p:nvSpPr>
        <p:spPr>
          <a:xfrm>
            <a:off x="6355600" y="809675"/>
            <a:ext cx="1325400" cy="6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6317675" y="1697550"/>
            <a:ext cx="15300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6382149" y="2674222"/>
            <a:ext cx="15300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62675" y="3447085"/>
            <a:ext cx="176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CUSTOMER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6587199" y="884174"/>
            <a:ext cx="88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LOGIN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6355600" y="1882300"/>
            <a:ext cx="1969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REGISTRATION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532747" y="2880423"/>
            <a:ext cx="1367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ADD TO CART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553749" y="3539025"/>
            <a:ext cx="1442700" cy="77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6612400" y="3721586"/>
            <a:ext cx="1325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REMOVE ART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28"/>
          <p:cNvCxnSpPr>
            <a:stCxn id="300" idx="2"/>
          </p:cNvCxnSpPr>
          <p:nvPr/>
        </p:nvCxnSpPr>
        <p:spPr>
          <a:xfrm rot="10800000">
            <a:off x="1880049" y="2606175"/>
            <a:ext cx="4673700" cy="13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8"/>
          <p:cNvCxnSpPr/>
          <p:nvPr/>
        </p:nvCxnSpPr>
        <p:spPr>
          <a:xfrm rot="10800000">
            <a:off x="1824450" y="2610050"/>
            <a:ext cx="4615800" cy="21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8"/>
          <p:cNvSpPr/>
          <p:nvPr/>
        </p:nvSpPr>
        <p:spPr>
          <a:xfrm>
            <a:off x="6451450" y="4371000"/>
            <a:ext cx="1530000" cy="77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6368800" y="4585488"/>
            <a:ext cx="1942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BUY CART ITEMS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8971425" y="6417650"/>
            <a:ext cx="69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5764375" y="582325"/>
            <a:ext cx="2472600" cy="462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 WITHIN GROUP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13" name="Google Shape;313;p29"/>
          <p:cNvGraphicFramePr/>
          <p:nvPr/>
        </p:nvGraphicFramePr>
        <p:xfrm>
          <a:off x="412975" y="13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{A2167DB8-E87E-44AD-B7E5-457EEF9B9000}</a:tableStyleId>
              </a:tblPr>
              <a:tblGrid>
                <a:gridCol w="4253600"/>
                <a:gridCol w="425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COMPLETED BY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LOGIN,ADMIN MODULE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MAHENDRA KUMAR MEENA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MODULE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TUSHAR DHANORKAR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ARTIST MODULE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ABHINAV KUMAR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NGO MODULE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NIKHIL TALMALE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29"/>
          <p:cNvSpPr txBox="1"/>
          <p:nvPr/>
        </p:nvSpPr>
        <p:spPr>
          <a:xfrm>
            <a:off x="5506450" y="1061625"/>
            <a:ext cx="215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5" name="Google Shape;315;p29"/>
          <p:cNvGraphicFramePr/>
          <p:nvPr/>
        </p:nvGraphicFramePr>
        <p:xfrm>
          <a:off x="412975" y="45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{A2167DB8-E87E-44AD-B7E5-457EEF9B9000}</a:tableStyleId>
              </a:tblPr>
              <a:tblGrid>
                <a:gridCol w="4253600"/>
                <a:gridCol w="425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ABHINAV KUMAR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606125" y="64660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458875" y="1325375"/>
            <a:ext cx="82368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GITHUB REPOSITORY URL:   </a:t>
            </a:r>
            <a:r>
              <a:rPr b="1"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https://github.com/mkmeena97/ArtForWelfare</a:t>
            </a:r>
            <a:endParaRPr b="1" sz="1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BRANCHES 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https://github.com/mkmeena97/ArtForWelfare/tree/abhinavbranch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https://github.com/mkmeena97/ArtForWelfare/tree/tushar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https://github.com/mkmeena97/ArtForWelfare/tree/mahendra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https://github.com/mkmeena97/ArtForWelfare/tree/nikhilBranch</a:t>
            </a:r>
            <a:endParaRPr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515025" y="7110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 page</a:t>
            </a:r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5" y="724800"/>
            <a:ext cx="8064677" cy="39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338975" y="1361350"/>
            <a:ext cx="73731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FUNCTIONAL EXPANSION OF ART GALLERIES: Art galleries will be expanded.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TRACKING: After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ordered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,supplying a timely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ordered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sequence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location data 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further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processing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CUSTOMIZED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ARTS CAN BE REQUESTED BY CUSTOMER TO ARTIST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NGOs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Functional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exapansion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.(NGO can request Funding /can create events)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FILTERING/SORTING: Selecting Arts on specific criteria.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306350" y="1620175"/>
            <a:ext cx="82290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Implement the solution to Real life Problems.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Continuous Innovation and Implementing solution.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Building a product in Team(Make sure the Coordination flow in Proper manner)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57500" y="661725"/>
            <a:ext cx="6431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05725" y="1338825"/>
            <a:ext cx="114075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09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Architecture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  platform used for project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roles and responsibilities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 and Directory structure of project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of GitHub in project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9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2199000" y="1736925"/>
            <a:ext cx="42393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ThankYou!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99350" y="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Project Introduction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255300" y="2755575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426175"/>
            <a:ext cx="86718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394D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F394D"/>
                </a:solidFill>
                <a:latin typeface="Calibri"/>
                <a:ea typeface="Calibri"/>
                <a:cs typeface="Calibri"/>
                <a:sym typeface="Calibri"/>
              </a:rPr>
              <a:t>Art for Welfare acts as Bridge between artistic expression and impactful        social change</a:t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394D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F394D"/>
                </a:solidFill>
                <a:latin typeface="Calibri"/>
                <a:ea typeface="Calibri"/>
                <a:cs typeface="Calibri"/>
                <a:sym typeface="Calibri"/>
              </a:rPr>
              <a:t>Allowing artists to contribute their talents to support NGOs. </a:t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394D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F394D"/>
                </a:solidFill>
                <a:latin typeface="Calibri"/>
                <a:ea typeface="Calibri"/>
                <a:cs typeface="Calibri"/>
                <a:sym typeface="Calibri"/>
              </a:rPr>
              <a:t>Customers purchase these artworks, with the funds directly benefiting NGOs dedicated to making a positive impact on society.</a:t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394D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F394D"/>
                </a:solidFill>
                <a:latin typeface="Calibri"/>
                <a:ea typeface="Calibri"/>
                <a:cs typeface="Calibri"/>
                <a:sym typeface="Calibri"/>
              </a:rPr>
              <a:t>The project aims to make a meaningful impact on pressing societal issues.</a:t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394D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394D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F394D"/>
                </a:solidFill>
                <a:latin typeface="Calibri"/>
                <a:ea typeface="Calibri"/>
                <a:cs typeface="Calibri"/>
                <a:sym typeface="Calibri"/>
              </a:rPr>
              <a:t>The NGO’S are directly benefited ,they get directly funded.</a:t>
            </a:r>
            <a:endParaRPr sz="2000">
              <a:solidFill>
                <a:srgbClr val="1F39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394D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90775" y="1133550"/>
            <a:ext cx="1798500" cy="1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……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13375" y="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26725" y="1109575"/>
            <a:ext cx="1246800" cy="2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400" y="662450"/>
            <a:ext cx="8839198" cy="247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6058750" y="3557200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1" sz="1800">
              <a:solidFill>
                <a:srgbClr val="3F73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Permanent Data storage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Stored Procedures /Triggers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Constraints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303900" y="3557200"/>
            <a:ext cx="2536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BACK -  END</a:t>
            </a:r>
            <a:endParaRPr b="1" sz="1800">
              <a:solidFill>
                <a:srgbClr val="3F73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Request Handling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Business Logic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Operation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45750" y="3557200"/>
            <a:ext cx="1783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FRONT -  END</a:t>
            </a:r>
            <a:endParaRPr b="1" sz="1800">
              <a:solidFill>
                <a:srgbClr val="3F73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Validations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•</a:t>
            </a:r>
            <a:r>
              <a:rPr b="1"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95350" y="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" y="496200"/>
            <a:ext cx="9242273" cy="464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871300" y="-323400"/>
            <a:ext cx="164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175"/>
            <a:ext cx="9074999" cy="4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27775" y="9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Platform Used For Project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875" y="3032900"/>
            <a:ext cx="1815775" cy="17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525" y="3070125"/>
            <a:ext cx="27007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50" y="2983575"/>
            <a:ext cx="2017224" cy="175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30750" y="1495225"/>
            <a:ext cx="2700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FRONT-END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HTML/CSS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579463" y="1623425"/>
            <a:ext cx="2700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BACK-END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JAVA.ADV.JAVA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6604300" y="1623425"/>
            <a:ext cx="2700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Database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MYSQL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PLSQL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REACTJS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325" y="649630"/>
            <a:ext cx="453048" cy="3939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470700" y="1504750"/>
            <a:ext cx="1293600" cy="651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70700" y="1597900"/>
            <a:ext cx="1293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VIRTUAL DOM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70700" y="2384725"/>
            <a:ext cx="1293600" cy="651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12000" y="2524438"/>
            <a:ext cx="638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JSX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04150" y="4161025"/>
            <a:ext cx="2183700" cy="651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404150" y="4186825"/>
            <a:ext cx="207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COMPONENT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BASED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ARCHITECTURE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470700" y="3305775"/>
            <a:ext cx="1461300" cy="651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LARGE ECOSYSTEM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606925" y="1526500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Instead of directly manipulating the actual browser DOM,Reat creates a virtual representation of it and update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necessary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part of real DOM.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606925" y="2406475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JSX Allows develops to write UI component using Syntax of HTML.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606925" y="3286438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React has vast Libraries,Tools,and Resources.This Includes states management solution like Redux and Mobx,routing Libraries,testing,Framework and more.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606925" y="4225400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React promotes a modular approach to build user interface. Component can be Thought of reusable building block that encapsulate.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06350" y="58233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SPRING BOOT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975" y="582326"/>
            <a:ext cx="1007539" cy="5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306350" y="145847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SIMPLICITY AND PRODUCTIVITY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540350" y="1458475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Provides wide range of configuration and Reduce efforts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Boilerplates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code. So we can focus on Logic and Feature.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540350" y="2414425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Spring Boot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comes with internal 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embedded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servers such as Tomcat ,jetty. So we can package our application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standalone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JAR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306350" y="2414425"/>
            <a:ext cx="17397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EMBEDDED SERVERS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306350" y="3408425"/>
            <a:ext cx="18252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AUTO-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CONFIGURATION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2493100" y="3370375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a Tendency to automatically configures application based on Libraries and Dependencies which we include in classpath.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2493100" y="4249900"/>
            <a:ext cx="6217800" cy="6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Driven Development by providing tools for unit test,integration test and end to end test.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 Order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ensure the Quality.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06350" y="4249900"/>
            <a:ext cx="1825200" cy="608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