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65" r:id="rId9"/>
    <p:sldId id="266" r:id="rId10"/>
    <p:sldId id="259" r:id="rId11"/>
    <p:sldId id="262" r:id="rId12"/>
    <p:sldId id="261" r:id="rId13"/>
    <p:sldId id="263" r:id="rId14"/>
    <p:sldId id="268" r:id="rId15"/>
    <p:sldId id="264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3B001E-6090-4EF6-95D4-7FDE0C98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4294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2FB51-F755-4581-9702-1EB0276949AA}"/>
              </a:ext>
            </a:extLst>
          </p:cNvPr>
          <p:cNvSpPr txBox="1"/>
          <p:nvPr/>
        </p:nvSpPr>
        <p:spPr>
          <a:xfrm>
            <a:off x="365760" y="5276088"/>
            <a:ext cx="673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Author : Sabyasachi Praharaj</a:t>
            </a:r>
          </a:p>
          <a:p>
            <a:r>
              <a:rPr lang="en-US" sz="1600" b="1" dirty="0"/>
              <a:t>                Mukesh Kumar Mishra</a:t>
            </a:r>
          </a:p>
          <a:p>
            <a:r>
              <a:rPr lang="en-US" sz="1600" b="1" dirty="0"/>
              <a:t>Up-grad Group : 100164 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21253-2DA3-4954-9D33-024DD967C705}"/>
              </a:ext>
            </a:extLst>
          </p:cNvPr>
          <p:cNvSpPr txBox="1"/>
          <p:nvPr/>
        </p:nvSpPr>
        <p:spPr>
          <a:xfrm>
            <a:off x="292608" y="4379976"/>
            <a:ext cx="62727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Lending Club Case study </a:t>
            </a:r>
          </a:p>
          <a:p>
            <a:endParaRPr lang="en-IN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/>
              <a:t>Loan Approved vs Status (BI variate Analysis ) 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funds more loans with home mortgaged clients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fund very less loans  for beneficiaries having their own homes. The beneficiaries having their own homes are least likely to delinq.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5EE2A-2D76-424B-BBB5-AFB7FE63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7" y="1143000"/>
            <a:ext cx="4683180" cy="3009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1DAA3-1934-4DDB-840D-BF26D8F3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7" y="896206"/>
            <a:ext cx="5845566" cy="32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3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E9A3E-B945-4124-AA09-20F43901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4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97E839-C944-40E9-A221-2AE2F07B8BE4}"/>
              </a:ext>
            </a:extLst>
          </p:cNvPr>
          <p:cNvSpPr/>
          <p:nvPr/>
        </p:nvSpPr>
        <p:spPr>
          <a:xfrm>
            <a:off x="349911" y="4491335"/>
            <a:ext cx="3226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79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7BEB-B01A-4CD7-BDF3-85D48BAD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648E-C9F2-46F2-966F-35949312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152387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A lending club essentially provides Seamless Access of Financial scope for the Deserving </a:t>
            </a:r>
          </a:p>
          <a:p>
            <a:r>
              <a:rPr lang="en-US" sz="2400" dirty="0"/>
              <a:t>Our case study  is about a General Insight into the Lending business</a:t>
            </a:r>
          </a:p>
          <a:p>
            <a:r>
              <a:rPr lang="en-US" sz="2400" dirty="0"/>
              <a:t> Using Data as a tool to Enhance &amp; optimize Business of the club</a:t>
            </a:r>
          </a:p>
          <a:p>
            <a:r>
              <a:rPr lang="en-US" sz="2400" dirty="0"/>
              <a:t> Data Enrichment with technology for Better insights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36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9ED6-92B6-4B57-B606-DBDC2401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82318" cy="854075"/>
          </a:xfrm>
        </p:spPr>
        <p:txBody>
          <a:bodyPr/>
          <a:lstStyle/>
          <a:p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ABDDF-9944-4F7A-9051-86C39F772BB7}"/>
              </a:ext>
            </a:extLst>
          </p:cNvPr>
          <p:cNvSpPr txBox="1"/>
          <p:nvPr/>
        </p:nvSpPr>
        <p:spPr>
          <a:xfrm>
            <a:off x="950258" y="1732020"/>
            <a:ext cx="103990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case study  is about a </a:t>
            </a:r>
            <a:r>
              <a:rPr lang="en-US" dirty="0"/>
              <a:t>detail analysis of the lending club investment data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results are to be in a way to enable club to invest in a optimized 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data insights for improvement of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the given data as a tool for carving opportunities for the lending club .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27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/>
              <a:t>Univariate  Analysis 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Highest Funded  loans are in the ranges of 5000 to 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Payment received are in the ranges 10000 to 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club funds less loans if the loan amount is higher than 25k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08EC9-5BDC-4A6D-868F-762C4C7A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" y="1661272"/>
            <a:ext cx="5861239" cy="2462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63BA1-AEEF-4776-A6AE-26A04F25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3" y="1661272"/>
            <a:ext cx="5179358" cy="24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/>
              <a:t>Annual income vs Status (BI variate Analysis ) 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Bivariate plot displays that beneficiaries with annual income more that 70000 are more likely to repay the loans  .Hence the beneficiaries with higher annual income are potential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Candidates with annual income lesser that 70k are more likely to default  and  a potential loss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A1A60-0D2B-4CE6-B2ED-9D39BB07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0" y="1137673"/>
            <a:ext cx="7091922" cy="34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/>
              <a:t>Loan Approved vs Status (BI variate Analysis ) 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AAED6F-92EA-46BB-AA88-6C0858C0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76" y="1225082"/>
            <a:ext cx="5063749" cy="32223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905045-5CB3-453D-AAAE-FC8FC0E8C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85" y="1261872"/>
            <a:ext cx="4926515" cy="32223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comparison between Loan approved and Loan paid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Showcases the charged off values  against the funded amount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6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Interest rate/Term vs Status (BI variate Analysis ) 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Loans with higher interest rate (rate &gt; 11 )  are most likely to default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Loans with lower interest rate (rate &lt; 11 )  are most likely to be successful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Loans with a greater term( term &gt; 40)  are most likely to default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BCCC2-24C0-4EF0-98DF-E7BE6DE1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288251"/>
            <a:ext cx="5363721" cy="320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0E30F-4C70-4802-BC02-9FF7D25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3" y="1285875"/>
            <a:ext cx="5410646" cy="33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0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B30A-CB6A-43A4-9665-F04FB17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/>
              <a:t>De-linq vs Purpose (BI variate Analysis ) 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B6ED-0538-4DB6-A386-5CC0BE7F9284}"/>
              </a:ext>
            </a:extLst>
          </p:cNvPr>
          <p:cNvSpPr txBox="1"/>
          <p:nvPr/>
        </p:nvSpPr>
        <p:spPr>
          <a:xfrm>
            <a:off x="1033272" y="4636008"/>
            <a:ext cx="892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loans and Wedding loans have a higher de-linq record </a:t>
            </a:r>
          </a:p>
          <a:p>
            <a:r>
              <a:rPr lang="en-IN" dirty="0"/>
              <a:t>      Hence this kind of loans can be taken with caution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55504-5E9A-407D-ACE4-F55E8C32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70" y="1214718"/>
            <a:ext cx="5860408" cy="31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1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5CB9-338E-4FCC-965F-F3ACDD00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Multi-variate Analysis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7A41C-9BF1-4832-85DC-C98FF216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12" y="2267712"/>
            <a:ext cx="6225971" cy="4305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2DC15-ADFB-41D1-8260-DD923E04D06D}"/>
              </a:ext>
            </a:extLst>
          </p:cNvPr>
          <p:cNvSpPr txBox="1"/>
          <p:nvPr/>
        </p:nvSpPr>
        <p:spPr>
          <a:xfrm>
            <a:off x="573024" y="1926336"/>
            <a:ext cx="4492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: </a:t>
            </a:r>
          </a:p>
          <a:p>
            <a:pPr marL="342900" indent="-342900">
              <a:buAutoNum type="arabicParenR"/>
            </a:pPr>
            <a:r>
              <a:rPr lang="en-US" dirty="0"/>
              <a:t>Beneficiaries with a mortgaged house have a higher rate of fully paid scenario as compared to other home owner ship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Beneficiaries with their own house are least likely to charge off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Introduction </vt:lpstr>
      <vt:lpstr>Problem statement </vt:lpstr>
      <vt:lpstr>Univariate  Analysis </vt:lpstr>
      <vt:lpstr>Annual income vs Status (BI variate Analysis ) </vt:lpstr>
      <vt:lpstr>Loan Approved vs Status (BI variate Analysis ) </vt:lpstr>
      <vt:lpstr>Interest rate/Term vs Status (BI variate Analysis ) </vt:lpstr>
      <vt:lpstr>De-linq vs Purpose (BI variate Analysis ) </vt:lpstr>
      <vt:lpstr>Multi-variate Analysis  </vt:lpstr>
      <vt:lpstr>Loan Approved vs Status (BI variate Analysis 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Praharaj, Sabyasachi</dc:creator>
  <cp:lastModifiedBy>Praharaj, Sabyasachi</cp:lastModifiedBy>
  <cp:revision>4</cp:revision>
  <dcterms:created xsi:type="dcterms:W3CDTF">2022-09-06T09:01:22Z</dcterms:created>
  <dcterms:modified xsi:type="dcterms:W3CDTF">2022-10-05T09:20:12Z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637719949855107529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