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1" r:id="rId5"/>
    <p:sldId id="263" r:id="rId6"/>
    <p:sldId id="264" r:id="rId7"/>
    <p:sldId id="267" r:id="rId8"/>
    <p:sldId id="265" r:id="rId9"/>
    <p:sldId id="266" r:id="rId10"/>
    <p:sldId id="269" r:id="rId11"/>
    <p:sldId id="270" r:id="rId12"/>
    <p:sldId id="271" r:id="rId13"/>
    <p:sldId id="273" r:id="rId14"/>
    <p:sldId id="272" r:id="rId15"/>
    <p:sldId id="275" r:id="rId16"/>
    <p:sldId id="276" r:id="rId17"/>
    <p:sldId id="274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98"/>
    <a:srgbClr val="B386E5"/>
    <a:srgbClr val="FB9D9B"/>
    <a:srgbClr val="7F7F7F"/>
    <a:srgbClr val="F6F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100 to 1000(w/ </a:t>
              </a:r>
              <a:r>
                <a:rPr lang="en-US" altLang="ko-KR" sz="28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)</a:t>
              </a:r>
              <a:endParaRPr lang="en-US" altLang="ko-KR" sz="2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88887" y="3635264"/>
            <a:ext cx="199063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194678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김민경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p8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Ubuntu OS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51858" y="3019288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4685" y="2352261"/>
            <a:ext cx="439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root@mkkim</a:t>
            </a:r>
            <a:r>
              <a:rPr lang="en-US" altLang="ko-KR" sz="1600" dirty="0" smtClean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 &amp;&amp; </a:t>
            </a:r>
            <a:r>
              <a:rPr lang="en-US" altLang="ko-KR" dirty="0" err="1"/>
              <a:t>sudo</a:t>
            </a:r>
            <a:r>
              <a:rPr lang="en-US" altLang="ko-KR" dirty="0"/>
              <a:t> apt-get install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564196" y="2375946"/>
            <a:ext cx="4716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영상에서는 </a:t>
            </a:r>
            <a:r>
              <a:rPr lang="en-US" altLang="ko-KR" b="1" dirty="0" smtClean="0"/>
              <a:t>Docker</a:t>
            </a:r>
            <a:r>
              <a:rPr lang="ko-KR" altLang="en-US" b="1" dirty="0" smtClean="0"/>
              <a:t>가 필요하대서 </a:t>
            </a:r>
            <a:r>
              <a:rPr lang="en-US" altLang="ko-KR" b="1" dirty="0" smtClean="0"/>
              <a:t>Docker</a:t>
            </a:r>
          </a:p>
          <a:p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사실 </a:t>
            </a:r>
            <a:r>
              <a:rPr lang="en-US" altLang="ko-KR" b="1" dirty="0" smtClean="0"/>
              <a:t>Ubuntu(Linux OS)</a:t>
            </a:r>
            <a:r>
              <a:rPr lang="ko-KR" altLang="en-US" b="1" dirty="0" smtClean="0"/>
              <a:t>에 이미 </a:t>
            </a:r>
            <a:r>
              <a:rPr lang="en-US" altLang="ko-KR" b="1" dirty="0" err="1" smtClean="0"/>
              <a:t>docker</a:t>
            </a:r>
            <a:r>
              <a:rPr lang="ko-KR" altLang="en-US" b="1" dirty="0" smtClean="0"/>
              <a:t>를 설치해서 리눅스에서 개발을 계획했었으나</a:t>
            </a:r>
            <a:r>
              <a:rPr lang="en-US" altLang="ko-KR" b="1" dirty="0" smtClean="0"/>
              <a:t>...</a:t>
            </a:r>
          </a:p>
          <a:p>
            <a:r>
              <a:rPr lang="en-US" altLang="ko-KR" b="1" dirty="0" err="1" smtClean="0"/>
              <a:t>Hiper</a:t>
            </a:r>
            <a:r>
              <a:rPr lang="en-US" altLang="ko-KR" b="1" dirty="0" smtClean="0"/>
              <a:t>-V</a:t>
            </a:r>
            <a:r>
              <a:rPr lang="ko-KR" altLang="en-US" b="1" dirty="0" smtClean="0"/>
              <a:t>때문에 </a:t>
            </a:r>
            <a:r>
              <a:rPr lang="en-US" altLang="ko-KR" b="1" dirty="0" smtClean="0"/>
              <a:t>Windows</a:t>
            </a:r>
            <a:r>
              <a:rPr lang="ko-KR" altLang="en-US" b="1" dirty="0" smtClean="0"/>
              <a:t>에 설치한 </a:t>
            </a:r>
            <a:r>
              <a:rPr lang="en-US" altLang="ko-KR" b="1" dirty="0" smtClean="0"/>
              <a:t>Docker</a:t>
            </a:r>
            <a:r>
              <a:rPr lang="ko-KR" altLang="en-US" b="1" dirty="0" smtClean="0"/>
              <a:t>와 우분투의 시스템이 충돌하여 둘 중 하나만 선택해야하는 상황이 왔고</a:t>
            </a:r>
            <a:r>
              <a:rPr lang="en-US" altLang="ko-KR" b="1" dirty="0" smtClean="0"/>
              <a:t>, Windows </a:t>
            </a:r>
            <a:r>
              <a:rPr lang="ko-KR" altLang="en-US" b="1" dirty="0" smtClean="0"/>
              <a:t>선택</a:t>
            </a:r>
            <a:endParaRPr lang="en-US" altLang="ko-KR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46909" y="3226460"/>
            <a:ext cx="439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Adsfasfasdfdsfsdf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err="1" smtClean="0"/>
              <a:t>Asdfdsggfhhjkjuyjk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57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4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4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80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40"/>
                            </p:stCondLst>
                            <p:childTnLst>
                              <p:par>
                                <p:cTn id="2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44685" y="3114490"/>
            <a:ext cx="4395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base) C:\Users\a&gt;conda </a:t>
            </a:r>
            <a:r>
              <a:rPr lang="en-US" altLang="ko-KR" sz="1600" dirty="0" smtClean="0"/>
              <a:t>activate torch</a:t>
            </a:r>
          </a:p>
          <a:p>
            <a:r>
              <a:rPr lang="en-US" altLang="ko-KR" sz="1600" dirty="0" smtClean="0"/>
              <a:t>(torch) C:\Users\a&gt;conda install </a:t>
            </a:r>
            <a:r>
              <a:rPr lang="en-US" altLang="ko-KR" sz="1600" dirty="0" err="1" smtClean="0"/>
              <a:t>pytorch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torchvision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cudatoolkit</a:t>
            </a:r>
            <a:r>
              <a:rPr lang="en-US" altLang="ko-KR" sz="1600" dirty="0" smtClean="0"/>
              <a:t>=11.0 –c </a:t>
            </a:r>
            <a:r>
              <a:rPr lang="en-US" altLang="ko-KR" sz="1600" dirty="0" err="1" smtClean="0"/>
              <a:t>pytorch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Collectiong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pakage</a:t>
            </a:r>
            <a:r>
              <a:rPr lang="en-US" altLang="ko-KR" sz="1600" dirty="0" smtClean="0"/>
              <a:t> metadata : done</a:t>
            </a:r>
          </a:p>
          <a:p>
            <a:r>
              <a:rPr lang="en-US" altLang="ko-KR" sz="1600" dirty="0" smtClean="0"/>
              <a:t>Solving environment : done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26919" y="2961361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4685" y="2352261"/>
            <a:ext cx="439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(base) C:\</a:t>
            </a:r>
            <a:r>
              <a:rPr lang="en-US" altLang="ko-KR" sz="1600" dirty="0" smtClean="0"/>
              <a:t>Users\a&gt;conda create –n torch python anaconda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4589" y="3432504"/>
            <a:ext cx="359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무난하게 설치 완료😊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5490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76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76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84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48"/>
                            </p:stCondLst>
                            <p:childTnLst>
                              <p:par>
                                <p:cTn id="2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3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96"/>
                            </p:stCondLst>
                            <p:childTnLst>
                              <p:par>
                                <p:cTn id="2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3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3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44685" y="2503321"/>
            <a:ext cx="4395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base) C</a:t>
            </a:r>
            <a:r>
              <a:rPr lang="en-US" altLang="ko-KR" sz="1600" dirty="0" smtClean="0"/>
              <a:t>:\Windows\system32&gt;conda activate torch</a:t>
            </a:r>
          </a:p>
          <a:p>
            <a:r>
              <a:rPr lang="en-US" altLang="ko-KR" sz="1600" dirty="0" smtClean="0"/>
              <a:t>(torch) </a:t>
            </a:r>
            <a:r>
              <a:rPr lang="en-US" altLang="ko-KR" sz="1600" dirty="0"/>
              <a:t>C:\Windows\system32&gt;python</a:t>
            </a:r>
            <a:endParaRPr lang="en-US" altLang="ko-KR" sz="1600" dirty="0" smtClean="0"/>
          </a:p>
          <a:p>
            <a:r>
              <a:rPr lang="en-US" altLang="ko-KR" sz="1600" dirty="0" smtClean="0"/>
              <a:t>Python 3.8.5</a:t>
            </a:r>
          </a:p>
          <a:p>
            <a:r>
              <a:rPr lang="en-US" altLang="ko-KR" sz="1600" dirty="0" smtClean="0"/>
              <a:t>&gt;&gt;&gt;import torch</a:t>
            </a:r>
          </a:p>
          <a:p>
            <a:r>
              <a:rPr lang="en-US" altLang="ko-KR" sz="1600" dirty="0" smtClean="0"/>
              <a:t>&gt;&gt;&gt;</a:t>
            </a:r>
            <a:r>
              <a:rPr lang="en-US" altLang="ko-KR" sz="1600" dirty="0" err="1" smtClean="0"/>
              <a:t>torch.cuda.get_device_name</a:t>
            </a:r>
            <a:r>
              <a:rPr lang="en-US" altLang="ko-KR" sz="1600" dirty="0" smtClean="0"/>
              <a:t>(0)</a:t>
            </a:r>
          </a:p>
          <a:p>
            <a:r>
              <a:rPr lang="en-US" altLang="ko-KR" sz="1600" dirty="0"/>
              <a:t>'GeForce GTX 1660 </a:t>
            </a:r>
            <a:r>
              <a:rPr lang="en-US" altLang="ko-KR" sz="1600" dirty="0" err="1"/>
              <a:t>Ti</a:t>
            </a:r>
            <a:r>
              <a:rPr lang="en-US" altLang="ko-KR" sz="1600" dirty="0"/>
              <a:t> with Max-Q </a:t>
            </a:r>
            <a:r>
              <a:rPr lang="en-US" altLang="ko-KR" sz="1600" dirty="0" smtClean="0"/>
              <a:t>Design‘</a:t>
            </a:r>
          </a:p>
          <a:p>
            <a:r>
              <a:rPr lang="en-US" altLang="ko-KR" sz="1600" dirty="0" smtClean="0"/>
              <a:t>&gt;&gt;&gt;</a:t>
            </a:r>
            <a:r>
              <a:rPr lang="en-US" altLang="ko-KR" sz="1600" dirty="0" err="1" smtClean="0"/>
              <a:t>torch.__version</a:t>
            </a:r>
            <a:r>
              <a:rPr lang="en-US" altLang="ko-KR" sz="1600" dirty="0" smtClean="0"/>
              <a:t>__</a:t>
            </a:r>
          </a:p>
          <a:p>
            <a:r>
              <a:rPr lang="en-US" altLang="ko-KR" sz="1600" dirty="0" smtClean="0"/>
              <a:t>‘1.7.0;</a:t>
            </a:r>
          </a:p>
          <a:p>
            <a:r>
              <a:rPr lang="en-US" altLang="ko-KR" sz="1600" dirty="0" smtClean="0"/>
              <a:t>&gt;&gt;&gt;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9599" y="2375946"/>
            <a:ext cx="4716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제대로 설치되었는지 확인하기 위해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Improt</a:t>
            </a:r>
            <a:r>
              <a:rPr lang="en-US" altLang="ko-KR" b="1" dirty="0" smtClean="0"/>
              <a:t> torch</a:t>
            </a:r>
          </a:p>
          <a:p>
            <a:r>
              <a:rPr lang="en-US" altLang="ko-KR" b="1" dirty="0" err="1"/>
              <a:t>t</a:t>
            </a:r>
            <a:r>
              <a:rPr lang="en-US" altLang="ko-KR" b="1" dirty="0" err="1" smtClean="0"/>
              <a:t>orch.cuda.get_device_name</a:t>
            </a:r>
            <a:r>
              <a:rPr lang="en-US" altLang="ko-KR" b="1" dirty="0" smtClean="0"/>
              <a:t>(0)</a:t>
            </a:r>
          </a:p>
          <a:p>
            <a:r>
              <a:rPr lang="en-US" altLang="ko-KR" b="1" dirty="0" err="1"/>
              <a:t>t</a:t>
            </a:r>
            <a:r>
              <a:rPr lang="en-US" altLang="ko-KR" b="1" dirty="0" err="1" smtClean="0"/>
              <a:t>orch.__version</a:t>
            </a:r>
            <a:r>
              <a:rPr lang="en-US" altLang="ko-KR" b="1" dirty="0" smtClean="0"/>
              <a:t>__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간단한 코드를 입력하여 제대로 </a:t>
            </a:r>
            <a:r>
              <a:rPr lang="en-US" altLang="ko-KR" b="1" dirty="0" smtClean="0"/>
              <a:t>GPU</a:t>
            </a:r>
            <a:r>
              <a:rPr lang="ko-KR" altLang="en-US" b="1" dirty="0" smtClean="0"/>
              <a:t>를 인식하는지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버젼이 뭔지 확인한다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</a:rPr>
              <a:t>p10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40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6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60"/>
                            </p:stCondLst>
                            <p:childTnLst>
                              <p:par>
                                <p:cTn id="2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80"/>
                            </p:stCondLst>
                            <p:childTnLst>
                              <p:par>
                                <p:cTn id="3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220"/>
                            </p:stCondLst>
                            <p:childTnLst>
                              <p:par>
                                <p:cTn id="3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0"/>
                            </p:stCondLst>
                            <p:childTnLst>
                              <p:par>
                                <p:cTn id="4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20"/>
                            </p:stCondLst>
                            <p:childTnLst>
                              <p:par>
                                <p:cTn id="4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3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Goodbye, Machine learning!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/>
                </a:solidFill>
              </a:rPr>
              <a:t>p11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sp>
        <p:nvSpPr>
          <p:cNvPr id="23" name="Freeform 22"/>
          <p:cNvSpPr/>
          <p:nvPr/>
        </p:nvSpPr>
        <p:spPr>
          <a:xfrm>
            <a:off x="1431349" y="2574923"/>
            <a:ext cx="3032586" cy="1708149"/>
          </a:xfrm>
          <a:custGeom>
            <a:avLst/>
            <a:gdLst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854075 w 4270374"/>
              <a:gd name="connsiteY5" fmla="*/ 854075 h 1708149"/>
              <a:gd name="connsiteX6" fmla="*/ 0 w 4270374"/>
              <a:gd name="connsiteY6" fmla="*/ 0 h 17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74" h="1708149">
                <a:moveTo>
                  <a:pt x="0" y="0"/>
                </a:moveTo>
                <a:lnTo>
                  <a:pt x="3416300" y="0"/>
                </a:lnTo>
                <a:lnTo>
                  <a:pt x="4270374" y="854075"/>
                </a:lnTo>
                <a:lnTo>
                  <a:pt x="3416300" y="1708149"/>
                </a:lnTo>
                <a:lnTo>
                  <a:pt x="0" y="1708149"/>
                </a:lnTo>
                <a:lnTo>
                  <a:pt x="854075" y="854075"/>
                </a:lnTo>
                <a:lnTo>
                  <a:pt x="0" y="0"/>
                </a:lnTo>
                <a:close/>
              </a:path>
            </a:pathLst>
          </a:custGeom>
          <a:solidFill>
            <a:srgbClr val="E0F49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087" tIns="30671" rIns="884745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/>
              <a:t>통계로 유의미한 데이터 분석</a:t>
            </a:r>
            <a:endParaRPr lang="en-US" altLang="ko-KR" sz="2300" b="1" dirty="0"/>
          </a:p>
        </p:txBody>
      </p:sp>
      <p:sp>
        <p:nvSpPr>
          <p:cNvPr id="24" name="Freeform 23"/>
          <p:cNvSpPr/>
          <p:nvPr/>
        </p:nvSpPr>
        <p:spPr>
          <a:xfrm>
            <a:off x="6819819" y="2574921"/>
            <a:ext cx="4012681" cy="1708149"/>
          </a:xfrm>
          <a:custGeom>
            <a:avLst/>
            <a:gdLst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854075 w 4270374"/>
              <a:gd name="connsiteY5" fmla="*/ 854075 h 1708149"/>
              <a:gd name="connsiteX6" fmla="*/ 0 w 4270374"/>
              <a:gd name="connsiteY6" fmla="*/ 0 h 1708149"/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684848 w 4270374"/>
              <a:gd name="connsiteY5" fmla="*/ 820824 h 1708149"/>
              <a:gd name="connsiteX6" fmla="*/ 0 w 4270374"/>
              <a:gd name="connsiteY6" fmla="*/ 0 h 1708149"/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703652 w 4270374"/>
              <a:gd name="connsiteY5" fmla="*/ 820824 h 1708149"/>
              <a:gd name="connsiteX6" fmla="*/ 0 w 4270374"/>
              <a:gd name="connsiteY6" fmla="*/ 0 h 17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74" h="1708149">
                <a:moveTo>
                  <a:pt x="0" y="0"/>
                </a:moveTo>
                <a:lnTo>
                  <a:pt x="3416300" y="0"/>
                </a:lnTo>
                <a:lnTo>
                  <a:pt x="4270374" y="854075"/>
                </a:lnTo>
                <a:lnTo>
                  <a:pt x="3416300" y="1708149"/>
                </a:lnTo>
                <a:lnTo>
                  <a:pt x="0" y="1708149"/>
                </a:lnTo>
                <a:lnTo>
                  <a:pt x="703652" y="820824"/>
                </a:lnTo>
                <a:lnTo>
                  <a:pt x="0" y="0"/>
                </a:lnTo>
                <a:close/>
              </a:path>
            </a:pathLst>
          </a:custGeom>
          <a:solidFill>
            <a:srgbClr val="FB9D9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087" tIns="30671" rIns="884745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kern="1200" smtClean="0"/>
              <a:t>유의미한 데이터만으로 </a:t>
            </a:r>
            <a:r>
              <a:rPr lang="ko-KR" altLang="en-US" sz="2300" b="1" kern="1200" dirty="0" smtClean="0"/>
              <a:t>가상 데이터 </a:t>
            </a:r>
            <a:r>
              <a:rPr lang="en-US" altLang="ko-KR" sz="2300" b="1" kern="1200" dirty="0" smtClean="0"/>
              <a:t>1000</a:t>
            </a:r>
            <a:r>
              <a:rPr lang="ko-KR" altLang="en-US" sz="2300" b="1" kern="1200" dirty="0" smtClean="0"/>
              <a:t>개 생성 </a:t>
            </a:r>
            <a:endParaRPr lang="en-US" altLang="ko-KR" sz="2300" b="1" kern="1200" dirty="0"/>
          </a:p>
        </p:txBody>
      </p:sp>
      <p:sp>
        <p:nvSpPr>
          <p:cNvPr id="20" name="Freeform 19"/>
          <p:cNvSpPr/>
          <p:nvPr/>
        </p:nvSpPr>
        <p:spPr>
          <a:xfrm>
            <a:off x="4136362" y="2574922"/>
            <a:ext cx="3032586" cy="1708149"/>
          </a:xfrm>
          <a:custGeom>
            <a:avLst/>
            <a:gdLst>
              <a:gd name="connsiteX0" fmla="*/ 0 w 4270374"/>
              <a:gd name="connsiteY0" fmla="*/ 0 h 1708149"/>
              <a:gd name="connsiteX1" fmla="*/ 3416300 w 4270374"/>
              <a:gd name="connsiteY1" fmla="*/ 0 h 1708149"/>
              <a:gd name="connsiteX2" fmla="*/ 4270374 w 4270374"/>
              <a:gd name="connsiteY2" fmla="*/ 854075 h 1708149"/>
              <a:gd name="connsiteX3" fmla="*/ 3416300 w 4270374"/>
              <a:gd name="connsiteY3" fmla="*/ 1708149 h 1708149"/>
              <a:gd name="connsiteX4" fmla="*/ 0 w 4270374"/>
              <a:gd name="connsiteY4" fmla="*/ 1708149 h 1708149"/>
              <a:gd name="connsiteX5" fmla="*/ 854075 w 4270374"/>
              <a:gd name="connsiteY5" fmla="*/ 854075 h 1708149"/>
              <a:gd name="connsiteX6" fmla="*/ 0 w 4270374"/>
              <a:gd name="connsiteY6" fmla="*/ 0 h 17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0374" h="1708149">
                <a:moveTo>
                  <a:pt x="0" y="0"/>
                </a:moveTo>
                <a:lnTo>
                  <a:pt x="3416300" y="0"/>
                </a:lnTo>
                <a:lnTo>
                  <a:pt x="4270374" y="854075"/>
                </a:lnTo>
                <a:lnTo>
                  <a:pt x="3416300" y="1708149"/>
                </a:lnTo>
                <a:lnTo>
                  <a:pt x="0" y="1708149"/>
                </a:lnTo>
                <a:lnTo>
                  <a:pt x="854075" y="854075"/>
                </a:lnTo>
                <a:lnTo>
                  <a:pt x="0" y="0"/>
                </a:lnTo>
                <a:close/>
              </a:path>
            </a:pathLst>
          </a:custGeom>
          <a:solidFill>
            <a:srgbClr val="B386E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087" tIns="30671" rIns="884745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kern="1200" dirty="0" smtClean="0"/>
              <a:t>데이터</a:t>
            </a:r>
            <a:endParaRPr lang="en-US" altLang="ko-KR" sz="2300" b="1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 smtClean="0"/>
              <a:t>정수화</a:t>
            </a:r>
            <a:endParaRPr lang="en-US" altLang="ko-KR" sz="2300" b="1" kern="1200" dirty="0"/>
          </a:p>
        </p:txBody>
      </p:sp>
    </p:spTree>
    <p:extLst>
      <p:ext uri="{BB962C8B-B14F-4D97-AF65-F5344CB8AC3E}">
        <p14:creationId xmlns:p14="http://schemas.microsoft.com/office/powerpoint/2010/main" val="189666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23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데이터 처리</a:t>
              </a: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(w/ </a:t>
              </a:r>
              <a:r>
                <a:rPr lang="en-US" altLang="ko-KR" sz="28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numpy</a:t>
              </a:r>
              <a:r>
                <a:rPr lang="en-US" altLang="ko-KR" sz="28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)</a:t>
              </a:r>
              <a:endParaRPr lang="en-US" altLang="ko-KR" sz="2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26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43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Numpy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library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17" y="3098759"/>
            <a:ext cx="2464271" cy="8624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544370" y="2074846"/>
            <a:ext cx="4638502" cy="3143767"/>
            <a:chOff x="5437296" y="2079032"/>
            <a:chExt cx="4638502" cy="3143767"/>
          </a:xfrm>
        </p:grpSpPr>
        <p:sp>
          <p:nvSpPr>
            <p:cNvPr id="48" name="Rectangle 47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rgbClr val="B386E5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60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5729332" y="3073177"/>
            <a:ext cx="4343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Numpy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는 행렬이나 일반적으로 대규모 다차원 배열을 쉽게 처리할 수 있도록 지원하는 파이썬의 라이브러리이다</a:t>
            </a:r>
            <a:endParaRPr lang="en-US" altLang="ko-KR" sz="1400" u="sng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25221" y="3923073"/>
            <a:ext cx="42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Numpy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는 데이터 구조 외에도 수치 계산을 위해 효율적으로 구현된 기능을 제공한다</a:t>
            </a:r>
            <a:r>
              <a:rPr lang="en-US" altLang="ko-KR" sz="1400" u="sng" kern="0" dirty="0" smtClean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en-US" altLang="ko-KR" sz="1400" kern="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49" name="그룹 4"/>
          <p:cNvGrpSpPr/>
          <p:nvPr/>
        </p:nvGrpSpPr>
        <p:grpSpPr>
          <a:xfrm>
            <a:off x="6100520" y="2483617"/>
            <a:ext cx="3226181" cy="388742"/>
            <a:chOff x="942365" y="377872"/>
            <a:chExt cx="3514207" cy="443736"/>
          </a:xfrm>
        </p:grpSpPr>
        <p:sp>
          <p:nvSpPr>
            <p:cNvPr id="50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Numpy</a:t>
              </a:r>
              <a:endParaRPr lang="en-US" altLang="ko-KR" sz="20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53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 rot="7516155" flipH="1">
            <a:off x="2418444" y="3649768"/>
            <a:ext cx="274247" cy="204575"/>
          </a:xfrm>
          <a:prstGeom prst="rightArrow">
            <a:avLst>
              <a:gd name="adj1" fmla="val 34384"/>
              <a:gd name="adj2" fmla="val 1005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/>
                </a:solidFill>
              </a:rPr>
              <a:t>p12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0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43 -0.14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44" grpId="0" animBg="1"/>
      <p:bldP spid="44" grpId="1" animBg="1"/>
      <p:bldP spid="4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3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Matlab</a:t>
              </a:r>
              <a:r>
                <a:rPr lang="ko-KR" altLang="en-US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으로 데이터 분석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811" y="494327"/>
            <a:ext cx="77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white"/>
                </a:solidFill>
              </a:rPr>
              <a:t>p14</a:t>
            </a:r>
            <a:endParaRPr lang="ko-KR" altLang="en-US" sz="1400" b="1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15451" r="7721" b="1916"/>
          <a:stretch/>
        </p:blipFill>
        <p:spPr>
          <a:xfrm>
            <a:off x="1208480" y="1687146"/>
            <a:ext cx="4892040" cy="396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6813" y="1577038"/>
                <a:ext cx="471630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평균</a:t>
                </a:r>
                <a:r>
                  <a:rPr lang="en-US" altLang="ko-KR" b="1" dirty="0" smtClean="0"/>
                  <a:t>: 46.8765  </a:t>
                </a:r>
                <a:r>
                  <a:rPr lang="ko-KR" altLang="en-US" b="1" dirty="0" smtClean="0"/>
                  <a:t>분산</a:t>
                </a:r>
                <a:r>
                  <a:rPr lang="en-US" altLang="ko-KR" b="1" dirty="0" smtClean="0"/>
                  <a:t>: 465.755</a:t>
                </a:r>
                <a:endParaRPr lang="en-US" altLang="ko-KR" b="1" dirty="0"/>
              </a:p>
              <a:p>
                <a:r>
                  <a:rPr lang="ko-KR" altLang="en-US" b="1" dirty="0" smtClean="0"/>
                  <a:t>분포</a:t>
                </a:r>
                <a:r>
                  <a:rPr lang="en-US" altLang="ko-KR" b="1" dirty="0"/>
                  <a:t>: t </a:t>
                </a:r>
                <a:r>
                  <a:rPr lang="ko-KR" altLang="en-US" b="1" dirty="0"/>
                  <a:t>위치</a:t>
                </a:r>
                <a:r>
                  <a:rPr lang="en-US" altLang="ko-KR" b="1" dirty="0"/>
                  <a:t>-</a:t>
                </a:r>
                <a:r>
                  <a:rPr lang="ko-KR" altLang="en-US" b="1" dirty="0"/>
                  <a:t>범위</a:t>
                </a:r>
              </a:p>
              <a:p>
                <a:r>
                  <a:rPr lang="ko-KR" altLang="en-US" b="1" dirty="0"/>
                  <a:t>로그 가능도</a:t>
                </a:r>
                <a:r>
                  <a:rPr lang="en-US" altLang="ko-KR" b="1" dirty="0"/>
                  <a:t>: -1299.45</a:t>
                </a:r>
              </a:p>
              <a:p>
                <a:r>
                  <a:rPr lang="ko-KR" altLang="en-US" b="1" dirty="0"/>
                  <a:t>영역</a:t>
                </a:r>
                <a:r>
                  <a:rPr lang="en-US" altLang="ko-KR" b="1" dirty="0"/>
                  <a:t>: -</a:t>
                </a:r>
                <a:r>
                  <a:rPr lang="en-US" altLang="ko-KR" b="1" dirty="0" err="1"/>
                  <a:t>Inf</a:t>
                </a:r>
                <a:r>
                  <a:rPr lang="en-US" altLang="ko-KR" b="1" dirty="0"/>
                  <a:t> &lt; y &lt; </a:t>
                </a:r>
                <a:r>
                  <a:rPr lang="en-US" altLang="ko-KR" b="1" dirty="0" err="1"/>
                  <a:t>Inf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ko-KR" altLang="en-US" b="1" dirty="0" smtClean="0"/>
                  <a:t>모수   추정값   </a:t>
                </a:r>
                <a:r>
                  <a:rPr lang="ko-KR" altLang="en-US" b="1" dirty="0"/>
                  <a:t>표준 오차  </a:t>
                </a:r>
              </a:p>
              <a:p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/>
                  <a:t>     </a:t>
                </a:r>
                <a:r>
                  <a:rPr lang="en-US" altLang="ko-KR" b="1" dirty="0" smtClean="0"/>
                  <a:t> 46.8765   1.22899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/>
                  <a:t>   </a:t>
                </a:r>
                <a:r>
                  <a:rPr lang="en-US" altLang="ko-KR" b="1" dirty="0" smtClean="0"/>
                  <a:t>   17.9195   1.14051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    </a:t>
                </a:r>
                <a:r>
                  <a:rPr lang="en-US" altLang="ko-KR" b="1" dirty="0" smtClean="0"/>
                  <a:t> 6.43998    2.0325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ko-KR" altLang="en-US" b="1" dirty="0"/>
                  <a:t>모수 추정값의 추정 공분산</a:t>
                </a:r>
                <a:r>
                  <a:rPr lang="en-US" altLang="ko-KR" b="1" dirty="0"/>
                  <a:t>:</a:t>
                </a:r>
              </a:p>
              <a:p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  	 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 smtClean="0"/>
                  <a:t>	    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 smtClean="0"/>
                  <a:t> 	      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b="1" dirty="0" smtClean="0"/>
                  <a:t>      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/>
                  <a:t>      </a:t>
                </a:r>
                <a:r>
                  <a:rPr lang="en-US" altLang="ko-KR" b="1" dirty="0" smtClean="0"/>
                  <a:t> 1.5104    0.291208  </a:t>
                </a:r>
                <a:r>
                  <a:rPr lang="en-US" altLang="ko-KR" b="1" dirty="0"/>
                  <a:t>0.633074</a:t>
                </a:r>
              </a:p>
              <a:p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altLang="ko-KR" b="1" dirty="0"/>
                  <a:t>  0.291208   1.30076    1.4421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b="1" dirty="0"/>
                  <a:t>     </a:t>
                </a:r>
                <a:r>
                  <a:rPr lang="en-US" altLang="ko-KR" b="1" dirty="0" smtClean="0"/>
                  <a:t> 0.633074   1.4421     4.13105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13" y="1577038"/>
                <a:ext cx="4716307" cy="4247317"/>
              </a:xfrm>
              <a:prstGeom prst="rect">
                <a:avLst/>
              </a:prstGeom>
              <a:blipFill>
                <a:blip r:embed="rId3"/>
                <a:stretch>
                  <a:fillRect l="-1164" t="-862" b="-1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3395748" y="1928384"/>
            <a:ext cx="0" cy="33252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414848" y="1928384"/>
            <a:ext cx="0" cy="33252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5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t="448" r="14100"/>
          <a:stretch/>
        </p:blipFill>
        <p:spPr>
          <a:xfrm>
            <a:off x="720437" y="0"/>
            <a:ext cx="4959928" cy="68579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9" y="0"/>
            <a:ext cx="4843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6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1" y="0"/>
            <a:ext cx="570896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49" y="680654"/>
            <a:ext cx="580153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100 to 1000…?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7592" y="2472452"/>
            <a:ext cx="1585681" cy="441797"/>
          </a:xfrm>
          <a:prstGeom prst="rect">
            <a:avLst/>
          </a:prstGeom>
          <a:solidFill>
            <a:schemeClr val="bg1"/>
          </a:solidFill>
          <a:ln w="19050">
            <a:solidFill>
              <a:srgbClr val="B38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2132782" y="1654892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input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00622" y="3301368"/>
            <a:ext cx="1585681" cy="441797"/>
          </a:xfrm>
          <a:prstGeom prst="rect">
            <a:avLst/>
          </a:prstGeom>
          <a:solidFill>
            <a:schemeClr val="bg1"/>
          </a:solidFill>
          <a:ln w="19050">
            <a:solidFill>
              <a:srgbClr val="B38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2300621" y="4110416"/>
            <a:ext cx="1585681" cy="441797"/>
          </a:xfrm>
          <a:prstGeom prst="rect">
            <a:avLst/>
          </a:prstGeom>
          <a:solidFill>
            <a:schemeClr val="bg1"/>
          </a:solidFill>
          <a:ln w="19050">
            <a:solidFill>
              <a:srgbClr val="B38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/>
          <p:cNvSpPr/>
          <p:nvPr/>
        </p:nvSpPr>
        <p:spPr>
          <a:xfrm>
            <a:off x="2211277" y="2461022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24</a:t>
            </a:r>
            <a:r>
              <a:rPr lang="ko-KR" altLang="en-US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살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66279" y="3289938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168cm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45810" y="4080112"/>
            <a:ext cx="1895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defRPr/>
            </a:pPr>
            <a:r>
              <a:rPr lang="en-US" altLang="ko-KR" sz="24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59kg</a:t>
            </a:r>
            <a:endParaRPr lang="en-US" altLang="ko-KR" sz="24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cxnSp>
        <p:nvCxnSpPr>
          <p:cNvPr id="22" name="Curved Connector 21"/>
          <p:cNvCxnSpPr>
            <a:stCxn id="3" idx="3"/>
          </p:cNvCxnSpPr>
          <p:nvPr/>
        </p:nvCxnSpPr>
        <p:spPr>
          <a:xfrm>
            <a:off x="3873273" y="2693351"/>
            <a:ext cx="3774000" cy="500743"/>
          </a:xfrm>
          <a:prstGeom prst="curvedConnector3">
            <a:avLst>
              <a:gd name="adj1" fmla="val 42511"/>
            </a:avLst>
          </a:prstGeom>
          <a:ln w="19050">
            <a:solidFill>
              <a:srgbClr val="B38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2" idx="3"/>
          </p:cNvCxnSpPr>
          <p:nvPr/>
        </p:nvCxnSpPr>
        <p:spPr>
          <a:xfrm flipV="1">
            <a:off x="3886303" y="3212968"/>
            <a:ext cx="3760970" cy="309299"/>
          </a:xfrm>
          <a:prstGeom prst="curvedConnector3">
            <a:avLst>
              <a:gd name="adj1" fmla="val 44695"/>
            </a:avLst>
          </a:prstGeom>
          <a:ln w="19050">
            <a:solidFill>
              <a:srgbClr val="B38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886302" y="3293916"/>
            <a:ext cx="3760971" cy="1074178"/>
          </a:xfrm>
          <a:prstGeom prst="curvedConnector3">
            <a:avLst>
              <a:gd name="adj1" fmla="val 43369"/>
            </a:avLst>
          </a:prstGeom>
          <a:ln w="19050">
            <a:solidFill>
              <a:srgbClr val="B38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496316" y="1424705"/>
            <a:ext cx="3727302" cy="3109922"/>
            <a:chOff x="6496316" y="1424705"/>
            <a:chExt cx="3727302" cy="3109922"/>
          </a:xfrm>
        </p:grpSpPr>
        <p:sp>
          <p:nvSpPr>
            <p:cNvPr id="40" name="Rectangle 39"/>
            <p:cNvSpPr/>
            <p:nvPr/>
          </p:nvSpPr>
          <p:spPr>
            <a:xfrm>
              <a:off x="6496316" y="1424705"/>
              <a:ext cx="37273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 latinLnBrk="0">
                <a:defRPr/>
              </a:pP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rPr>
                <a:t>output</a:t>
              </a:r>
            </a:p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rPr>
                <a:t>(Middle of forehead)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320433" y="3247886"/>
              <a:ext cx="2134674" cy="478583"/>
              <a:chOff x="7258708" y="2439184"/>
              <a:chExt cx="2134674" cy="47858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660303" y="2439184"/>
                <a:ext cx="1733079" cy="4785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B9D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258708" y="2439329"/>
                <a:ext cx="2109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latinLnBrk="0">
                  <a:defRPr/>
                </a:pPr>
                <a:r>
                  <a:rPr lang="en-US" altLang="ko-KR" sz="2400" b="1" i="1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Max=82.3</a:t>
                </a:r>
                <a:endPara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20433" y="2456645"/>
              <a:ext cx="2134674" cy="478583"/>
              <a:chOff x="7258708" y="2439184"/>
              <a:chExt cx="2134674" cy="47858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660303" y="2439184"/>
                <a:ext cx="1733079" cy="4785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B9D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258708" y="2439329"/>
                <a:ext cx="20505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latinLnBrk="0">
                  <a:defRPr/>
                </a:pPr>
                <a:r>
                  <a:rPr lang="en-US" altLang="ko-KR" sz="2400" b="1" i="1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Min=30.7</a:t>
                </a:r>
                <a:endPara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320433" y="4056044"/>
              <a:ext cx="2134674" cy="478583"/>
              <a:chOff x="7258708" y="2439184"/>
              <a:chExt cx="2134674" cy="47858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60303" y="2439184"/>
                <a:ext cx="1733079" cy="4785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B9D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258708" y="2439329"/>
                <a:ext cx="2055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latinLnBrk="0">
                  <a:defRPr/>
                </a:pPr>
                <a:r>
                  <a:rPr lang="en-US" altLang="ko-KR" sz="2400" b="1" i="1" kern="0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Avg</a:t>
                </a:r>
                <a:r>
                  <a:rPr lang="en-US" altLang="ko-KR" sz="2400" b="1" i="1" kern="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rgbClr val="FB9D9B"/>
                    </a:solidFill>
                  </a:rPr>
                  <a:t>=55.1</a:t>
                </a:r>
                <a:endPara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FB9D9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p2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Okay google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,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What is </a:t>
              </a:r>
              <a:r>
                <a:rPr lang="en-US" altLang="ko-KR" sz="2400" b="1" i="1" kern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?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17" y="3098759"/>
            <a:ext cx="2464271" cy="8624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544370" y="2074846"/>
            <a:ext cx="4638502" cy="3143767"/>
            <a:chOff x="5437296" y="2079032"/>
            <a:chExt cx="4638502" cy="3143767"/>
          </a:xfrm>
        </p:grpSpPr>
        <p:sp>
          <p:nvSpPr>
            <p:cNvPr id="48" name="Rectangle 47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rgbClr val="B386E5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60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5029308" y="3222229"/>
            <a:ext cx="429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구글에서 만든 </a:t>
            </a:r>
            <a:r>
              <a:rPr lang="ko-KR" altLang="en-US" sz="1400" u="sng" kern="0" smtClean="0">
                <a:ln>
                  <a:solidFill>
                    <a:sysClr val="windowText" lastClr="000000"/>
                  </a:solidFill>
                </a:ln>
              </a:rPr>
              <a:t>머신러닝 프레임워크</a:t>
            </a:r>
            <a:endParaRPr lang="en-US" altLang="ko-KR" sz="1400" u="sng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26250" y="3650873"/>
            <a:ext cx="42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텐서플로우 연산은 상태를 가지는 데이터 흐름 유향 그래프로 표현된다</a:t>
            </a:r>
            <a:endParaRPr lang="en-US" altLang="ko-KR" sz="1400" kern="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49" name="그룹 4"/>
          <p:cNvGrpSpPr/>
          <p:nvPr/>
        </p:nvGrpSpPr>
        <p:grpSpPr>
          <a:xfrm>
            <a:off x="6100520" y="2483617"/>
            <a:ext cx="3226181" cy="388742"/>
            <a:chOff x="942365" y="377872"/>
            <a:chExt cx="3514207" cy="443736"/>
          </a:xfrm>
        </p:grpSpPr>
        <p:sp>
          <p:nvSpPr>
            <p:cNvPr id="50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endParaRPr lang="en-US" altLang="ko-KR" sz="20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53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 rot="7516155" flipH="1">
            <a:off x="2418444" y="3649768"/>
            <a:ext cx="274247" cy="204575"/>
          </a:xfrm>
          <a:prstGeom prst="rightArrow">
            <a:avLst>
              <a:gd name="adj1" fmla="val 34384"/>
              <a:gd name="adj2" fmla="val 1005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3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43 -0.14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44" grpId="0" animBg="1"/>
      <p:bldP spid="44" grpId="1" animBg="1"/>
      <p:bldP spid="4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p3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- Local(using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cmd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)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817315" y="1551690"/>
            <a:ext cx="4474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latinLnBrk="0">
              <a:defRPr/>
            </a:pPr>
            <a:r>
              <a:rPr lang="en-US" altLang="ko-KR" sz="20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//</a:t>
            </a:r>
            <a:r>
              <a:rPr lang="ko-KR" altLang="en-US" sz="20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캡처를 하지않아 그림으로 재현</a:t>
            </a:r>
            <a:endParaRPr lang="en-US" altLang="ko-KR" sz="20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6909" y="3226460"/>
            <a:ext cx="439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Adsfasfasdfdsfsdf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err="1" smtClean="0"/>
              <a:t>Asdfdsggfhhjkjuyjk</a:t>
            </a:r>
            <a:r>
              <a:rPr lang="en-US" altLang="ko-KR" sz="1600" dirty="0" smtClean="0"/>
              <a:t> Error!</a:t>
            </a: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48740" y="3045071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6909" y="2421878"/>
            <a:ext cx="439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C:\Windows\system32&gt;pip install </a:t>
            </a:r>
            <a:r>
              <a:rPr lang="en-US" altLang="ko-KR" sz="1600" dirty="0" err="1" smtClean="0"/>
              <a:t>tensorflow-gpu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833061" y="3006653"/>
            <a:ext cx="4377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Local</a:t>
            </a:r>
            <a:r>
              <a:rPr lang="ko-KR" altLang="en-US" b="1" dirty="0" smtClean="0"/>
              <a:t>설치는 굉장한 고성능의 </a:t>
            </a:r>
            <a:r>
              <a:rPr lang="en-US" altLang="ko-KR" b="1" dirty="0" smtClean="0"/>
              <a:t>PC</a:t>
            </a:r>
            <a:r>
              <a:rPr lang="ko-KR" altLang="en-US" b="1" dirty="0" smtClean="0"/>
              <a:t> 요구함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최대한 갖고있는 자원으로 모든 걸 해결하기 위해 노력했지만 실패😂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1178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6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6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60"/>
                            </p:stCondLst>
                            <p:childTnLst>
                              <p:par>
                                <p:cTn id="2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p4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44685" y="3114490"/>
            <a:ext cx="439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Error! </a:t>
            </a:r>
            <a:r>
              <a:rPr lang="en-US" altLang="ko-KR" sz="1600" dirty="0"/>
              <a:t>cudnn64_7.dll </a:t>
            </a:r>
            <a:r>
              <a:rPr lang="en-US" altLang="ko-KR" sz="1600" dirty="0" smtClean="0"/>
              <a:t>Not found!</a:t>
            </a:r>
          </a:p>
          <a:p>
            <a:r>
              <a:rPr lang="en-US" altLang="ko-KR" sz="1600" dirty="0" smtClean="0"/>
              <a:t>Error</a:t>
            </a:r>
            <a:r>
              <a:rPr lang="en-US" altLang="ko-KR" sz="1600" dirty="0"/>
              <a:t>! </a:t>
            </a:r>
            <a:r>
              <a:rPr lang="en-US" altLang="ko-KR" sz="1600" dirty="0" smtClean="0"/>
              <a:t>cublas64_10.dll </a:t>
            </a:r>
            <a:r>
              <a:rPr lang="en-US" altLang="ko-KR" sz="1600" dirty="0"/>
              <a:t>Not found!</a:t>
            </a:r>
            <a:endParaRPr lang="en-US" altLang="ko-KR" sz="1600" dirty="0" smtClean="0"/>
          </a:p>
          <a:p>
            <a:r>
              <a:rPr lang="en-US" altLang="ko-KR" sz="1600" dirty="0"/>
              <a:t>Error! </a:t>
            </a:r>
            <a:r>
              <a:rPr lang="en-US" altLang="ko-KR" sz="1600" dirty="0" smtClean="0"/>
              <a:t>cusparse64_10.dll </a:t>
            </a:r>
            <a:r>
              <a:rPr lang="en-US" altLang="ko-KR" sz="1600" dirty="0"/>
              <a:t>Not found!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	.</a:t>
            </a:r>
            <a:endParaRPr lang="en-US" altLang="ko-KR" sz="16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326919" y="2961361"/>
            <a:ext cx="2341751" cy="128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44685" y="2352261"/>
            <a:ext cx="439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(base) C:\</a:t>
            </a:r>
            <a:r>
              <a:rPr lang="en-US" altLang="ko-KR" sz="1600" dirty="0" smtClean="0"/>
              <a:t>Users\a&gt;pip install </a:t>
            </a:r>
            <a:r>
              <a:rPr lang="en-US" altLang="ko-KR" sz="1600" dirty="0" err="1" smtClean="0"/>
              <a:t>tensorflow-gpu</a:t>
            </a:r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689061" y="1901771"/>
            <a:ext cx="4716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다운로드 받았지만</a:t>
            </a:r>
            <a:r>
              <a:rPr lang="en-US" altLang="ko-KR" b="1" dirty="0"/>
              <a:t> </a:t>
            </a:r>
            <a:r>
              <a:rPr lang="ko-KR" altLang="en-US" b="1" dirty="0" smtClean="0"/>
              <a:t>각종 </a:t>
            </a:r>
            <a:r>
              <a:rPr lang="en-US" altLang="ko-KR" b="1" dirty="0" smtClean="0"/>
              <a:t>DLL</a:t>
            </a:r>
            <a:r>
              <a:rPr lang="ko-KR" altLang="en-US" b="1" dirty="0" smtClean="0"/>
              <a:t>을 찾을 수 없다는 에러가 떠서</a:t>
            </a:r>
            <a:r>
              <a:rPr lang="en-US" altLang="ko-KR" b="1" dirty="0" smtClean="0"/>
              <a:t>…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CUDA, </a:t>
            </a:r>
            <a:r>
              <a:rPr lang="en-US" altLang="ko-KR" b="1" dirty="0"/>
              <a:t>NVIDIA GeForce </a:t>
            </a:r>
            <a:r>
              <a:rPr lang="en-US" altLang="ko-KR" b="1" dirty="0" smtClean="0"/>
              <a:t>Experience, </a:t>
            </a:r>
            <a:r>
              <a:rPr lang="en-US" altLang="ko-KR" b="1" dirty="0" err="1" smtClean="0"/>
              <a:t>cuDNN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등등 설치함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바이오스 업데이트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그래도 인식 못하는 </a:t>
            </a:r>
            <a:r>
              <a:rPr lang="en-US" altLang="ko-KR" b="1" dirty="0" smtClean="0"/>
              <a:t>DLL</a:t>
            </a:r>
            <a:r>
              <a:rPr lang="ko-KR" altLang="en-US" b="1" dirty="0" smtClean="0"/>
              <a:t>은 인터넷에서 찾아서 바이러스 검사 후 적용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err="1"/>
              <a:t>tensorflow</a:t>
            </a:r>
            <a:r>
              <a:rPr lang="ko-KR" altLang="en-US" b="1" dirty="0"/>
              <a:t>가 상위 버전 </a:t>
            </a:r>
            <a:r>
              <a:rPr lang="en-US" altLang="ko-KR" b="1" dirty="0"/>
              <a:t>DLL</a:t>
            </a:r>
            <a:r>
              <a:rPr lang="ko-KR" altLang="en-US" b="1" dirty="0"/>
              <a:t>을 인식하지 </a:t>
            </a:r>
            <a:r>
              <a:rPr lang="ko-KR" altLang="en-US" b="1" dirty="0" smtClean="0"/>
              <a:t>못하는 것은 </a:t>
            </a:r>
            <a:r>
              <a:rPr lang="ko-KR" altLang="en-US" b="1" dirty="0"/>
              <a:t>파일 명을 바꿔서 낮은 버전으로 </a:t>
            </a:r>
            <a:r>
              <a:rPr lang="ko-KR" altLang="en-US" b="1" dirty="0" smtClean="0"/>
              <a:t>인식시킴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환경 변수 설정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0308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0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p5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Install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– anaconda prompt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22991" y="2063697"/>
            <a:ext cx="4638502" cy="3143767"/>
            <a:chOff x="5437296" y="2079032"/>
            <a:chExt cx="4638502" cy="3143767"/>
          </a:xfrm>
        </p:grpSpPr>
        <p:sp>
          <p:nvSpPr>
            <p:cNvPr id="32" name="Rectangle 31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1244685" y="2352261"/>
            <a:ext cx="4395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(base) C:\</a:t>
            </a:r>
            <a:r>
              <a:rPr lang="en-US" altLang="ko-KR" sz="1600" dirty="0" smtClean="0"/>
              <a:t>Users\a&gt;python</a:t>
            </a:r>
          </a:p>
          <a:p>
            <a:r>
              <a:rPr lang="en-US" altLang="ko-KR" sz="1600" dirty="0" smtClean="0"/>
              <a:t>Python 3.7.9</a:t>
            </a:r>
          </a:p>
          <a:p>
            <a:r>
              <a:rPr lang="en-US" altLang="ko-KR" sz="1600" dirty="0" smtClean="0"/>
              <a:t>&gt;&gt;&gt;import </a:t>
            </a:r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 as </a:t>
            </a:r>
            <a:r>
              <a:rPr lang="en-US" altLang="ko-KR" sz="1600" dirty="0" err="1" smtClean="0"/>
              <a:t>tf</a:t>
            </a:r>
            <a:endParaRPr lang="en-US" altLang="ko-KR" sz="1600" dirty="0" smtClean="0"/>
          </a:p>
          <a:p>
            <a:r>
              <a:rPr lang="en-US" altLang="ko-KR" sz="1600" dirty="0" smtClean="0"/>
              <a:t>Successfully opened library cudart64_101.dll</a:t>
            </a:r>
          </a:p>
          <a:p>
            <a:r>
              <a:rPr lang="en-US" altLang="ko-KR" sz="1600" dirty="0" smtClean="0"/>
              <a:t>&gt;&gt;&gt;hello=</a:t>
            </a:r>
            <a:r>
              <a:rPr lang="en-US" altLang="ko-KR" sz="1600" dirty="0" err="1" smtClean="0"/>
              <a:t>tf.constant</a:t>
            </a:r>
            <a:r>
              <a:rPr lang="en-US" altLang="ko-KR" sz="1600" dirty="0" smtClean="0"/>
              <a:t>(“Hello world!”)</a:t>
            </a:r>
          </a:p>
          <a:p>
            <a:r>
              <a:rPr lang="en-US" altLang="ko-KR" sz="1600" dirty="0" smtClean="0"/>
              <a:t>Successfully opened library ~~</a:t>
            </a:r>
          </a:p>
          <a:p>
            <a:r>
              <a:rPr lang="en-US" altLang="ko-KR" sz="1600" dirty="0"/>
              <a:t>Successfully opened library ~~</a:t>
            </a: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Hello world!</a:t>
            </a:r>
          </a:p>
          <a:p>
            <a:r>
              <a:rPr lang="en-US" altLang="ko-KR" sz="1600" dirty="0" smtClean="0"/>
              <a:t>&gt;&gt;&gt;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61" y="2619918"/>
            <a:ext cx="4870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제대로 설치 됐는지 확인하기 위해 </a:t>
            </a:r>
            <a:r>
              <a:rPr lang="en-US" altLang="ko-KR" b="1" dirty="0" smtClean="0"/>
              <a:t>Python</a:t>
            </a:r>
            <a:r>
              <a:rPr lang="ko-KR" altLang="en-US" b="1" dirty="0" smtClean="0"/>
              <a:t>을 실행시키고 간단한 예문 출력</a:t>
            </a:r>
            <a:r>
              <a:rPr lang="en-US" altLang="ko-KR" b="1" dirty="0" smtClean="0"/>
              <a:t>!</a:t>
            </a:r>
          </a:p>
          <a:p>
            <a:r>
              <a:rPr lang="en-US" altLang="ko-KR" b="1" dirty="0" smtClean="0"/>
              <a:t>Import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as </a:t>
            </a:r>
            <a:r>
              <a:rPr lang="en-US" altLang="ko-KR" b="1" dirty="0" err="1" smtClean="0"/>
              <a:t>tf</a:t>
            </a:r>
            <a:endParaRPr lang="en-US" altLang="ko-KR" b="1" dirty="0" smtClean="0"/>
          </a:p>
          <a:p>
            <a:r>
              <a:rPr lang="en-US" altLang="ko-KR" b="1" dirty="0" smtClean="0"/>
              <a:t>Hello=</a:t>
            </a:r>
            <a:r>
              <a:rPr lang="en-US" altLang="ko-KR" b="1" dirty="0" err="1" smtClean="0"/>
              <a:t>tf.constant</a:t>
            </a:r>
            <a:r>
              <a:rPr lang="en-US" altLang="ko-KR" b="1" dirty="0" smtClean="0"/>
              <a:t>(“Hello world!”)</a:t>
            </a:r>
            <a:endParaRPr lang="en-US" altLang="ko-KR" b="1" dirty="0"/>
          </a:p>
          <a:p>
            <a:r>
              <a:rPr lang="en-US" altLang="ko-KR" b="1" dirty="0" smtClean="0"/>
              <a:t>&gt;&gt;&gt;Hello world!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설치 문제 해결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25451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4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80"/>
                            </p:stCondLst>
                            <p:childTnLst>
                              <p:par>
                                <p:cTn id="2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80"/>
                            </p:stCondLst>
                            <p:childTnLst>
                              <p:par>
                                <p:cTn id="2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60"/>
                            </p:stCondLst>
                            <p:childTnLst>
                              <p:par>
                                <p:cTn id="3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80"/>
                            </p:stCondLst>
                            <p:childTnLst>
                              <p:par>
                                <p:cTn id="3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0"/>
                            </p:stCondLst>
                            <p:childTnLst>
                              <p:par>
                                <p:cTn id="4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600"/>
                            </p:stCondLst>
                            <p:childTnLst>
                              <p:par>
                                <p:cTn id="4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100"/>
                            </p:stCondLst>
                            <p:childTnLst>
                              <p:par>
                                <p:cTn id="5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800"/>
                            </p:stCondLst>
                            <p:childTnLst>
                              <p:par>
                                <p:cTn id="5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p6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Compare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Tensorflow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with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521229" y="1390921"/>
            <a:ext cx="2884516" cy="455537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09681" y="1923531"/>
            <a:ext cx="1867850" cy="736541"/>
            <a:chOff x="2427314" y="1886606"/>
            <a:chExt cx="1701124" cy="632177"/>
          </a:xfrm>
        </p:grpSpPr>
        <p:sp>
          <p:nvSpPr>
            <p:cNvPr id="42" name="Rectangular Callout 41"/>
            <p:cNvSpPr/>
            <p:nvPr/>
          </p:nvSpPr>
          <p:spPr>
            <a:xfrm rot="10800000">
              <a:off x="2427315" y="1886606"/>
              <a:ext cx="1666703" cy="632177"/>
            </a:xfrm>
            <a:prstGeom prst="wedgeRectCallout">
              <a:avLst>
                <a:gd name="adj1" fmla="val -59340"/>
                <a:gd name="adj2" fmla="val 697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7314" y="2022613"/>
              <a:ext cx="1701124" cy="36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 smtClean="0"/>
                <a:t>Tensorflow</a:t>
              </a:r>
              <a:r>
                <a:rPr lang="ko-KR" altLang="en-US" sz="1100" b="1" dirty="0" smtClean="0"/>
                <a:t>를 어떻게 다뤄야 할지 모르겠어요</a:t>
              </a:r>
              <a:endParaRPr lang="ko-KR" altLang="en-US" sz="11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2608" y="2887375"/>
            <a:ext cx="1963057" cy="249634"/>
            <a:chOff x="1802607" y="2883936"/>
            <a:chExt cx="2004622" cy="467207"/>
          </a:xfrm>
        </p:grpSpPr>
        <p:sp>
          <p:nvSpPr>
            <p:cNvPr id="17" name="Rectangular Callout 16"/>
            <p:cNvSpPr/>
            <p:nvPr/>
          </p:nvSpPr>
          <p:spPr>
            <a:xfrm>
              <a:off x="1802607" y="2891319"/>
              <a:ext cx="2004622" cy="459824"/>
            </a:xfrm>
            <a:prstGeom prst="wedgeRectCallout">
              <a:avLst>
                <a:gd name="adj1" fmla="val -56809"/>
                <a:gd name="adj2" fmla="val -390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0623" y="2883936"/>
              <a:ext cx="19713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 smtClean="0"/>
                <a:t>Pytorch</a:t>
              </a:r>
              <a:r>
                <a:rPr lang="ko-KR" altLang="en-US" sz="1100" b="1" dirty="0" smtClean="0"/>
                <a:t>로 해보세요</a:t>
              </a:r>
              <a:endParaRPr lang="ko-KR" altLang="en-US" sz="11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636107" y="2081991"/>
            <a:ext cx="4870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Tensorflow</a:t>
            </a:r>
            <a:r>
              <a:rPr lang="ko-KR" altLang="en-US" b="1" dirty="0" smtClean="0"/>
              <a:t>의 문제점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개념이 너무 어렵다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앞서 봤다시피 설치가 까다롭다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디버깅이 어렵다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Pytorch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파이썬의 </a:t>
            </a:r>
            <a:r>
              <a:rPr lang="en-US" altLang="ko-KR" b="1" dirty="0" err="1" smtClean="0"/>
              <a:t>Numpy</a:t>
            </a:r>
            <a:r>
              <a:rPr lang="ko-KR" altLang="en-US" b="1" dirty="0" smtClean="0"/>
              <a:t>라이브러리와 유사하다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그래프를 만들면서 동시에 값을 할당할 수 있다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요즘 대세이다</a:t>
            </a:r>
            <a:endParaRPr lang="en-US" altLang="ko-KR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2309683" y="3363955"/>
            <a:ext cx="2096061" cy="249990"/>
            <a:chOff x="2427315" y="1844761"/>
            <a:chExt cx="1908965" cy="674022"/>
          </a:xfrm>
        </p:grpSpPr>
        <p:sp>
          <p:nvSpPr>
            <p:cNvPr id="26" name="Rectangular Callout 25"/>
            <p:cNvSpPr/>
            <p:nvPr/>
          </p:nvSpPr>
          <p:spPr>
            <a:xfrm rot="10800000">
              <a:off x="2427315" y="1886606"/>
              <a:ext cx="1666703" cy="632177"/>
            </a:xfrm>
            <a:prstGeom prst="wedgeRectCallout">
              <a:avLst>
                <a:gd name="adj1" fmla="val -59340"/>
                <a:gd name="adj2" fmla="val 697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35156" y="1844761"/>
              <a:ext cx="1701124" cy="224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넵</a:t>
              </a:r>
              <a:r>
                <a:rPr lang="en-US" altLang="ko-KR" sz="1100" b="1" dirty="0" smtClean="0"/>
                <a:t>, </a:t>
              </a:r>
              <a:r>
                <a:rPr lang="ko-KR" altLang="en-US" sz="1100" b="1" dirty="0" smtClean="0"/>
                <a:t>감사합니다</a:t>
              </a:r>
              <a:r>
                <a:rPr lang="en-US" altLang="ko-KR" sz="1100" b="1" dirty="0" smtClean="0"/>
                <a:t>!!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839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1" u="none" strike="noStrike" kern="0" cap="none" spc="0" normalizeH="0" baseline="0" noProof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 to 1000(w/ </a:t>
              </a:r>
              <a:r>
                <a:rPr lang="en-US" altLang="ko-KR" sz="2800" b="1" i="1" kern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</a:t>
              </a:r>
              <a:r>
                <a:rPr lang="en-US" altLang="ko-KR" sz="28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ytorch</a:t>
              </a:r>
              <a:r>
                <a:rPr kumimoji="0" lang="en-US" altLang="ko-KR" sz="2800" b="1" i="1" u="none" strike="noStrike" kern="0" cap="none" spc="0" normalizeH="0" baseline="0" noProof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en-US" altLang="ko-KR" sz="2800" b="1" i="1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00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5" y="896213"/>
            <a:ext cx="11366222" cy="5676604"/>
            <a:chOff x="463955" y="896213"/>
            <a:chExt cx="11366222" cy="5676604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5" y="896213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p7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Excuse me, what is </a:t>
              </a:r>
              <a:r>
                <a:rPr lang="en-US" altLang="ko-KR" sz="24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r>
                <a:rPr lang="en-US" altLang="ko-KR" sz="2400" b="1" i="1" kern="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?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17" y="3098759"/>
            <a:ext cx="2464271" cy="8624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544370" y="2074846"/>
            <a:ext cx="4638502" cy="3143767"/>
            <a:chOff x="5437296" y="2079032"/>
            <a:chExt cx="4638502" cy="3143767"/>
          </a:xfrm>
        </p:grpSpPr>
        <p:sp>
          <p:nvSpPr>
            <p:cNvPr id="48" name="Rectangle 47"/>
            <p:cNvSpPr/>
            <p:nvPr/>
          </p:nvSpPr>
          <p:spPr>
            <a:xfrm>
              <a:off x="5437296" y="2080588"/>
              <a:ext cx="4638502" cy="3142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37296" y="2079032"/>
              <a:ext cx="4638502" cy="275435"/>
            </a:xfrm>
            <a:prstGeom prst="rect">
              <a:avLst/>
            </a:prstGeom>
            <a:solidFill>
              <a:srgbClr val="B386E5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8"/>
            <p:cNvGrpSpPr/>
            <p:nvPr/>
          </p:nvGrpSpPr>
          <p:grpSpPr>
            <a:xfrm>
              <a:off x="9437955" y="2141809"/>
              <a:ext cx="553165" cy="157040"/>
              <a:chOff x="10963887" y="779236"/>
              <a:chExt cx="912901" cy="249463"/>
            </a:xfrm>
          </p:grpSpPr>
          <p:sp>
            <p:nvSpPr>
              <p:cNvPr id="60" name="직사각형 9"/>
              <p:cNvSpPr/>
              <p:nvPr/>
            </p:nvSpPr>
            <p:spPr>
              <a:xfrm>
                <a:off x="10963887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10"/>
              <p:cNvSpPr/>
              <p:nvPr/>
            </p:nvSpPr>
            <p:spPr>
              <a:xfrm>
                <a:off x="11295606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11"/>
              <p:cNvSpPr/>
              <p:nvPr/>
            </p:nvSpPr>
            <p:spPr>
              <a:xfrm>
                <a:off x="11627325" y="779236"/>
                <a:ext cx="249463" cy="2494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12"/>
              <p:cNvSpPr/>
              <p:nvPr/>
            </p:nvSpPr>
            <p:spPr>
              <a:xfrm>
                <a:off x="11350625" y="834388"/>
                <a:ext cx="139157" cy="1391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13"/>
              <p:cNvSpPr/>
              <p:nvPr/>
            </p:nvSpPr>
            <p:spPr>
              <a:xfrm>
                <a:off x="11016618" y="960945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14"/>
              <p:cNvSpPr/>
              <p:nvPr/>
            </p:nvSpPr>
            <p:spPr>
              <a:xfrm rot="2700000">
                <a:off x="11687201" y="88852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15"/>
              <p:cNvSpPr/>
              <p:nvPr/>
            </p:nvSpPr>
            <p:spPr>
              <a:xfrm rot="18900000">
                <a:off x="11687200" y="88568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5187250" y="3184273"/>
            <a:ext cx="429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페이스북에서 만든 머신러닝 프레임워크</a:t>
            </a:r>
            <a:endParaRPr lang="en-US" altLang="ko-KR" sz="1400" u="sng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26250" y="3650873"/>
            <a:ext cx="429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Pytorch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에서의 </a:t>
            </a:r>
            <a:r>
              <a:rPr lang="en-US" altLang="ko-KR" sz="1400" u="sng" kern="0" dirty="0" smtClean="0">
                <a:ln>
                  <a:solidFill>
                    <a:sysClr val="windowText" lastClr="000000"/>
                  </a:solidFill>
                </a:ln>
              </a:rPr>
              <a:t>Tensors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는 </a:t>
            </a:r>
            <a:r>
              <a:rPr lang="en-US" altLang="ko-KR" sz="1400" u="sng" kern="0" dirty="0" err="1" smtClean="0">
                <a:ln>
                  <a:solidFill>
                    <a:sysClr val="windowText" lastClr="000000"/>
                  </a:solidFill>
                </a:ln>
              </a:rPr>
              <a:t>Numpy</a:t>
            </a:r>
            <a:r>
              <a:rPr lang="ko-KR" altLang="en-US" sz="1400" u="sng" kern="0" dirty="0" smtClean="0">
                <a:ln>
                  <a:solidFill>
                    <a:sysClr val="windowText" lastClr="000000"/>
                  </a:solidFill>
                </a:ln>
              </a:rPr>
              <a:t>의 배열과 비슷하다</a:t>
            </a:r>
            <a:r>
              <a:rPr lang="en-US" altLang="ko-KR" sz="1400" u="sng" kern="0" dirty="0" smtClean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en-US" altLang="ko-KR" sz="1400" kern="0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49" name="그룹 4"/>
          <p:cNvGrpSpPr/>
          <p:nvPr/>
        </p:nvGrpSpPr>
        <p:grpSpPr>
          <a:xfrm>
            <a:off x="6100520" y="2483617"/>
            <a:ext cx="3226181" cy="388742"/>
            <a:chOff x="942365" y="377872"/>
            <a:chExt cx="3514207" cy="443736"/>
          </a:xfrm>
        </p:grpSpPr>
        <p:sp>
          <p:nvSpPr>
            <p:cNvPr id="50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i="1" kern="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Pytorch</a:t>
              </a:r>
              <a:endParaRPr lang="en-US" altLang="ko-KR" sz="20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  <p:sp>
          <p:nvSpPr>
            <p:cNvPr id="53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 rot="7516155" flipH="1">
            <a:off x="2418444" y="3649768"/>
            <a:ext cx="274247" cy="204575"/>
          </a:xfrm>
          <a:prstGeom prst="rightArrow">
            <a:avLst>
              <a:gd name="adj1" fmla="val 34384"/>
              <a:gd name="adj2" fmla="val 1005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07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9843 -0.14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44" grpId="0" animBg="1"/>
      <p:bldP spid="44" grpId="1" animBg="1"/>
      <p:bldP spid="44" grpId="2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595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김민경</dc:creator>
  <cp:lastModifiedBy>a</cp:lastModifiedBy>
  <cp:revision>70</cp:revision>
  <dcterms:created xsi:type="dcterms:W3CDTF">2020-11-20T02:05:44Z</dcterms:created>
  <dcterms:modified xsi:type="dcterms:W3CDTF">2020-12-17T03:36:05Z</dcterms:modified>
</cp:coreProperties>
</file>