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usin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ousine-regular.fntdata"/><Relationship Id="rId14" Type="http://schemas.openxmlformats.org/officeDocument/2006/relationships/slide" Target="slides/slide9.xml"/><Relationship Id="rId17" Type="http://schemas.openxmlformats.org/officeDocument/2006/relationships/font" Target="fonts/Cousine-italic.fntdata"/><Relationship Id="rId16" Type="http://schemas.openxmlformats.org/officeDocument/2006/relationships/font" Target="fonts/Cousin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usin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3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Link in title. Just click and go.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914400" y="3209463"/>
            <a:ext cx="72126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5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5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rot="5400000">
            <a:off x="4527176" y="775269"/>
            <a:ext cx="92587" cy="7106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" name="Shape 58"/>
          <p:cNvSpPr/>
          <p:nvPr/>
        </p:nvSpPr>
        <p:spPr>
          <a:xfrm rot="10800000">
            <a:off x="671075" y="3645018"/>
            <a:ext cx="1326898" cy="99517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triangle"/>
            <a:tailEnd len="lg" w="lg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8365300" y="2299856"/>
            <a:ext cx="0" cy="2075174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0" name="Shape 60"/>
          <p:cNvSpPr/>
          <p:nvPr/>
        </p:nvSpPr>
        <p:spPr>
          <a:xfrm rot="-5400000">
            <a:off x="4525701" y="-1217667"/>
            <a:ext cx="92587" cy="7106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/>
            <a:headEnd len="med" w="med" type="none"/>
            <a:tailEnd len="med" w="med" type="none"/>
          </a:ln>
        </p:spPr>
      </p:sp>
      <p:sp>
        <p:nvSpPr>
          <p:cNvPr id="61" name="Shape 61"/>
          <p:cNvSpPr/>
          <p:nvPr/>
        </p:nvSpPr>
        <p:spPr>
          <a:xfrm>
            <a:off x="7039675" y="1873399"/>
            <a:ext cx="1714199" cy="128564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triangle"/>
            <a:tailEnd len="lg" w="lg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43223" y="1125000"/>
            <a:ext cx="82908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5400000">
            <a:off x="4527176" y="-550510"/>
            <a:ext cx="92587" cy="7106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7" name="Shape 67"/>
          <p:cNvSpPr/>
          <p:nvPr/>
        </p:nvSpPr>
        <p:spPr>
          <a:xfrm rot="-5400000">
            <a:off x="829387" y="856176"/>
            <a:ext cx="995174" cy="132689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triangle"/>
            <a:tailEnd len="lg" w="lg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8365300" y="1345299"/>
            <a:ext cx="0" cy="1696725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9" name="Shape 69"/>
          <p:cNvSpPr/>
          <p:nvPr/>
        </p:nvSpPr>
        <p:spPr>
          <a:xfrm rot="-5400000">
            <a:off x="4525701" y="-2172224"/>
            <a:ext cx="92587" cy="7106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/>
            <a:headEnd len="med" w="med" type="none"/>
            <a:tailEnd len="med" w="med" type="none"/>
          </a:ln>
        </p:spPr>
      </p:sp>
      <p:sp>
        <p:nvSpPr>
          <p:cNvPr id="70" name="Shape 70"/>
          <p:cNvSpPr/>
          <p:nvPr/>
        </p:nvSpPr>
        <p:spPr>
          <a:xfrm rot="5400000">
            <a:off x="6875653" y="2698529"/>
            <a:ext cx="1285649" cy="17141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triangle"/>
            <a:tailEnd len="lg" w="lg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921199" y="1509206"/>
            <a:ext cx="72057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36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b="1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4698564" y="3108818"/>
            <a:ext cx="354239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413600" y="2390400"/>
            <a:ext cx="63168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1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grpSp>
        <p:nvGrpSpPr>
          <p:cNvPr id="75" name="Shape 75"/>
          <p:cNvGrpSpPr/>
          <p:nvPr/>
        </p:nvGrpSpPr>
        <p:grpSpPr>
          <a:xfrm>
            <a:off x="3770055" y="1078293"/>
            <a:ext cx="1580939" cy="1158543"/>
            <a:chOff x="3754950" y="1132925"/>
            <a:chExt cx="1580939" cy="1544724"/>
          </a:xfrm>
        </p:grpSpPr>
        <p:sp>
          <p:nvSpPr>
            <p:cNvPr id="76" name="Shape 76"/>
            <p:cNvSpPr/>
            <p:nvPr/>
          </p:nvSpPr>
          <p:spPr>
            <a:xfrm>
              <a:off x="3907350" y="1285320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3754950" y="1132925"/>
              <a:ext cx="1480498" cy="1480498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triangle"/>
              <a:tailEnd len="lg" w="lg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Shape 78"/>
            <p:cNvCxnSpPr>
              <a:endCxn id="76" idx="1"/>
            </p:cNvCxnSpPr>
            <p:nvPr/>
          </p:nvCxnSpPr>
          <p:spPr>
            <a:xfrm>
              <a:off x="3890221" y="1267892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0" name="Shape 80"/>
            <p:cNvSpPr/>
            <p:nvPr/>
          </p:nvSpPr>
          <p:spPr>
            <a:xfrm>
              <a:off x="4222975" y="1683232"/>
              <a:ext cx="698049" cy="54992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81" name="Shape 81"/>
            <p:cNvCxnSpPr>
              <a:stCxn id="76" idx="5"/>
            </p:cNvCxnSpPr>
            <p:nvPr/>
          </p:nvCxnSpPr>
          <p:spPr>
            <a:xfrm>
              <a:off x="5041978" y="2419949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4244700" y="1591867"/>
              <a:ext cx="654599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20777" y="1239802"/>
            <a:ext cx="39945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731380" y="1239802"/>
            <a:ext cx="39945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34143"/>
            <a:ext cx="2631900" cy="3348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223963" y="1234143"/>
            <a:ext cx="2631900" cy="3348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5990726" y="1234143"/>
            <a:ext cx="2631900" cy="3348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4406308"/>
            <a:ext cx="8229600" cy="5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print.png" id="51" name="Shape 51"/>
          <p:cNvPicPr preferRelativeResize="0"/>
          <p:nvPr/>
        </p:nvPicPr>
        <p:blipFill rotWithShape="1">
          <a:blip r:embed="rId1">
            <a:alphaModFix/>
          </a:blip>
          <a:srcRect b="3297" l="0" r="3297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128400" y="96297"/>
            <a:ext cx="8889600" cy="49452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125000"/>
            <a:ext cx="82296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  <a:defRPr b="0" i="0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  <a:defRPr b="0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Cousine"/>
              <a:buNone/>
              <a:defRPr b="0" i="0" sz="18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990600" y="3209463"/>
            <a:ext cx="72126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1" i="0" lang="en" sz="5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Info 201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Lab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Homework 5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43223" y="1125000"/>
            <a:ext cx="82908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</a:pP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Due 11/01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</a:pP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Content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</a:pPr>
            <a:r>
              <a:rPr b="0" i="0" lang="en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Using github API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</a:pPr>
            <a:r>
              <a:rPr b="0" i="0" lang="en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 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921199" y="1284977"/>
            <a:ext cx="72057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APIs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4698564" y="3108818"/>
            <a:ext cx="354239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Review: API Concepts in a nutshell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43223" y="1125000"/>
            <a:ext cx="82908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sine"/>
              <a:buChar char="▪"/>
            </a:pPr>
            <a:r>
              <a:rPr b="0" i="0" lang="en" sz="2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Usually Transfer information via HTTP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sine"/>
              <a:buChar char="▪"/>
            </a:pPr>
            <a:r>
              <a:rPr b="0" i="0" lang="en" sz="2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Facilities Web Queries of Content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sine"/>
              <a:buChar char="▪"/>
            </a:pPr>
            <a:r>
              <a:rPr b="0" i="0" lang="en" sz="2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Generally you: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sine"/>
              <a:buChar char="▫"/>
            </a:pPr>
            <a:r>
              <a:rPr b="0" i="0" lang="en" sz="2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Go to a url asking for something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sine"/>
              <a:buChar char="▫"/>
            </a:pPr>
            <a:r>
              <a:rPr b="0" i="0" lang="en" sz="2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The url will then send you the information you want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B7B7B7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04329" y="493831"/>
            <a:ext cx="8229600" cy="41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get some review/practice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43223" y="1125000"/>
            <a:ext cx="8290800" cy="36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43223" y="1125000"/>
            <a:ext cx="82908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flipH="1" rot="10800000">
            <a:off x="404325" y="87037"/>
            <a:ext cx="8229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43223" y="1125000"/>
            <a:ext cx="82908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921199" y="1284977"/>
            <a:ext cx="7205700" cy="1159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1" i="0" lang="en" sz="6000" u="none" cap="none" strike="noStrike">
                <a:solidFill>
                  <a:srgbClr val="9FC5E8"/>
                </a:solidFill>
                <a:latin typeface="Cousine"/>
                <a:ea typeface="Cousine"/>
                <a:cs typeface="Cousine"/>
                <a:sym typeface="Cousine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1" i="0" lang="en" sz="3600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Lab Exercise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4698564" y="3108818"/>
            <a:ext cx="354239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04329" y="493831"/>
            <a:ext cx="8229600" cy="4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Don’t forget...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43223" y="1125000"/>
            <a:ext cx="8290800" cy="3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</a:pP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Homework </a:t>
            </a:r>
            <a:r>
              <a:rPr lang="en"/>
              <a:t>5</a:t>
            </a: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due </a:t>
            </a:r>
            <a:r>
              <a:rPr lang="en"/>
              <a:t>11/01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</a:pP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Homework 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returned on 10/</a:t>
            </a:r>
            <a:r>
              <a:rPr lang="en"/>
              <a:t>25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▪"/>
            </a:pPr>
            <a:r>
              <a:rPr b="0" i="0" lang="en" sz="30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Questions?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</a:pPr>
            <a:r>
              <a:rPr b="0" i="0" lang="en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Modules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</a:pPr>
            <a:r>
              <a:rPr b="0" i="0" lang="en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Google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</a:pPr>
            <a:r>
              <a:rPr b="0" i="0" lang="en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Neighbor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▫"/>
            </a:pPr>
            <a:r>
              <a:rPr b="0" i="0" lang="en" sz="2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Then after all that...</a:t>
            </a: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Ask your TA</a:t>
            </a: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Slack</a:t>
            </a: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Email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sin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