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3" r:id="rId4"/>
    <p:sldId id="258" r:id="rId5"/>
    <p:sldId id="259" r:id="rId6"/>
    <p:sldId id="260" r:id="rId7"/>
    <p:sldId id="270" r:id="rId8"/>
    <p:sldId id="261" r:id="rId9"/>
    <p:sldId id="264" r:id="rId10"/>
    <p:sldId id="277" r:id="rId11"/>
    <p:sldId id="272" r:id="rId12"/>
    <p:sldId id="275" r:id="rId13"/>
    <p:sldId id="27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0D4EE-CEFA-48A8-9FAB-A611267C6C1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52B7-3B10-46C7-A2C2-D482909F4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9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3A5F9-0B9E-4006-90F2-306EC55551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8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52B7-3B10-46C7-A2C2-D482909F46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52B7-3B10-46C7-A2C2-D482909F46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Converges, advertise for enemies, graph structure has something to do with it (eigenvectors)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52B7-3B10-46C7-A2C2-D482909F46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9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8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1A69-8B5A-428A-9E28-852D07B6E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0" i="0" dirty="0">
                <a:effectLst/>
                <a:latin typeface="Arial" panose="020B0604020202020204" pitchFamily="34" charset="0"/>
              </a:rPr>
              <a:t>Scalable Equilibrium Computation in Multi-agent Influence Games on Networks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2A213-F6C3-4347-886E-C87341953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Fotini</a:t>
            </a:r>
            <a:r>
              <a:rPr lang="en-US" dirty="0"/>
              <a:t> </a:t>
            </a:r>
            <a:r>
              <a:rPr lang="en-US" dirty="0" err="1"/>
              <a:t>Christia</a:t>
            </a:r>
            <a:r>
              <a:rPr lang="en-US" dirty="0"/>
              <a:t>, Michael Curry, </a:t>
            </a:r>
            <a:r>
              <a:rPr lang="en-US" dirty="0" err="1"/>
              <a:t>Constantinos</a:t>
            </a:r>
            <a:r>
              <a:rPr lang="en-US" dirty="0"/>
              <a:t> Daskalakis, Erik </a:t>
            </a:r>
            <a:r>
              <a:rPr lang="en-US" dirty="0" err="1"/>
              <a:t>Demaine</a:t>
            </a:r>
            <a:r>
              <a:rPr lang="en-US" dirty="0"/>
              <a:t>, John P. Dickerson, </a:t>
            </a:r>
            <a:r>
              <a:rPr lang="en-US" dirty="0" err="1"/>
              <a:t>MohammadTaghi</a:t>
            </a:r>
            <a:r>
              <a:rPr lang="en-US" dirty="0"/>
              <a:t> </a:t>
            </a:r>
            <a:r>
              <a:rPr lang="en-US" dirty="0" err="1"/>
              <a:t>Hajiaghayi</a:t>
            </a:r>
            <a:r>
              <a:rPr lang="en-US" dirty="0"/>
              <a:t>, Adam </a:t>
            </a:r>
            <a:r>
              <a:rPr lang="en-US" dirty="0" err="1"/>
              <a:t>Heseterberg</a:t>
            </a:r>
            <a:r>
              <a:rPr lang="en-US" dirty="0"/>
              <a:t>, Marina Knittel*, and Aidan </a:t>
            </a:r>
            <a:r>
              <a:rPr lang="en-US" dirty="0" err="1"/>
              <a:t>Milliff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CBC87C-5FB6-4A64-A17D-61E217C2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B2E35B-BB27-4E6E-A923-7F58F1BA0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Under certain non-restrictive conditions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can show: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There exists a pure Nash equilibrium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The equilibrium is unique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Agents using no-regret learning dynamics will converge to the equilibrium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linear, the equilibrium can be found with convex programming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B2E35B-BB27-4E6E-A923-7F58F1BA0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6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4466-7766-414D-8033-C7078840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two-player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A002-CFB9-BC40-9564-6B07CD63C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9925216" cy="4023359"/>
          </a:xfrm>
        </p:spPr>
        <p:txBody>
          <a:bodyPr/>
          <a:lstStyle/>
          <a:p>
            <a:r>
              <a:rPr lang="en-US" dirty="0"/>
              <a:t>In the two player case, we can treat the constant-sum game as a saddle-point problem.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use saddle-point mirror descent on the simplex (equivalent to the famous multiplicative weight updates algorithm).</a:t>
            </a:r>
          </a:p>
          <a:p>
            <a:pPr marL="0" indent="0">
              <a:buNone/>
            </a:pPr>
            <a:r>
              <a:rPr lang="en-US" dirty="0"/>
              <a:t>To validate our approach we run this algorithm on large, randomly generated graphs.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A1A9B-8376-8044-B717-6EDB92E0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64080"/>
            <a:ext cx="4589780" cy="6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7178-6E96-4191-B1FB-B6467EF0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two-player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36AF0-C266-4FAF-90AE-C0BA8E82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Results of one experiment on a Watts-</a:t>
            </a:r>
            <a:r>
              <a:rPr lang="en-US" sz="2400" dirty="0" err="1">
                <a:solidFill>
                  <a:schemeClr val="bg1"/>
                </a:solidFill>
              </a:rPr>
              <a:t>Strogatz</a:t>
            </a:r>
            <a:r>
              <a:rPr lang="en-US" sz="2400" dirty="0">
                <a:solidFill>
                  <a:schemeClr val="bg1"/>
                </a:solidFill>
              </a:rPr>
              <a:t> graph of 1000 nodes and parameters d=3, p=0.2.</a:t>
            </a:r>
          </a:p>
        </p:txBody>
      </p:sp>
      <p:pic>
        <p:nvPicPr>
          <p:cNvPr id="8" name="Content Placeholder 7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A6E5C0BA-0F90-BD41-8F3A-80046DF5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69" y="144179"/>
            <a:ext cx="4167642" cy="2781901"/>
          </a:xfrm>
          <a:prstGeom prst="rect">
            <a:avLst/>
          </a:prstGeom>
        </p:spPr>
      </p:pic>
      <p:pic>
        <p:nvPicPr>
          <p:cNvPr id="9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E9DF5136-17EA-E841-8902-3261F4731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801" y="3227005"/>
            <a:ext cx="4165910" cy="2777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B171B-F490-AD40-B4AE-69496DCFAFD7}"/>
              </a:ext>
            </a:extLst>
          </p:cNvPr>
          <p:cNvSpPr txBox="1"/>
          <p:nvPr/>
        </p:nvSpPr>
        <p:spPr>
          <a:xfrm>
            <a:off x="9187853" y="814029"/>
            <a:ext cx="257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of saddle point objective.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E3E9F-7C2B-FE48-B516-7357014AF662}"/>
              </a:ext>
            </a:extLst>
          </p:cNvPr>
          <p:cNvSpPr txBox="1"/>
          <p:nvPr/>
        </p:nvSpPr>
        <p:spPr>
          <a:xfrm>
            <a:off x="9163661" y="3112299"/>
            <a:ext cx="257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Equilibrium budgets (as % change from uniform budget). Nodes are sorted by second eigenvector of adjacency matrix, reflecting graph structure.</a:t>
            </a:r>
          </a:p>
          <a:p>
            <a:endParaRPr lang="en-US" dirty="0"/>
          </a:p>
          <a:p>
            <a:r>
              <a:rPr lang="en-US" dirty="0"/>
              <a:t>Initially favorable nodes are highlighted with red/blue points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26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21D313-FA7C-4CE6-954B-6BD3C464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58054-404F-4276-A675-8D904800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Evaluate model effectiveness on real data</a:t>
            </a:r>
          </a:p>
          <a:p>
            <a:pPr lvl="2"/>
            <a:r>
              <a:rPr lang="en-US" sz="2400" dirty="0"/>
              <a:t>Do nodes actually behave this way?</a:t>
            </a:r>
          </a:p>
          <a:p>
            <a:pPr lvl="2"/>
            <a:r>
              <a:rPr lang="en-US" sz="2400" dirty="0"/>
              <a:t>How do optimal budgeting strategies compare to real strategies?</a:t>
            </a:r>
          </a:p>
          <a:p>
            <a:pPr lvl="2"/>
            <a:r>
              <a:rPr lang="en-US" sz="2400" dirty="0"/>
              <a:t>How well does this generalize?</a:t>
            </a:r>
          </a:p>
          <a:p>
            <a:pPr lvl="1"/>
            <a:r>
              <a:rPr lang="en-US" sz="2800" dirty="0"/>
              <a:t>Can mirror descent-based approaches solve the general multi-agent problem?</a:t>
            </a:r>
          </a:p>
        </p:txBody>
      </p:sp>
    </p:spTree>
    <p:extLst>
      <p:ext uri="{BB962C8B-B14F-4D97-AF65-F5344CB8AC3E}">
        <p14:creationId xmlns:p14="http://schemas.microsoft.com/office/powerpoint/2010/main" val="112045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F98628-4C9F-469A-A202-CC90A5BD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A62267-6EF9-4D8D-9CAF-47AF26E98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7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52C55-A7C4-484E-AFB3-E2C3C36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br>
              <a:rPr lang="en-US" dirty="0"/>
            </a:br>
            <a:r>
              <a:rPr lang="en-US" sz="4800" dirty="0"/>
              <a:t>Single-agent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64EA7-2F04-42FF-A480-07D4AAD40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E070-0678-41D6-87EE-075CA42A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Spreading Processes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36DF5B-638D-4C6B-B7BD-2F50D781F9B8}"/>
              </a:ext>
            </a:extLst>
          </p:cNvPr>
          <p:cNvSpPr/>
          <p:nvPr/>
        </p:nvSpPr>
        <p:spPr>
          <a:xfrm>
            <a:off x="3229761" y="38857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110F5D-7D56-4DD6-BBE6-F7D5CF668D88}"/>
              </a:ext>
            </a:extLst>
          </p:cNvPr>
          <p:cNvSpPr/>
          <p:nvPr/>
        </p:nvSpPr>
        <p:spPr>
          <a:xfrm>
            <a:off x="3158578" y="2798566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00CDDB-F7BD-4E90-AD73-B6DECE4475FE}"/>
              </a:ext>
            </a:extLst>
          </p:cNvPr>
          <p:cNvSpPr/>
          <p:nvPr/>
        </p:nvSpPr>
        <p:spPr>
          <a:xfrm>
            <a:off x="3966716" y="456492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F3095-E343-4B8B-975B-3EBD45E977A9}"/>
              </a:ext>
            </a:extLst>
          </p:cNvPr>
          <p:cNvSpPr/>
          <p:nvPr/>
        </p:nvSpPr>
        <p:spPr>
          <a:xfrm>
            <a:off x="5134062" y="3859773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F92580-373F-428C-A163-F0C8488760B7}"/>
              </a:ext>
            </a:extLst>
          </p:cNvPr>
          <p:cNvSpPr/>
          <p:nvPr/>
        </p:nvSpPr>
        <p:spPr>
          <a:xfrm>
            <a:off x="6473259" y="3772107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C6BF3-C010-4813-B69A-3E8A5AAAEAC8}"/>
              </a:ext>
            </a:extLst>
          </p:cNvPr>
          <p:cNvSpPr/>
          <p:nvPr/>
        </p:nvSpPr>
        <p:spPr>
          <a:xfrm>
            <a:off x="6710532" y="5555084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95535-ACAB-4D94-81F6-64310CEA17CE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0AF5B-C85C-4615-98D2-031269C03DF0}"/>
              </a:ext>
            </a:extLst>
          </p:cNvPr>
          <p:cNvSpPr/>
          <p:nvPr/>
        </p:nvSpPr>
        <p:spPr>
          <a:xfrm>
            <a:off x="2163083" y="5057772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1914C1-3F46-425C-9F47-D2BFB7153ACE}"/>
              </a:ext>
            </a:extLst>
          </p:cNvPr>
          <p:cNvSpPr/>
          <p:nvPr/>
        </p:nvSpPr>
        <p:spPr>
          <a:xfrm>
            <a:off x="1942052" y="318655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462C6-4AFC-416E-9C39-DDDE9FCCEF77}"/>
              </a:ext>
            </a:extLst>
          </p:cNvPr>
          <p:cNvSpPr/>
          <p:nvPr/>
        </p:nvSpPr>
        <p:spPr>
          <a:xfrm>
            <a:off x="5712888" y="548723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51959-059C-410E-A83E-3939F3F8A511}"/>
              </a:ext>
            </a:extLst>
          </p:cNvPr>
          <p:cNvSpPr/>
          <p:nvPr/>
        </p:nvSpPr>
        <p:spPr>
          <a:xfrm>
            <a:off x="6540901" y="4663595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18D43D-559B-4A98-8FB7-D158841B40A5}"/>
              </a:ext>
            </a:extLst>
          </p:cNvPr>
          <p:cNvSpPr/>
          <p:nvPr/>
        </p:nvSpPr>
        <p:spPr>
          <a:xfrm>
            <a:off x="7574714" y="3071522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3375F-88C7-4CD4-BA55-65F2F26BB5F1}"/>
              </a:ext>
            </a:extLst>
          </p:cNvPr>
          <p:cNvCxnSpPr>
            <a:cxnSpLocks/>
            <a:stCxn id="12" idx="7"/>
            <a:endCxn id="5" idx="2"/>
          </p:cNvCxnSpPr>
          <p:nvPr/>
        </p:nvCxnSpPr>
        <p:spPr>
          <a:xfrm flipV="1">
            <a:off x="2113903" y="2899234"/>
            <a:ext cx="1044675" cy="3168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795F96-64A7-4AE4-9BEB-AFF0F2E8D73E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>
            <a:off x="2113903" y="3358409"/>
            <a:ext cx="1115858" cy="628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2D8E8A-6FC4-4D1B-8FD4-CFA88F610C08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042720" y="3387894"/>
            <a:ext cx="221031" cy="166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349312-1E2D-41BF-AB43-7EF8803C3DE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3259246" y="2999902"/>
            <a:ext cx="71183" cy="88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92E6D7-1C48-4C45-B6FF-7DE382F63F20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330429" y="2970417"/>
            <a:ext cx="1833118" cy="918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9CF63-4683-4818-973C-CD8DC2C8EDA5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334934" y="4057629"/>
            <a:ext cx="924312" cy="1029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611DE2-C8F0-4047-A2C1-55134B440DB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401612" y="4057629"/>
            <a:ext cx="594589" cy="53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3B386A-FCFC-4D20-89A3-813A439894B4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2334934" y="4736779"/>
            <a:ext cx="1661267" cy="492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1C5B3-1277-40E3-8645-6B7DF6C464C7}"/>
              </a:ext>
            </a:extLst>
          </p:cNvPr>
          <p:cNvCxnSpPr>
            <a:cxnSpLocks/>
            <a:stCxn id="6" idx="7"/>
            <a:endCxn id="7" idx="4"/>
          </p:cNvCxnSpPr>
          <p:nvPr/>
        </p:nvCxnSpPr>
        <p:spPr>
          <a:xfrm flipV="1">
            <a:off x="4138567" y="4061109"/>
            <a:ext cx="1096163" cy="533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B5B440-5662-4EC8-8D17-276BFCABB65A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305913" y="3872775"/>
            <a:ext cx="1167346" cy="16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6AADC-7287-43C1-8AFC-56A1A7327B15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305913" y="4031624"/>
            <a:ext cx="436460" cy="148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26C4E3-AD51-438D-A19F-3E084CE722B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5884739" y="4835446"/>
            <a:ext cx="685647" cy="681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708630-A720-4238-89A4-57F3CA009A6F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6573927" y="3973443"/>
            <a:ext cx="67642" cy="69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D9164D-BE2E-4A9B-957D-E4C85443E128}"/>
              </a:ext>
            </a:extLst>
          </p:cNvPr>
          <p:cNvCxnSpPr>
            <a:cxnSpLocks/>
            <a:stCxn id="9" idx="3"/>
            <a:endCxn id="13" idx="6"/>
          </p:cNvCxnSpPr>
          <p:nvPr/>
        </p:nvCxnSpPr>
        <p:spPr>
          <a:xfrm flipH="1" flipV="1">
            <a:off x="5914224" y="5587906"/>
            <a:ext cx="825793" cy="139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6D0F20-7F66-45DD-BE05-5FBC3D14AFD5}"/>
              </a:ext>
            </a:extLst>
          </p:cNvPr>
          <p:cNvCxnSpPr>
            <a:cxnSpLocks/>
            <a:stCxn id="9" idx="1"/>
            <a:endCxn id="14" idx="5"/>
          </p:cNvCxnSpPr>
          <p:nvPr/>
        </p:nvCxnSpPr>
        <p:spPr>
          <a:xfrm flipH="1" flipV="1">
            <a:off x="6712752" y="4835446"/>
            <a:ext cx="27265" cy="749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A1E63-591F-4FB6-A30F-DDEC99E743F3}"/>
              </a:ext>
            </a:extLst>
          </p:cNvPr>
          <p:cNvCxnSpPr>
            <a:cxnSpLocks/>
            <a:stCxn id="10" idx="2"/>
            <a:endCxn id="14" idx="6"/>
          </p:cNvCxnSpPr>
          <p:nvPr/>
        </p:nvCxnSpPr>
        <p:spPr>
          <a:xfrm flipH="1">
            <a:off x="6742237" y="4665596"/>
            <a:ext cx="449240" cy="98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9B645-597D-4D76-A91F-D993D99E0714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6811200" y="4766264"/>
            <a:ext cx="480945" cy="78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9994B0-1F74-4166-A6BE-EE6B1A9CF4B1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6645110" y="3172190"/>
            <a:ext cx="929604" cy="62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38CA75B8-8E8C-40F3-B0FB-9C5A8E8BEB20}"/>
              </a:ext>
            </a:extLst>
          </p:cNvPr>
          <p:cNvSpPr/>
          <p:nvPr/>
        </p:nvSpPr>
        <p:spPr>
          <a:xfrm>
            <a:off x="8585218" y="411444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C195FC-0E4C-425E-8C8B-398F6C73CDB3}"/>
              </a:ext>
            </a:extLst>
          </p:cNvPr>
          <p:cNvSpPr/>
          <p:nvPr/>
        </p:nvSpPr>
        <p:spPr>
          <a:xfrm>
            <a:off x="9161118" y="3100943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77C69CB-B264-4E5F-BCF2-7D1D6C21A9D5}"/>
              </a:ext>
            </a:extLst>
          </p:cNvPr>
          <p:cNvCxnSpPr>
            <a:cxnSpLocks/>
            <a:stCxn id="85" idx="2"/>
            <a:endCxn id="10" idx="6"/>
          </p:cNvCxnSpPr>
          <p:nvPr/>
        </p:nvCxnSpPr>
        <p:spPr>
          <a:xfrm flipH="1">
            <a:off x="7392813" y="4215116"/>
            <a:ext cx="1192405" cy="45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67B78C-F73E-4357-A7E4-DDE0B996E3D7}"/>
              </a:ext>
            </a:extLst>
          </p:cNvPr>
          <p:cNvCxnSpPr>
            <a:cxnSpLocks/>
            <a:stCxn id="86" idx="4"/>
            <a:endCxn id="85" idx="0"/>
          </p:cNvCxnSpPr>
          <p:nvPr/>
        </p:nvCxnSpPr>
        <p:spPr>
          <a:xfrm flipH="1">
            <a:off x="8685886" y="3302279"/>
            <a:ext cx="575900" cy="81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D55D32-9932-40C5-A382-5FA2B2A8C673}"/>
              </a:ext>
            </a:extLst>
          </p:cNvPr>
          <p:cNvCxnSpPr>
            <a:cxnSpLocks/>
            <a:stCxn id="86" idx="2"/>
            <a:endCxn id="15" idx="7"/>
          </p:cNvCxnSpPr>
          <p:nvPr/>
        </p:nvCxnSpPr>
        <p:spPr>
          <a:xfrm flipH="1" flipV="1">
            <a:off x="7746565" y="3101007"/>
            <a:ext cx="1414553" cy="100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5A9304CD-7C44-4037-A90C-57847368A84C}"/>
              </a:ext>
            </a:extLst>
          </p:cNvPr>
          <p:cNvSpPr/>
          <p:nvPr/>
        </p:nvSpPr>
        <p:spPr>
          <a:xfrm>
            <a:off x="855250" y="4315784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8363CC-9593-48E6-8241-4BB8442EB27A}"/>
              </a:ext>
            </a:extLst>
          </p:cNvPr>
          <p:cNvCxnSpPr>
            <a:cxnSpLocks/>
            <a:stCxn id="109" idx="7"/>
            <a:endCxn id="12" idx="3"/>
          </p:cNvCxnSpPr>
          <p:nvPr/>
        </p:nvCxnSpPr>
        <p:spPr>
          <a:xfrm flipV="1">
            <a:off x="1027101" y="3358409"/>
            <a:ext cx="944436" cy="986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78BE31B-4DFB-4627-944C-4C92A24D234A}"/>
              </a:ext>
            </a:extLst>
          </p:cNvPr>
          <p:cNvCxnSpPr>
            <a:cxnSpLocks/>
            <a:stCxn id="109" idx="5"/>
            <a:endCxn id="11" idx="1"/>
          </p:cNvCxnSpPr>
          <p:nvPr/>
        </p:nvCxnSpPr>
        <p:spPr>
          <a:xfrm>
            <a:off x="1027101" y="4487635"/>
            <a:ext cx="1165467" cy="59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10376-6CB8-483F-9849-C907EFE3A180}"/>
              </a:ext>
            </a:extLst>
          </p:cNvPr>
          <p:cNvCxnSpPr>
            <a:cxnSpLocks/>
            <a:stCxn id="109" idx="6"/>
            <a:endCxn id="4" idx="2"/>
          </p:cNvCxnSpPr>
          <p:nvPr/>
        </p:nvCxnSpPr>
        <p:spPr>
          <a:xfrm flipV="1">
            <a:off x="1056586" y="3986446"/>
            <a:ext cx="2173175" cy="43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BCEEBF-0067-4705-A9C5-1ACFD141A005}"/>
              </a:ext>
            </a:extLst>
          </p:cNvPr>
          <p:cNvCxnSpPr>
            <a:cxnSpLocks/>
            <a:stCxn id="109" idx="6"/>
            <a:endCxn id="5" idx="3"/>
          </p:cNvCxnSpPr>
          <p:nvPr/>
        </p:nvCxnSpPr>
        <p:spPr>
          <a:xfrm flipV="1">
            <a:off x="1056586" y="2970417"/>
            <a:ext cx="2131477" cy="1446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CB9324A-34EA-40E2-991C-6C02A8EE8B0A}"/>
              </a:ext>
            </a:extLst>
          </p:cNvPr>
          <p:cNvCxnSpPr>
            <a:cxnSpLocks/>
            <a:stCxn id="109" idx="6"/>
            <a:endCxn id="6" idx="2"/>
          </p:cNvCxnSpPr>
          <p:nvPr/>
        </p:nvCxnSpPr>
        <p:spPr>
          <a:xfrm>
            <a:off x="1056586" y="4416452"/>
            <a:ext cx="2910130" cy="249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3EEF5A1-BE17-4A90-AEB8-61FF0837A908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2334934" y="2970417"/>
            <a:ext cx="853129" cy="2116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3BEB892-57B3-4470-B3E5-DD29E15CB341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84739" y="4736779"/>
            <a:ext cx="1336223" cy="77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4015D8E-EBA6-46C9-B83F-BDA17A575E66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813556" y="3943958"/>
            <a:ext cx="689188" cy="1543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109CD9B-FD69-45D0-B692-D4EC596CA2BC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6645110" y="3943958"/>
            <a:ext cx="575852" cy="650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63F94B-B8FF-4ADE-985B-0FE02A85BB27}"/>
              </a:ext>
            </a:extLst>
          </p:cNvPr>
          <p:cNvCxnSpPr>
            <a:cxnSpLocks/>
            <a:stCxn id="15" idx="5"/>
            <a:endCxn id="85" idx="1"/>
          </p:cNvCxnSpPr>
          <p:nvPr/>
        </p:nvCxnSpPr>
        <p:spPr>
          <a:xfrm>
            <a:off x="7746565" y="3243373"/>
            <a:ext cx="868138" cy="90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C4195613-3197-4129-B623-AAE14E5578C9}"/>
              </a:ext>
            </a:extLst>
          </p:cNvPr>
          <p:cNvSpPr/>
          <p:nvPr/>
        </p:nvSpPr>
        <p:spPr>
          <a:xfrm>
            <a:off x="8487397" y="2623331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2395F36-DE5B-4388-91B3-4C287BDA4C6A}"/>
              </a:ext>
            </a:extLst>
          </p:cNvPr>
          <p:cNvCxnSpPr>
            <a:cxnSpLocks/>
            <a:stCxn id="233" idx="3"/>
            <a:endCxn id="15" idx="7"/>
          </p:cNvCxnSpPr>
          <p:nvPr/>
        </p:nvCxnSpPr>
        <p:spPr>
          <a:xfrm flipH="1">
            <a:off x="7746565" y="2795182"/>
            <a:ext cx="770317" cy="305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5127BF0-3A59-4B82-A542-F7E8BDE25B21}"/>
              </a:ext>
            </a:extLst>
          </p:cNvPr>
          <p:cNvCxnSpPr>
            <a:cxnSpLocks/>
            <a:stCxn id="233" idx="4"/>
            <a:endCxn id="85" idx="0"/>
          </p:cNvCxnSpPr>
          <p:nvPr/>
        </p:nvCxnSpPr>
        <p:spPr>
          <a:xfrm>
            <a:off x="8588065" y="2824667"/>
            <a:ext cx="97821" cy="128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7524798-75A3-47F1-8F1D-C402D6EC71F6}"/>
              </a:ext>
            </a:extLst>
          </p:cNvPr>
          <p:cNvCxnSpPr>
            <a:cxnSpLocks/>
            <a:stCxn id="233" idx="5"/>
            <a:endCxn id="86" idx="1"/>
          </p:cNvCxnSpPr>
          <p:nvPr/>
        </p:nvCxnSpPr>
        <p:spPr>
          <a:xfrm>
            <a:off x="8659248" y="2795182"/>
            <a:ext cx="531355" cy="33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BC415320-2FCF-4CE7-9B3B-77C5D3422C7E}"/>
              </a:ext>
            </a:extLst>
          </p:cNvPr>
          <p:cNvSpPr/>
          <p:nvPr/>
        </p:nvSpPr>
        <p:spPr>
          <a:xfrm>
            <a:off x="9213417" y="372076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8D30E16-8A2D-49A6-AC45-1D4B20E0ACB6}"/>
              </a:ext>
            </a:extLst>
          </p:cNvPr>
          <p:cNvCxnSpPr>
            <a:cxnSpLocks/>
            <a:stCxn id="251" idx="2"/>
            <a:endCxn id="85" idx="6"/>
          </p:cNvCxnSpPr>
          <p:nvPr/>
        </p:nvCxnSpPr>
        <p:spPr>
          <a:xfrm flipH="1">
            <a:off x="8786554" y="3821436"/>
            <a:ext cx="426863" cy="393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B4888-2D76-4510-B373-7ECF3FB34F52}"/>
              </a:ext>
            </a:extLst>
          </p:cNvPr>
          <p:cNvCxnSpPr>
            <a:cxnSpLocks/>
            <a:stCxn id="86" idx="5"/>
            <a:endCxn id="251" idx="0"/>
          </p:cNvCxnSpPr>
          <p:nvPr/>
        </p:nvCxnSpPr>
        <p:spPr>
          <a:xfrm flipH="1">
            <a:off x="9314085" y="3272794"/>
            <a:ext cx="18884" cy="44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6B124366-25A6-4E47-8B3F-E240517C4C27}"/>
              </a:ext>
            </a:extLst>
          </p:cNvPr>
          <p:cNvSpPr/>
          <p:nvPr/>
        </p:nvSpPr>
        <p:spPr>
          <a:xfrm>
            <a:off x="7726404" y="3788657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449AD85-6655-4955-90CB-3F996E8575BE}"/>
              </a:ext>
            </a:extLst>
          </p:cNvPr>
          <p:cNvCxnSpPr>
            <a:cxnSpLocks/>
            <a:stCxn id="285" idx="6"/>
            <a:endCxn id="85" idx="2"/>
          </p:cNvCxnSpPr>
          <p:nvPr/>
        </p:nvCxnSpPr>
        <p:spPr>
          <a:xfrm>
            <a:off x="7927740" y="3889325"/>
            <a:ext cx="657478" cy="325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14D7915-D624-4651-8F3D-69F3346F5ED3}"/>
              </a:ext>
            </a:extLst>
          </p:cNvPr>
          <p:cNvCxnSpPr>
            <a:cxnSpLocks/>
            <a:stCxn id="15" idx="4"/>
            <a:endCxn id="285" idx="0"/>
          </p:cNvCxnSpPr>
          <p:nvPr/>
        </p:nvCxnSpPr>
        <p:spPr>
          <a:xfrm>
            <a:off x="7675382" y="3272858"/>
            <a:ext cx="151690" cy="515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59BC248-B08D-4870-ACD4-59B4EC6499A8}"/>
              </a:ext>
            </a:extLst>
          </p:cNvPr>
          <p:cNvCxnSpPr>
            <a:cxnSpLocks/>
            <a:stCxn id="285" idx="7"/>
            <a:endCxn id="233" idx="4"/>
          </p:cNvCxnSpPr>
          <p:nvPr/>
        </p:nvCxnSpPr>
        <p:spPr>
          <a:xfrm flipV="1">
            <a:off x="7898255" y="2824667"/>
            <a:ext cx="689810" cy="993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21AF503D-BFB9-408F-9934-B96696E93C36}"/>
              </a:ext>
            </a:extLst>
          </p:cNvPr>
          <p:cNvSpPr/>
          <p:nvPr/>
        </p:nvSpPr>
        <p:spPr>
          <a:xfrm>
            <a:off x="6471365" y="3772107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4F9553A-0A5C-477E-92C3-F18A3F638B28}"/>
              </a:ext>
            </a:extLst>
          </p:cNvPr>
          <p:cNvSpPr/>
          <p:nvPr/>
        </p:nvSpPr>
        <p:spPr>
          <a:xfrm>
            <a:off x="8582371" y="411444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E4FC02D4-EB50-4A94-9A5A-5C2468DB677C}"/>
              </a:ext>
            </a:extLst>
          </p:cNvPr>
          <p:cNvSpPr/>
          <p:nvPr/>
        </p:nvSpPr>
        <p:spPr>
          <a:xfrm>
            <a:off x="8485415" y="2623331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87509966-AE4B-44B5-AEC1-FE481C6AA949}"/>
              </a:ext>
            </a:extLst>
          </p:cNvPr>
          <p:cNvSpPr/>
          <p:nvPr/>
        </p:nvSpPr>
        <p:spPr>
          <a:xfrm>
            <a:off x="9212479" y="3720080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06FDBB03-3AAA-4507-8133-DFB685F3D86C}"/>
              </a:ext>
            </a:extLst>
          </p:cNvPr>
          <p:cNvSpPr/>
          <p:nvPr/>
        </p:nvSpPr>
        <p:spPr>
          <a:xfrm>
            <a:off x="7725906" y="3788657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C9CA8AF9-0D11-4213-950D-7CCA0A793001}"/>
              </a:ext>
            </a:extLst>
          </p:cNvPr>
          <p:cNvSpPr/>
          <p:nvPr/>
        </p:nvSpPr>
        <p:spPr>
          <a:xfrm>
            <a:off x="7571867" y="3071522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9AF1CF9-BDD4-4291-B830-399A8DF30933}"/>
              </a:ext>
            </a:extLst>
          </p:cNvPr>
          <p:cNvSpPr/>
          <p:nvPr/>
        </p:nvSpPr>
        <p:spPr>
          <a:xfrm>
            <a:off x="9155126" y="3096447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7BE051AB-2602-452A-B5D2-8A72C11D5B89}"/>
              </a:ext>
            </a:extLst>
          </p:cNvPr>
          <p:cNvCxnSpPr>
            <a:cxnSpLocks/>
            <a:stCxn id="302" idx="3"/>
            <a:endCxn id="10" idx="7"/>
          </p:cNvCxnSpPr>
          <p:nvPr/>
        </p:nvCxnSpPr>
        <p:spPr>
          <a:xfrm flipH="1">
            <a:off x="7363328" y="3960508"/>
            <a:ext cx="392063" cy="6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6BC5F03-BE4B-40A8-9318-7338BD96645D}"/>
              </a:ext>
            </a:extLst>
          </p:cNvPr>
          <p:cNvCxnSpPr>
            <a:cxnSpLocks/>
            <a:stCxn id="304" idx="3"/>
            <a:endCxn id="10" idx="7"/>
          </p:cNvCxnSpPr>
          <p:nvPr/>
        </p:nvCxnSpPr>
        <p:spPr>
          <a:xfrm flipH="1">
            <a:off x="7363328" y="3268298"/>
            <a:ext cx="1821283" cy="1326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1162BE7D-D966-46AB-B918-B739575C0A1E}"/>
              </a:ext>
            </a:extLst>
          </p:cNvPr>
          <p:cNvSpPr/>
          <p:nvPr/>
        </p:nvSpPr>
        <p:spPr>
          <a:xfrm>
            <a:off x="6710532" y="5555083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DF8F53EF-3BA8-4BD3-AB3C-6051AE3CE80C}"/>
              </a:ext>
            </a:extLst>
          </p:cNvPr>
          <p:cNvSpPr/>
          <p:nvPr/>
        </p:nvSpPr>
        <p:spPr>
          <a:xfrm>
            <a:off x="7191477" y="456492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C17CE064-B6F6-43B9-8D45-B1EFC35DB579}"/>
              </a:ext>
            </a:extLst>
          </p:cNvPr>
          <p:cNvSpPr/>
          <p:nvPr/>
        </p:nvSpPr>
        <p:spPr>
          <a:xfrm>
            <a:off x="6540901" y="4661594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645BB985-1D32-45D5-BD4D-E84967B75B71}"/>
              </a:ext>
            </a:extLst>
          </p:cNvPr>
          <p:cNvSpPr/>
          <p:nvPr/>
        </p:nvSpPr>
        <p:spPr>
          <a:xfrm>
            <a:off x="5128070" y="3860648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1406F29-F50C-4D69-BFEA-A0440AFFFF30}"/>
              </a:ext>
            </a:extLst>
          </p:cNvPr>
          <p:cNvSpPr/>
          <p:nvPr/>
        </p:nvSpPr>
        <p:spPr>
          <a:xfrm>
            <a:off x="5710668" y="5485570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Content Placeholder 2">
            <a:extLst>
              <a:ext uri="{FF2B5EF4-FFF2-40B4-BE49-F238E27FC236}">
                <a16:creationId xmlns:a16="http://schemas.microsoft.com/office/drawing/2014/main" id="{D8998363-03D9-4EB2-8452-8645FF7B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283884"/>
            <a:ext cx="407670" cy="475018"/>
          </a:xfrm>
        </p:spPr>
        <p:txBody>
          <a:bodyPr/>
          <a:lstStyle/>
          <a:p>
            <a:r>
              <a:rPr lang="en-US" dirty="0"/>
              <a:t>t = </a:t>
            </a:r>
          </a:p>
        </p:txBody>
      </p:sp>
      <p:sp>
        <p:nvSpPr>
          <p:cNvPr id="322" name="Content Placeholder 2">
            <a:extLst>
              <a:ext uri="{FF2B5EF4-FFF2-40B4-BE49-F238E27FC236}">
                <a16:creationId xmlns:a16="http://schemas.microsoft.com/office/drawing/2014/main" id="{FDA73CCC-751A-4AD9-BD59-8378B7BDC79C}"/>
              </a:ext>
            </a:extLst>
          </p:cNvPr>
          <p:cNvSpPr txBox="1">
            <a:spLocks/>
          </p:cNvSpPr>
          <p:nvPr/>
        </p:nvSpPr>
        <p:spPr>
          <a:xfrm>
            <a:off x="1407307" y="2296508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326" name="Content Placeholder 2">
            <a:extLst>
              <a:ext uri="{FF2B5EF4-FFF2-40B4-BE49-F238E27FC236}">
                <a16:creationId xmlns:a16="http://schemas.microsoft.com/office/drawing/2014/main" id="{23572E0C-2FF4-47CC-A908-00A2B17F9740}"/>
              </a:ext>
            </a:extLst>
          </p:cNvPr>
          <p:cNvSpPr txBox="1">
            <a:spLocks/>
          </p:cNvSpPr>
          <p:nvPr/>
        </p:nvSpPr>
        <p:spPr>
          <a:xfrm>
            <a:off x="1407307" y="2298337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327" name="Content Placeholder 2">
            <a:extLst>
              <a:ext uri="{FF2B5EF4-FFF2-40B4-BE49-F238E27FC236}">
                <a16:creationId xmlns:a16="http://schemas.microsoft.com/office/drawing/2014/main" id="{9B630975-FA24-4BA9-8AA3-5E3F6A76D4F5}"/>
              </a:ext>
            </a:extLst>
          </p:cNvPr>
          <p:cNvSpPr txBox="1">
            <a:spLocks/>
          </p:cNvSpPr>
          <p:nvPr/>
        </p:nvSpPr>
        <p:spPr>
          <a:xfrm>
            <a:off x="1407306" y="2303572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28" name="Content Placeholder 2">
            <a:extLst>
              <a:ext uri="{FF2B5EF4-FFF2-40B4-BE49-F238E27FC236}">
                <a16:creationId xmlns:a16="http://schemas.microsoft.com/office/drawing/2014/main" id="{52B502B0-A4AA-45C9-B2A8-9A01FBB46784}"/>
              </a:ext>
            </a:extLst>
          </p:cNvPr>
          <p:cNvSpPr txBox="1">
            <a:spLocks/>
          </p:cNvSpPr>
          <p:nvPr/>
        </p:nvSpPr>
        <p:spPr>
          <a:xfrm>
            <a:off x="1407306" y="2311009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29" name="Content Placeholder 2">
            <a:extLst>
              <a:ext uri="{FF2B5EF4-FFF2-40B4-BE49-F238E27FC236}">
                <a16:creationId xmlns:a16="http://schemas.microsoft.com/office/drawing/2014/main" id="{19EC2C15-4FEE-4D1D-9C77-34A680578890}"/>
              </a:ext>
            </a:extLst>
          </p:cNvPr>
          <p:cNvSpPr txBox="1">
            <a:spLocks/>
          </p:cNvSpPr>
          <p:nvPr/>
        </p:nvSpPr>
        <p:spPr>
          <a:xfrm>
            <a:off x="1407306" y="2296824"/>
            <a:ext cx="53474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330" name="Content Placeholder 2">
            <a:extLst>
              <a:ext uri="{FF2B5EF4-FFF2-40B4-BE49-F238E27FC236}">
                <a16:creationId xmlns:a16="http://schemas.microsoft.com/office/drawing/2014/main" id="{3100E182-CBC4-4700-9F5C-7B75C016D668}"/>
              </a:ext>
            </a:extLst>
          </p:cNvPr>
          <p:cNvSpPr txBox="1">
            <a:spLocks/>
          </p:cNvSpPr>
          <p:nvPr/>
        </p:nvSpPr>
        <p:spPr>
          <a:xfrm>
            <a:off x="1094147" y="2290632"/>
            <a:ext cx="1176254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t→∞ 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82B4C09-8D4E-4FA2-BFD2-D1113EDE9883}"/>
              </a:ext>
            </a:extLst>
          </p:cNvPr>
          <p:cNvSpPr/>
          <p:nvPr/>
        </p:nvSpPr>
        <p:spPr>
          <a:xfrm>
            <a:off x="1137880" y="1962856"/>
            <a:ext cx="201336" cy="201336"/>
          </a:xfrm>
          <a:prstGeom prst="ellips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4" name="Content Placeholder 2">
            <a:extLst>
              <a:ext uri="{FF2B5EF4-FFF2-40B4-BE49-F238E27FC236}">
                <a16:creationId xmlns:a16="http://schemas.microsoft.com/office/drawing/2014/main" id="{8C33BBD1-7D2A-49C9-93CC-41F985FE83FB}"/>
              </a:ext>
            </a:extLst>
          </p:cNvPr>
          <p:cNvSpPr txBox="1">
            <a:spLocks/>
          </p:cNvSpPr>
          <p:nvPr/>
        </p:nvSpPr>
        <p:spPr>
          <a:xfrm>
            <a:off x="1385274" y="1872164"/>
            <a:ext cx="1396026" cy="4750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= has opinion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9F14849-BDB0-4B5A-B87F-04C6CACF7839}"/>
              </a:ext>
            </a:extLst>
          </p:cNvPr>
          <p:cNvCxnSpPr>
            <a:cxnSpLocks/>
            <a:stCxn id="318" idx="6"/>
            <a:endCxn id="317" idx="1"/>
          </p:cNvCxnSpPr>
          <p:nvPr/>
        </p:nvCxnSpPr>
        <p:spPr>
          <a:xfrm>
            <a:off x="5329406" y="3961316"/>
            <a:ext cx="1240980" cy="72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42D0C5-39B6-4351-859B-44667C68AA03}"/>
              </a:ext>
            </a:extLst>
          </p:cNvPr>
          <p:cNvCxnSpPr>
            <a:cxnSpLocks/>
            <a:stCxn id="303" idx="3"/>
            <a:endCxn id="317" idx="7"/>
          </p:cNvCxnSpPr>
          <p:nvPr/>
        </p:nvCxnSpPr>
        <p:spPr>
          <a:xfrm flipH="1">
            <a:off x="6712752" y="3243373"/>
            <a:ext cx="888600" cy="1447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85" grpId="0" animBg="1"/>
      <p:bldP spid="85" grpId="1" animBg="1"/>
      <p:bldP spid="86" grpId="0" animBg="1"/>
      <p:bldP spid="86" grpId="1" animBg="1"/>
      <p:bldP spid="109" grpId="0" animBg="1"/>
      <p:bldP spid="233" grpId="0" animBg="1"/>
      <p:bldP spid="233" grpId="1" animBg="1"/>
      <p:bldP spid="251" grpId="0" animBg="1"/>
      <p:bldP spid="251" grpId="1" animBg="1"/>
      <p:bldP spid="285" grpId="0" animBg="1"/>
      <p:bldP spid="285" grpId="1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13" grpId="0" animBg="1"/>
      <p:bldP spid="316" grpId="0" animBg="1"/>
      <p:bldP spid="317" grpId="0" animBg="1"/>
      <p:bldP spid="318" grpId="0" animBg="1"/>
      <p:bldP spid="319" grpId="0" animBg="1"/>
      <p:bldP spid="320" grpId="0" build="p"/>
      <p:bldP spid="322" grpId="0"/>
      <p:bldP spid="322" grpId="1"/>
      <p:bldP spid="326" grpId="0"/>
      <p:bldP spid="326" grpId="1"/>
      <p:bldP spid="327" grpId="0"/>
      <p:bldP spid="327" grpId="1"/>
      <p:bldP spid="328" grpId="0"/>
      <p:bldP spid="328" grpId="1"/>
      <p:bldP spid="329" grpId="0"/>
      <p:bldP spid="329" grpId="1"/>
      <p:bldP spid="3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7BFF-0E8D-4CB3-B6D2-69062BB6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Weighted Model</a:t>
            </a:r>
            <a:br>
              <a:rPr lang="en-US" dirty="0"/>
            </a:br>
            <a:r>
              <a:rPr lang="en-US" sz="2000" dirty="0"/>
              <a:t>DeGroot 1974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CEE09-4709-48BD-980C-2045727CC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8195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has a fractional belief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Each node is influenced by each neighbor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Update is a convex combination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CEE09-4709-48BD-980C-2045727CC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8195" cy="4023360"/>
              </a:xfrm>
              <a:blipFill>
                <a:blip r:embed="rId2"/>
                <a:stretch>
                  <a:fillRect l="-330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43193EA-2DFF-47B5-B482-0278B90B2752}"/>
              </a:ext>
            </a:extLst>
          </p:cNvPr>
          <p:cNvSpPr/>
          <p:nvPr/>
        </p:nvSpPr>
        <p:spPr>
          <a:xfrm>
            <a:off x="6843389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74BE3B-71F6-4170-8101-CB79FF7D41A5}"/>
              </a:ext>
            </a:extLst>
          </p:cNvPr>
          <p:cNvCxnSpPr>
            <a:cxnSpLocks/>
            <a:stCxn id="5" idx="7"/>
            <a:endCxn id="44" idx="2"/>
          </p:cNvCxnSpPr>
          <p:nvPr/>
        </p:nvCxnSpPr>
        <p:spPr>
          <a:xfrm flipV="1">
            <a:off x="7015240" y="2830467"/>
            <a:ext cx="1819140" cy="85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4C39D4-13C7-40D7-B379-5B06D41FAB99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>
            <a:off x="7044725" y="3756746"/>
            <a:ext cx="178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9BF14-F2F2-48A9-895F-27EC8E8D87F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015240" y="3827929"/>
            <a:ext cx="1790299" cy="85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FE1B35-4BF6-44D0-840D-D14DEC8A2173}"/>
                  </a:ext>
                </a:extLst>
              </p:cNvPr>
              <p:cNvSpPr txBox="1"/>
              <p:nvPr/>
            </p:nvSpPr>
            <p:spPr>
              <a:xfrm>
                <a:off x="5655487" y="3569104"/>
                <a:ext cx="1187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FE1B35-4BF6-44D0-840D-D14DEC8A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87" y="3569104"/>
                <a:ext cx="11879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58453-03AA-4819-BC64-FC0E03B5C001}"/>
                  </a:ext>
                </a:extLst>
              </p:cNvPr>
              <p:cNvSpPr txBox="1"/>
              <p:nvPr/>
            </p:nvSpPr>
            <p:spPr>
              <a:xfrm>
                <a:off x="8924741" y="2630794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58453-03AA-4819-BC64-FC0E03B5C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741" y="2630794"/>
                <a:ext cx="11131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B68DE4-E577-431D-9707-A5964480C2F2}"/>
                  </a:ext>
                </a:extLst>
              </p:cNvPr>
              <p:cNvSpPr txBox="1"/>
              <p:nvPr/>
            </p:nvSpPr>
            <p:spPr>
              <a:xfrm>
                <a:off x="8975130" y="3549426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B68DE4-E577-431D-9707-A5964480C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3549426"/>
                <a:ext cx="11131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3692AD-0609-4A6C-874E-41519D79B0F6}"/>
                  </a:ext>
                </a:extLst>
              </p:cNvPr>
              <p:cNvSpPr txBox="1"/>
              <p:nvPr/>
            </p:nvSpPr>
            <p:spPr>
              <a:xfrm>
                <a:off x="8975130" y="4500768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3692AD-0609-4A6C-874E-41519D79B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4500768"/>
                <a:ext cx="11131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94894-6728-44C4-B0CE-F74A0F00B99C}"/>
                  </a:ext>
                </a:extLst>
              </p:cNvPr>
              <p:cNvSpPr txBox="1"/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294894-6728-44C4-B0CE-F74A0F00B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blipFill>
                <a:blip r:embed="rId7"/>
                <a:stretch>
                  <a:fillRect l="-465" b="-8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CF88F-DBFF-40E0-BB27-BC0E09E61ADB}"/>
                  </a:ext>
                </a:extLst>
              </p:cNvPr>
              <p:cNvSpPr txBox="1"/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79CF88F-DBFF-40E0-BB27-BC0E09E6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E4F04-5072-4519-9A3F-21F9CF9879C2}"/>
                  </a:ext>
                </a:extLst>
              </p:cNvPr>
              <p:cNvSpPr txBox="1"/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E4F04-5072-4519-9A3F-21F9CF987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blipFill>
                <a:blip r:embed="rId9"/>
                <a:stretch>
                  <a:fillRect l="-2315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B45A21B-84E8-40B5-8EF7-6172F47CB344}"/>
              </a:ext>
            </a:extLst>
          </p:cNvPr>
          <p:cNvSpPr/>
          <p:nvPr/>
        </p:nvSpPr>
        <p:spPr>
          <a:xfrm>
            <a:off x="8834380" y="2729799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FBB5F1-7A35-4CD1-9382-0D2907E9E9E2}"/>
              </a:ext>
            </a:extLst>
          </p:cNvPr>
          <p:cNvSpPr/>
          <p:nvPr/>
        </p:nvSpPr>
        <p:spPr>
          <a:xfrm>
            <a:off x="8828338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E16C38-9209-4F59-805A-EB2F6835C77D}"/>
              </a:ext>
            </a:extLst>
          </p:cNvPr>
          <p:cNvSpPr/>
          <p:nvPr/>
        </p:nvSpPr>
        <p:spPr>
          <a:xfrm>
            <a:off x="8803262" y="4582357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7D523A-9379-4CDF-80E3-70405D893913}"/>
                  </a:ext>
                </a:extLst>
              </p:cNvPr>
              <p:cNvSpPr txBox="1"/>
              <p:nvPr/>
            </p:nvSpPr>
            <p:spPr>
              <a:xfrm>
                <a:off x="5653182" y="3569104"/>
                <a:ext cx="11613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7D523A-9379-4CDF-80E3-70405D89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82" y="3569104"/>
                <a:ext cx="116136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3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6" grpId="0"/>
      <p:bldP spid="37" grpId="0"/>
      <p:bldP spid="38" grpId="0"/>
      <p:bldP spid="39" grpId="0"/>
      <p:bldP spid="40" grpId="0"/>
      <p:bldP spid="41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9545-40C4-4AEB-BEC3-1D89A683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Internal Beliefs</a:t>
            </a:r>
            <a:br>
              <a:rPr lang="en-US" dirty="0"/>
            </a:br>
            <a:r>
              <a:rPr lang="en-US" sz="2000" dirty="0" err="1"/>
              <a:t>Friedkin</a:t>
            </a:r>
            <a:r>
              <a:rPr lang="en-US" sz="2000" dirty="0"/>
              <a:t> and Johnsen 1990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45A2-B4F0-41D1-948A-A30B6D074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541770" cy="4023360"/>
              </a:xfrm>
            </p:spPr>
            <p:txBody>
              <a:bodyPr/>
              <a:lstStyle/>
              <a:p>
                <a:r>
                  <a:rPr lang="en-US" dirty="0"/>
                  <a:t>Each node has a fractional </a:t>
                </a:r>
                <a:r>
                  <a:rPr lang="en-US" i="1" dirty="0"/>
                  <a:t>internal </a:t>
                </a:r>
                <a:r>
                  <a:rPr lang="en-US" dirty="0"/>
                  <a:t>and </a:t>
                </a:r>
                <a:r>
                  <a:rPr lang="en-US" i="1" dirty="0"/>
                  <a:t>external </a:t>
                </a:r>
                <a:r>
                  <a:rPr lang="en-US" dirty="0"/>
                  <a:t>belief</a:t>
                </a:r>
              </a:p>
              <a:p>
                <a:pPr marL="201168" lvl="1" indent="0">
                  <a:buNone/>
                </a:pPr>
                <a:r>
                  <a:rPr lang="en-US" b="0" dirty="0"/>
                  <a:t>Internal: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dirty="0"/>
                  <a:t>External: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01168" lvl="1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Update now depends on internal beliefs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A45A2-B4F0-41D1-948A-A30B6D074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541770" cy="4023360"/>
              </a:xfrm>
              <a:blipFill>
                <a:blip r:embed="rId2"/>
                <a:stretch>
                  <a:fillRect l="-93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2ADBA79-336A-461C-A64D-BE9061284F31}"/>
              </a:ext>
            </a:extLst>
          </p:cNvPr>
          <p:cNvSpPr/>
          <p:nvPr/>
        </p:nvSpPr>
        <p:spPr>
          <a:xfrm>
            <a:off x="6843389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3BDD5-5137-4B15-ADB6-A8BA7107EA3A}"/>
              </a:ext>
            </a:extLst>
          </p:cNvPr>
          <p:cNvCxnSpPr>
            <a:cxnSpLocks/>
            <a:stCxn id="18" idx="7"/>
            <a:endCxn id="39" idx="2"/>
          </p:cNvCxnSpPr>
          <p:nvPr/>
        </p:nvCxnSpPr>
        <p:spPr>
          <a:xfrm flipV="1">
            <a:off x="7015240" y="2830467"/>
            <a:ext cx="1819140" cy="85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AD18B2-AAAC-424C-A023-4A81A4E5CCA5}"/>
              </a:ext>
            </a:extLst>
          </p:cNvPr>
          <p:cNvCxnSpPr>
            <a:cxnSpLocks/>
            <a:stCxn id="18" idx="6"/>
            <a:endCxn id="41" idx="2"/>
          </p:cNvCxnSpPr>
          <p:nvPr/>
        </p:nvCxnSpPr>
        <p:spPr>
          <a:xfrm>
            <a:off x="7044725" y="3756746"/>
            <a:ext cx="178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C0A174-EB2E-4A4B-B452-7050027E16A5}"/>
              </a:ext>
            </a:extLst>
          </p:cNvPr>
          <p:cNvCxnSpPr>
            <a:cxnSpLocks/>
            <a:stCxn id="18" idx="5"/>
            <a:endCxn id="42" idx="2"/>
          </p:cNvCxnSpPr>
          <p:nvPr/>
        </p:nvCxnSpPr>
        <p:spPr>
          <a:xfrm>
            <a:off x="7015240" y="3827929"/>
            <a:ext cx="1788022" cy="85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27964-C294-4EB6-A6BC-94B77C6161EA}"/>
                  </a:ext>
                </a:extLst>
              </p:cNvPr>
              <p:cNvSpPr txBox="1"/>
              <p:nvPr/>
            </p:nvSpPr>
            <p:spPr>
              <a:xfrm>
                <a:off x="5730276" y="3388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627964-C294-4EB6-A6BC-94B77C616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6" y="3388129"/>
                <a:ext cx="111311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649D35-EB29-41A4-802D-331F5BB89AC0}"/>
                  </a:ext>
                </a:extLst>
              </p:cNvPr>
              <p:cNvSpPr txBox="1"/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649D35-EB29-41A4-802D-331F5BB8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blipFill>
                <a:blip r:embed="rId4"/>
                <a:stretch>
                  <a:fillRect l="-465" b="-8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6CA286-2B0B-4946-9E5D-1D7198C1C6E6}"/>
                  </a:ext>
                </a:extLst>
              </p:cNvPr>
              <p:cNvSpPr txBox="1"/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6CA286-2B0B-4946-9E5D-1D7198C1C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B1F20C-4929-4EAC-BD20-13176C76EBB8}"/>
                  </a:ext>
                </a:extLst>
              </p:cNvPr>
              <p:cNvSpPr txBox="1"/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B1F20C-4929-4EAC-BD20-13176C76E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blipFill>
                <a:blip r:embed="rId6"/>
                <a:stretch>
                  <a:fillRect l="-2315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60F24D-5B4E-4571-B41E-156FD3B5746B}"/>
                  </a:ext>
                </a:extLst>
              </p:cNvPr>
              <p:cNvSpPr txBox="1"/>
              <p:nvPr/>
            </p:nvSpPr>
            <p:spPr>
              <a:xfrm>
                <a:off x="5730276" y="3769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60F24D-5B4E-4571-B41E-156FD3B5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6" y="3769129"/>
                <a:ext cx="111311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49BEB6-02BD-4452-84E5-D94E6FB24ACD}"/>
                  </a:ext>
                </a:extLst>
              </p:cNvPr>
              <p:cNvSpPr txBox="1"/>
              <p:nvPr/>
            </p:nvSpPr>
            <p:spPr>
              <a:xfrm>
                <a:off x="8975130" y="2464711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49BEB6-02BD-4452-84E5-D94E6FB2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2464711"/>
                <a:ext cx="111311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AC5A28-620B-4EA0-9567-54915CFD436E}"/>
                  </a:ext>
                </a:extLst>
              </p:cNvPr>
              <p:cNvSpPr txBox="1"/>
              <p:nvPr/>
            </p:nvSpPr>
            <p:spPr>
              <a:xfrm>
                <a:off x="8975130" y="2845711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AC5A28-620B-4EA0-9567-54915CFD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2845711"/>
                <a:ext cx="111311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DE0A0E5-F4A9-43E8-8944-E90CF1BBF788}"/>
              </a:ext>
            </a:extLst>
          </p:cNvPr>
          <p:cNvSpPr/>
          <p:nvPr/>
        </p:nvSpPr>
        <p:spPr>
          <a:xfrm>
            <a:off x="8834380" y="2729799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297C76B-9C20-49B6-B852-1FB0B73A9386}"/>
              </a:ext>
            </a:extLst>
          </p:cNvPr>
          <p:cNvSpPr/>
          <p:nvPr/>
        </p:nvSpPr>
        <p:spPr>
          <a:xfrm>
            <a:off x="8828338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004920-239F-4FA4-A88A-64E0E57374DA}"/>
              </a:ext>
            </a:extLst>
          </p:cNvPr>
          <p:cNvSpPr/>
          <p:nvPr/>
        </p:nvSpPr>
        <p:spPr>
          <a:xfrm>
            <a:off x="8803262" y="4582357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980F0F-04AC-4EBD-9B91-1F11BC168949}"/>
                  </a:ext>
                </a:extLst>
              </p:cNvPr>
              <p:cNvSpPr txBox="1"/>
              <p:nvPr/>
            </p:nvSpPr>
            <p:spPr>
              <a:xfrm>
                <a:off x="8991838" y="3337835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980F0F-04AC-4EBD-9B91-1F11BC16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838" y="3337835"/>
                <a:ext cx="1113113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2034CE-6FFD-437F-8895-4A08A706DC59}"/>
                  </a:ext>
                </a:extLst>
              </p:cNvPr>
              <p:cNvSpPr txBox="1"/>
              <p:nvPr/>
            </p:nvSpPr>
            <p:spPr>
              <a:xfrm>
                <a:off x="8991838" y="3718835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2034CE-6FFD-437F-8895-4A08A706D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838" y="3718835"/>
                <a:ext cx="111311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30A5D5-527B-450E-A0B7-01F42A48FDB4}"/>
                  </a:ext>
                </a:extLst>
              </p:cNvPr>
              <p:cNvSpPr txBox="1"/>
              <p:nvPr/>
            </p:nvSpPr>
            <p:spPr>
              <a:xfrm>
                <a:off x="8969294" y="429844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30A5D5-527B-450E-A0B7-01F42A48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94" y="4298449"/>
                <a:ext cx="1113113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4E17F2-0804-4EFF-9504-0164A1CFB38A}"/>
                  </a:ext>
                </a:extLst>
              </p:cNvPr>
              <p:cNvSpPr txBox="1"/>
              <p:nvPr/>
            </p:nvSpPr>
            <p:spPr>
              <a:xfrm>
                <a:off x="8969294" y="467944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4E17F2-0804-4EFF-9504-0164A1CFB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94" y="4679449"/>
                <a:ext cx="1113113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172FEE-2050-4824-8CBC-2649DB256BEB}"/>
                  </a:ext>
                </a:extLst>
              </p:cNvPr>
              <p:cNvSpPr txBox="1"/>
              <p:nvPr/>
            </p:nvSpPr>
            <p:spPr>
              <a:xfrm>
                <a:off x="5730275" y="3769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=3/8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172FEE-2050-4824-8CBC-2649DB2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5" y="3769129"/>
                <a:ext cx="1113113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4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6" grpId="0"/>
      <p:bldP spid="36" grpId="1"/>
      <p:bldP spid="37" grpId="0"/>
      <p:bldP spid="38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D4A912-3471-46BE-B7F6-11B35BC7C10A}"/>
              </a:ext>
            </a:extLst>
          </p:cNvPr>
          <p:cNvCxnSpPr>
            <a:cxnSpLocks/>
          </p:cNvCxnSpPr>
          <p:nvPr/>
        </p:nvCxnSpPr>
        <p:spPr>
          <a:xfrm>
            <a:off x="7038669" y="4125491"/>
            <a:ext cx="669017" cy="10903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38B1A-E397-4DBA-AD55-9143A45B3D08}"/>
              </a:ext>
            </a:extLst>
          </p:cNvPr>
          <p:cNvCxnSpPr>
            <a:cxnSpLocks/>
          </p:cNvCxnSpPr>
          <p:nvPr/>
        </p:nvCxnSpPr>
        <p:spPr>
          <a:xfrm flipV="1">
            <a:off x="7139337" y="3869518"/>
            <a:ext cx="1451779" cy="1553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E53FD2-A933-4E26-9A60-FBB0581A75CE}"/>
              </a:ext>
            </a:extLst>
          </p:cNvPr>
          <p:cNvCxnSpPr>
            <a:cxnSpLocks/>
          </p:cNvCxnSpPr>
          <p:nvPr/>
        </p:nvCxnSpPr>
        <p:spPr>
          <a:xfrm>
            <a:off x="7109852" y="4096006"/>
            <a:ext cx="2037821" cy="564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80C7B7-6EB8-4CAE-BB04-0DF7C13C6652}"/>
              </a:ext>
            </a:extLst>
          </p:cNvPr>
          <p:cNvCxnSpPr>
            <a:cxnSpLocks/>
          </p:cNvCxnSpPr>
          <p:nvPr/>
        </p:nvCxnSpPr>
        <p:spPr>
          <a:xfrm flipV="1">
            <a:off x="7109852" y="3308571"/>
            <a:ext cx="1123165" cy="6450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3C2A76-AD15-4F24-9494-2743BBD61B71}"/>
              </a:ext>
            </a:extLst>
          </p:cNvPr>
          <p:cNvCxnSpPr>
            <a:cxnSpLocks/>
          </p:cNvCxnSpPr>
          <p:nvPr/>
        </p:nvCxnSpPr>
        <p:spPr>
          <a:xfrm>
            <a:off x="8404868" y="3379754"/>
            <a:ext cx="215733" cy="4185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53EB07-9A5F-4B96-AE7D-B6EE18F6C634}"/>
              </a:ext>
            </a:extLst>
          </p:cNvPr>
          <p:cNvCxnSpPr>
            <a:cxnSpLocks/>
          </p:cNvCxnSpPr>
          <p:nvPr/>
        </p:nvCxnSpPr>
        <p:spPr>
          <a:xfrm flipH="1">
            <a:off x="7865226" y="3940701"/>
            <a:ext cx="755375" cy="1245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BA77E8-AABD-4089-A69C-1DA224F21F4D}"/>
              </a:ext>
            </a:extLst>
          </p:cNvPr>
          <p:cNvCxnSpPr>
            <a:cxnSpLocks/>
          </p:cNvCxnSpPr>
          <p:nvPr/>
        </p:nvCxnSpPr>
        <p:spPr>
          <a:xfrm>
            <a:off x="8762967" y="3940701"/>
            <a:ext cx="414191" cy="6488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CBBB4F-6402-42FE-B62A-77A8B565C597}"/>
              </a:ext>
            </a:extLst>
          </p:cNvPr>
          <p:cNvCxnSpPr>
            <a:cxnSpLocks/>
          </p:cNvCxnSpPr>
          <p:nvPr/>
        </p:nvCxnSpPr>
        <p:spPr>
          <a:xfrm flipV="1">
            <a:off x="7879537" y="4731941"/>
            <a:ext cx="1297621" cy="5550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61B3DE-ACB1-4F82-A2A1-D57F31FC9AA1}"/>
              </a:ext>
            </a:extLst>
          </p:cNvPr>
          <p:cNvCxnSpPr>
            <a:cxnSpLocks/>
          </p:cNvCxnSpPr>
          <p:nvPr/>
        </p:nvCxnSpPr>
        <p:spPr>
          <a:xfrm flipH="1">
            <a:off x="7778869" y="3379754"/>
            <a:ext cx="483633" cy="18065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E5B97A-BB0C-41B1-8700-8141C512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Single-agent Games of Influence</a:t>
            </a:r>
            <a:br>
              <a:rPr lang="en-US" dirty="0"/>
            </a:br>
            <a:r>
              <a:rPr lang="en-US" sz="2000" dirty="0"/>
              <a:t>Ahmadinejad et al. 2015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FBA4B-1886-4D1F-8E9B-6DE995196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4123"/>
                <a:ext cx="4998720" cy="4023360"/>
              </a:xfrm>
            </p:spPr>
            <p:txBody>
              <a:bodyPr/>
              <a:lstStyle/>
              <a:p>
                <a:r>
                  <a:rPr lang="en-US" dirty="0"/>
                  <a:t>Game: an agent spends budget on nodes in order to get the “best” equilibrium</a:t>
                </a:r>
              </a:p>
              <a:p>
                <a:endParaRPr lang="en-US" dirty="0"/>
              </a:p>
              <a:p>
                <a:r>
                  <a:rPr lang="en-US" dirty="0"/>
                  <a:t>How?</a:t>
                </a:r>
              </a:p>
              <a:p>
                <a:pPr lvl="1"/>
                <a:r>
                  <a:rPr lang="en-US" dirty="0"/>
                  <a:t>The agent is given budget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They allocate budget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Requirement: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Internal beliefs become: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Goal: optimize some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for final vector of external beliefs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FBA4B-1886-4D1F-8E9B-6DE995196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4123"/>
                <a:ext cx="4998720" cy="4023360"/>
              </a:xfrm>
              <a:blipFill>
                <a:blip r:embed="rId3"/>
                <a:stretch>
                  <a:fillRect l="-122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E8E38C0-951D-4EE6-AF3E-3F96639A7C57}"/>
              </a:ext>
            </a:extLst>
          </p:cNvPr>
          <p:cNvSpPr/>
          <p:nvPr/>
        </p:nvSpPr>
        <p:spPr>
          <a:xfrm>
            <a:off x="8233017" y="3207903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7F2BD-3E2B-4651-9D33-BDBF6DD3795F}"/>
              </a:ext>
            </a:extLst>
          </p:cNvPr>
          <p:cNvSpPr/>
          <p:nvPr/>
        </p:nvSpPr>
        <p:spPr>
          <a:xfrm>
            <a:off x="7678201" y="5186309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1F8CE0-8553-4332-8EE5-776A7B8538BC}"/>
              </a:ext>
            </a:extLst>
          </p:cNvPr>
          <p:cNvSpPr/>
          <p:nvPr/>
        </p:nvSpPr>
        <p:spPr>
          <a:xfrm>
            <a:off x="8591116" y="3768850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C88FDD-68A9-42BD-ACE0-460DD28536ED}"/>
              </a:ext>
            </a:extLst>
          </p:cNvPr>
          <p:cNvSpPr/>
          <p:nvPr/>
        </p:nvSpPr>
        <p:spPr>
          <a:xfrm>
            <a:off x="6938001" y="3924155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FE2FB6-F6BF-4BB9-AF3A-37107493767E}"/>
              </a:ext>
            </a:extLst>
          </p:cNvPr>
          <p:cNvSpPr/>
          <p:nvPr/>
        </p:nvSpPr>
        <p:spPr>
          <a:xfrm>
            <a:off x="9147673" y="4560090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31F004-FA6A-4986-9713-1938DF6FE3CB}"/>
                  </a:ext>
                </a:extLst>
              </p:cNvPr>
              <p:cNvSpPr txBox="1"/>
              <p:nvPr/>
            </p:nvSpPr>
            <p:spPr>
              <a:xfrm>
                <a:off x="8434352" y="311991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31F004-FA6A-4986-9713-1938DF6FE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2" y="3119919"/>
                <a:ext cx="111311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575486-CAC1-451B-9C91-51C397069276}"/>
                  </a:ext>
                </a:extLst>
              </p:cNvPr>
              <p:cNvSpPr txBox="1"/>
              <p:nvPr/>
            </p:nvSpPr>
            <p:spPr>
              <a:xfrm>
                <a:off x="7139337" y="3823323"/>
                <a:ext cx="10670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575486-CAC1-451B-9C91-51C397069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37" y="3823323"/>
                <a:ext cx="106707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41921-3BFF-46D7-828A-EBC115323252}"/>
                  </a:ext>
                </a:extLst>
              </p:cNvPr>
              <p:cNvSpPr txBox="1"/>
              <p:nvPr/>
            </p:nvSpPr>
            <p:spPr>
              <a:xfrm>
                <a:off x="8792452" y="3684852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F41921-3BFF-46D7-828A-EBC115323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52" y="3684852"/>
                <a:ext cx="111311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5E0C80-3337-4C52-833F-A0EF6BB0130D}"/>
                  </a:ext>
                </a:extLst>
              </p:cNvPr>
              <p:cNvSpPr txBox="1"/>
              <p:nvPr/>
            </p:nvSpPr>
            <p:spPr>
              <a:xfrm>
                <a:off x="7879537" y="5081770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5E0C80-3337-4C52-833F-A0EF6BB0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37" y="5081770"/>
                <a:ext cx="111311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106B7F-1B21-4E71-AA93-413591CCA89D}"/>
                  </a:ext>
                </a:extLst>
              </p:cNvPr>
              <p:cNvSpPr txBox="1"/>
              <p:nvPr/>
            </p:nvSpPr>
            <p:spPr>
              <a:xfrm>
                <a:off x="9349009" y="4476092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106B7F-1B21-4E71-AA93-413591CC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09" y="4476092"/>
                <a:ext cx="111311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E35611-CBDE-450A-A632-A76EF36F91C6}"/>
                  </a:ext>
                </a:extLst>
              </p:cNvPr>
              <p:cNvSpPr txBox="1"/>
              <p:nvPr/>
            </p:nvSpPr>
            <p:spPr>
              <a:xfrm>
                <a:off x="6702892" y="1951985"/>
                <a:ext cx="1075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E35611-CBDE-450A-A632-A76EF36F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92" y="1951985"/>
                <a:ext cx="107501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A0A304-B9DF-4DB8-9F8D-335BBB6E29B8}"/>
                  </a:ext>
                </a:extLst>
              </p:cNvPr>
              <p:cNvSpPr txBox="1"/>
              <p:nvPr/>
            </p:nvSpPr>
            <p:spPr>
              <a:xfrm>
                <a:off x="6702892" y="2271221"/>
                <a:ext cx="3560251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Budget vector: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A0A304-B9DF-4DB8-9F8D-335BBB6E2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92" y="2271221"/>
                <a:ext cx="3560251" cy="483466"/>
              </a:xfrm>
              <a:prstGeom prst="rect">
                <a:avLst/>
              </a:prstGeom>
              <a:blipFill>
                <a:blip r:embed="rId10"/>
                <a:stretch>
                  <a:fillRect l="-1541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77CB4-4838-4A5C-A299-2E735CED0860}"/>
                  </a:ext>
                </a:extLst>
              </p:cNvPr>
              <p:cNvSpPr txBox="1"/>
              <p:nvPr/>
            </p:nvSpPr>
            <p:spPr>
              <a:xfrm>
                <a:off x="8434352" y="3123905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=5/6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77CB4-4838-4A5C-A299-2E735CED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2" y="3123905"/>
                <a:ext cx="1113113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CF990-4002-4923-A7E2-E71B613DD726}"/>
                  </a:ext>
                </a:extLst>
              </p:cNvPr>
              <p:cNvSpPr txBox="1"/>
              <p:nvPr/>
            </p:nvSpPr>
            <p:spPr>
              <a:xfrm>
                <a:off x="8792451" y="3680866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CF990-4002-4923-A7E2-E71B613D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51" y="3680866"/>
                <a:ext cx="1113113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8ADD24-87DF-4644-8FFD-7D580363170A}"/>
                  </a:ext>
                </a:extLst>
              </p:cNvPr>
              <p:cNvSpPr txBox="1"/>
              <p:nvPr/>
            </p:nvSpPr>
            <p:spPr>
              <a:xfrm>
                <a:off x="9349009" y="4472106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8ADD24-87DF-4644-8FFD-7D580363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09" y="4472106"/>
                <a:ext cx="1113113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2" grpId="1"/>
      <p:bldP spid="13" grpId="0"/>
      <p:bldP spid="14" grpId="0"/>
      <p:bldP spid="14" grpId="1"/>
      <p:bldP spid="15" grpId="0"/>
      <p:bldP spid="16" grpId="0"/>
      <p:bldP spid="16" grpId="1"/>
      <p:bldP spid="18" grpId="0"/>
      <p:bldP spid="1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B821B-8044-40DA-9A09-EDD56829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  <a:br>
              <a:rPr lang="en-US" dirty="0"/>
            </a:br>
            <a:r>
              <a:rPr lang="en-US" sz="4800" dirty="0"/>
              <a:t>Multi-agent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6EFA7-07C8-40EF-A4C7-DF1226C54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232-1F66-4D0E-BF4A-C98D6CB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Multi-agent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F42B9-AA49-47D7-A2D6-083F864180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Instead of 1 opinion, </a:t>
                </a:r>
                <a:r>
                  <a:rPr lang="en-US" dirty="0">
                    <a:solidFill>
                      <a:srgbClr val="FF0000"/>
                    </a:solidFill>
                  </a:rPr>
                  <a:t>there are 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opinions. </a:t>
                </a:r>
              </a:p>
              <a:p>
                <a:pPr marL="0" indent="0">
                  <a:buNone/>
                </a:pPr>
                <a:r>
                  <a:rPr lang="en-US" dirty="0"/>
                  <a:t>Each node has a “unit of belief” which </a:t>
                </a:r>
                <a:r>
                  <a:rPr lang="en-US" dirty="0">
                    <a:solidFill>
                      <a:srgbClr val="FF0000"/>
                    </a:solidFill>
                  </a:rPr>
                  <a:t>is divided fractionally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opinions.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/>
                  <a:t>Internal: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dirty="0"/>
                  <a:t>External: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Updates are done independently for each opinion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Lemma: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throughout this process</a:t>
                </a: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BF42B9-AA49-47D7-A2D6-083F86418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593" t="-166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106C8E43-DDA8-462C-9909-74EFCFA74A79}"/>
              </a:ext>
            </a:extLst>
          </p:cNvPr>
          <p:cNvSpPr/>
          <p:nvPr/>
        </p:nvSpPr>
        <p:spPr>
          <a:xfrm>
            <a:off x="6843389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48597A-0668-48E7-94C7-71B9FD18ECAF}"/>
              </a:ext>
            </a:extLst>
          </p:cNvPr>
          <p:cNvCxnSpPr>
            <a:cxnSpLocks/>
            <a:stCxn id="24" idx="7"/>
            <a:endCxn id="35" idx="2"/>
          </p:cNvCxnSpPr>
          <p:nvPr/>
        </p:nvCxnSpPr>
        <p:spPr>
          <a:xfrm flipV="1">
            <a:off x="7015240" y="2830467"/>
            <a:ext cx="1819140" cy="85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0AF341-C0BE-4DA0-AC0B-BE55DDD4FEC9}"/>
              </a:ext>
            </a:extLst>
          </p:cNvPr>
          <p:cNvCxnSpPr>
            <a:cxnSpLocks/>
            <a:stCxn id="24" idx="6"/>
            <a:endCxn id="36" idx="2"/>
          </p:cNvCxnSpPr>
          <p:nvPr/>
        </p:nvCxnSpPr>
        <p:spPr>
          <a:xfrm>
            <a:off x="7044725" y="3756746"/>
            <a:ext cx="178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178215-3B39-47B3-8A0B-6DC71C6B0CD3}"/>
              </a:ext>
            </a:extLst>
          </p:cNvPr>
          <p:cNvCxnSpPr>
            <a:cxnSpLocks/>
            <a:stCxn id="24" idx="5"/>
            <a:endCxn id="37" idx="2"/>
          </p:cNvCxnSpPr>
          <p:nvPr/>
        </p:nvCxnSpPr>
        <p:spPr>
          <a:xfrm>
            <a:off x="7015240" y="3827929"/>
            <a:ext cx="1788022" cy="85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289C68-76A7-4108-A7E2-084BB9F2CB85}"/>
                  </a:ext>
                </a:extLst>
              </p:cNvPr>
              <p:cNvSpPr txBox="1"/>
              <p:nvPr/>
            </p:nvSpPr>
            <p:spPr>
              <a:xfrm>
                <a:off x="5730276" y="3388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289C68-76A7-4108-A7E2-084BB9F2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6" y="3388129"/>
                <a:ext cx="111311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B85EB9-C6CD-4EC7-983D-EE5AD8F426BE}"/>
                  </a:ext>
                </a:extLst>
              </p:cNvPr>
              <p:cNvSpPr txBox="1"/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B85EB9-C6CD-4EC7-983D-EE5AD8F4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622">
                <a:off x="7275439" y="2828971"/>
                <a:ext cx="1269898" cy="369332"/>
              </a:xfrm>
              <a:prstGeom prst="rect">
                <a:avLst/>
              </a:prstGeom>
              <a:blipFill>
                <a:blip r:embed="rId4"/>
                <a:stretch>
                  <a:fillRect l="-465" b="-8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6858A1-0C58-45E1-97FF-BC20928197B6}"/>
                  </a:ext>
                </a:extLst>
              </p:cNvPr>
              <p:cNvSpPr txBox="1"/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6858A1-0C58-45E1-97FF-BC209281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90" y="3354566"/>
                <a:ext cx="126989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1D1353-18CD-474B-945D-1C62ABDDC02E}"/>
                  </a:ext>
                </a:extLst>
              </p:cNvPr>
              <p:cNvSpPr txBox="1"/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w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1D1353-18CD-474B-945D-1C62ABDDC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93835">
                <a:off x="7290183" y="3852656"/>
                <a:ext cx="1269898" cy="369332"/>
              </a:xfrm>
              <a:prstGeom prst="rect">
                <a:avLst/>
              </a:prstGeom>
              <a:blipFill>
                <a:blip r:embed="rId6"/>
                <a:stretch>
                  <a:fillRect l="-2315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8B354-64DA-4889-93F9-4BB5E1AC178F}"/>
                  </a:ext>
                </a:extLst>
              </p:cNvPr>
              <p:cNvSpPr txBox="1"/>
              <p:nvPr/>
            </p:nvSpPr>
            <p:spPr>
              <a:xfrm>
                <a:off x="5730276" y="3769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88B354-64DA-4889-93F9-4BB5E1AC1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6" y="3769129"/>
                <a:ext cx="111311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BA6DDA-E486-445A-AA9D-834870077617}"/>
                  </a:ext>
                </a:extLst>
              </p:cNvPr>
              <p:cNvSpPr txBox="1"/>
              <p:nvPr/>
            </p:nvSpPr>
            <p:spPr>
              <a:xfrm>
                <a:off x="8975130" y="2464711"/>
                <a:ext cx="1302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BA6DDA-E486-445A-AA9D-834870077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2464711"/>
                <a:ext cx="130226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7F1D83-5ABC-44C3-8E82-9D26F9258E43}"/>
                  </a:ext>
                </a:extLst>
              </p:cNvPr>
              <p:cNvSpPr txBox="1"/>
              <p:nvPr/>
            </p:nvSpPr>
            <p:spPr>
              <a:xfrm>
                <a:off x="8975130" y="2845711"/>
                <a:ext cx="1302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7F1D83-5ABC-44C3-8E82-9D26F925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130" y="2845711"/>
                <a:ext cx="1302264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679BD1EF-25EB-49A3-8665-97CBA5238546}"/>
              </a:ext>
            </a:extLst>
          </p:cNvPr>
          <p:cNvSpPr/>
          <p:nvPr/>
        </p:nvSpPr>
        <p:spPr>
          <a:xfrm>
            <a:off x="8834380" y="2729799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141D8D-3868-4F63-ABC4-AA81249FB168}"/>
              </a:ext>
            </a:extLst>
          </p:cNvPr>
          <p:cNvSpPr/>
          <p:nvPr/>
        </p:nvSpPr>
        <p:spPr>
          <a:xfrm>
            <a:off x="8828338" y="3656078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58816B-379E-4E98-AE7A-3290F36A51C5}"/>
              </a:ext>
            </a:extLst>
          </p:cNvPr>
          <p:cNvSpPr/>
          <p:nvPr/>
        </p:nvSpPr>
        <p:spPr>
          <a:xfrm>
            <a:off x="8803262" y="4582357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C5CD7A-7E33-40C7-8953-789E250E7AA5}"/>
                  </a:ext>
                </a:extLst>
              </p:cNvPr>
              <p:cNvSpPr txBox="1"/>
              <p:nvPr/>
            </p:nvSpPr>
            <p:spPr>
              <a:xfrm>
                <a:off x="8991838" y="3337835"/>
                <a:ext cx="12855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5C5CD7A-7E33-40C7-8953-789E250E7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838" y="3337835"/>
                <a:ext cx="1285556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646054-F801-4BBB-955E-F0A5E95E27CB}"/>
                  </a:ext>
                </a:extLst>
              </p:cNvPr>
              <p:cNvSpPr txBox="1"/>
              <p:nvPr/>
            </p:nvSpPr>
            <p:spPr>
              <a:xfrm>
                <a:off x="8991838" y="3718835"/>
                <a:ext cx="1217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3,1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646054-F801-4BBB-955E-F0A5E95E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838" y="3718835"/>
                <a:ext cx="1217482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DC7077-7C13-4600-95AC-29D7F8EA02E0}"/>
                  </a:ext>
                </a:extLst>
              </p:cNvPr>
              <p:cNvSpPr txBox="1"/>
              <p:nvPr/>
            </p:nvSpPr>
            <p:spPr>
              <a:xfrm>
                <a:off x="8969294" y="4298449"/>
                <a:ext cx="1217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DC7077-7C13-4600-95AC-29D7F8EA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94" y="4298449"/>
                <a:ext cx="1217482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A918A7-0170-49D5-AB8A-744D415C78F8}"/>
                  </a:ext>
                </a:extLst>
              </p:cNvPr>
              <p:cNvSpPr txBox="1"/>
              <p:nvPr/>
            </p:nvSpPr>
            <p:spPr>
              <a:xfrm>
                <a:off x="8969294" y="4679449"/>
                <a:ext cx="13731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A918A7-0170-49D5-AB8A-744D415C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94" y="4679449"/>
                <a:ext cx="1373191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DC22F7-0C5D-477C-ACA2-85FF7D8EC9D0}"/>
                  </a:ext>
                </a:extLst>
              </p:cNvPr>
              <p:cNvSpPr txBox="1"/>
              <p:nvPr/>
            </p:nvSpPr>
            <p:spPr>
              <a:xfrm>
                <a:off x="5730276" y="3030377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DC22F7-0C5D-477C-ACA2-85FF7D8E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6" y="3030377"/>
                <a:ext cx="1113113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0F4A99-19BF-45B4-9B51-10A6DEA8D99B}"/>
                  </a:ext>
                </a:extLst>
              </p:cNvPr>
              <p:cNvSpPr txBox="1"/>
              <p:nvPr/>
            </p:nvSpPr>
            <p:spPr>
              <a:xfrm>
                <a:off x="5724404" y="4150129"/>
                <a:ext cx="1113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0F4A99-19BF-45B4-9B51-10A6DEA8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04" y="4150129"/>
                <a:ext cx="1113113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89F625-2BCB-41A0-8152-4156DBF08AE2}"/>
                  </a:ext>
                </a:extLst>
              </p:cNvPr>
              <p:cNvSpPr txBox="1"/>
              <p:nvPr/>
            </p:nvSpPr>
            <p:spPr>
              <a:xfrm>
                <a:off x="10104951" y="2464711"/>
                <a:ext cx="1396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89F625-2BCB-41A0-8152-4156DBF0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951" y="2464711"/>
                <a:ext cx="1396659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6D2D36-7560-4716-A834-FD69C2F3A1A4}"/>
                  </a:ext>
                </a:extLst>
              </p:cNvPr>
              <p:cNvSpPr txBox="1"/>
              <p:nvPr/>
            </p:nvSpPr>
            <p:spPr>
              <a:xfrm>
                <a:off x="10104950" y="2778003"/>
                <a:ext cx="1396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2,2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06D2D36-7560-4716-A834-FD69C2F3A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950" y="2778003"/>
                <a:ext cx="1396660" cy="369332"/>
              </a:xfrm>
              <a:prstGeom prst="rect">
                <a:avLst/>
              </a:prstGeom>
              <a:blipFill>
                <a:blip r:embed="rId1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F7F772-B085-4ACB-9E1E-6E2D30AE8DD2}"/>
                  </a:ext>
                </a:extLst>
              </p:cNvPr>
              <p:cNvSpPr txBox="1"/>
              <p:nvPr/>
            </p:nvSpPr>
            <p:spPr>
              <a:xfrm>
                <a:off x="10104949" y="3316231"/>
                <a:ext cx="13022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4F7F772-B085-4ACB-9E1E-6E2D30AE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949" y="3316231"/>
                <a:ext cx="1302264" cy="369332"/>
              </a:xfrm>
              <a:prstGeom prst="rect">
                <a:avLst/>
              </a:prstGeom>
              <a:blipFill>
                <a:blip r:embed="rId1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66FA2A-D00A-4681-8798-AB428EE833F3}"/>
                  </a:ext>
                </a:extLst>
              </p:cNvPr>
              <p:cNvSpPr txBox="1"/>
              <p:nvPr/>
            </p:nvSpPr>
            <p:spPr>
              <a:xfrm>
                <a:off x="10111479" y="3756746"/>
                <a:ext cx="12855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3,2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66FA2A-D00A-4681-8798-AB428EE8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479" y="3756746"/>
                <a:ext cx="1285556" cy="369332"/>
              </a:xfrm>
              <a:prstGeom prst="rect">
                <a:avLst/>
              </a:prstGeom>
              <a:blipFill>
                <a:blip r:embed="rId1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82C74C-092D-4747-B7A1-90D81153F959}"/>
                  </a:ext>
                </a:extLst>
              </p:cNvPr>
              <p:cNvSpPr txBox="1"/>
              <p:nvPr/>
            </p:nvSpPr>
            <p:spPr>
              <a:xfrm>
                <a:off x="10111479" y="4310117"/>
                <a:ext cx="1217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82C74C-092D-4747-B7A1-90D81153F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479" y="4310117"/>
                <a:ext cx="1217482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B5424A-9FDC-4D2D-9FA7-C79255B12073}"/>
                  </a:ext>
                </a:extLst>
              </p:cNvPr>
              <p:cNvSpPr txBox="1"/>
              <p:nvPr/>
            </p:nvSpPr>
            <p:spPr>
              <a:xfrm>
                <a:off x="10111479" y="4667781"/>
                <a:ext cx="1182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z</a:t>
                </a:r>
                <a14:m>
                  <m:oMath xmlns:m="http://schemas.openxmlformats.org/officeDocument/2006/math">
                    <m:r>
                      <a:rPr lang="en-US" b="0" i="0" baseline="-25000" dirty="0" smtClean="0">
                        <a:latin typeface="Cambria Math" panose="02040503050406030204" pitchFamily="18" charset="0"/>
                      </a:rPr>
                      <m:t>4,2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B5424A-9FDC-4D2D-9FA7-C79255B12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479" y="4667781"/>
                <a:ext cx="1182178" cy="369332"/>
              </a:xfrm>
              <a:prstGeom prst="rect">
                <a:avLst/>
              </a:prstGeom>
              <a:blipFill>
                <a:blip r:embed="rId2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E8C019-EC5D-4D14-9697-65BCC4D87153}"/>
                  </a:ext>
                </a:extLst>
              </p:cNvPr>
              <p:cNvSpPr txBox="1"/>
              <p:nvPr/>
            </p:nvSpPr>
            <p:spPr>
              <a:xfrm>
                <a:off x="5732316" y="3769129"/>
                <a:ext cx="14096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=3/8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6E8C019-EC5D-4D14-9697-65BCC4D87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16" y="3769129"/>
                <a:ext cx="1409605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7F1555-ACF9-4B55-89AB-FE07F3C87BB0}"/>
                  </a:ext>
                </a:extLst>
              </p:cNvPr>
              <p:cNvSpPr txBox="1"/>
              <p:nvPr/>
            </p:nvSpPr>
            <p:spPr>
              <a:xfrm>
                <a:off x="5724403" y="4150507"/>
                <a:ext cx="1242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z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=5/8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A7F1555-ACF9-4B55-89AB-FE07F3C8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03" y="4150507"/>
                <a:ext cx="1242642" cy="369332"/>
              </a:xfrm>
              <a:prstGeom prst="rect">
                <a:avLst/>
              </a:prstGeom>
              <a:blipFill>
                <a:blip r:embed="rId2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1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2" grpId="1"/>
      <p:bldP spid="33" grpId="0"/>
      <p:bldP spid="34" grpId="0"/>
      <p:bldP spid="38" grpId="0"/>
      <p:bldP spid="39" grpId="0"/>
      <p:bldP spid="40" grpId="0"/>
      <p:bldP spid="41" grpId="0"/>
      <p:bldP spid="43" grpId="0"/>
      <p:bldP spid="46" grpId="0"/>
      <p:bldP spid="46" grpId="1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F08-86D2-4F95-8361-F8709A56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Games of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3DAD2BE-0187-4A2F-9EE0-6211E53E6A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845734"/>
                <a:ext cx="4892974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Game: </a:t>
                </a:r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  <a:r>
                  <a:rPr lang="en-US" dirty="0"/>
                  <a:t> agent spends budget on nodes in order to get the “best” equilibrium </a:t>
                </a:r>
                <a:r>
                  <a:rPr lang="en-US" dirty="0">
                    <a:solidFill>
                      <a:srgbClr val="FF0000"/>
                    </a:solidFill>
                  </a:rPr>
                  <a:t>for themself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How?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  <a:r>
                  <a:rPr lang="en-US" dirty="0"/>
                  <a:t> agent is given budget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They </a:t>
                </a:r>
                <a:r>
                  <a:rPr lang="en-US" dirty="0">
                    <a:solidFill>
                      <a:srgbClr val="FF0000"/>
                    </a:solidFill>
                  </a:rPr>
                  <a:t>each</a:t>
                </a:r>
                <a:r>
                  <a:rPr lang="en-US" dirty="0"/>
                  <a:t> allocate budget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each 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Requirement: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Internal beliefs become: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baseline="-250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</m:t>
                            </m:r>
                          </m:e>
                        </m:nary>
                      </m:den>
                    </m:f>
                  </m:oMath>
                </a14:m>
                <a:endParaRPr lang="en-US" baseline="-25000" dirty="0">
                  <a:ea typeface="Cambria Math" panose="02040503050406030204" pitchFamily="18" charset="0"/>
                </a:endParaRPr>
              </a:p>
              <a:p>
                <a:pPr marL="201168" lvl="1" indent="0">
                  <a:buFont typeface="Calibri" pitchFamily="34" charset="0"/>
                  <a:buNone/>
                </a:pPr>
                <a:endParaRPr lang="en-US" dirty="0"/>
              </a:p>
              <a:p>
                <a:r>
                  <a:rPr lang="en-US" dirty="0"/>
                  <a:t>Goal: </a:t>
                </a:r>
                <a:r>
                  <a:rPr lang="en-US" dirty="0">
                    <a:solidFill>
                      <a:srgbClr val="FF0000"/>
                    </a:solidFill>
                  </a:rPr>
                  <a:t>each player wants to </a:t>
                </a:r>
                <a:r>
                  <a:rPr lang="en-US" dirty="0"/>
                  <a:t>optimize some objective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for final vector of external beliefs </a:t>
                </a:r>
                <a:r>
                  <a:rPr lang="en-US" dirty="0">
                    <a:solidFill>
                      <a:srgbClr val="FF0000"/>
                    </a:solidFill>
                  </a:rPr>
                  <a:t>for opinion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3DAD2BE-0187-4A2F-9EE0-6211E53E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4892974" cy="4023360"/>
              </a:xfrm>
              <a:prstGeom prst="rect">
                <a:avLst/>
              </a:prstGeom>
              <a:blipFill>
                <a:blip r:embed="rId2"/>
                <a:stretch>
                  <a:fillRect l="-1121" t="-1970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019B13-97F6-46FB-89A4-4E1C876E1404}"/>
              </a:ext>
            </a:extLst>
          </p:cNvPr>
          <p:cNvCxnSpPr>
            <a:cxnSpLocks/>
          </p:cNvCxnSpPr>
          <p:nvPr/>
        </p:nvCxnSpPr>
        <p:spPr>
          <a:xfrm>
            <a:off x="7038669" y="4125491"/>
            <a:ext cx="669017" cy="10903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45EA2-3A69-4351-939D-DA9754B915EE}"/>
              </a:ext>
            </a:extLst>
          </p:cNvPr>
          <p:cNvCxnSpPr>
            <a:cxnSpLocks/>
          </p:cNvCxnSpPr>
          <p:nvPr/>
        </p:nvCxnSpPr>
        <p:spPr>
          <a:xfrm flipV="1">
            <a:off x="7139337" y="3869518"/>
            <a:ext cx="1451779" cy="1553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75ACD-394D-4AFC-9F5C-D26DFC3E1595}"/>
              </a:ext>
            </a:extLst>
          </p:cNvPr>
          <p:cNvCxnSpPr>
            <a:cxnSpLocks/>
          </p:cNvCxnSpPr>
          <p:nvPr/>
        </p:nvCxnSpPr>
        <p:spPr>
          <a:xfrm>
            <a:off x="7109852" y="4096006"/>
            <a:ext cx="2037821" cy="5647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EEF220-DF3A-44B6-A298-3921FF99DE9D}"/>
              </a:ext>
            </a:extLst>
          </p:cNvPr>
          <p:cNvCxnSpPr>
            <a:cxnSpLocks/>
          </p:cNvCxnSpPr>
          <p:nvPr/>
        </p:nvCxnSpPr>
        <p:spPr>
          <a:xfrm flipV="1">
            <a:off x="7109852" y="3308571"/>
            <a:ext cx="1123165" cy="6450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355570-6337-4BD6-A0CD-D6D7644DEF1B}"/>
              </a:ext>
            </a:extLst>
          </p:cNvPr>
          <p:cNvCxnSpPr>
            <a:cxnSpLocks/>
          </p:cNvCxnSpPr>
          <p:nvPr/>
        </p:nvCxnSpPr>
        <p:spPr>
          <a:xfrm>
            <a:off x="8404868" y="3379754"/>
            <a:ext cx="215733" cy="41858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952FC0-191D-43D0-934E-41061138E8DA}"/>
              </a:ext>
            </a:extLst>
          </p:cNvPr>
          <p:cNvCxnSpPr>
            <a:cxnSpLocks/>
          </p:cNvCxnSpPr>
          <p:nvPr/>
        </p:nvCxnSpPr>
        <p:spPr>
          <a:xfrm flipH="1">
            <a:off x="7865226" y="3940701"/>
            <a:ext cx="755375" cy="1245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8420C9-8236-48DF-8EB2-FEA3038D6D24}"/>
              </a:ext>
            </a:extLst>
          </p:cNvPr>
          <p:cNvCxnSpPr>
            <a:cxnSpLocks/>
          </p:cNvCxnSpPr>
          <p:nvPr/>
        </p:nvCxnSpPr>
        <p:spPr>
          <a:xfrm>
            <a:off x="8762967" y="3940701"/>
            <a:ext cx="414191" cy="6488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2CF9D-30F4-49A7-AFFE-2307BDDC09E9}"/>
              </a:ext>
            </a:extLst>
          </p:cNvPr>
          <p:cNvCxnSpPr>
            <a:cxnSpLocks/>
          </p:cNvCxnSpPr>
          <p:nvPr/>
        </p:nvCxnSpPr>
        <p:spPr>
          <a:xfrm flipV="1">
            <a:off x="7879537" y="4731941"/>
            <a:ext cx="1297621" cy="5550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7C2A37-925B-495E-925B-FC43C2C2E949}"/>
              </a:ext>
            </a:extLst>
          </p:cNvPr>
          <p:cNvCxnSpPr>
            <a:cxnSpLocks/>
          </p:cNvCxnSpPr>
          <p:nvPr/>
        </p:nvCxnSpPr>
        <p:spPr>
          <a:xfrm flipH="1">
            <a:off x="7778869" y="3379754"/>
            <a:ext cx="483633" cy="18065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1ED0CF2-8787-4D2B-8D4B-0FCB6896FE3D}"/>
              </a:ext>
            </a:extLst>
          </p:cNvPr>
          <p:cNvSpPr/>
          <p:nvPr/>
        </p:nvSpPr>
        <p:spPr>
          <a:xfrm>
            <a:off x="8233017" y="3207903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308096-98EA-45F7-8F01-42A2901DA8E9}"/>
              </a:ext>
            </a:extLst>
          </p:cNvPr>
          <p:cNvSpPr/>
          <p:nvPr/>
        </p:nvSpPr>
        <p:spPr>
          <a:xfrm>
            <a:off x="7678201" y="5186309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31972D-CCC8-4D96-B708-484F6B608549}"/>
              </a:ext>
            </a:extLst>
          </p:cNvPr>
          <p:cNvSpPr/>
          <p:nvPr/>
        </p:nvSpPr>
        <p:spPr>
          <a:xfrm>
            <a:off x="8591116" y="3768850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C56740-FF8D-45ED-A005-76D5FE7823AB}"/>
              </a:ext>
            </a:extLst>
          </p:cNvPr>
          <p:cNvSpPr/>
          <p:nvPr/>
        </p:nvSpPr>
        <p:spPr>
          <a:xfrm>
            <a:off x="6938001" y="3924155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31CA25-A38F-4CEA-946F-9D9E01993529}"/>
              </a:ext>
            </a:extLst>
          </p:cNvPr>
          <p:cNvSpPr/>
          <p:nvPr/>
        </p:nvSpPr>
        <p:spPr>
          <a:xfrm>
            <a:off x="9147673" y="4560090"/>
            <a:ext cx="201336" cy="201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CDCF5A-19A3-455C-817A-0C8E56CBF6EC}"/>
                  </a:ext>
                </a:extLst>
              </p:cNvPr>
              <p:cNvSpPr txBox="1"/>
              <p:nvPr/>
            </p:nvSpPr>
            <p:spPr>
              <a:xfrm>
                <a:off x="8434352" y="3119919"/>
                <a:ext cx="2014821" cy="48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CDCF5A-19A3-455C-817A-0C8E56CBF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2" y="3119919"/>
                <a:ext cx="2014821" cy="485454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EF9954-FFFD-47F0-B7D0-F2FA4420E8EC}"/>
                  </a:ext>
                </a:extLst>
              </p:cNvPr>
              <p:cNvSpPr txBox="1"/>
              <p:nvPr/>
            </p:nvSpPr>
            <p:spPr>
              <a:xfrm>
                <a:off x="7139337" y="3823323"/>
                <a:ext cx="1067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3,1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EF9954-FFFD-47F0-B7D0-F2FA4420E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37" y="3823323"/>
                <a:ext cx="1067073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C3F160-470B-45DC-A993-FBFF02BB5D01}"/>
                  </a:ext>
                </a:extLst>
              </p:cNvPr>
              <p:cNvSpPr txBox="1"/>
              <p:nvPr/>
            </p:nvSpPr>
            <p:spPr>
              <a:xfrm>
                <a:off x="8792452" y="3684852"/>
                <a:ext cx="2014821" cy="48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C3F160-470B-45DC-A993-FBFF02BB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52" y="3684852"/>
                <a:ext cx="2014821" cy="489686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F8C75-C2A6-4E51-BCF3-371CFE2F6C7A}"/>
                  </a:ext>
                </a:extLst>
              </p:cNvPr>
              <p:cNvSpPr txBox="1"/>
              <p:nvPr/>
            </p:nvSpPr>
            <p:spPr>
              <a:xfrm>
                <a:off x="7879537" y="5081770"/>
                <a:ext cx="2419495" cy="48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5,1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,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F8C75-C2A6-4E51-BCF3-371CFE2F6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537" y="5081770"/>
                <a:ext cx="2419495" cy="484876"/>
              </a:xfrm>
              <a:prstGeom prst="rect">
                <a:avLst/>
              </a:prstGeom>
              <a:blipFill>
                <a:blip r:embed="rId6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D08E03-DBDB-4AF9-ADE7-3E8B55323551}"/>
                  </a:ext>
                </a:extLst>
              </p:cNvPr>
              <p:cNvSpPr txBox="1"/>
              <p:nvPr/>
            </p:nvSpPr>
            <p:spPr>
              <a:xfrm>
                <a:off x="9349008" y="4476092"/>
                <a:ext cx="1806671" cy="48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D08E03-DBDB-4AF9-ADE7-3E8B55323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08" y="4476092"/>
                <a:ext cx="1806671" cy="485454"/>
              </a:xfrm>
              <a:prstGeom prst="rect">
                <a:avLst/>
              </a:prstGeom>
              <a:blipFill>
                <a:blip r:embed="rId7"/>
                <a:stretch>
                  <a:fillRect l="-304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058009-48B7-4C4B-B512-83B4D02D9774}"/>
                  </a:ext>
                </a:extLst>
              </p:cNvPr>
              <p:cNvSpPr txBox="1"/>
              <p:nvPr/>
            </p:nvSpPr>
            <p:spPr>
              <a:xfrm>
                <a:off x="6702891" y="1951985"/>
                <a:ext cx="1629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058009-48B7-4C4B-B512-83B4D02D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91" y="1951985"/>
                <a:ext cx="16293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73CA88-6729-4ABE-A496-C9805D9424A6}"/>
                  </a:ext>
                </a:extLst>
              </p:cNvPr>
              <p:cNvSpPr txBox="1"/>
              <p:nvPr/>
            </p:nvSpPr>
            <p:spPr>
              <a:xfrm>
                <a:off x="6702892" y="2271221"/>
                <a:ext cx="4190009" cy="515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Budget vectors: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1,0,0,1,0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73CA88-6729-4ABE-A496-C9805D942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92" y="2271221"/>
                <a:ext cx="4190009" cy="515847"/>
              </a:xfrm>
              <a:prstGeom prst="rect">
                <a:avLst/>
              </a:prstGeom>
              <a:blipFill>
                <a:blip r:embed="rId9"/>
                <a:stretch>
                  <a:fillRect l="-131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96BD27-F034-4D17-BD76-7C7F9F389F0E}"/>
                  </a:ext>
                </a:extLst>
              </p:cNvPr>
              <p:cNvSpPr txBox="1"/>
              <p:nvPr/>
            </p:nvSpPr>
            <p:spPr>
              <a:xfrm>
                <a:off x="8434352" y="3112373"/>
                <a:ext cx="2014821" cy="489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s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A96BD27-F034-4D17-BD76-7C7F9F38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52" y="3112373"/>
                <a:ext cx="2014821" cy="489365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7C48C5-1B24-4E79-B1BA-C82DF672BBF8}"/>
                  </a:ext>
                </a:extLst>
              </p:cNvPr>
              <p:cNvSpPr txBox="1"/>
              <p:nvPr/>
            </p:nvSpPr>
            <p:spPr>
              <a:xfrm>
                <a:off x="8792452" y="3688487"/>
                <a:ext cx="2014821" cy="485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2,1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s</m:t>
                    </m:r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7C48C5-1B24-4E79-B1BA-C82DF672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452" y="3688487"/>
                <a:ext cx="2014821" cy="485326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AB78DA-6DCF-4B7B-96F3-AE94941EE80A}"/>
                  </a:ext>
                </a:extLst>
              </p:cNvPr>
              <p:cNvSpPr txBox="1"/>
              <p:nvPr/>
            </p:nvSpPr>
            <p:spPr>
              <a:xfrm>
                <a:off x="9349008" y="4476092"/>
                <a:ext cx="1806671" cy="48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AB78DA-6DCF-4B7B-96F3-AE94941E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08" y="4476092"/>
                <a:ext cx="1806671" cy="484876"/>
              </a:xfrm>
              <a:prstGeom prst="rect">
                <a:avLst/>
              </a:prstGeom>
              <a:blipFill>
                <a:blip r:embed="rId12"/>
                <a:stretch>
                  <a:fillRect l="-3041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1" grpId="1"/>
      <p:bldP spid="22" grpId="0"/>
      <p:bldP spid="23" grpId="0"/>
      <p:bldP spid="23" grpId="1"/>
      <p:bldP spid="24" grpId="0"/>
      <p:bldP spid="25" grpId="0"/>
      <p:bldP spid="25" grpId="1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</TotalTime>
  <Words>811</Words>
  <Application>Microsoft Office PowerPoint</Application>
  <PresentationFormat>Widescreen</PresentationFormat>
  <Paragraphs>156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Scalable Equilibrium Computation in Multi-agent Influence Games on Networks</vt:lpstr>
      <vt:lpstr>Previous Work Single-agent Model</vt:lpstr>
      <vt:lpstr>Influence Spreading Processes</vt:lpstr>
      <vt:lpstr>A Simple Weighted Model DeGroot 1974</vt:lpstr>
      <vt:lpstr>Capturing Internal Beliefs Friedkin and Johnsen 1990</vt:lpstr>
      <vt:lpstr>Single-agent Games of Influence Ahmadinejad et al. 2015</vt:lpstr>
      <vt:lpstr>Our Results Multi-agent Model</vt:lpstr>
      <vt:lpstr>The Multi-agent Model</vt:lpstr>
      <vt:lpstr>Multi-agent Games of Influence</vt:lpstr>
      <vt:lpstr>Theoretical Results</vt:lpstr>
      <vt:lpstr>Experiments: two-player case</vt:lpstr>
      <vt:lpstr>Experiments: two-player case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Equilibrium Computation in Multi-agent Influence Games on Networks</dc:title>
  <dc:creator>Marina Knittel</dc:creator>
  <cp:lastModifiedBy>Marina Laura Knittel</cp:lastModifiedBy>
  <cp:revision>3</cp:revision>
  <dcterms:created xsi:type="dcterms:W3CDTF">2021-01-05T20:48:44Z</dcterms:created>
  <dcterms:modified xsi:type="dcterms:W3CDTF">2021-09-23T19:36:01Z</dcterms:modified>
</cp:coreProperties>
</file>