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62" r:id="rId4"/>
    <p:sldId id="306" r:id="rId5"/>
    <p:sldId id="305" r:id="rId6"/>
    <p:sldId id="308" r:id="rId7"/>
    <p:sldId id="307" r:id="rId8"/>
    <p:sldId id="310" r:id="rId9"/>
    <p:sldId id="309" r:id="rId10"/>
    <p:sldId id="315" r:id="rId11"/>
    <p:sldId id="311" r:id="rId12"/>
    <p:sldId id="313" r:id="rId13"/>
    <p:sldId id="314" r:id="rId14"/>
    <p:sldId id="265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Raleway Thin" pitchFamily="2" charset="0"/>
      <p:regular r:id="rId21"/>
      <p:bold r:id="rId22"/>
      <p:italic r:id="rId23"/>
      <p:boldItalic r:id="rId24"/>
    </p:embeddedFont>
    <p:embeddedFont>
      <p:font typeface="Satisfy" panose="02000000000000000000" pitchFamily="2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A09410-F8A8-4BEE-A9E7-BA741030BE37}">
  <a:tblStyle styleId="{07A09410-F8A8-4BEE-A9E7-BA741030BE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C07E80F-5B04-4A68-8AE0-D5BF51DB91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81" autoAdjust="0"/>
  </p:normalViewPr>
  <p:slideViewPr>
    <p:cSldViewPr snapToGrid="0">
      <p:cViewPr>
        <p:scale>
          <a:sx n="150" d="100"/>
          <a:sy n="150" d="100"/>
        </p:scale>
        <p:origin x="474" y="-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私が担当した機能は、この</a:t>
            </a:r>
            <a:r>
              <a:rPr kumimoji="1" lang="en-US" altLang="ja-JP" dirty="0"/>
              <a:t>7</a:t>
            </a:r>
            <a:r>
              <a:rPr kumimoji="1" lang="ja-JP" altLang="en-US" dirty="0"/>
              <a:t>つになります。（機能の読み上げ）その中でもとくに力を入れたのは、</a:t>
            </a:r>
            <a:r>
              <a:rPr kumimoji="1" lang="en-US" altLang="ja-JP" dirty="0"/>
              <a:t>5</a:t>
            </a:r>
            <a:r>
              <a:rPr kumimoji="1" lang="ja-JP" altLang="en-US" dirty="0"/>
              <a:t>－</a:t>
            </a:r>
            <a:r>
              <a:rPr kumimoji="1" lang="en-US" altLang="ja-JP" dirty="0"/>
              <a:t>6</a:t>
            </a:r>
            <a:r>
              <a:rPr kumimoji="1" lang="ja-JP" altLang="en-US" dirty="0"/>
              <a:t>－</a:t>
            </a:r>
            <a:r>
              <a:rPr kumimoji="1" lang="en-US" altLang="ja-JP" dirty="0"/>
              <a:t>7</a:t>
            </a:r>
            <a:r>
              <a:rPr kumimoji="1" lang="ja-JP" altLang="en-US" dirty="0"/>
              <a:t>です。</a:t>
            </a:r>
          </a:p>
        </p:txBody>
      </p:sp>
    </p:spTree>
    <p:extLst>
      <p:ext uri="{BB962C8B-B14F-4D97-AF65-F5344CB8AC3E}">
        <p14:creationId xmlns:p14="http://schemas.microsoft.com/office/powerpoint/2010/main" val="317703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3193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55300" y="848825"/>
            <a:ext cx="5850900" cy="1715100"/>
          </a:xfrm>
          <a:prstGeom prst="rect">
            <a:avLst/>
          </a:prstGeom>
          <a:effectLst>
            <a:outerShdw blurRad="14288" dist="28575" dir="2700000" algn="bl" rotWithShape="0">
              <a:srgbClr val="655A87">
                <a:alpha val="2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110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855300" y="1506350"/>
            <a:ext cx="6110100" cy="283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u"/>
              <a:defRPr/>
            </a:lvl1pPr>
            <a:lvl2pPr marL="914400" lvl="1" indent="-368300" rtl="0">
              <a:spcBef>
                <a:spcPts val="600"/>
              </a:spcBef>
              <a:spcAft>
                <a:spcPts val="0"/>
              </a:spcAft>
              <a:buSzPts val="2200"/>
              <a:buChar char="𖡼"/>
              <a:defRPr/>
            </a:lvl2pPr>
            <a:lvl3pPr marL="1371600" lvl="2" indent="-368300" rtl="0">
              <a:spcBef>
                <a:spcPts val="600"/>
              </a:spcBef>
              <a:spcAft>
                <a:spcPts val="0"/>
              </a:spcAft>
              <a:buSzPts val="2200"/>
              <a:buChar char="𖡼"/>
              <a:defRPr/>
            </a:lvl3pPr>
            <a:lvl4pPr marL="1828800" lvl="3" indent="-368300" rtl="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6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6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6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600"/>
              </a:spcBef>
              <a:spcAft>
                <a:spcPts val="600"/>
              </a:spcAft>
              <a:buSzPts val="2200"/>
              <a:buChar char="■"/>
              <a:defRPr/>
            </a:lvl9pPr>
          </a:lstStyle>
          <a:p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>
                <a:solidFill>
                  <a:schemeClr val="tx1"/>
                </a:solidFill>
              </a:defRPr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110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855275" y="1506350"/>
            <a:ext cx="2854800" cy="311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u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𖡼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𖡼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110568" y="1506350"/>
            <a:ext cx="2854800" cy="311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u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𖡼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𖡼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" userDrawn="1">
  <p:cSld name="BLANK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tx1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DFFEEC6C-0855-439E-A730-A3F2C598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97ACB5E-5C48-4FD3-8B87-0A7F839C6B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55663" y="1409700"/>
            <a:ext cx="7615237" cy="3454400"/>
          </a:xfrm>
        </p:spPr>
        <p:txBody>
          <a:bodyPr/>
          <a:lstStyle>
            <a:lvl1pPr marL="457200" indent="-355600">
              <a:buFont typeface="Wingdings" panose="05000000000000000000" pitchFamily="2" charset="2"/>
              <a:buChar char="u"/>
              <a:defRPr/>
            </a:lvl1pPr>
            <a:lvl2pPr marL="914400" indent="-368300">
              <a:buFont typeface="Wingdings" panose="05000000000000000000" pitchFamily="2" charset="2"/>
              <a:buChar char="u"/>
              <a:defRPr/>
            </a:lvl2pPr>
            <a:lvl3pPr marL="1371600" indent="-368300">
              <a:buFont typeface="Wingdings" panose="05000000000000000000" pitchFamily="2" charset="2"/>
              <a:buChar char="u"/>
              <a:defRPr/>
            </a:lvl3pPr>
            <a:lvl4pPr marL="1828800" indent="-368300">
              <a:buFont typeface="Wingdings" panose="05000000000000000000" pitchFamily="2" charset="2"/>
              <a:buChar char="u"/>
              <a:defRPr/>
            </a:lvl4pPr>
            <a:lvl5pPr marL="2286000" indent="-368300">
              <a:buFont typeface="Wingdings" panose="05000000000000000000" pitchFamily="2" charset="2"/>
              <a:buChar char="u"/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teral" userDrawn="1">
  <p:cSld name="BLANK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86282" y="0"/>
            <a:ext cx="48577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tx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C43579D-1600-42AB-96A6-0B0D6AB6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8005FC-EEAB-4886-96C9-09DBC3A3F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7100" y="1435100"/>
            <a:ext cx="6654800" cy="2178050"/>
          </a:xfrm>
        </p:spPr>
        <p:txBody>
          <a:bodyPr/>
          <a:lstStyle>
            <a:lvl1pPr marL="457200" indent="-355600">
              <a:buFont typeface="Wingdings" panose="05000000000000000000" pitchFamily="2" charset="2"/>
              <a:buChar char="u"/>
              <a:defRPr/>
            </a:lvl1pPr>
            <a:lvl2pPr marL="914400" indent="-368300">
              <a:buFont typeface="Wingdings" panose="05000000000000000000" pitchFamily="2" charset="2"/>
              <a:buChar char="u"/>
              <a:defRPr/>
            </a:lvl2pPr>
            <a:lvl3pPr marL="1371600" indent="-368300">
              <a:buFont typeface="Wingdings" panose="05000000000000000000" pitchFamily="2" charset="2"/>
              <a:buChar char="u"/>
              <a:defRPr/>
            </a:lvl3pPr>
            <a:lvl4pPr marL="1828800" indent="-368300">
              <a:buFont typeface="Wingdings" panose="05000000000000000000" pitchFamily="2" charset="2"/>
              <a:buChar char="u"/>
              <a:defRPr/>
            </a:lvl4pPr>
            <a:lvl5pPr marL="2286000" indent="-368300">
              <a:buFont typeface="Wingdings" panose="05000000000000000000" pitchFamily="2" charset="2"/>
              <a:buChar char="u"/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110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83C0"/>
              </a:buClr>
              <a:buSzPts val="3200"/>
              <a:buFont typeface="Satisfy"/>
              <a:buNone/>
              <a:defRPr sz="3200">
                <a:solidFill>
                  <a:srgbClr val="9283C0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83C0"/>
              </a:buClr>
              <a:buSzPts val="3200"/>
              <a:buFont typeface="Satisfy"/>
              <a:buNone/>
              <a:defRPr sz="3200">
                <a:solidFill>
                  <a:srgbClr val="9283C0"/>
                </a:solidFill>
                <a:latin typeface="Satisfy"/>
                <a:ea typeface="Satisfy"/>
                <a:cs typeface="Satisfy"/>
                <a:sym typeface="Satisf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83C0"/>
              </a:buClr>
              <a:buSzPts val="3200"/>
              <a:buFont typeface="Satisfy"/>
              <a:buNone/>
              <a:defRPr sz="3200">
                <a:solidFill>
                  <a:srgbClr val="9283C0"/>
                </a:solidFill>
                <a:latin typeface="Satisfy"/>
                <a:ea typeface="Satisfy"/>
                <a:cs typeface="Satisfy"/>
                <a:sym typeface="Satisf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83C0"/>
              </a:buClr>
              <a:buSzPts val="3200"/>
              <a:buFont typeface="Satisfy"/>
              <a:buNone/>
              <a:defRPr sz="3200">
                <a:solidFill>
                  <a:srgbClr val="9283C0"/>
                </a:solidFill>
                <a:latin typeface="Satisfy"/>
                <a:ea typeface="Satisfy"/>
                <a:cs typeface="Satisfy"/>
                <a:sym typeface="Satisf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83C0"/>
              </a:buClr>
              <a:buSzPts val="3200"/>
              <a:buFont typeface="Satisfy"/>
              <a:buNone/>
              <a:defRPr sz="3200">
                <a:solidFill>
                  <a:srgbClr val="9283C0"/>
                </a:solidFill>
                <a:latin typeface="Satisfy"/>
                <a:ea typeface="Satisfy"/>
                <a:cs typeface="Satisfy"/>
                <a:sym typeface="Satisf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83C0"/>
              </a:buClr>
              <a:buSzPts val="3200"/>
              <a:buFont typeface="Satisfy"/>
              <a:buNone/>
              <a:defRPr sz="3200">
                <a:solidFill>
                  <a:srgbClr val="9283C0"/>
                </a:solidFill>
                <a:latin typeface="Satisfy"/>
                <a:ea typeface="Satisfy"/>
                <a:cs typeface="Satisfy"/>
                <a:sym typeface="Satisf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83C0"/>
              </a:buClr>
              <a:buSzPts val="3200"/>
              <a:buFont typeface="Satisfy"/>
              <a:buNone/>
              <a:defRPr sz="3200">
                <a:solidFill>
                  <a:srgbClr val="9283C0"/>
                </a:solidFill>
                <a:latin typeface="Satisfy"/>
                <a:ea typeface="Satisfy"/>
                <a:cs typeface="Satisfy"/>
                <a:sym typeface="Satisf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83C0"/>
              </a:buClr>
              <a:buSzPts val="3200"/>
              <a:buFont typeface="Satisfy"/>
              <a:buNone/>
              <a:defRPr sz="3200">
                <a:solidFill>
                  <a:srgbClr val="9283C0"/>
                </a:solidFill>
                <a:latin typeface="Satisfy"/>
                <a:ea typeface="Satisfy"/>
                <a:cs typeface="Satisfy"/>
                <a:sym typeface="Satisf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83C0"/>
              </a:buClr>
              <a:buSzPts val="3200"/>
              <a:buFont typeface="Satisfy"/>
              <a:buNone/>
              <a:defRPr sz="3200">
                <a:solidFill>
                  <a:srgbClr val="9283C0"/>
                </a:solidFill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506350"/>
            <a:ext cx="6110100" cy="28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FD6EF"/>
              </a:buClr>
              <a:buSzPts val="2000"/>
              <a:buFont typeface="Raleway Thin"/>
              <a:buChar char="𖤓"/>
              <a:defRPr sz="2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lvl="1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leway Thin"/>
              <a:buChar char="𖡼"/>
              <a:defRPr sz="2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lvl="2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Raleway Thin"/>
              <a:buChar char="𖡼"/>
              <a:defRPr sz="2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lvl="3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aleway Thin"/>
              <a:buChar char="●"/>
              <a:defRPr sz="2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lvl="4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aleway Thin"/>
              <a:buChar char="○"/>
              <a:defRPr sz="2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lvl="5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aleway Thin"/>
              <a:buChar char="■"/>
              <a:defRPr sz="2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3200400" lvl="6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aleway Thin"/>
              <a:buChar char="●"/>
              <a:defRPr sz="2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3657600" lvl="7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aleway Thin"/>
              <a:buChar char="○"/>
              <a:defRPr sz="2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4114800" lvl="8" indent="-3683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200"/>
              <a:buFont typeface="Raleway Thin"/>
              <a:buChar char="■"/>
              <a:defRPr sz="2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 b="1">
                <a:solidFill>
                  <a:schemeClr val="tx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r" rtl="0">
              <a:buNone/>
              <a:defRPr sz="15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algn="r" rtl="0">
              <a:buNone/>
              <a:defRPr sz="15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algn="r" rtl="0">
              <a:buNone/>
              <a:defRPr sz="15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algn="r" rtl="0">
              <a:buNone/>
              <a:defRPr sz="15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algn="r" rtl="0">
              <a:buNone/>
              <a:defRPr sz="15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algn="r" rtl="0">
              <a:buNone/>
              <a:defRPr sz="15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algn="r" rtl="0">
              <a:buNone/>
              <a:defRPr sz="15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algn="r" rtl="0">
              <a:buNone/>
              <a:defRPr sz="15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7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576331" y="538859"/>
            <a:ext cx="4755086" cy="10342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>
                <a:latin typeface="Calibri" panose="020F0502020204030204" pitchFamily="34" charset="0"/>
                <a:cs typeface="Calibri" panose="020F0502020204030204" pitchFamily="34" charset="0"/>
              </a:rPr>
              <a:t>技術発表会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B99C229-5D91-4ABF-9EF6-193B7ADA1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417" y="854168"/>
            <a:ext cx="3816452" cy="381645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8236D18-3133-4F1E-89BE-1AEEA6A89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804" y="3458161"/>
            <a:ext cx="1323073" cy="1323073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9D912DB-FD82-4515-A351-4E2222C939B1}"/>
              </a:ext>
            </a:extLst>
          </p:cNvPr>
          <p:cNvSpPr txBox="1"/>
          <p:nvPr/>
        </p:nvSpPr>
        <p:spPr>
          <a:xfrm>
            <a:off x="831166" y="2762394"/>
            <a:ext cx="41349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2022</a:t>
            </a:r>
            <a:r>
              <a:rPr kumimoji="1" lang="ja-JP" altLang="en-US" dirty="0">
                <a:latin typeface="Calibri" panose="020F0502020204030204" pitchFamily="34" charset="0"/>
                <a:cs typeface="Calibri" panose="020F0502020204030204" pitchFamily="34" charset="0"/>
              </a:rPr>
              <a:t>年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1" lang="ja-JP" altLang="en-US" dirty="0">
                <a:latin typeface="Calibri" panose="020F0502020204030204" pitchFamily="34" charset="0"/>
                <a:cs typeface="Calibri" panose="020F0502020204030204" pitchFamily="34" charset="0"/>
              </a:rPr>
              <a:t>月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kumimoji="1" lang="ja-JP" altLang="en-US" dirty="0">
                <a:latin typeface="Calibri" panose="020F0502020204030204" pitchFamily="34" charset="0"/>
                <a:cs typeface="Calibri" panose="020F0502020204030204" pitchFamily="34" charset="0"/>
              </a:rPr>
              <a:t>日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1" lang="ja-JP" altLang="en-US" dirty="0">
                <a:latin typeface="Calibri" panose="020F0502020204030204" pitchFamily="34" charset="0"/>
                <a:cs typeface="Calibri" panose="020F0502020204030204" pitchFamily="34" charset="0"/>
              </a:rPr>
              <a:t>月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kumimoji="1"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ja-JP" altLang="en-US" dirty="0">
                <a:latin typeface="Calibri" panose="020F0502020204030204" pitchFamily="34" charset="0"/>
                <a:cs typeface="Calibri" panose="020F0502020204030204" pitchFamily="34" charset="0"/>
              </a:rPr>
              <a:t>フロントエンド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kumimoji="1" lang="ja-JP" altLang="en-US" dirty="0">
                <a:latin typeface="Calibri" panose="020F0502020204030204" pitchFamily="34" charset="0"/>
                <a:cs typeface="Calibri" panose="020F0502020204030204" pitchFamily="34" charset="0"/>
              </a:rPr>
              <a:t>チーム</a:t>
            </a:r>
          </a:p>
          <a:p>
            <a:endParaRPr kumimoji="1" lang="ja-JP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ja-JP" altLang="en-US" dirty="0">
                <a:latin typeface="Calibri" panose="020F0502020204030204" pitchFamily="34" charset="0"/>
                <a:cs typeface="Calibri" panose="020F0502020204030204" pitchFamily="34" charset="0"/>
              </a:rPr>
              <a:t>総リーダー：野口拓也</a:t>
            </a:r>
          </a:p>
          <a:p>
            <a:r>
              <a:rPr kumimoji="1" lang="ja-JP" altLang="en-US" dirty="0">
                <a:latin typeface="Calibri" panose="020F0502020204030204" pitchFamily="34" charset="0"/>
                <a:cs typeface="Calibri" panose="020F0502020204030204" pitchFamily="34" charset="0"/>
              </a:rPr>
              <a:t>スクラムリーダー：川端涼生</a:t>
            </a:r>
          </a:p>
          <a:p>
            <a:r>
              <a:rPr kumimoji="1" lang="ja-JP" altLang="en-US" dirty="0">
                <a:latin typeface="Calibri" panose="020F0502020204030204" pitchFamily="34" charset="0"/>
                <a:cs typeface="Calibri" panose="020F0502020204030204" pitchFamily="34" charset="0"/>
              </a:rPr>
              <a:t>成果物リーダー：中川原美華</a:t>
            </a:r>
          </a:p>
          <a:p>
            <a:r>
              <a:rPr kumimoji="1" lang="ja-JP" altLang="en-US" dirty="0">
                <a:latin typeface="Calibri" panose="020F0502020204030204" pitchFamily="34" charset="0"/>
                <a:cs typeface="Calibri" panose="020F0502020204030204" pitchFamily="34" charset="0"/>
              </a:rPr>
              <a:t>技術リーダー：小池実可子</a:t>
            </a:r>
          </a:p>
          <a:p>
            <a:endParaRPr kumimoji="1" lang="ja-JP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advTm="17551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F03F46B5-E76F-46C6-99D6-598D66FDE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担当した機能：小池実可子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6B25013-57B3-4D1A-86F8-9CEADCE9FF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ja-JP" alt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商品一覧を表示（検索）する</a:t>
            </a:r>
          </a:p>
          <a:p>
            <a:pPr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ja-JP" alt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郵便番号から住所自動取得</a:t>
            </a:r>
            <a:r>
              <a:rPr lang="en-US" altLang="ja-JP" sz="1600" b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ja-JP" alt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ユーザを登録する</a:t>
            </a:r>
            <a:r>
              <a:rPr lang="en-US" altLang="ja-JP" sz="1600" b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ja-JP" altLang="en-US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ログイン認証フィルター</a:t>
            </a:r>
            <a:r>
              <a:rPr lang="en-US" altLang="ja-JP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ja-JP" altLang="en-US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ログイン</a:t>
            </a:r>
            <a:r>
              <a:rPr lang="en-US" altLang="ja-JP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ja-JP" altLang="en-US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ログアウトをする</a:t>
            </a:r>
            <a:r>
              <a:rPr lang="en-US" altLang="ja-JP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ja-JP" altLang="en-US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★</a:t>
            </a:r>
            <a:endParaRPr lang="en-US" altLang="ja-JP" sz="16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ja-JP" alt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ja-JP" altLang="en-US" sz="1600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商品リストの画像にラベルつける★</a:t>
            </a:r>
          </a:p>
          <a:p>
            <a:pPr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ja-JP" altLang="en-US" sz="1600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ja-JP" altLang="en-US" sz="1600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フッター</a:t>
            </a:r>
            <a:r>
              <a:rPr lang="en-US" altLang="ja-JP" sz="1600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ja-JP" altLang="en-US" sz="1600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ページ上部に戻るボタンを作成★</a:t>
            </a:r>
          </a:p>
          <a:p>
            <a:pPr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ja-JP" alt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並び順変更機能</a:t>
            </a:r>
            <a:r>
              <a:rPr lang="en-US" altLang="ja-JP" sz="1600" b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ja-JP" alt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商品一覧を表示する</a:t>
            </a:r>
            <a:r>
              <a:rPr lang="en-US" altLang="ja-JP" sz="1600" b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ja-JP" alt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＆</a:t>
            </a:r>
            <a:endParaRPr lang="en-US" altLang="ja-JP" sz="16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1600" indent="0">
              <a:buClr>
                <a:schemeClr val="accent1">
                  <a:lumMod val="75000"/>
                </a:schemeClr>
              </a:buClr>
              <a:buNone/>
            </a:pPr>
            <a:r>
              <a:rPr lang="ja-JP" alt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　　 </a:t>
            </a:r>
            <a:r>
              <a:rPr lang="en-US" altLang="ja-JP" sz="16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ja-JP" altLang="en-US" sz="16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並べ替え機能</a:t>
            </a:r>
            <a:r>
              <a:rPr lang="en-US" altLang="ja-JP" sz="16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ja-JP" altLang="en-US" sz="16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五十音順、価格の高い順を追加</a:t>
            </a:r>
          </a:p>
          <a:p>
            <a:pPr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endParaRPr lang="ja-JP" altLang="en-US" sz="16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CF5B3F4-4E8E-42E7-B7EE-A5B5781D44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9814708"/>
      </p:ext>
    </p:extLst>
  </p:cSld>
  <p:clrMapOvr>
    <a:masterClrMapping/>
  </p:clrMapOvr>
  <p:transition advTm="30158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F22BC3-13B0-483E-8ED8-0713A9876E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11</a:t>
            </a:fld>
            <a:endParaRPr lang="en"/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B478153C-91CA-4BF3-BF69-ABDD8B3A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技術リーダー：小池実可子</a:t>
            </a:r>
            <a:endParaRPr lang="ja-JP" altLang="en-US" dirty="0"/>
          </a:p>
        </p:txBody>
      </p:sp>
      <p:sp>
        <p:nvSpPr>
          <p:cNvPr id="11" name="コンテンツ プレースホルダー 10">
            <a:extLst>
              <a:ext uri="{FF2B5EF4-FFF2-40B4-BE49-F238E27FC236}">
                <a16:creationId xmlns:a16="http://schemas.microsoft.com/office/drawing/2014/main" id="{60E09EE8-B3A4-460E-9517-2B3CCD9A1E5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ja-JP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工夫した点</a:t>
            </a:r>
            <a:endParaRPr lang="en-US" altLang="ja-JP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6100" lvl="1" indent="0">
              <a:buClr>
                <a:schemeClr val="accent1">
                  <a:lumMod val="75000"/>
                </a:schemeClr>
              </a:buClr>
              <a:buNone/>
            </a:pPr>
            <a:r>
              <a:rPr lang="ja-JP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・ユーザーが使いやすいサイトになることを意識したこと</a:t>
            </a:r>
            <a:endParaRPr lang="en-US" altLang="ja-JP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6100" lvl="1" indent="0">
              <a:buClr>
                <a:schemeClr val="accent1">
                  <a:lumMod val="75000"/>
                </a:schemeClr>
              </a:buClr>
              <a:buNone/>
            </a:pPr>
            <a:r>
              <a:rPr lang="ja-JP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・ログインしていないユーザーが注文画面まで進んだ後にログインした際、　　商品一覧画面に戻るのではなく、続きの画面に戻るようにした</a:t>
            </a:r>
            <a:endParaRPr lang="en-US" altLang="ja-JP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altLang="ja-JP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ja-JP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苦労した点</a:t>
            </a:r>
            <a:endParaRPr lang="en-US" altLang="ja-JP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6100" lvl="1" indent="0">
              <a:buClr>
                <a:schemeClr val="accent1">
                  <a:lumMod val="75000"/>
                </a:schemeClr>
              </a:buClr>
              <a:buNone/>
            </a:pPr>
            <a:r>
              <a:rPr lang="ja-JP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・ログインフィルター機能の作成</a:t>
            </a:r>
            <a:endParaRPr lang="en-US" altLang="ja-JP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6100" lvl="1" indent="0">
              <a:buClr>
                <a:schemeClr val="accent1">
                  <a:lumMod val="75000"/>
                </a:schemeClr>
              </a:buClr>
              <a:buNone/>
            </a:pPr>
            <a:r>
              <a:rPr lang="ja-JP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・</a:t>
            </a:r>
            <a:r>
              <a:rPr lang="en-US" altLang="ja-JP" sz="1600" dirty="0">
                <a:latin typeface="Calibri" panose="020F0502020204030204" pitchFamily="34" charset="0"/>
                <a:cs typeface="Calibri" panose="020F0502020204030204" pitchFamily="34" charset="0"/>
              </a:rPr>
              <a:t>CSS</a:t>
            </a:r>
            <a:r>
              <a:rPr lang="ja-JP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を用いて見やすさを整えたこと</a:t>
            </a:r>
            <a:endParaRPr lang="en-US" altLang="ja-JP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6100" lvl="1" indent="0">
              <a:buClr>
                <a:schemeClr val="accent1">
                  <a:lumMod val="75000"/>
                </a:schemeClr>
              </a:buClr>
              <a:buNone/>
            </a:pPr>
            <a:endParaRPr lang="en-US" altLang="ja-JP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endParaRPr lang="ja-JP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16945"/>
      </p:ext>
    </p:extLst>
  </p:cSld>
  <p:clrMapOvr>
    <a:masterClrMapping/>
  </p:clrMapOvr>
  <p:transition advTm="51431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8F88AB-C24B-4EE8-924B-CFFC3D733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Calibri" panose="020F0502020204030204" pitchFamily="34" charset="0"/>
                <a:cs typeface="Calibri" panose="020F0502020204030204" pitchFamily="34" charset="0"/>
              </a:rPr>
              <a:t>実装したかった機能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1732BA-DF0E-42E6-ADEF-2490A1626D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ja-JP" altLang="en-US" sz="1800" b="0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ショッピングカートの画面での変更ボタンの追加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ja-JP" alt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同じ商品を再度購入できる機能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ja-JP" alt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商品一覧画面に過去に閲覧した商品を表示させる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ja-JP" alt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注文後のキャンセル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ja-JP" alt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クーポン機能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ja-JP" alt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セット価格での販売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ja-JP" altLang="en-US" sz="1800" b="0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絞り込み機能に特定の文字列を含まない検索機能を追加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endParaRPr lang="ja-JP" altLang="en-US" sz="1800" b="0" dirty="0"/>
          </a:p>
          <a:p>
            <a:pPr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endParaRPr kumimoji="1" lang="ja-JP" altLang="en-US" sz="1800" b="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6C0ECC-6BFF-47C4-A34F-7E12136982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C23DD82-E82F-47EC-AE55-A5B8FC64D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980" y="1443004"/>
            <a:ext cx="2629414" cy="262941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FC48EB9-CD29-401C-8068-7F76EE096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063" y="1610635"/>
            <a:ext cx="1147076" cy="1147076"/>
          </a:xfrm>
          <a:prstGeom prst="rect">
            <a:avLst/>
          </a:prstGeom>
          <a:noFill/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913B1F0-6A6B-4AF0-BEAE-97B0E7B97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1943" y="2184173"/>
            <a:ext cx="525766" cy="52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62371"/>
      </p:ext>
    </p:extLst>
  </p:cSld>
  <p:clrMapOvr>
    <a:masterClrMapping/>
  </p:clrMapOvr>
  <p:transition advTm="96075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EFB371-34CD-4D6B-A7B4-4B38F1D1B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Calibri" panose="020F0502020204030204" pitchFamily="34" charset="0"/>
                <a:cs typeface="Calibri" panose="020F0502020204030204" pitchFamily="34" charset="0"/>
              </a:rPr>
              <a:t>総括（課題・感想）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924C69-CFED-4242-A060-59E88F332C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ja-JP" alt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課題</a:t>
            </a:r>
            <a:endParaRPr lang="en-US" altLang="ja-JP" sz="16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・初めて</a:t>
            </a:r>
            <a:r>
              <a:rPr lang="en-US" altLang="ja-JP" sz="1600" b="0" dirty="0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ja-JP" alt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を利用したチーム開発の難しさ</a:t>
            </a:r>
            <a:endParaRPr lang="en-US" altLang="ja-JP" sz="16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・時間の見積もり想定よりも甘かった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・集中しすぎで休憩を取るのを忘れてしまうこともあった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sz="16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ja-JP" alt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感想</a:t>
            </a:r>
            <a:endParaRPr lang="en-US" altLang="ja-JP" sz="16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ja-JP" alt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・チーム開発の利便性の良さを学べた</a:t>
            </a:r>
            <a:endParaRPr lang="en-US" altLang="ja-JP" sz="16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ja-JP" alt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・テスト仕様書を事前に作成することの大切さを学んだ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・コミュニケーションをとることの重要性を学べた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2997FB9-7F66-4432-BFCA-1D3448E82A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 smtClean="0">
                <a:solidFill>
                  <a:schemeClr val="tx1"/>
                </a:solidFill>
              </a:rPr>
              <a:t>13</a:t>
            </a:fld>
            <a:endParaRPr lang="en" b="1" dirty="0">
              <a:solidFill>
                <a:schemeClr val="tx1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1751C19-F97B-4CAE-9835-AE7DAE721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323" y="2367761"/>
            <a:ext cx="2807074" cy="280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09948"/>
      </p:ext>
    </p:extLst>
  </p:cSld>
  <p:clrMapOvr>
    <a:masterClrMapping/>
  </p:clrMapOvr>
  <p:transition advTm="79437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A1A15A6-5F8C-4C72-8CCB-F532B5672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81291">
            <a:off x="5578362" y="2457852"/>
            <a:ext cx="3092933" cy="2060562"/>
          </a:xfrm>
          <a:prstGeom prst="rect">
            <a:avLst/>
          </a:prstGeom>
          <a:solidFill>
            <a:schemeClr val="bg1">
              <a:alpha val="12000"/>
            </a:scheme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42AD48FF-0E2B-4001-A44F-C87F83122E8C}"/>
              </a:ext>
            </a:extLst>
          </p:cNvPr>
          <p:cNvSpPr/>
          <p:nvPr/>
        </p:nvSpPr>
        <p:spPr>
          <a:xfrm>
            <a:off x="307687" y="1983441"/>
            <a:ext cx="5851066" cy="588309"/>
          </a:xfrm>
          <a:prstGeom prst="wedgeRoundRectCallout">
            <a:avLst>
              <a:gd name="adj1" fmla="val -15073"/>
              <a:gd name="adj2" fmla="val 10987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Google Shape;136;p2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307687" y="1788459"/>
            <a:ext cx="6086389" cy="78329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 for listening</a:t>
            </a:r>
            <a:br>
              <a:rPr lang="en-US" dirty="0"/>
            </a:br>
            <a:br>
              <a:rPr lang="en-US" dirty="0"/>
            </a:br>
            <a:r>
              <a:rPr lang="ja-JP" altLang="en-US" dirty="0"/>
              <a:t>ご清聴ありがとうございました</a:t>
            </a:r>
            <a:endParaRPr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FEE7517-D63C-4CF6-9D7C-0E24A50C6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417" y="2484343"/>
            <a:ext cx="2709583" cy="2709583"/>
          </a:xfrm>
          <a:prstGeom prst="rect">
            <a:avLst/>
          </a:prstGeom>
        </p:spPr>
      </p:pic>
    </p:spTree>
  </p:cSld>
  <p:clrMapOvr>
    <a:masterClrMapping/>
  </p:clrMapOvr>
  <p:transition advTm="9892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id="{6A3C9225-C334-49D6-A0F2-84C76004A222}"/>
              </a:ext>
            </a:extLst>
          </p:cNvPr>
          <p:cNvSpPr txBox="1">
            <a:spLocks/>
          </p:cNvSpPr>
          <p:nvPr/>
        </p:nvSpPr>
        <p:spPr>
          <a:xfrm>
            <a:off x="729695" y="401745"/>
            <a:ext cx="8146800" cy="5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83C0"/>
              </a:buClr>
              <a:buSzPts val="3200"/>
              <a:buFont typeface="Satisfy"/>
              <a:buNone/>
              <a:defRPr sz="3200" b="0" i="0" u="none" strike="noStrike" cap="none">
                <a:solidFill>
                  <a:srgbClr val="9283C0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83C0"/>
              </a:buClr>
              <a:buSzPts val="3200"/>
              <a:buFont typeface="Satisfy"/>
              <a:buNone/>
              <a:defRPr sz="3200" b="0" i="0" u="none" strike="noStrike" cap="none">
                <a:solidFill>
                  <a:srgbClr val="9283C0"/>
                </a:solidFill>
                <a:latin typeface="Satisfy"/>
                <a:ea typeface="Satisfy"/>
                <a:cs typeface="Satisfy"/>
                <a:sym typeface="Satisfy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83C0"/>
              </a:buClr>
              <a:buSzPts val="3200"/>
              <a:buFont typeface="Satisfy"/>
              <a:buNone/>
              <a:defRPr sz="3200" b="0" i="0" u="none" strike="noStrike" cap="none">
                <a:solidFill>
                  <a:srgbClr val="9283C0"/>
                </a:solidFill>
                <a:latin typeface="Satisfy"/>
                <a:ea typeface="Satisfy"/>
                <a:cs typeface="Satisfy"/>
                <a:sym typeface="Satisfy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83C0"/>
              </a:buClr>
              <a:buSzPts val="3200"/>
              <a:buFont typeface="Satisfy"/>
              <a:buNone/>
              <a:defRPr sz="3200" b="0" i="0" u="none" strike="noStrike" cap="none">
                <a:solidFill>
                  <a:srgbClr val="9283C0"/>
                </a:solidFill>
                <a:latin typeface="Satisfy"/>
                <a:ea typeface="Satisfy"/>
                <a:cs typeface="Satisfy"/>
                <a:sym typeface="Satisfy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83C0"/>
              </a:buClr>
              <a:buSzPts val="3200"/>
              <a:buFont typeface="Satisfy"/>
              <a:buNone/>
              <a:defRPr sz="3200" b="0" i="0" u="none" strike="noStrike" cap="none">
                <a:solidFill>
                  <a:srgbClr val="9283C0"/>
                </a:solidFill>
                <a:latin typeface="Satisfy"/>
                <a:ea typeface="Satisfy"/>
                <a:cs typeface="Satisfy"/>
                <a:sym typeface="Satisfy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83C0"/>
              </a:buClr>
              <a:buSzPts val="3200"/>
              <a:buFont typeface="Satisfy"/>
              <a:buNone/>
              <a:defRPr sz="3200" b="0" i="0" u="none" strike="noStrike" cap="none">
                <a:solidFill>
                  <a:srgbClr val="9283C0"/>
                </a:solidFill>
                <a:latin typeface="Satisfy"/>
                <a:ea typeface="Satisfy"/>
                <a:cs typeface="Satisfy"/>
                <a:sym typeface="Satisfy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83C0"/>
              </a:buClr>
              <a:buSzPts val="3200"/>
              <a:buFont typeface="Satisfy"/>
              <a:buNone/>
              <a:defRPr sz="3200" b="0" i="0" u="none" strike="noStrike" cap="none">
                <a:solidFill>
                  <a:srgbClr val="9283C0"/>
                </a:solidFill>
                <a:latin typeface="Satisfy"/>
                <a:ea typeface="Satisfy"/>
                <a:cs typeface="Satisfy"/>
                <a:sym typeface="Satisfy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83C0"/>
              </a:buClr>
              <a:buSzPts val="3200"/>
              <a:buFont typeface="Satisfy"/>
              <a:buNone/>
              <a:defRPr sz="3200" b="0" i="0" u="none" strike="noStrike" cap="none">
                <a:solidFill>
                  <a:srgbClr val="9283C0"/>
                </a:solidFill>
                <a:latin typeface="Satisfy"/>
                <a:ea typeface="Satisfy"/>
                <a:cs typeface="Satisfy"/>
                <a:sym typeface="Satisfy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83C0"/>
              </a:buClr>
              <a:buSzPts val="3200"/>
              <a:buFont typeface="Satisfy"/>
              <a:buNone/>
              <a:defRPr sz="3200" b="0" i="0" u="none" strike="noStrike" cap="none">
                <a:solidFill>
                  <a:srgbClr val="9283C0"/>
                </a:solidFill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r>
              <a:rPr kumimoji="1" lang="ja-JP" altLang="en-US" dirty="0"/>
              <a:t>目次</a:t>
            </a:r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05CA571A-9CA5-4B76-A234-EDA85EF346E5}"/>
              </a:ext>
            </a:extLst>
          </p:cNvPr>
          <p:cNvSpPr txBox="1">
            <a:spLocks/>
          </p:cNvSpPr>
          <p:nvPr/>
        </p:nvSpPr>
        <p:spPr>
          <a:xfrm>
            <a:off x="531934" y="1089251"/>
            <a:ext cx="8146800" cy="3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FD6EF"/>
              </a:buClr>
              <a:buSzPts val="1800"/>
              <a:buFont typeface="Raleway Thin"/>
              <a:buChar char="𖤓"/>
              <a:defRPr sz="1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 Thin"/>
              <a:buChar char="𖡼"/>
              <a:defRPr sz="1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 Thin"/>
              <a:buChar char="𖡼"/>
              <a:defRPr sz="1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Thin"/>
              <a:buChar char="●"/>
              <a:defRPr sz="1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Thin"/>
              <a:buChar char="○"/>
              <a:defRPr sz="1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Thin"/>
              <a:buChar char="■"/>
              <a:defRPr sz="1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Thin"/>
              <a:buChar char="●"/>
              <a:defRPr sz="1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Thin"/>
              <a:buChar char="○"/>
              <a:defRPr sz="1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Raleway Thin"/>
              <a:buChar char="■"/>
              <a:defRPr sz="1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kumimoji="1" lang="ja-JP" altLang="en-US" sz="2400" dirty="0"/>
              <a:t>デモンストレーション</a:t>
            </a:r>
            <a:endParaRPr kumimoji="1" lang="en-US" altLang="ja-JP" sz="2400" dirty="0"/>
          </a:p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ja-JP" altLang="en-US" sz="2400" dirty="0"/>
              <a:t>個人の成果報告</a:t>
            </a:r>
            <a:endParaRPr lang="en-US" altLang="ja-JP" sz="2400" dirty="0"/>
          </a:p>
          <a:p>
            <a:pPr marL="971550" lvl="1" indent="-5143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dirty="0"/>
              <a:t>野口拓也</a:t>
            </a:r>
            <a:endParaRPr lang="en-US" altLang="ja-JP" dirty="0"/>
          </a:p>
          <a:p>
            <a:pPr marL="971550" lvl="1" indent="-5143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dirty="0"/>
              <a:t>川端涼生</a:t>
            </a:r>
            <a:endParaRPr lang="en-US" altLang="ja-JP" dirty="0"/>
          </a:p>
          <a:p>
            <a:pPr marL="971550" lvl="1" indent="-5143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dirty="0"/>
              <a:t>中川原美華</a:t>
            </a:r>
            <a:endParaRPr lang="en-US" altLang="ja-JP" dirty="0"/>
          </a:p>
          <a:p>
            <a:pPr marL="971550" lvl="1" indent="-5143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dirty="0"/>
              <a:t>小池実可子</a:t>
            </a:r>
            <a:endParaRPr lang="en-US" altLang="ja-JP" dirty="0"/>
          </a:p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ja-JP" altLang="en-US" sz="2400" dirty="0"/>
              <a:t>実装したかった機能</a:t>
            </a:r>
            <a:endParaRPr lang="en-US" altLang="ja-JP" sz="2400" dirty="0"/>
          </a:p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kumimoji="1" lang="ja-JP" altLang="en-US" sz="2400" dirty="0"/>
              <a:t>総括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8F86E6F1-7126-49CD-A854-56F8FD054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126" y="1415437"/>
            <a:ext cx="3614120" cy="3614120"/>
          </a:xfrm>
          <a:prstGeom prst="rect">
            <a:avLst/>
          </a:prstGeom>
        </p:spPr>
      </p:pic>
    </p:spTree>
  </p:cSld>
  <p:clrMapOvr>
    <a:masterClrMapping/>
  </p:clrMapOvr>
  <p:transition advTm="22585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6200038" scaled="0"/>
        </a:gra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subTitle" idx="4294967295"/>
          </p:nvPr>
        </p:nvSpPr>
        <p:spPr>
          <a:xfrm>
            <a:off x="1952555" y="2073689"/>
            <a:ext cx="4901510" cy="7570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ja-JP" altLang="en-US" sz="4000" dirty="0">
                <a:solidFill>
                  <a:schemeClr val="tx1"/>
                </a:solidFill>
                <a:latin typeface="Satisfy" panose="02000000000000000000" pitchFamily="2" charset="0"/>
                <a:ea typeface="Malgun Gothic Semilight" panose="020B0502040204020203" pitchFamily="50" charset="-128"/>
                <a:cs typeface="Calibri" panose="020F0502020204030204" pitchFamily="34" charset="0"/>
              </a:rPr>
              <a:t>デモをご覧ください</a:t>
            </a:r>
            <a:endParaRPr sz="3600" dirty="0"/>
          </a:p>
        </p:txBody>
      </p:sp>
      <p:sp>
        <p:nvSpPr>
          <p:cNvPr id="109" name="Google Shape;109;p19"/>
          <p:cNvSpPr/>
          <p:nvPr/>
        </p:nvSpPr>
        <p:spPr>
          <a:xfrm>
            <a:off x="6174366" y="1029625"/>
            <a:ext cx="478322" cy="464807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0" name="Google Shape;110;p19"/>
          <p:cNvSpPr/>
          <p:nvPr/>
        </p:nvSpPr>
        <p:spPr>
          <a:xfrm rot="2486991">
            <a:off x="5866778" y="3138614"/>
            <a:ext cx="340303" cy="330687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3</a:t>
            </a:fld>
            <a:endParaRPr>
              <a:solidFill>
                <a:schemeClr val="accent1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17DD60-1565-42A2-AD68-AE6A12C99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60" y="3067392"/>
            <a:ext cx="1881930" cy="188193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C4D16EF-87C0-4050-88CD-7BD196E05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163" y="1967836"/>
            <a:ext cx="2981486" cy="2981486"/>
          </a:xfrm>
          <a:prstGeom prst="rect">
            <a:avLst/>
          </a:prstGeom>
        </p:spPr>
      </p:pic>
    </p:spTree>
  </p:cSld>
  <p:clrMapOvr>
    <a:masterClrMapping/>
  </p:clrMapOvr>
  <p:transition advTm="2930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B6672E2E-0234-4CFA-AAB9-2F90B6F54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担当した機能：野口拓也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4863B4FB-99A1-4458-9D16-989661F21C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ts val="2000"/>
              <a:buFont typeface="+mj-lt"/>
              <a:buAutoNum type="arabicPeriod"/>
            </a:pPr>
            <a:r>
              <a:rPr lang="ja-JP" altLang="en-US" sz="1600" b="0" i="0" dirty="0">
                <a:solidFill>
                  <a:srgbClr val="1D1C1D"/>
                </a:solidFill>
                <a:effectLst/>
                <a:latin typeface="+mn-lt"/>
                <a:cs typeface="Calibri" panose="020F0502020204030204" pitchFamily="34" charset="0"/>
              </a:rPr>
              <a:t>ショッピングカートに商品を追加、表示、削除する</a:t>
            </a:r>
            <a:endParaRPr lang="en-US" altLang="ja-JP" sz="1600" b="0" i="0" dirty="0">
              <a:solidFill>
                <a:srgbClr val="1D1C1D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ts val="2000"/>
              <a:buFont typeface="+mj-lt"/>
              <a:buAutoNum type="arabicPeriod"/>
            </a:pPr>
            <a:r>
              <a:rPr lang="ja-JP" altLang="en-US" sz="1600" b="0" i="0" dirty="0">
                <a:solidFill>
                  <a:srgbClr val="1D1C1D"/>
                </a:solidFill>
                <a:effectLst/>
                <a:latin typeface="+mn-lt"/>
                <a:cs typeface="Calibri" panose="020F0502020204030204" pitchFamily="34" charset="0"/>
              </a:rPr>
              <a:t>商品名サジェスト機能</a:t>
            </a:r>
            <a:r>
              <a:rPr lang="en-US" altLang="ja-JP" sz="1600" b="0" i="0" dirty="0">
                <a:solidFill>
                  <a:srgbClr val="1D1C1D"/>
                </a:solidFill>
                <a:effectLst/>
                <a:latin typeface="+mn-lt"/>
                <a:cs typeface="Calibri" panose="020F0502020204030204" pitchFamily="34" charset="0"/>
              </a:rPr>
              <a:t>(</a:t>
            </a:r>
            <a:r>
              <a:rPr lang="ja-JP" altLang="en-US" sz="1600" b="0" i="0" dirty="0">
                <a:solidFill>
                  <a:srgbClr val="1D1C1D"/>
                </a:solidFill>
                <a:effectLst/>
                <a:latin typeface="+mn-lt"/>
                <a:cs typeface="Calibri" panose="020F0502020204030204" pitchFamily="34" charset="0"/>
              </a:rPr>
              <a:t>商品一覧を表示する</a:t>
            </a:r>
            <a:r>
              <a:rPr lang="en-US" altLang="ja-JP" sz="1600" b="0" i="0" dirty="0">
                <a:solidFill>
                  <a:srgbClr val="1D1C1D"/>
                </a:solidFill>
                <a:effectLst/>
                <a:latin typeface="+mn-lt"/>
                <a:cs typeface="Calibri" panose="020F0502020204030204" pitchFamily="34" charset="0"/>
              </a:rPr>
              <a:t>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ts val="2000"/>
              <a:buFont typeface="+mj-lt"/>
              <a:buAutoNum type="arabicPeriod"/>
            </a:pPr>
            <a:r>
              <a:rPr lang="ja-JP" altLang="en-US" sz="1600" b="0" i="0" dirty="0"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クレジットカード</a:t>
            </a:r>
            <a:r>
              <a:rPr lang="en-US" altLang="ja-JP" sz="1600" b="0" i="0" dirty="0" err="1"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WebAPI</a:t>
            </a:r>
            <a:r>
              <a:rPr lang="ja-JP" altLang="en-US" sz="1600" b="0" i="0" dirty="0"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連携機能</a:t>
            </a:r>
            <a:r>
              <a:rPr lang="en-US" altLang="ja-JP" sz="1600" b="0" i="0" dirty="0"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(</a:t>
            </a:r>
            <a:r>
              <a:rPr lang="ja-JP" altLang="en-US" sz="1600" b="0" i="0" dirty="0"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注文をする</a:t>
            </a:r>
            <a:r>
              <a:rPr lang="en-US" altLang="ja-JP" sz="1600" b="0" i="0" dirty="0"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ts val="2000"/>
              <a:buFont typeface="+mj-lt"/>
              <a:buAutoNum type="arabicPeriod"/>
            </a:pPr>
            <a:r>
              <a:rPr lang="ja-JP" altLang="en-US" sz="1600" b="1" i="0" u="sng" dirty="0">
                <a:solidFill>
                  <a:srgbClr val="FF0000"/>
                </a:solidFill>
                <a:effectLst/>
                <a:latin typeface="+mn-lt"/>
                <a:cs typeface="Calibri" panose="020F0502020204030204" pitchFamily="34" charset="0"/>
              </a:rPr>
              <a:t>おすすめ機能★</a:t>
            </a:r>
            <a:endParaRPr lang="en-US" altLang="ja-JP" sz="1600" b="1" i="0" u="sng" dirty="0">
              <a:solidFill>
                <a:srgbClr val="FF0000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ts val="2000"/>
              <a:buFont typeface="+mj-lt"/>
              <a:buAutoNum type="arabicPeriod"/>
            </a:pPr>
            <a:r>
              <a:rPr lang="ja-JP" altLang="en-US" sz="1600" b="0" i="0" dirty="0">
                <a:solidFill>
                  <a:srgbClr val="FF0000"/>
                </a:solidFill>
                <a:effectLst/>
                <a:latin typeface="+mn-lt"/>
                <a:cs typeface="Calibri" panose="020F0502020204030204" pitchFamily="34" charset="0"/>
              </a:rPr>
              <a:t>ショッピングカートに買い物を続けるボタンを作成</a:t>
            </a:r>
            <a:endParaRPr lang="en-US" altLang="ja-JP" sz="1600" b="0" i="0" dirty="0">
              <a:solidFill>
                <a:srgbClr val="FF0000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ts val="2000"/>
              <a:buFont typeface="+mj-lt"/>
              <a:buAutoNum type="arabicPeriod"/>
            </a:pPr>
            <a:r>
              <a:rPr lang="en-US" altLang="ja-JP" sz="1600" b="0" i="0" dirty="0">
                <a:solidFill>
                  <a:srgbClr val="FF0000"/>
                </a:solidFill>
                <a:effectLst/>
                <a:latin typeface="+mn-lt"/>
                <a:cs typeface="Calibri" panose="020F0502020204030204" pitchFamily="34" charset="0"/>
              </a:rPr>
              <a:t> (</a:t>
            </a:r>
            <a:r>
              <a:rPr lang="ja-JP" altLang="en-US" sz="1600" b="0" i="0" dirty="0">
                <a:solidFill>
                  <a:srgbClr val="FF0000"/>
                </a:solidFill>
                <a:effectLst/>
                <a:latin typeface="+mn-lt"/>
                <a:cs typeface="Calibri" panose="020F0502020204030204" pitchFamily="34" charset="0"/>
              </a:rPr>
              <a:t>商品詳細画面</a:t>
            </a:r>
            <a:r>
              <a:rPr lang="en-US" altLang="ja-JP" sz="1600" b="0" i="0" dirty="0">
                <a:solidFill>
                  <a:srgbClr val="FF0000"/>
                </a:solidFill>
                <a:effectLst/>
                <a:latin typeface="+mn-lt"/>
                <a:cs typeface="Calibri" panose="020F0502020204030204" pitchFamily="34" charset="0"/>
              </a:rPr>
              <a:t>)</a:t>
            </a:r>
            <a:r>
              <a:rPr lang="ja-JP" altLang="en-US" sz="1600" b="0" i="0" dirty="0">
                <a:solidFill>
                  <a:srgbClr val="FF0000"/>
                </a:solidFill>
                <a:effectLst/>
                <a:latin typeface="+mn-lt"/>
                <a:cs typeface="Calibri" panose="020F0502020204030204" pitchFamily="34" charset="0"/>
              </a:rPr>
              <a:t>商品一覧に戻るボタンを作成</a:t>
            </a:r>
            <a:endParaRPr lang="en-US" altLang="ja-JP" sz="1600" b="0" i="0" dirty="0">
              <a:solidFill>
                <a:srgbClr val="FF0000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ts val="2000"/>
              <a:buFont typeface="+mj-lt"/>
              <a:buAutoNum type="arabicPeriod"/>
            </a:pPr>
            <a:r>
              <a:rPr lang="ja-JP" altLang="en-US" sz="1600" b="0" i="0" dirty="0">
                <a:solidFill>
                  <a:srgbClr val="FF0000"/>
                </a:solidFill>
                <a:effectLst/>
                <a:latin typeface="+mn-lt"/>
                <a:cs typeface="Calibri" panose="020F0502020204030204" pitchFamily="34" charset="0"/>
              </a:rPr>
              <a:t>注文した後、ショッピングカートの中身を空にする</a:t>
            </a:r>
            <a:endParaRPr lang="en-US" altLang="ja-JP" sz="1600" b="0" i="0" dirty="0">
              <a:solidFill>
                <a:srgbClr val="FF0000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ts val="2000"/>
              <a:buFont typeface="+mj-lt"/>
              <a:buAutoNum type="arabicPeriod"/>
            </a:pPr>
            <a:r>
              <a:rPr lang="ja-JP" altLang="en-US" sz="1600" b="1" i="0" u="sng" dirty="0">
                <a:solidFill>
                  <a:srgbClr val="FF0000"/>
                </a:solidFill>
                <a:effectLst/>
                <a:latin typeface="+mn-lt"/>
                <a:cs typeface="Calibri" panose="020F0502020204030204" pitchFamily="34" charset="0"/>
              </a:rPr>
              <a:t>商品一覧にカテゴリー別表示を追加★</a:t>
            </a:r>
            <a:endParaRPr lang="en-US" altLang="ja-JP" sz="1600" b="1" i="0" u="sng" dirty="0">
              <a:solidFill>
                <a:srgbClr val="FF0000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ts val="2000"/>
              <a:buFont typeface="+mj-lt"/>
              <a:buAutoNum type="arabicPeriod"/>
            </a:pPr>
            <a:r>
              <a:rPr lang="ja-JP" altLang="en-US" sz="1600" b="0" i="0" dirty="0">
                <a:solidFill>
                  <a:srgbClr val="FF0000"/>
                </a:solidFill>
                <a:effectLst/>
                <a:latin typeface="+mn-lt"/>
                <a:cs typeface="Calibri" panose="020F0502020204030204" pitchFamily="34" charset="0"/>
              </a:rPr>
              <a:t>エラー画面を表示（</a:t>
            </a:r>
            <a:r>
              <a:rPr lang="en-US" altLang="ja-JP" sz="1600" b="0" i="0" dirty="0">
                <a:solidFill>
                  <a:srgbClr val="FF0000"/>
                </a:solidFill>
                <a:effectLst/>
                <a:latin typeface="+mn-lt"/>
                <a:cs typeface="Calibri" panose="020F0502020204030204" pitchFamily="34" charset="0"/>
              </a:rPr>
              <a:t>404</a:t>
            </a:r>
            <a:r>
              <a:rPr lang="ja-JP" altLang="en-US" sz="1600" b="0" i="0" dirty="0">
                <a:solidFill>
                  <a:srgbClr val="FF0000"/>
                </a:solidFill>
                <a:effectLst/>
                <a:latin typeface="+mn-lt"/>
                <a:cs typeface="Calibri" panose="020F0502020204030204" pitchFamily="34" charset="0"/>
              </a:rPr>
              <a:t>ページ）</a:t>
            </a:r>
            <a:endParaRPr lang="en-US" altLang="ja-JP" sz="1600" dirty="0">
              <a:solidFill>
                <a:srgbClr val="FF0000"/>
              </a:solidFill>
              <a:latin typeface="Raleway Thin" pitchFamily="2" charset="0"/>
              <a:ea typeface="+mn-ea"/>
              <a:cs typeface="Calibri" panose="020F0502020204030204" pitchFamily="34" charset="0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ts val="2000"/>
              <a:buFont typeface="+mj-lt"/>
              <a:buAutoNum type="arabicPeriod"/>
            </a:pPr>
            <a:r>
              <a:rPr lang="ja-JP" altLang="en-US" sz="1600" b="0" i="0" dirty="0">
                <a:solidFill>
                  <a:srgbClr val="FF0000"/>
                </a:solidFill>
                <a:effectLst/>
                <a:latin typeface="+mn-lt"/>
                <a:cs typeface="Calibri" panose="020F0502020204030204" pitchFamily="34" charset="0"/>
              </a:rPr>
              <a:t>サジェスト機能で大文字小文字を区別しないで検索できる</a:t>
            </a:r>
            <a:endParaRPr lang="en-US" altLang="ja-JP" sz="1600" b="0" i="0" dirty="0">
              <a:solidFill>
                <a:srgbClr val="FF0000"/>
              </a:solidFill>
              <a:effectLst/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7CEEC63-D155-46F3-9AA0-2E001C7F62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38490763"/>
      </p:ext>
    </p:extLst>
  </p:cSld>
  <p:clrMapOvr>
    <a:masterClrMapping/>
  </p:clrMapOvr>
  <p:transition advTm="135096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00F3878-799E-4C28-B73B-1EDA4787B1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F31F28A3-5E58-415E-A777-CC1F13199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200" dirty="0"/>
              <a:t>総リーダー：野口拓也</a:t>
            </a:r>
            <a:endParaRPr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6396F0F-EC9F-497C-AF77-78602089CB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ja-JP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工夫した点</a:t>
            </a:r>
          </a:p>
          <a:p>
            <a:pPr marL="558800" lvl="1" indent="0">
              <a:buClr>
                <a:schemeClr val="accent1">
                  <a:lumMod val="75000"/>
                </a:schemeClr>
              </a:buClr>
              <a:buNone/>
            </a:pPr>
            <a:r>
              <a:rPr lang="ja-JP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・おすすめ画面でサイドメニューからランダムに</a:t>
            </a:r>
            <a:r>
              <a:rPr lang="en-US" altLang="ja-JP" sz="16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ja-JP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個選ぶことでついでに買わせるように促す</a:t>
            </a:r>
            <a:br>
              <a:rPr lang="ja-JP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ja-JP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・カテゴリーを押したときに並べ替えやページングはいらないので非表示にした</a:t>
            </a:r>
            <a:endParaRPr lang="en-US" altLang="ja-JP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altLang="ja-JP" sz="1600" i="0" dirty="0">
              <a:solidFill>
                <a:srgbClr val="1D1C1D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ja-JP" altLang="en-US" sz="1600" i="0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苦労した点</a:t>
            </a:r>
            <a:br>
              <a:rPr lang="ja-JP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ja-JP" altLang="en-US" sz="1600" b="0" i="0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・合計金額を表示させる</a:t>
            </a:r>
            <a:br>
              <a:rPr lang="ja-JP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ja-JP" altLang="en-US" sz="1600" b="0" i="0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・追加の機能に既存の</a:t>
            </a:r>
            <a:r>
              <a:rPr lang="en-US" altLang="ja-JP" sz="1600" b="0" i="0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CSS</a:t>
            </a:r>
            <a:r>
              <a:rPr lang="ja-JP" altLang="en-US" sz="1600" b="0" i="0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を正しく当てる</a:t>
            </a:r>
            <a:endParaRPr lang="en-US" altLang="ja-JP" sz="1600" b="0" i="0" dirty="0">
              <a:solidFill>
                <a:srgbClr val="1D1C1D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altLang="ja-JP" sz="1600" dirty="0">
              <a:solidFill>
                <a:srgbClr val="1D1C1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846377"/>
      </p:ext>
    </p:extLst>
  </p:cSld>
  <p:clrMapOvr>
    <a:masterClrMapping/>
  </p:clrMapOvr>
  <p:transition advTm="106852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C92FA04-F8D8-48B5-8509-698666EA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担当した機能：川端涼生</a:t>
            </a:r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021EC690-DAC9-4C12-8669-90F960D750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ja-JP" altLang="en-US" sz="1600" b="0" i="0" dirty="0">
                <a:solidFill>
                  <a:srgbClr val="1D1C1D"/>
                </a:solidFill>
                <a:effectLst/>
                <a:latin typeface="NotoSansJP"/>
              </a:rPr>
              <a:t>ユーザー登録</a:t>
            </a:r>
            <a:endParaRPr lang="en-US" altLang="ja-JP" sz="1600" b="0" i="0" dirty="0">
              <a:solidFill>
                <a:srgbClr val="1D1C1D"/>
              </a:solidFill>
              <a:effectLst/>
              <a:latin typeface="NotoSansJP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ja-JP" altLang="en-US" sz="1600" b="0" i="0" dirty="0">
                <a:solidFill>
                  <a:srgbClr val="1D1C1D"/>
                </a:solidFill>
                <a:effectLst/>
                <a:latin typeface="NotoSansJP"/>
              </a:rPr>
              <a:t>ログイン</a:t>
            </a:r>
            <a:endParaRPr lang="en-US" altLang="ja-JP" sz="1600" b="0" i="0" dirty="0">
              <a:solidFill>
                <a:srgbClr val="1D1C1D"/>
              </a:solidFill>
              <a:effectLst/>
              <a:latin typeface="NotoSansJP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ja-JP" altLang="en-US" sz="1600" b="0" i="0" dirty="0">
                <a:solidFill>
                  <a:srgbClr val="1D1C1D"/>
                </a:solidFill>
                <a:effectLst/>
                <a:latin typeface="NotoSansJP"/>
              </a:rPr>
              <a:t>ログアウト</a:t>
            </a:r>
            <a:endParaRPr lang="en-US" altLang="ja-JP" sz="1600" b="0" i="0" dirty="0">
              <a:solidFill>
                <a:srgbClr val="1D1C1D"/>
              </a:solidFill>
              <a:effectLst/>
              <a:latin typeface="NotoSansJP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ja-JP" altLang="en-US" sz="1600" b="0" i="0" dirty="0">
                <a:solidFill>
                  <a:srgbClr val="1D1C1D"/>
                </a:solidFill>
                <a:effectLst/>
                <a:latin typeface="NotoSansJP"/>
              </a:rPr>
              <a:t>商品詳細を表示する</a:t>
            </a:r>
            <a:endParaRPr lang="en-US" altLang="ja-JP" sz="1600" b="0" i="0" dirty="0">
              <a:solidFill>
                <a:srgbClr val="1D1C1D"/>
              </a:solidFill>
              <a:effectLst/>
              <a:latin typeface="NotoSansJP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ja-JP" altLang="en-US" sz="1600" b="0" i="0" dirty="0">
                <a:solidFill>
                  <a:srgbClr val="1D1C1D"/>
                </a:solidFill>
                <a:effectLst/>
                <a:latin typeface="NotoSansJP"/>
              </a:rPr>
              <a:t>注文履歴を表示する</a:t>
            </a:r>
            <a:r>
              <a:rPr lang="en-US" altLang="ja-JP" sz="1600" b="0" i="0" dirty="0">
                <a:solidFill>
                  <a:srgbClr val="1D1C1D"/>
                </a:solidFill>
                <a:effectLst/>
                <a:latin typeface="NotoSansJP"/>
              </a:rPr>
              <a:t>…&lt;</a:t>
            </a:r>
            <a:r>
              <a:rPr lang="ja-JP" altLang="en-US" sz="1600" b="0" i="0" dirty="0">
                <a:solidFill>
                  <a:srgbClr val="1D1C1D"/>
                </a:solidFill>
                <a:effectLst/>
                <a:latin typeface="NotoSansJP"/>
              </a:rPr>
              <a:t>中川原さんと共同開発</a:t>
            </a:r>
            <a:r>
              <a:rPr lang="en-US" altLang="ja-JP" sz="1600" b="0" i="0" dirty="0">
                <a:solidFill>
                  <a:srgbClr val="1D1C1D"/>
                </a:solidFill>
                <a:effectLst/>
                <a:latin typeface="NotoSansJP"/>
              </a:rPr>
              <a:t>&gt;</a:t>
            </a:r>
          </a:p>
          <a:p>
            <a:pPr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ja-JP" altLang="en-US" sz="1600" b="0" i="0" dirty="0">
                <a:solidFill>
                  <a:srgbClr val="1D1C1D"/>
                </a:solidFill>
                <a:effectLst/>
                <a:latin typeface="NotoSansJP"/>
              </a:rPr>
              <a:t>ページング機能</a:t>
            </a:r>
            <a:r>
              <a:rPr lang="en-US" altLang="ja-JP" sz="1600" b="0" i="0" dirty="0">
                <a:solidFill>
                  <a:srgbClr val="1D1C1D"/>
                </a:solidFill>
                <a:effectLst/>
                <a:latin typeface="NotoSansJP"/>
              </a:rPr>
              <a:t>(</a:t>
            </a:r>
            <a:r>
              <a:rPr lang="ja-JP" altLang="en-US" sz="1600" b="0" i="0" dirty="0">
                <a:solidFill>
                  <a:srgbClr val="1D1C1D"/>
                </a:solidFill>
                <a:effectLst/>
                <a:latin typeface="NotoSansJP"/>
              </a:rPr>
              <a:t>商品一覧を表示する</a:t>
            </a:r>
            <a:r>
              <a:rPr lang="en-US" altLang="ja-JP" sz="1600" b="0" i="0" dirty="0">
                <a:solidFill>
                  <a:srgbClr val="1D1C1D"/>
                </a:solidFill>
                <a:effectLst/>
                <a:latin typeface="NotoSansJP"/>
              </a:rPr>
              <a:t>)</a:t>
            </a:r>
          </a:p>
          <a:p>
            <a:pPr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ja-JP" altLang="en-US" sz="1600" i="0" u="sng" dirty="0">
                <a:solidFill>
                  <a:srgbClr val="1D1C1D"/>
                </a:solidFill>
                <a:effectLst/>
                <a:latin typeface="NotoSansJP"/>
              </a:rPr>
              <a:t>合計金額自動反映機能</a:t>
            </a:r>
            <a:r>
              <a:rPr lang="en-US" altLang="ja-JP" sz="1600" i="0" u="sng" dirty="0">
                <a:solidFill>
                  <a:srgbClr val="1D1C1D"/>
                </a:solidFill>
                <a:effectLst/>
                <a:latin typeface="NotoSansJP"/>
              </a:rPr>
              <a:t>(</a:t>
            </a:r>
            <a:r>
              <a:rPr lang="ja-JP" altLang="en-US" sz="1600" i="0" u="sng" dirty="0">
                <a:solidFill>
                  <a:srgbClr val="1D1C1D"/>
                </a:solidFill>
                <a:effectLst/>
                <a:latin typeface="NotoSansJP"/>
              </a:rPr>
              <a:t>商品詳細を表示する</a:t>
            </a:r>
            <a:r>
              <a:rPr lang="en-US" altLang="ja-JP" sz="1600" i="0" u="sng" dirty="0">
                <a:solidFill>
                  <a:srgbClr val="1D1C1D"/>
                </a:solidFill>
                <a:effectLst/>
                <a:latin typeface="NotoSansJP"/>
              </a:rPr>
              <a:t>)</a:t>
            </a:r>
            <a:r>
              <a:rPr lang="ja-JP" altLang="en-US" sz="1600" i="0" u="sng" dirty="0">
                <a:solidFill>
                  <a:srgbClr val="1D1C1D"/>
                </a:solidFill>
                <a:effectLst/>
                <a:latin typeface="NotoSansJP"/>
              </a:rPr>
              <a:t>★</a:t>
            </a:r>
            <a:endParaRPr lang="en-US" altLang="ja-JP" sz="1600" i="0" u="sng" dirty="0">
              <a:solidFill>
                <a:srgbClr val="1D1C1D"/>
              </a:solidFill>
              <a:effectLst/>
              <a:latin typeface="NotoSansJP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ja-JP" altLang="en-US" sz="1600" i="0" u="sng" dirty="0">
                <a:solidFill>
                  <a:srgbClr val="FF0000"/>
                </a:solidFill>
                <a:effectLst/>
                <a:latin typeface="NotoSansJP"/>
              </a:rPr>
              <a:t>パスワードを堅牢なものにする機能★</a:t>
            </a:r>
            <a:endParaRPr lang="en-US" altLang="ja-JP" sz="2000" u="sng" dirty="0">
              <a:solidFill>
                <a:srgbClr val="FF0000"/>
              </a:solidFill>
              <a:latin typeface="Calibri" panose="020F0502020204030204" pitchFamily="34" charset="0"/>
              <a:ea typeface="ＭＳ Ｐゴシック" panose="020B0600070205080204" pitchFamily="50" charset="-128"/>
              <a:cs typeface="Calibri" panose="020F0502020204030204" pitchFamily="34" charset="0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F35858F-B58F-44A3-8DDB-79C50477C8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0313421"/>
      </p:ext>
    </p:extLst>
  </p:cSld>
  <p:clrMapOvr>
    <a:masterClrMapping/>
  </p:clrMapOvr>
  <p:transition advTm="10811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A46C77-6B0B-436B-B63A-11A85A7150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F4AF66C6-E02B-4BE0-A67B-659003DC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スクラムリーダー：川端涼生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1ED2D5A-5814-4B6A-A9CF-FFD93CEE3C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ja-JP" altLang="en-US" sz="1600" i="0" dirty="0">
                <a:solidFill>
                  <a:srgbClr val="1D1C1D"/>
                </a:solidFill>
                <a:effectLst/>
                <a:latin typeface="NotoSansJP"/>
              </a:rPr>
              <a:t>工夫した点</a:t>
            </a:r>
            <a:endParaRPr lang="en-US" altLang="ja-JP" sz="1600" i="0" dirty="0">
              <a:solidFill>
                <a:srgbClr val="1D1C1D"/>
              </a:solidFill>
              <a:effectLst/>
              <a:latin typeface="NotoSansJP"/>
            </a:endParaRPr>
          </a:p>
          <a:p>
            <a:pPr marL="546100" lvl="1" indent="0">
              <a:buClr>
                <a:schemeClr val="accent1">
                  <a:lumMod val="75000"/>
                </a:schemeClr>
              </a:buClr>
              <a:buNone/>
            </a:pPr>
            <a:r>
              <a:rPr lang="ja-JP" altLang="en-US" sz="1600" b="0" i="0" dirty="0">
                <a:solidFill>
                  <a:srgbClr val="1D1C1D"/>
                </a:solidFill>
                <a:effectLst/>
                <a:latin typeface="NotoSansJP"/>
              </a:rPr>
              <a:t>・パスワード設定は条件を満たしたものしか登録できない機能を追加</a:t>
            </a:r>
            <a:endParaRPr lang="en-US" altLang="ja-JP" sz="1600" b="0" i="0" dirty="0">
              <a:solidFill>
                <a:srgbClr val="1D1C1D"/>
              </a:solidFill>
              <a:effectLst/>
              <a:latin typeface="NotoSansJP"/>
            </a:endParaRPr>
          </a:p>
          <a:p>
            <a:pPr marL="546100" lvl="1" indent="0">
              <a:buClr>
                <a:schemeClr val="accent1">
                  <a:lumMod val="75000"/>
                </a:schemeClr>
              </a:buClr>
              <a:buNone/>
            </a:pPr>
            <a:r>
              <a:rPr lang="ja-JP" altLang="en-US" sz="1600" dirty="0">
                <a:solidFill>
                  <a:srgbClr val="1D1C1D"/>
                </a:solidFill>
                <a:latin typeface="NotoSansJP"/>
              </a:rPr>
              <a:t>・</a:t>
            </a:r>
            <a:r>
              <a:rPr lang="ja-JP" altLang="en-US" sz="1600" b="0" i="0" dirty="0">
                <a:solidFill>
                  <a:srgbClr val="1D1C1D"/>
                </a:solidFill>
                <a:effectLst/>
                <a:latin typeface="NotoSansJP"/>
              </a:rPr>
              <a:t>商品詳細画面で合計金額をリアルタイム表示</a:t>
            </a:r>
            <a:endParaRPr lang="en-US" altLang="ja-JP" sz="1600" dirty="0"/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altLang="ja-JP" sz="1600" i="0" dirty="0">
              <a:solidFill>
                <a:srgbClr val="1D1C1D"/>
              </a:solidFill>
              <a:effectLst/>
              <a:latin typeface="NotoSansJP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ja-JP" altLang="en-US" sz="1600" i="0" dirty="0">
                <a:solidFill>
                  <a:srgbClr val="1D1C1D"/>
                </a:solidFill>
                <a:effectLst/>
                <a:latin typeface="NotoSansJP"/>
              </a:rPr>
              <a:t>苦労した点</a:t>
            </a:r>
            <a:endParaRPr lang="en-US" altLang="ja-JP" sz="1600" i="0" dirty="0">
              <a:solidFill>
                <a:srgbClr val="1D1C1D"/>
              </a:solidFill>
              <a:effectLst/>
              <a:latin typeface="NotoSansJP"/>
            </a:endParaRPr>
          </a:p>
          <a:p>
            <a:pPr marL="546100" lvl="1" indent="0">
              <a:buClr>
                <a:schemeClr val="accent1">
                  <a:lumMod val="75000"/>
                </a:schemeClr>
              </a:buClr>
              <a:buNone/>
            </a:pPr>
            <a:r>
              <a:rPr lang="ja-JP" altLang="en-US" sz="1600" b="0" i="0" dirty="0">
                <a:solidFill>
                  <a:srgbClr val="1D1C1D"/>
                </a:solidFill>
                <a:effectLst/>
                <a:latin typeface="NotoSansJP"/>
              </a:rPr>
              <a:t>・商品一覧画面のページング機能（ライブラリの使用なし）</a:t>
            </a:r>
            <a:endParaRPr lang="en-US" altLang="ja-JP" sz="1600" dirty="0">
              <a:solidFill>
                <a:srgbClr val="1D1C1D"/>
              </a:solidFill>
              <a:latin typeface="NotoSansJP"/>
            </a:endParaRPr>
          </a:p>
          <a:p>
            <a:pPr marL="546100" lvl="1" indent="0">
              <a:buClr>
                <a:schemeClr val="accent1">
                  <a:lumMod val="75000"/>
                </a:schemeClr>
              </a:buClr>
              <a:buNone/>
            </a:pPr>
            <a:r>
              <a:rPr lang="ja-JP" altLang="en-US" sz="1600" b="0" i="0" dirty="0">
                <a:solidFill>
                  <a:srgbClr val="1D1C1D"/>
                </a:solidFill>
                <a:effectLst/>
                <a:latin typeface="NotoSansJP"/>
              </a:rPr>
              <a:t>・注文履歴画面の作成</a:t>
            </a:r>
            <a:r>
              <a:rPr lang="ja-JP" altLang="en-US" sz="1600" b="0" i="0" dirty="0">
                <a:effectLst/>
                <a:latin typeface="NotoSansJP"/>
              </a:rPr>
              <a:t> 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4108893587"/>
      </p:ext>
    </p:extLst>
  </p:cSld>
  <p:clrMapOvr>
    <a:masterClrMapping/>
  </p:clrMapOvr>
  <p:transition advTm="85799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69381991-2220-48ED-8595-02960C8F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担当した機能：中川原美華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0ADD758F-89A3-4E8C-BFE4-57D99827F6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ja-JP" altLang="en-US" sz="1600" b="0" i="0" dirty="0">
                <a:solidFill>
                  <a:srgbClr val="1D1C1D"/>
                </a:solidFill>
                <a:effectLst/>
                <a:latin typeface="NotoSansJP"/>
              </a:rPr>
              <a:t>注文確認画面を表示する</a:t>
            </a:r>
            <a:endParaRPr lang="en-US" altLang="ja-JP" sz="1600" b="0" i="0" dirty="0">
              <a:solidFill>
                <a:srgbClr val="1D1C1D"/>
              </a:solidFill>
              <a:effectLst/>
              <a:latin typeface="NotoSansJP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ja-JP" altLang="en-US" sz="1600" b="0" i="0" dirty="0">
                <a:solidFill>
                  <a:srgbClr val="1D1C1D"/>
                </a:solidFill>
                <a:effectLst/>
                <a:latin typeface="NotoSansJP"/>
              </a:rPr>
              <a:t>注文をする</a:t>
            </a:r>
            <a:endParaRPr lang="en-US" altLang="ja-JP" sz="1600" b="0" i="0" dirty="0">
              <a:solidFill>
                <a:srgbClr val="1D1C1D"/>
              </a:solidFill>
              <a:effectLst/>
              <a:latin typeface="NotoSansJP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ja-JP" altLang="en-US" sz="1600" b="0" i="0" dirty="0">
                <a:solidFill>
                  <a:srgbClr val="1D1C1D"/>
                </a:solidFill>
                <a:effectLst/>
                <a:latin typeface="NotoSansJP"/>
              </a:rPr>
              <a:t>注文確認画面にて、郵便番号から住所自動取得する</a:t>
            </a:r>
            <a:endParaRPr lang="en-US" altLang="ja-JP" sz="1600" b="0" i="0" dirty="0">
              <a:solidFill>
                <a:srgbClr val="1D1C1D"/>
              </a:solidFill>
              <a:effectLst/>
              <a:latin typeface="NotoSansJP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ja-JP" altLang="en-US" sz="1600" b="0" i="0" dirty="0">
                <a:solidFill>
                  <a:schemeClr val="tx1"/>
                </a:solidFill>
                <a:effectLst/>
                <a:latin typeface="NotoSansJP"/>
              </a:rPr>
              <a:t>注文履歴を表示する</a:t>
            </a:r>
            <a:r>
              <a:rPr lang="en-US" altLang="ja-JP" sz="1600" b="0" i="0" dirty="0">
                <a:solidFill>
                  <a:srgbClr val="1D1C1D"/>
                </a:solidFill>
                <a:effectLst/>
                <a:latin typeface="NotoSansJP"/>
              </a:rPr>
              <a:t>…&lt;</a:t>
            </a:r>
            <a:r>
              <a:rPr lang="ja-JP" altLang="en-US" sz="1600" dirty="0">
                <a:solidFill>
                  <a:srgbClr val="1D1C1D"/>
                </a:solidFill>
                <a:latin typeface="NotoSansJP"/>
              </a:rPr>
              <a:t>川端</a:t>
            </a:r>
            <a:r>
              <a:rPr lang="ja-JP" altLang="en-US" sz="1600" b="0" i="0" dirty="0">
                <a:solidFill>
                  <a:srgbClr val="1D1C1D"/>
                </a:solidFill>
                <a:effectLst/>
                <a:latin typeface="NotoSansJP"/>
              </a:rPr>
              <a:t>さんと共同開発</a:t>
            </a:r>
            <a:r>
              <a:rPr lang="en-US" altLang="ja-JP" sz="1600" b="0" i="0" dirty="0">
                <a:solidFill>
                  <a:srgbClr val="1D1C1D"/>
                </a:solidFill>
                <a:effectLst/>
                <a:latin typeface="NotoSansJP"/>
              </a:rPr>
              <a:t>&gt;</a:t>
            </a:r>
            <a:endParaRPr lang="en-US" altLang="ja-JP" sz="1600" b="0" i="0" dirty="0">
              <a:solidFill>
                <a:schemeClr val="tx1"/>
              </a:solidFill>
              <a:effectLst/>
              <a:latin typeface="NotoSansJP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ja-JP" altLang="en-US" sz="1600" i="0" u="sng" dirty="0">
                <a:solidFill>
                  <a:srgbClr val="FF0000"/>
                </a:solidFill>
                <a:effectLst/>
                <a:latin typeface="NotoSansJP"/>
              </a:rPr>
              <a:t>注文確認画面にて、ユーザー情報を反映させる★</a:t>
            </a:r>
            <a:endParaRPr lang="en-US" altLang="ja-JP" sz="1600" i="0" u="sng" dirty="0">
              <a:solidFill>
                <a:srgbClr val="FF0000"/>
              </a:solidFill>
              <a:effectLst/>
              <a:latin typeface="NotoSansJP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ja-JP" altLang="en-US" sz="1600" i="0" u="sng" dirty="0">
                <a:solidFill>
                  <a:srgbClr val="FF0000"/>
                </a:solidFill>
                <a:effectLst/>
                <a:latin typeface="NotoSansJP"/>
              </a:rPr>
              <a:t>注文確認画面にて、配達の日時を過去の日付を指定できないようにする★</a:t>
            </a:r>
            <a:endParaRPr lang="en-US" altLang="ja-JP" sz="1600" i="0" u="sng" dirty="0">
              <a:solidFill>
                <a:srgbClr val="FF0000"/>
              </a:solidFill>
              <a:effectLst/>
              <a:latin typeface="NotoSansJP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ja-JP" altLang="en-US" sz="1600" i="0" u="sng" dirty="0">
                <a:solidFill>
                  <a:srgbClr val="FF0000"/>
                </a:solidFill>
                <a:effectLst/>
                <a:latin typeface="NotoSansJP"/>
              </a:rPr>
              <a:t>注文確認画面にて、郵便番号の形式のチェックを、住所の検索時点で発生させる★</a:t>
            </a:r>
            <a:endParaRPr lang="en-US" altLang="ja-JP" sz="2000" u="sng" dirty="0">
              <a:solidFill>
                <a:srgbClr val="FF0000"/>
              </a:solidFill>
              <a:latin typeface="Calibri" panose="020F0502020204030204" pitchFamily="34" charset="0"/>
              <a:ea typeface="ＭＳ Ｐゴシック" panose="020B0600070205080204" pitchFamily="50" charset="-128"/>
              <a:cs typeface="Calibri" panose="020F0502020204030204" pitchFamily="34" charset="0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6B3D4DA-2EAE-4FA5-84AC-87B69C225D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6246470"/>
      </p:ext>
    </p:extLst>
  </p:cSld>
  <p:clrMapOvr>
    <a:masterClrMapping/>
  </p:clrMapOvr>
  <p:transition advTm="57249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C2A6198-B7A4-42F5-BA5C-5CBA239825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169056AC-7D20-4983-991C-A8CF5164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200" dirty="0"/>
              <a:t>成果物リーダー：中川原美華</a:t>
            </a:r>
            <a:endParaRPr lang="ja-JP" altLang="en-US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CB7D859E-0EFC-402D-A88B-0826D16F8A8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ja-JP" altLang="en-US" sz="1400" i="0" dirty="0">
                <a:solidFill>
                  <a:srgbClr val="1D1C1D"/>
                </a:solidFill>
                <a:effectLst/>
                <a:latin typeface="NotoSansJP"/>
              </a:rPr>
              <a:t>工夫した点</a:t>
            </a:r>
            <a:br>
              <a:rPr lang="ja-JP" altLang="en-US" sz="1400" dirty="0"/>
            </a:br>
            <a:r>
              <a:rPr lang="ja-JP" altLang="en-US" sz="1400" b="0" i="0" dirty="0">
                <a:solidFill>
                  <a:srgbClr val="1D1C1D"/>
                </a:solidFill>
                <a:effectLst/>
                <a:latin typeface="NotoSansJP"/>
              </a:rPr>
              <a:t>・ユーザー視点に立って、障害になりそうなものをリストアップして独自機能を追加した</a:t>
            </a:r>
            <a:endParaRPr lang="en-US" altLang="ja-JP" sz="1400" b="0" i="0" dirty="0">
              <a:solidFill>
                <a:srgbClr val="1D1C1D"/>
              </a:solidFill>
              <a:effectLst/>
              <a:latin typeface="NotoSansJP"/>
            </a:endParaRPr>
          </a:p>
          <a:p>
            <a:pPr marL="546100" lvl="1" indent="0">
              <a:buClr>
                <a:schemeClr val="accent1">
                  <a:lumMod val="75000"/>
                </a:schemeClr>
              </a:buClr>
              <a:buNone/>
            </a:pPr>
            <a:r>
              <a:rPr lang="en-US" altLang="ja-JP" sz="1400" b="0" i="0" dirty="0">
                <a:solidFill>
                  <a:srgbClr val="1D1C1D"/>
                </a:solidFill>
                <a:effectLst/>
                <a:latin typeface="NotoSansJP"/>
              </a:rPr>
              <a:t>‐</a:t>
            </a:r>
            <a:r>
              <a:rPr lang="ja-JP" altLang="en-US" sz="1400" b="0" i="0" dirty="0">
                <a:solidFill>
                  <a:srgbClr val="1D1C1D"/>
                </a:solidFill>
                <a:effectLst/>
                <a:latin typeface="NotoSansJP"/>
              </a:rPr>
              <a:t>例：配達日時で、カレンダーから過去の日付を選択できてしまうので、選ぶとエラーが出るようにした</a:t>
            </a:r>
            <a:endParaRPr lang="en-US" altLang="ja-JP" sz="1400" b="0" i="0" dirty="0">
              <a:solidFill>
                <a:srgbClr val="1D1C1D"/>
              </a:solidFill>
              <a:effectLst/>
              <a:latin typeface="NotoSansJP"/>
            </a:endParaRPr>
          </a:p>
          <a:p>
            <a:pPr marL="546100" lvl="1" indent="0">
              <a:buClr>
                <a:schemeClr val="accent1">
                  <a:lumMod val="75000"/>
                </a:schemeClr>
              </a:buClr>
              <a:buNone/>
            </a:pPr>
            <a:r>
              <a:rPr lang="en-US" altLang="ja-JP" sz="1400" dirty="0">
                <a:solidFill>
                  <a:srgbClr val="1D1C1D"/>
                </a:solidFill>
                <a:latin typeface="NotoSansJP"/>
              </a:rPr>
              <a:t>‐</a:t>
            </a:r>
            <a:r>
              <a:rPr lang="ja-JP" altLang="en-US" sz="1400" dirty="0">
                <a:solidFill>
                  <a:srgbClr val="1D1C1D"/>
                </a:solidFill>
                <a:latin typeface="NotoSansJP"/>
              </a:rPr>
              <a:t>例：</a:t>
            </a:r>
            <a:r>
              <a:rPr lang="ja-JP" altLang="en-US" sz="1400" b="0" i="0" dirty="0">
                <a:solidFill>
                  <a:srgbClr val="1D1C1D"/>
                </a:solidFill>
                <a:effectLst/>
                <a:latin typeface="NotoSansJP"/>
              </a:rPr>
              <a:t>郵便番号で住所を検索する時点で形式チェックを発生させる</a:t>
            </a:r>
            <a:endParaRPr lang="en-US" altLang="ja-JP" sz="1400" b="0" i="0" dirty="0">
              <a:solidFill>
                <a:srgbClr val="1D1C1D"/>
              </a:solidFill>
              <a:effectLst/>
              <a:latin typeface="NotoSansJP"/>
            </a:endParaRPr>
          </a:p>
          <a:p>
            <a:pPr marL="546100" lvl="1" indent="0">
              <a:buClr>
                <a:schemeClr val="accent1">
                  <a:lumMod val="75000"/>
                </a:schemeClr>
              </a:buClr>
              <a:buNone/>
            </a:pPr>
            <a:r>
              <a:rPr lang="en-US" altLang="ja-JP" sz="1400" dirty="0">
                <a:solidFill>
                  <a:srgbClr val="1D1C1D"/>
                </a:solidFill>
                <a:latin typeface="NotoSansJP"/>
              </a:rPr>
              <a:t>‐</a:t>
            </a:r>
            <a:r>
              <a:rPr lang="ja-JP" altLang="en-US" sz="1400" dirty="0">
                <a:solidFill>
                  <a:srgbClr val="1D1C1D"/>
                </a:solidFill>
                <a:latin typeface="NotoSansJP"/>
              </a:rPr>
              <a:t>例：ユーザー情報を反映させることでユーザーの入力の手間を省く</a:t>
            </a:r>
            <a:endParaRPr lang="en-US" altLang="ja-JP" sz="1400" b="0" dirty="0">
              <a:solidFill>
                <a:srgbClr val="1D1C1D"/>
              </a:solidFill>
              <a:latin typeface="NotoSansJP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altLang="ja-JP" sz="1400" i="0" dirty="0">
              <a:solidFill>
                <a:srgbClr val="1D1C1D"/>
              </a:solidFill>
              <a:effectLst/>
              <a:latin typeface="NotoSansJP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ja-JP" altLang="en-US" sz="1400" i="0" dirty="0">
                <a:solidFill>
                  <a:srgbClr val="1D1C1D"/>
                </a:solidFill>
                <a:effectLst/>
                <a:latin typeface="NotoSansJP"/>
              </a:rPr>
              <a:t>苦労した点</a:t>
            </a:r>
            <a:br>
              <a:rPr lang="ja-JP" altLang="en-US" sz="1400" dirty="0"/>
            </a:br>
            <a:r>
              <a:rPr lang="ja-JP" altLang="en-US" sz="1400" b="0" i="0" dirty="0">
                <a:solidFill>
                  <a:srgbClr val="1D1C1D"/>
                </a:solidFill>
                <a:effectLst/>
                <a:latin typeface="NotoSansJP"/>
              </a:rPr>
              <a:t>・注文する機能、注文履歴を表示する機能（とくに注文情報を取得して表示するところ）</a:t>
            </a:r>
            <a:br>
              <a:rPr lang="ja-JP" altLang="en-US" sz="1400" dirty="0"/>
            </a:br>
            <a:r>
              <a:rPr lang="ja-JP" altLang="en-US" sz="1400" b="0" i="0" dirty="0">
                <a:solidFill>
                  <a:srgbClr val="1D1C1D"/>
                </a:solidFill>
                <a:effectLst/>
                <a:latin typeface="NotoSansJP"/>
              </a:rPr>
              <a:t>・システムの全体像の把握</a:t>
            </a:r>
            <a:endParaRPr lang="en-US" altLang="ja-JP" sz="1400" dirty="0"/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altLang="ja-JP" sz="1400" b="0" i="0" dirty="0">
              <a:solidFill>
                <a:srgbClr val="1D1C1D"/>
              </a:solidFill>
              <a:effectLst/>
              <a:latin typeface="NotoSansJP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altLang="ja-JP" sz="1400" b="0" i="0" dirty="0">
              <a:solidFill>
                <a:srgbClr val="1D1C1D"/>
              </a:solidFill>
              <a:effectLst/>
              <a:latin typeface="NotoSansJP"/>
            </a:endParaRPr>
          </a:p>
        </p:txBody>
      </p:sp>
    </p:spTree>
    <p:extLst>
      <p:ext uri="{BB962C8B-B14F-4D97-AF65-F5344CB8AC3E}">
        <p14:creationId xmlns:p14="http://schemas.microsoft.com/office/powerpoint/2010/main" val="42068500"/>
      </p:ext>
    </p:extLst>
  </p:cSld>
  <p:clrMapOvr>
    <a:masterClrMapping/>
  </p:clrMapOvr>
  <p:transition advTm="69143">
    <p:fade thruBlk="1"/>
  </p:transition>
</p:sld>
</file>

<file path=ppt/theme/theme1.xml><?xml version="1.0" encoding="utf-8"?>
<a:theme xmlns:a="http://schemas.openxmlformats.org/drawingml/2006/main" name="SlidesCarnival base template">
  <a:themeElements>
    <a:clrScheme name="Custom 347">
      <a:dk1>
        <a:srgbClr val="322B3A"/>
      </a:dk1>
      <a:lt1>
        <a:srgbClr val="FFFFFF"/>
      </a:lt1>
      <a:dk2>
        <a:srgbClr val="B6B4BE"/>
      </a:dk2>
      <a:lt2>
        <a:srgbClr val="F1ECEE"/>
      </a:lt2>
      <a:accent1>
        <a:srgbClr val="ECA3BD"/>
      </a:accent1>
      <a:accent2>
        <a:srgbClr val="B9A9E9"/>
      </a:accent2>
      <a:accent3>
        <a:srgbClr val="A1CAF3"/>
      </a:accent3>
      <a:accent4>
        <a:srgbClr val="A9E9D5"/>
      </a:accent4>
      <a:accent5>
        <a:srgbClr val="C3E299"/>
      </a:accent5>
      <a:accent6>
        <a:srgbClr val="F7DDAD"/>
      </a:accent6>
      <a:hlink>
        <a:srgbClr val="55406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870</Words>
  <Application>Microsoft Office PowerPoint</Application>
  <PresentationFormat>画面に合わせる (16:9)</PresentationFormat>
  <Paragraphs>116</Paragraphs>
  <Slides>14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1" baseType="lpstr">
      <vt:lpstr>Satisfy</vt:lpstr>
      <vt:lpstr>Calibri</vt:lpstr>
      <vt:lpstr>Wingdings</vt:lpstr>
      <vt:lpstr>Arial</vt:lpstr>
      <vt:lpstr>NotoSansJP</vt:lpstr>
      <vt:lpstr>Raleway Thin</vt:lpstr>
      <vt:lpstr>SlidesCarnival base template</vt:lpstr>
      <vt:lpstr>技術発表会</vt:lpstr>
      <vt:lpstr>PowerPoint プレゼンテーション</vt:lpstr>
      <vt:lpstr>PowerPoint プレゼンテーション</vt:lpstr>
      <vt:lpstr>担当した機能：野口拓也</vt:lpstr>
      <vt:lpstr>総リーダー：野口拓也</vt:lpstr>
      <vt:lpstr>担当した機能：川端涼生</vt:lpstr>
      <vt:lpstr>スクラムリーダー：川端涼生</vt:lpstr>
      <vt:lpstr>担当した機能：中川原美華</vt:lpstr>
      <vt:lpstr>成果物リーダー：中川原美華</vt:lpstr>
      <vt:lpstr>担当した機能：小池実可子</vt:lpstr>
      <vt:lpstr>技術リーダー：小池実可子</vt:lpstr>
      <vt:lpstr>実装したかった機能</vt:lpstr>
      <vt:lpstr>総括（課題・感想）</vt:lpstr>
      <vt:lpstr>Thank you for listening  ご清聴ありがとうございました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技術発表会</dc:title>
  <dc:creator>Mikako Koike</dc:creator>
  <cp:lastModifiedBy>中川原 美華</cp:lastModifiedBy>
  <cp:revision>22</cp:revision>
  <dcterms:modified xsi:type="dcterms:W3CDTF">2022-03-07T04:47:43Z</dcterms:modified>
</cp:coreProperties>
</file>