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7" r:id="rId3"/>
    <p:sldId id="270" r:id="rId4"/>
    <p:sldId id="261" r:id="rId5"/>
    <p:sldId id="280" r:id="rId6"/>
    <p:sldId id="281" r:id="rId7"/>
    <p:sldId id="271" r:id="rId8"/>
    <p:sldId id="272" r:id="rId9"/>
    <p:sldId id="273" r:id="rId10"/>
    <p:sldId id="279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706" autoAdjust="0"/>
  </p:normalViewPr>
  <p:slideViewPr>
    <p:cSldViewPr snapToGrid="0">
      <p:cViewPr>
        <p:scale>
          <a:sx n="66" d="100"/>
          <a:sy n="66" d="100"/>
        </p:scale>
        <p:origin x="858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Step 3 </a:t>
          </a:r>
          <a:endParaRPr lang="en-US" sz="2000" dirty="0" smtClean="0">
            <a:solidFill>
              <a:schemeClr val="tx2"/>
            </a:solidFill>
          </a:endParaRPr>
        </a:p>
        <a:p>
          <a:r>
            <a:rPr lang="en-US" sz="1800" dirty="0" smtClean="0">
              <a:solidFill>
                <a:schemeClr val="tx2"/>
              </a:solidFill>
            </a:rPr>
            <a:t>Model training &amp; prediction</a:t>
          </a:r>
          <a:endParaRPr lang="en-US" sz="1800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Step 2 </a:t>
          </a:r>
          <a:r>
            <a:rPr lang="en-US" sz="1800" dirty="0" smtClean="0">
              <a:solidFill>
                <a:schemeClr val="tx2"/>
              </a:solidFill>
            </a:rPr>
            <a:t>Feature scaling &amp;Train-test split(80/20)</a:t>
          </a:r>
          <a:endParaRPr lang="en-US" sz="1800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Step </a:t>
          </a:r>
          <a:r>
            <a:rPr lang="en-US" sz="2000" dirty="0" smtClean="0">
              <a:solidFill>
                <a:schemeClr val="tx2"/>
              </a:solidFill>
            </a:rPr>
            <a:t>1</a:t>
          </a:r>
        </a:p>
        <a:p>
          <a:r>
            <a:rPr lang="en-US" sz="2100" dirty="0" smtClean="0">
              <a:solidFill>
                <a:schemeClr val="tx2"/>
              </a:solidFill>
            </a:rPr>
            <a:t> </a:t>
          </a:r>
          <a:r>
            <a:rPr lang="en-US" sz="1800" dirty="0" smtClean="0">
              <a:solidFill>
                <a:schemeClr val="tx2"/>
              </a:solidFill>
            </a:rPr>
            <a:t>Data cleaning &amp; encoding</a:t>
          </a:r>
          <a:endParaRPr lang="en-US" sz="1800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49C7-064E-438E-A5AF-D06F604607BC}" type="pres">
      <dgm:prSet presAssocID="{D0115B0F-FDFB-494B-AC0A-E04A5EC234DA}" presName="gear1srcNode" presStyleLbl="node1" presStyleIdx="0" presStyleCnt="3"/>
      <dgm:spPr/>
      <dgm:t>
        <a:bodyPr/>
        <a:lstStyle/>
        <a:p>
          <a:endParaRPr lang="en-US"/>
        </a:p>
      </dgm:t>
    </dgm:pt>
    <dgm:pt modelId="{A8AE7A62-856E-43C0-A01E-AB2F291FD15A}" type="pres">
      <dgm:prSet presAssocID="{D0115B0F-FDFB-494B-AC0A-E04A5EC234DA}" presName="gear1dstNode" presStyleLbl="node1" presStyleIdx="0" presStyleCnt="3"/>
      <dgm:spPr/>
      <dgm:t>
        <a:bodyPr/>
        <a:lstStyle/>
        <a:p>
          <a:endParaRPr lang="en-US"/>
        </a:p>
      </dgm:t>
    </dgm:pt>
    <dgm:pt modelId="{1CA3202A-9CD1-47F7-9D42-23E46A72BBFC}" type="pres">
      <dgm:prSet presAssocID="{B294A45F-A097-47D5-8F55-FC668EB3C982}" presName="gear2" presStyleLbl="node1" presStyleIdx="1" presStyleCnt="3" custScaleX="104484" custScaleY="1066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E68D-5808-445A-B73B-CEFF75A2773F}" type="pres">
      <dgm:prSet presAssocID="{B294A45F-A097-47D5-8F55-FC668EB3C982}" presName="gear2srcNode" presStyleLbl="node1" presStyleIdx="1" presStyleCnt="3"/>
      <dgm:spPr/>
      <dgm:t>
        <a:bodyPr/>
        <a:lstStyle/>
        <a:p>
          <a:endParaRPr lang="en-US"/>
        </a:p>
      </dgm:t>
    </dgm:pt>
    <dgm:pt modelId="{706E9A05-70AC-494E-B29F-F414922DE00D}" type="pres">
      <dgm:prSet presAssocID="{B294A45F-A097-47D5-8F55-FC668EB3C982}" presName="gear2dstNode" presStyleLbl="node1" presStyleIdx="1" presStyleCnt="3"/>
      <dgm:spPr/>
      <dgm:t>
        <a:bodyPr/>
        <a:lstStyle/>
        <a:p>
          <a:endParaRPr lang="en-US"/>
        </a:p>
      </dgm:t>
    </dgm:pt>
    <dgm:pt modelId="{11E70583-C9D9-4A1B-9215-04DC48DCBD8D}" type="pres">
      <dgm:prSet presAssocID="{A72F579A-815F-4730-AEB0-052A4E2EADB2}" presName="gear3" presStyleLbl="node1" presStyleIdx="2" presStyleCnt="3"/>
      <dgm:spPr/>
      <dgm:t>
        <a:bodyPr/>
        <a:lstStyle/>
        <a:p>
          <a:endParaRPr lang="en-US"/>
        </a:p>
      </dgm:t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43DE-00F8-4019-BA85-9AFF0B3069A7}" type="pres">
      <dgm:prSet presAssocID="{A72F579A-815F-4730-AEB0-052A4E2EADB2}" presName="gear3srcNode" presStyleLbl="node1" presStyleIdx="2" presStyleCnt="3"/>
      <dgm:spPr/>
      <dgm:t>
        <a:bodyPr/>
        <a:lstStyle/>
        <a:p>
          <a:endParaRPr lang="en-US"/>
        </a:p>
      </dgm:t>
    </dgm:pt>
    <dgm:pt modelId="{F86AD8D8-4A96-48C0-A843-3A718641AD56}" type="pres">
      <dgm:prSet presAssocID="{A72F579A-815F-4730-AEB0-052A4E2EADB2}" presName="gear3dstNode" presStyleLbl="node1" presStyleIdx="2" presStyleCnt="3"/>
      <dgm:spPr/>
      <dgm:t>
        <a:bodyPr/>
        <a:lstStyle/>
        <a:p>
          <a:endParaRPr lang="en-US"/>
        </a:p>
      </dgm:t>
    </dgm:pt>
    <dgm:pt modelId="{1E72715E-7366-4E78-A512-24F37F5D23DC}" type="pres">
      <dgm:prSet presAssocID="{39A3B9F5-08CD-49EE-B590-A9FA60312E8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E287C59-37F8-4A31-B5A2-F56A3CB15957}" type="pres">
      <dgm:prSet presAssocID="{881A9571-C437-40E4-90E1-61734033862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A80456C-D6A1-43C9-80B2-09334D6E033A}" type="pres">
      <dgm:prSet presAssocID="{6B184F14-5261-4D1F-8701-947EAF068B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782966" y="2573893"/>
          <a:ext cx="3145869" cy="314586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2"/>
              </a:solidFill>
            </a:rPr>
            <a:t>Step 3 </a:t>
          </a:r>
          <a:endParaRPr lang="en-US" sz="2000" kern="1200" dirty="0" smtClean="0">
            <a:solidFill>
              <a:schemeClr val="tx2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Model training &amp; prediction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415426" y="3310798"/>
        <a:ext cx="1880949" cy="1617041"/>
      </dsp:txXfrm>
    </dsp:sp>
    <dsp:sp modelId="{1CA3202A-9CD1-47F7-9D42-23E46A72BBFC}">
      <dsp:nvSpPr>
        <dsp:cNvPr id="0" name=""/>
        <dsp:cNvSpPr/>
      </dsp:nvSpPr>
      <dsp:spPr>
        <a:xfrm>
          <a:off x="901347" y="1753747"/>
          <a:ext cx="2390494" cy="2441057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2"/>
              </a:solidFill>
            </a:rPr>
            <a:t>Step 2 </a:t>
          </a:r>
          <a:r>
            <a:rPr lang="en-US" sz="1800" kern="1200" dirty="0" smtClean="0">
              <a:solidFill>
                <a:schemeClr val="tx2"/>
              </a:solidFill>
            </a:rPr>
            <a:t>Feature scaling &amp;Train-test split(80/20)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1503161" y="2366658"/>
        <a:ext cx="1186866" cy="1215235"/>
      </dsp:txXfrm>
    </dsp:sp>
    <dsp:sp modelId="{11E70583-C9D9-4A1B-9215-04DC48DCBD8D}">
      <dsp:nvSpPr>
        <dsp:cNvPr id="0" name=""/>
        <dsp:cNvSpPr/>
      </dsp:nvSpPr>
      <dsp:spPr>
        <a:xfrm rot="20700000">
          <a:off x="2234103" y="251903"/>
          <a:ext cx="2241680" cy="224168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2"/>
              </a:solidFill>
            </a:rPr>
            <a:t>Step </a:t>
          </a:r>
          <a:r>
            <a:rPr lang="en-US" sz="2000" kern="1200" dirty="0" smtClean="0">
              <a:solidFill>
                <a:schemeClr val="tx2"/>
              </a:solidFill>
            </a:rPr>
            <a:t>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2"/>
              </a:solidFill>
            </a:rPr>
            <a:t> </a:t>
          </a:r>
          <a:r>
            <a:rPr lang="en-US" sz="1800" kern="1200" dirty="0" smtClean="0">
              <a:solidFill>
                <a:schemeClr val="tx2"/>
              </a:solidFill>
            </a:rPr>
            <a:t>Data cleaning &amp; encoding</a:t>
          </a:r>
          <a:endParaRPr lang="en-US" sz="1800" kern="1200" dirty="0">
            <a:solidFill>
              <a:schemeClr val="tx2"/>
            </a:solidFill>
          </a:endParaRPr>
        </a:p>
      </dsp:txBody>
      <dsp:txXfrm rot="-20700000">
        <a:off x="2725769" y="743569"/>
        <a:ext cx="1258347" cy="1258347"/>
      </dsp:txXfrm>
    </dsp:sp>
    <dsp:sp modelId="{1E72715E-7366-4E78-A512-24F37F5D23DC}">
      <dsp:nvSpPr>
        <dsp:cNvPr id="0" name=""/>
        <dsp:cNvSpPr/>
      </dsp:nvSpPr>
      <dsp:spPr>
        <a:xfrm>
          <a:off x="2558169" y="2089399"/>
          <a:ext cx="4026713" cy="4026713"/>
        </a:xfrm>
        <a:prstGeom prst="circularArrow">
          <a:avLst>
            <a:gd name="adj1" fmla="val 4688"/>
            <a:gd name="adj2" fmla="val 299029"/>
            <a:gd name="adj3" fmla="val 2543600"/>
            <a:gd name="adj4" fmla="val 1580339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547459" y="1317550"/>
          <a:ext cx="2925658" cy="29256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715579" y="-245655"/>
          <a:ext cx="3154449" cy="315444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C839-02EA-4A90-AA44-35EEF7BDF4F3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5A9-79AB-4C0D-900D-ADCEBC2D752E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013D-17D7-4CF4-8DFC-984F9501D97F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B97D-A766-4798-9821-C6AC2373A6E4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27BB-949E-49EC-A60E-4B5BE2211099}" type="datetime1">
              <a:rPr lang="en-US" smtClean="0"/>
              <a:t>6/5/2025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4A02-2EC5-4FBF-96F5-D2DE38744426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59C0-014C-466D-96FA-589DB6510D8E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BD128CE-6327-464F-AF4D-238F61143C35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745737"/>
            <a:ext cx="11125200" cy="125314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Flu vaccine prediction </a:t>
            </a:r>
            <a:r>
              <a:rPr lang="en-US" sz="4000" dirty="0"/>
              <a:t>Using 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989069" cy="474573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0"/>
            <a:ext cx="4023360" cy="4791457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1"/>
            <a:ext cx="4023360" cy="4745736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Data-Driven Approach to Address Vaccine Hesitancy</a:t>
            </a:r>
          </a:p>
          <a:p>
            <a:r>
              <a:rPr lang="en-US" sz="1500" dirty="0" smtClean="0"/>
              <a:t>Doreen MURUGI, MORINGA SCHOOL</a:t>
            </a:r>
          </a:p>
          <a:p>
            <a:r>
              <a:rPr lang="en-US" sz="1500" dirty="0" smtClean="0"/>
              <a:t>6/6/2025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cap="none" dirty="0" smtClean="0"/>
              <a:t>ecision</a:t>
            </a:r>
            <a:r>
              <a:rPr lang="en-US" dirty="0" smtClean="0"/>
              <a:t> t</a:t>
            </a:r>
            <a:r>
              <a:rPr lang="en-US" cap="none" dirty="0" smtClean="0"/>
              <a:t>ree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H1N1: 0.818</a:t>
            </a:r>
          </a:p>
          <a:p>
            <a:r>
              <a:rPr lang="en-US" dirty="0" smtClean="0"/>
              <a:t>S</a:t>
            </a:r>
            <a:r>
              <a:rPr lang="en-US" cap="none" dirty="0" smtClean="0"/>
              <a:t>easonal</a:t>
            </a:r>
            <a:r>
              <a:rPr lang="en-US" dirty="0" smtClean="0"/>
              <a:t>: </a:t>
            </a:r>
            <a:r>
              <a:rPr lang="en-US" dirty="0"/>
              <a:t>0.828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74214"/>
            <a:ext cx="10758170" cy="37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0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cap="none" dirty="0" smtClean="0"/>
              <a:t>Comparison Between the Two Models</a:t>
            </a:r>
            <a:r>
              <a:rPr lang="en-US" sz="2800" cap="none" dirty="0" smtClean="0">
                <a:solidFill>
                  <a:schemeClr val="tx1"/>
                </a:solidFill>
              </a:rPr>
              <a:t/>
            </a:r>
            <a:br>
              <a:rPr lang="en-US" sz="2800" cap="none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/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L</a:t>
            </a:r>
            <a:r>
              <a:rPr lang="en-US" sz="2000" cap="none" dirty="0" smtClean="0">
                <a:solidFill>
                  <a:schemeClr val="tx2"/>
                </a:solidFill>
              </a:rPr>
              <a:t>ogistic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cap="none" dirty="0" smtClean="0">
                <a:solidFill>
                  <a:schemeClr val="tx2"/>
                </a:solidFill>
              </a:rPr>
              <a:t>Regression slightly outperformed Decision Tree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 – h1n1 vaccine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3087" y="2483644"/>
            <a:ext cx="3867150" cy="36861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Roc – seasonal vaccine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8112" y="2483644"/>
            <a:ext cx="3867150" cy="36861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4684" y="2057399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H1N1 </a:t>
            </a:r>
            <a:r>
              <a:rPr lang="en-US" sz="2400" dirty="0" smtClean="0"/>
              <a:t>Predictors: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Doctor recommendation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Belief </a:t>
            </a:r>
            <a:r>
              <a:rPr lang="en-US" sz="2000" dirty="0">
                <a:solidFill>
                  <a:schemeClr val="tx2"/>
                </a:solidFill>
              </a:rPr>
              <a:t>in vaccine </a:t>
            </a:r>
            <a:r>
              <a:rPr lang="en-US" sz="2000" dirty="0" smtClean="0">
                <a:solidFill>
                  <a:schemeClr val="tx2"/>
                </a:solidFill>
              </a:rPr>
              <a:t>effectiveness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Perceived </a:t>
            </a:r>
            <a:r>
              <a:rPr lang="en-US" sz="2000" dirty="0">
                <a:solidFill>
                  <a:schemeClr val="tx2"/>
                </a:solidFill>
              </a:rPr>
              <a:t>personal risk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6570" y="2057399"/>
            <a:ext cx="5065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Seasonal Predictors: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Risk perception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Trust </a:t>
            </a:r>
            <a:r>
              <a:rPr lang="en-US" sz="2000" dirty="0">
                <a:solidFill>
                  <a:schemeClr val="tx2"/>
                </a:solidFill>
              </a:rPr>
              <a:t>in </a:t>
            </a:r>
            <a:r>
              <a:rPr lang="en-US" sz="2000" dirty="0" smtClean="0">
                <a:solidFill>
                  <a:schemeClr val="tx2"/>
                </a:solidFill>
              </a:rPr>
              <a:t>doctors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2"/>
                </a:solidFill>
              </a:rPr>
              <a:t>Age group (65+)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3270" y="2065298"/>
            <a:ext cx="90820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Logistic </a:t>
            </a:r>
            <a:r>
              <a:rPr lang="en-US" sz="2400" dirty="0"/>
              <a:t>Regression is effective for this </a:t>
            </a:r>
            <a:r>
              <a:rPr lang="en-US" sz="2400" dirty="0" smtClean="0"/>
              <a:t>task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Behavior, trust in doctors, and risk perception drive vaccine </a:t>
            </a:r>
            <a:r>
              <a:rPr lang="en-US" sz="2400" dirty="0" smtClean="0"/>
              <a:t>decisions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Predictive models can support public health targeting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3270" y="1205948"/>
            <a:ext cx="561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CONCLUSION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76382" y="1672934"/>
            <a:ext cx="3682218" cy="2880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0352" y="457200"/>
            <a:ext cx="7446030" cy="57150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Train health workers to promote vaccine benefits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Tailor messages for specific age </a:t>
            </a:r>
            <a:r>
              <a:rPr lang="en-US" sz="2400" dirty="0" smtClean="0">
                <a:solidFill>
                  <a:schemeClr val="tx2"/>
                </a:solidFill>
              </a:rPr>
              <a:t>groups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Integrate models into health planning systems to forecast uptake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Made based on the predictions made by the model.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83899" y="857251"/>
            <a:ext cx="3125787" cy="28772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10625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101584" y="4083761"/>
            <a:ext cx="4090416" cy="15804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Questions?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Contact Info: </a:t>
            </a:r>
            <a:r>
              <a:rPr lang="en-US" sz="2400" dirty="0" smtClean="0"/>
              <a:t>doreen.murugi@student.moringaschool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983" y="2143856"/>
            <a:ext cx="9144000" cy="4457700"/>
          </a:xfrm>
        </p:spPr>
        <p:txBody>
          <a:bodyPr/>
          <a:lstStyle/>
          <a:p>
            <a:r>
              <a:rPr lang="en-US" sz="2800" dirty="0"/>
              <a:t>Predict H1N1 and Seasonal flu vaccine uptake</a:t>
            </a:r>
          </a:p>
          <a:p>
            <a:r>
              <a:rPr lang="en-US" sz="2800" dirty="0"/>
              <a:t>Analyze individual factors influencing vaccination decisions</a:t>
            </a:r>
          </a:p>
          <a:p>
            <a:r>
              <a:rPr lang="en-US" sz="2800" dirty="0"/>
              <a:t>Build and evaluate predictive models for actionable insights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982" y="2087534"/>
            <a:ext cx="9846365" cy="4457700"/>
          </a:xfrm>
        </p:spPr>
        <p:txBody>
          <a:bodyPr/>
          <a:lstStyle/>
          <a:p>
            <a:r>
              <a:rPr lang="en-US" sz="2800" dirty="0"/>
              <a:t>Vaccine hesitancy contributes to preventable disease </a:t>
            </a:r>
            <a:r>
              <a:rPr lang="en-US" sz="2800" dirty="0" smtClean="0"/>
              <a:t>spread</a:t>
            </a:r>
          </a:p>
          <a:p>
            <a:r>
              <a:rPr lang="en-US" sz="2800" dirty="0"/>
              <a:t>Governments need data-driven tools to improve vaccine campaigns</a:t>
            </a:r>
          </a:p>
          <a:p>
            <a:r>
              <a:rPr lang="en-US" sz="2800" dirty="0"/>
              <a:t>Identify population segments to target with awareness efforts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422910"/>
            <a:ext cx="9144000" cy="1143000"/>
          </a:xfrm>
        </p:spPr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710" y="1691640"/>
            <a:ext cx="4495800" cy="4462272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Dataset: H1N1 Flu Vaccine Prediction</a:t>
            </a:r>
          </a:p>
          <a:p>
            <a:r>
              <a:rPr lang="en-US" dirty="0">
                <a:solidFill>
                  <a:schemeClr val="tx2"/>
                </a:solidFill>
              </a:rPr>
              <a:t>Size: 26,707 rows, 32 features</a:t>
            </a:r>
          </a:p>
          <a:p>
            <a:r>
              <a:rPr lang="en-US" dirty="0">
                <a:solidFill>
                  <a:schemeClr val="tx2"/>
                </a:solidFill>
              </a:rPr>
              <a:t>Features: Demographics, health behaviors, opinions</a:t>
            </a:r>
          </a:p>
          <a:p>
            <a:r>
              <a:rPr lang="en-US" dirty="0">
                <a:solidFill>
                  <a:schemeClr val="tx2"/>
                </a:solidFill>
              </a:rPr>
              <a:t>Targets: H1N1 vaccine, Seasonal flu vaccine (binary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154073"/>
              </p:ext>
            </p:extLst>
          </p:nvPr>
        </p:nvGraphicFramePr>
        <p:xfrm>
          <a:off x="4842510" y="685801"/>
          <a:ext cx="7147560" cy="43891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56">
                  <a:extLst>
                    <a:ext uri="{9D8B030D-6E8A-4147-A177-3AD203B41FA5}">
                      <a16:colId xmlns:a16="http://schemas.microsoft.com/office/drawing/2014/main" val="2463976084"/>
                    </a:ext>
                  </a:extLst>
                </a:gridCol>
                <a:gridCol w="714756">
                  <a:extLst>
                    <a:ext uri="{9D8B030D-6E8A-4147-A177-3AD203B41FA5}">
                      <a16:colId xmlns:a16="http://schemas.microsoft.com/office/drawing/2014/main" val="2372228062"/>
                    </a:ext>
                  </a:extLst>
                </a:gridCol>
                <a:gridCol w="797052">
                  <a:extLst>
                    <a:ext uri="{9D8B030D-6E8A-4147-A177-3AD203B41FA5}">
                      <a16:colId xmlns:a16="http://schemas.microsoft.com/office/drawing/2014/main" val="3858225735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793937986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90380479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832564299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823760927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7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opinion_h1n1_vacc_effective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opinion_h1n1_risk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opinion_h1n1_sick_from_vacc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opinion_seas_vacc_effective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opinion_seas_risk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opinion_seas_sick_from_vacc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55 - 64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12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35 - 44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18 - 34 Years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Graduate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9420" y="5153145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of the training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15" y="1008743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H1n1 and seasonal flu vaccine uptake distribution</a:t>
            </a:r>
            <a:br>
              <a:rPr lang="en-US" sz="2800" dirty="0" smtClean="0"/>
            </a:br>
            <a:r>
              <a:rPr lang="en-US" sz="2800" dirty="0" smtClean="0"/>
              <a:t>(0 = not vaccinated, 1 = vaccinated)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5657" y="2486567"/>
            <a:ext cx="4844143" cy="307240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86568"/>
            <a:ext cx="4815114" cy="30724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4" y="1139371"/>
            <a:ext cx="11321141" cy="1143000"/>
          </a:xfrm>
        </p:spPr>
        <p:txBody>
          <a:bodyPr>
            <a:normAutofit/>
          </a:bodyPr>
          <a:lstStyle/>
          <a:p>
            <a:r>
              <a:rPr lang="en-US" sz="2800" dirty="0"/>
              <a:t>H1n1 and seasonal flu vaccine uptake </a:t>
            </a:r>
            <a:r>
              <a:rPr lang="en-US" sz="2800" dirty="0" smtClean="0"/>
              <a:t>distribution by age group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0171" y="2578077"/>
            <a:ext cx="4829629" cy="2937352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578077"/>
            <a:ext cx="4829629" cy="29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210514"/>
            <a:ext cx="4495800" cy="4462272"/>
          </a:xfrm>
        </p:spPr>
        <p:txBody>
          <a:bodyPr/>
          <a:lstStyle/>
          <a:p>
            <a:r>
              <a:rPr lang="en-US" sz="2800" dirty="0" smtClean="0"/>
              <a:t>Models Used:</a:t>
            </a:r>
            <a:endParaRPr lang="en-US" sz="2800" dirty="0"/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Decision Trees</a:t>
            </a:r>
            <a:endParaRPr lang="en-US" sz="2400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8366797"/>
              </p:ext>
            </p:extLst>
          </p:nvPr>
        </p:nvGraphicFramePr>
        <p:xfrm>
          <a:off x="5520690" y="457200"/>
          <a:ext cx="6137910" cy="571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896735"/>
            <a:ext cx="10515600" cy="224028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283159"/>
            <a:ext cx="10515600" cy="1143000"/>
          </a:xfrm>
        </p:spPr>
        <p:txBody>
          <a:bodyPr/>
          <a:lstStyle/>
          <a:p>
            <a:r>
              <a:rPr lang="en-US" dirty="0" smtClean="0"/>
              <a:t>Metric: ROC AUC S</a:t>
            </a:r>
            <a:r>
              <a:rPr lang="en-US" cap="none" dirty="0" smtClean="0"/>
              <a:t>core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8743" y="322220"/>
            <a:ext cx="10515600" cy="769827"/>
          </a:xfrm>
        </p:spPr>
        <p:txBody>
          <a:bodyPr/>
          <a:lstStyle/>
          <a:p>
            <a:r>
              <a:rPr lang="en-US" dirty="0" smtClean="0"/>
              <a:t>L</a:t>
            </a:r>
            <a:r>
              <a:rPr lang="en-US" cap="none" dirty="0" smtClean="0"/>
              <a:t>ogistic </a:t>
            </a:r>
            <a:r>
              <a:rPr lang="en-US" dirty="0" smtClean="0"/>
              <a:t>R</a:t>
            </a:r>
            <a:r>
              <a:rPr lang="en-US" cap="none" dirty="0" smtClean="0"/>
              <a:t>egression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82491" y="1082125"/>
            <a:ext cx="10515600" cy="914400"/>
          </a:xfrm>
        </p:spPr>
        <p:txBody>
          <a:bodyPr/>
          <a:lstStyle/>
          <a:p>
            <a:r>
              <a:rPr lang="en-US" dirty="0" smtClean="0"/>
              <a:t>H1N1: 0.826</a:t>
            </a:r>
          </a:p>
          <a:p>
            <a:r>
              <a:rPr lang="en-US" dirty="0" smtClean="0"/>
              <a:t>S</a:t>
            </a:r>
            <a:r>
              <a:rPr lang="en-US" cap="none" dirty="0" smtClean="0"/>
              <a:t>easonal</a:t>
            </a:r>
            <a:r>
              <a:rPr lang="en-US" dirty="0" smtClean="0"/>
              <a:t>: 0.852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67" y="1746841"/>
            <a:ext cx="6785952" cy="27247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0331" y="4471597"/>
            <a:ext cx="8355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True Positives (bottom-right): Correctly predicted vaccinated individuals.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True Negatives (top-left): Correctly predicted non-vaccinated individuals.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False Positives (top-right): Predicted vaccinated but actually not.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False Negatives (bottom-left): Predicted not vaccinated but actually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97</TotalTime>
  <Words>354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Health Fitness 16x9</vt:lpstr>
      <vt:lpstr>Flu vaccine prediction Using Machine Learning </vt:lpstr>
      <vt:lpstr>overview</vt:lpstr>
      <vt:lpstr>Business understanding</vt:lpstr>
      <vt:lpstr>Data understanding</vt:lpstr>
      <vt:lpstr>H1n1 and seasonal flu vaccine uptake distribution (0 = not vaccinated, 1 = vaccinated)</vt:lpstr>
      <vt:lpstr>H1n1 and seasonal flu vaccine uptake distribution by age group</vt:lpstr>
      <vt:lpstr>modelling</vt:lpstr>
      <vt:lpstr>evaluation</vt:lpstr>
      <vt:lpstr>Logistic Regression</vt:lpstr>
      <vt:lpstr>Decision tree</vt:lpstr>
      <vt:lpstr>Comparison Between the Two Models  Logistic Regression slightly outperformed Decision Tree.</vt:lpstr>
      <vt:lpstr>Key insights</vt:lpstr>
      <vt:lpstr>PowerPoint Presentation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vaccine prediction Using Machine Learning</dc:title>
  <dc:creator>User</dc:creator>
  <cp:lastModifiedBy>User</cp:lastModifiedBy>
  <cp:revision>13</cp:revision>
  <dcterms:created xsi:type="dcterms:W3CDTF">2025-06-05T08:01:58Z</dcterms:created>
  <dcterms:modified xsi:type="dcterms:W3CDTF">2025-06-05T09:39:29Z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