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72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>
      <p:cViewPr>
        <p:scale>
          <a:sx n="76" d="100"/>
          <a:sy n="76" d="100"/>
        </p:scale>
        <p:origin x="860" y="-4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93D3E-3058-4054-AA22-73A64DA1EB7B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F49C-503B-4DED-BCB0-AB425A5E5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F49C-503B-4DED-BCB0-AB425A5E52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8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F49C-503B-4DED-BCB0-AB425A5E52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1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F49C-503B-4DED-BCB0-AB425A5E52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7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F49C-503B-4DED-BCB0-AB425A5E52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trike="noStrike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52F8-616B-44DB-AA7C-18DF666BAED9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03FA-1378-4336-9900-7DB54DE9EF90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6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6708-A8BD-4E34-A0E8-0DAAEB18D3D3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3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F6E-89C1-46C4-B9C2-DA0F0F370C60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2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6DF5-A860-4E78-8839-98B29F4DB980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4E24-982C-4136-B744-1A2B195CF786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2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F1AE-58F1-4DB9-B9B4-ACAEAD654DCA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3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720-B256-42FF-9C73-2699E1D2AE22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9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2B6-00BA-47AF-BECC-14C72195699D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9F0F-DCAA-42BA-9DC3-DFAB1C222B8F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6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A220-481D-4060-90B9-238F860A441C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EFFE-ED14-427F-B663-92D7280B28DB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3258-0D95-4356-90A6-C0F1CFAE84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tech-psych.sona-system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dy.smith@gatech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price3@gatech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Psychology </a:t>
            </a:r>
            <a:br>
              <a:rPr lang="en-US" dirty="0" smtClean="0"/>
            </a:br>
            <a:r>
              <a:rPr lang="en-US" dirty="0" smtClean="0"/>
              <a:t>as a Science</a:t>
            </a:r>
            <a:br>
              <a:rPr lang="en-US" dirty="0" smtClean="0"/>
            </a:br>
            <a:r>
              <a:rPr lang="en-US" dirty="0" smtClean="0"/>
              <a:t>[General Psychology (Smith)]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B67F-3D38-4908-A5BF-35F613F98DFE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4600" y="3856037"/>
            <a:ext cx="38862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Psychology </a:t>
            </a:r>
            <a:r>
              <a:rPr lang="en-US" dirty="0" smtClean="0"/>
              <a:t>1101-A</a:t>
            </a:r>
            <a:endParaRPr lang="en-US" dirty="0" smtClean="0"/>
          </a:p>
          <a:p>
            <a:r>
              <a:rPr lang="en-US" dirty="0" smtClean="0"/>
              <a:t>Weber II, Room 2</a:t>
            </a:r>
          </a:p>
          <a:p>
            <a:r>
              <a:rPr lang="en-US" dirty="0" smtClean="0"/>
              <a:t>MWF 9:05-9:55</a:t>
            </a:r>
          </a:p>
          <a:p>
            <a:r>
              <a:rPr lang="en-US" dirty="0" smtClean="0"/>
              <a:t>January 8, 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summary:</a:t>
            </a:r>
          </a:p>
          <a:p>
            <a:pPr lvl="1"/>
            <a:r>
              <a:rPr lang="en-US" dirty="0" smtClean="0"/>
              <a:t>Quiz 1			15%</a:t>
            </a:r>
          </a:p>
          <a:p>
            <a:pPr lvl="1"/>
            <a:r>
              <a:rPr lang="en-US" dirty="0" smtClean="0"/>
              <a:t>Quiz 2			15%</a:t>
            </a:r>
          </a:p>
          <a:p>
            <a:pPr lvl="1"/>
            <a:r>
              <a:rPr lang="en-US" dirty="0" smtClean="0"/>
              <a:t>Quiz 3			15%</a:t>
            </a:r>
          </a:p>
          <a:p>
            <a:pPr lvl="1"/>
            <a:r>
              <a:rPr lang="en-US" dirty="0" smtClean="0"/>
              <a:t>Quiz 4			15%</a:t>
            </a:r>
          </a:p>
          <a:p>
            <a:pPr lvl="1"/>
            <a:r>
              <a:rPr lang="en-US" dirty="0" smtClean="0"/>
              <a:t>Final Exam		25%</a:t>
            </a:r>
          </a:p>
          <a:p>
            <a:pPr lvl="1"/>
            <a:r>
              <a:rPr lang="en-US" dirty="0" smtClean="0"/>
              <a:t>EOC homework	10%</a:t>
            </a:r>
          </a:p>
          <a:p>
            <a:pPr lvl="1"/>
            <a:r>
              <a:rPr lang="en-US" dirty="0" smtClean="0"/>
              <a:t>Research part.	 	  5%</a:t>
            </a:r>
          </a:p>
          <a:p>
            <a:pPr marL="457200" lvl="1" indent="0">
              <a:buNone/>
            </a:pPr>
            <a:r>
              <a:rPr lang="en-US" dirty="0" smtClean="0"/>
              <a:t>			          100%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F6E-89C1-46C4-B9C2-DA0F0F370C60}" type="datetime8">
              <a:rPr lang="en-US" smtClean="0"/>
              <a:t>1/7/2018 2:21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88656" y="5459360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86400" y="1589881"/>
            <a:ext cx="3352800" cy="4810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1752600"/>
            <a:ext cx="3200400" cy="44012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 final grade of </a:t>
            </a:r>
            <a:r>
              <a:rPr lang="en-US" sz="2800" dirty="0" smtClean="0"/>
              <a:t>“A” </a:t>
            </a:r>
            <a:r>
              <a:rPr lang="en-US" sz="2800" dirty="0"/>
              <a:t>will be given for an average of 90-100; “B” for 80-89; “C” for 70-79; “D” for 60-69; and “F” for a grade below 60.   </a:t>
            </a:r>
          </a:p>
          <a:p>
            <a:r>
              <a:rPr lang="en-US" sz="2800" dirty="0"/>
              <a:t>For P/F students, “S” grades given is class passed (&gt;60).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31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Counts 5% of grade: either four hours of participation or participation in four experiments.</a:t>
            </a:r>
          </a:p>
          <a:p>
            <a:r>
              <a:rPr lang="en-US" dirty="0" smtClean="0"/>
              <a:t>You can sign up for these research studies through the SONA scheduling system -     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en-US" i="1" dirty="0" smtClean="0">
                <a:hlinkClick r:id="rId2"/>
              </a:rPr>
              <a:t>https</a:t>
            </a:r>
            <a:r>
              <a:rPr lang="en-US" i="1" dirty="0">
                <a:hlinkClick r:id="rId2"/>
              </a:rPr>
              <a:t>://gatech-psych.</a:t>
            </a:r>
            <a:r>
              <a:rPr lang="en-US" b="1" i="1" dirty="0">
                <a:hlinkClick r:id="rId2"/>
              </a:rPr>
              <a:t>sona</a:t>
            </a:r>
            <a:r>
              <a:rPr lang="en-US" i="1" dirty="0">
                <a:hlinkClick r:id="rId2"/>
              </a:rPr>
              <a:t>-systems.com</a:t>
            </a:r>
            <a:r>
              <a:rPr lang="en-US" i="1" dirty="0" smtClean="0">
                <a:hlinkClick r:id="rId2"/>
              </a:rPr>
              <a:t>/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If you sign-up for an experiment, </a:t>
            </a:r>
            <a:r>
              <a:rPr lang="en-US" b="1" u="sng" dirty="0" smtClean="0"/>
              <a:t>show up and be on time!</a:t>
            </a:r>
            <a:r>
              <a:rPr lang="en-US" dirty="0" smtClean="0"/>
              <a:t>  You  cannot be even a few minutes late.</a:t>
            </a:r>
          </a:p>
          <a:p>
            <a:r>
              <a:rPr lang="en-US" dirty="0" smtClean="0"/>
              <a:t>If you fail to show up or fail to show up on time more than once, you will be eliminated from the system</a:t>
            </a:r>
          </a:p>
          <a:p>
            <a:r>
              <a:rPr lang="en-US" dirty="0" smtClean="0"/>
              <a:t>Contact the TA if you have problems with SONA.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BD0C-8D2A-409F-A197-CEE9D2EEFFAA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5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</a:t>
            </a:r>
            <a:r>
              <a:rPr lang="en-US" i="1" dirty="0" smtClean="0"/>
              <a:t>Extra-Credit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also increase your grade by participating in experiments beyond the 4 hour/4 experiment requirement.  </a:t>
            </a:r>
            <a:endParaRPr lang="en-US" dirty="0"/>
          </a:p>
          <a:p>
            <a:r>
              <a:rPr lang="en-US" dirty="0" smtClean="0"/>
              <a:t>Each additional hour (or additional experiment) will increase your final grade by      </a:t>
            </a:r>
          </a:p>
          <a:p>
            <a:pPr marL="0" indent="0">
              <a:buNone/>
            </a:pPr>
            <a:r>
              <a:rPr lang="en-US" dirty="0" smtClean="0"/>
              <a:t>    ½ point (0.5%).  </a:t>
            </a:r>
            <a:endParaRPr lang="en-US" dirty="0"/>
          </a:p>
          <a:p>
            <a:r>
              <a:rPr lang="en-US" dirty="0" smtClean="0"/>
              <a:t>Only 2.5 extra-credit points can be earned for this course (5 hours or 5 additional experiments).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27DC-C754-4573-BD6A-0761887D70D2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</a:t>
            </a:r>
            <a:r>
              <a:rPr lang="en-US" i="1" dirty="0" smtClean="0"/>
              <a:t>Extra-Credit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Extra-credit points can also be earned by writing summaries/reviews of </a:t>
            </a:r>
            <a:r>
              <a:rPr lang="en-US" u="sng" dirty="0" smtClean="0"/>
              <a:t>peer-reviewed journal articles </a:t>
            </a:r>
            <a:r>
              <a:rPr lang="en-US" dirty="0" smtClean="0"/>
              <a:t>that are listed in the reference section of the textbook.  </a:t>
            </a:r>
            <a:endParaRPr lang="en-US" dirty="0"/>
          </a:p>
          <a:p>
            <a:r>
              <a:rPr lang="en-US" dirty="0" smtClean="0"/>
              <a:t>Summaries / Reviews should be approximately 2 pages in length.</a:t>
            </a:r>
          </a:p>
          <a:p>
            <a:r>
              <a:rPr lang="en-US" dirty="0" smtClean="0"/>
              <a:t>If you are not sure whether the reading is a peer-reviewed journal article, check with the instructor or the TA.</a:t>
            </a:r>
          </a:p>
          <a:p>
            <a:r>
              <a:rPr lang="en-US" dirty="0" smtClean="0"/>
              <a:t>All extra-credit activities (extra experiments or journal summaries) must be turned in before </a:t>
            </a:r>
            <a:r>
              <a:rPr lang="en-US" dirty="0" smtClean="0"/>
              <a:t>Monday, April 23</a:t>
            </a:r>
            <a:r>
              <a:rPr lang="en-US" baseline="30000" dirty="0" smtClean="0"/>
              <a:t>rd</a:t>
            </a:r>
            <a:r>
              <a:rPr lang="en-US" dirty="0" smtClean="0"/>
              <a:t>   </a:t>
            </a:r>
            <a:r>
              <a:rPr lang="en-US" dirty="0" smtClean="0"/>
              <a:t>(last day of class).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C5B8-7DCA-461C-B85A-B0A53C496674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2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quizzes, the exam, </a:t>
            </a:r>
            <a:r>
              <a:rPr lang="en-US" dirty="0" smtClean="0"/>
              <a:t>EOC homework, research </a:t>
            </a:r>
            <a:r>
              <a:rPr lang="en-US" dirty="0" smtClean="0"/>
              <a:t>participation, and extra credit must abide by the Georgia Tech Honor Code.</a:t>
            </a:r>
          </a:p>
          <a:p>
            <a:r>
              <a:rPr lang="en-US" dirty="0" smtClean="0"/>
              <a:t>The topic of each lecture is listed in the syllabus outline.  For this reason, some classes will be </a:t>
            </a:r>
            <a:r>
              <a:rPr lang="en-US" dirty="0" smtClean="0"/>
              <a:t>shorter than 50 minutes </a:t>
            </a:r>
            <a:r>
              <a:rPr lang="en-US" dirty="0" smtClean="0"/>
              <a:t>because the instructor will  not let lecture material over-run into the next class period.</a:t>
            </a:r>
          </a:p>
          <a:p>
            <a:r>
              <a:rPr lang="en-US" dirty="0" smtClean="0"/>
              <a:t>Power-point slides for each lecture posted on T-Square the day before the lecture.</a:t>
            </a:r>
          </a:p>
          <a:p>
            <a:r>
              <a:rPr lang="en-US" dirty="0" smtClean="0"/>
              <a:t>You are responsible for all material in the text and in the lectures.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016-11E5-4B0C-89AB-85F16E298F80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and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1900" dirty="0" smtClean="0"/>
              <a:t>1.	Who are psychologists?  (1)</a:t>
            </a:r>
          </a:p>
          <a:p>
            <a:r>
              <a:rPr lang="en-US" sz="1900" dirty="0" smtClean="0"/>
              <a:t>2.	Research methods in psychology  (3)</a:t>
            </a:r>
          </a:p>
          <a:p>
            <a:r>
              <a:rPr lang="en-US" sz="1900" dirty="0" smtClean="0"/>
              <a:t>3.	Biopsychology  (3)</a:t>
            </a:r>
          </a:p>
          <a:p>
            <a:r>
              <a:rPr lang="en-US" sz="1900" dirty="0" smtClean="0"/>
              <a:t>4.	</a:t>
            </a:r>
            <a:r>
              <a:rPr lang="en-US" sz="1900" dirty="0" smtClean="0"/>
              <a:t>Development  </a:t>
            </a:r>
            <a:r>
              <a:rPr lang="en-US" sz="1900" dirty="0" smtClean="0"/>
              <a:t>(2)</a:t>
            </a:r>
          </a:p>
          <a:p>
            <a:r>
              <a:rPr lang="en-US" sz="1900" dirty="0" smtClean="0"/>
              <a:t>5.	Sensation and perception  (3)</a:t>
            </a:r>
          </a:p>
          <a:p>
            <a:r>
              <a:rPr lang="en-US" sz="1900" dirty="0" smtClean="0"/>
              <a:t>6.	</a:t>
            </a:r>
            <a:r>
              <a:rPr lang="en-US" sz="1900" dirty="0" smtClean="0"/>
              <a:t>Consciousness</a:t>
            </a:r>
            <a:r>
              <a:rPr lang="en-US" sz="1900" dirty="0" smtClean="0"/>
              <a:t>  (2)</a:t>
            </a:r>
            <a:endParaRPr lang="en-US" sz="1900" dirty="0" smtClean="0"/>
          </a:p>
          <a:p>
            <a:r>
              <a:rPr lang="en-US" sz="1900" dirty="0" smtClean="0"/>
              <a:t>7.	</a:t>
            </a:r>
            <a:r>
              <a:rPr lang="en-US" sz="1900" dirty="0" smtClean="0"/>
              <a:t>Learning  (3)</a:t>
            </a:r>
            <a:endParaRPr lang="en-US" sz="1900" dirty="0" smtClean="0"/>
          </a:p>
          <a:p>
            <a:r>
              <a:rPr lang="en-US" sz="1900" dirty="0" smtClean="0"/>
              <a:t>8.	</a:t>
            </a:r>
            <a:r>
              <a:rPr lang="en-US" sz="1900" dirty="0" smtClean="0"/>
              <a:t>Memory (5)</a:t>
            </a:r>
            <a:endParaRPr lang="en-US" sz="1900" dirty="0" smtClean="0"/>
          </a:p>
          <a:p>
            <a:r>
              <a:rPr lang="en-US" sz="1900" dirty="0" smtClean="0"/>
              <a:t>9.	</a:t>
            </a:r>
            <a:r>
              <a:rPr lang="en-US" sz="1900" dirty="0" smtClean="0"/>
              <a:t>Cognition  (3)</a:t>
            </a:r>
            <a:endParaRPr lang="en-US" sz="1900" dirty="0" smtClean="0"/>
          </a:p>
          <a:p>
            <a:r>
              <a:rPr lang="en-US" sz="1900" dirty="0" smtClean="0"/>
              <a:t>10. 	Emotion and motivation  (3)</a:t>
            </a:r>
          </a:p>
          <a:p>
            <a:r>
              <a:rPr lang="en-US" sz="1900" dirty="0" smtClean="0"/>
              <a:t>11.     </a:t>
            </a:r>
            <a:r>
              <a:rPr lang="en-US" sz="1900" dirty="0" smtClean="0"/>
              <a:t>Personality (2)</a:t>
            </a:r>
            <a:endParaRPr lang="en-US" sz="1900" dirty="0" smtClean="0"/>
          </a:p>
          <a:p>
            <a:r>
              <a:rPr lang="en-US" sz="1900" dirty="0" smtClean="0"/>
              <a:t>12.	Social Psychology  (2</a:t>
            </a:r>
            <a:r>
              <a:rPr lang="en-US" sz="1900" dirty="0" smtClean="0"/>
              <a:t>)</a:t>
            </a:r>
          </a:p>
          <a:p>
            <a:r>
              <a:rPr lang="en-US" sz="1900" dirty="0" smtClean="0"/>
              <a:t>13.</a:t>
            </a:r>
            <a:r>
              <a:rPr lang="en-US" sz="1900" dirty="0" smtClean="0"/>
              <a:t>	Abnormal </a:t>
            </a:r>
            <a:r>
              <a:rPr lang="en-US" sz="1900" dirty="0" smtClean="0"/>
              <a:t>Psychology  and Treatment  (4)</a:t>
            </a:r>
            <a:endParaRPr lang="en-US" sz="1900" dirty="0" smtClean="0"/>
          </a:p>
          <a:p>
            <a:r>
              <a:rPr lang="en-US" sz="1900" dirty="0" smtClean="0"/>
              <a:t>14.</a:t>
            </a:r>
            <a:r>
              <a:rPr lang="en-US" sz="1900" dirty="0" smtClean="0"/>
              <a:t>	</a:t>
            </a:r>
            <a:r>
              <a:rPr lang="en-US" sz="1900" dirty="0" smtClean="0"/>
              <a:t>Last Day of Class:  Review for final exam</a:t>
            </a:r>
            <a:r>
              <a:rPr lang="en-US" sz="1900" dirty="0" smtClean="0"/>
              <a:t> </a:t>
            </a:r>
            <a:r>
              <a:rPr lang="en-US" sz="1900" dirty="0" smtClean="0"/>
              <a:t>(1)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4B2-27ED-4C5A-94E2-643D1D46E113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2438400"/>
            <a:ext cx="7391400" cy="144780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definition </a:t>
            </a:r>
            <a:r>
              <a:rPr lang="en-US" dirty="0" smtClean="0"/>
              <a:t>of </a:t>
            </a:r>
            <a:r>
              <a:rPr lang="en-US" dirty="0" smtClean="0"/>
              <a:t>Psychology:</a:t>
            </a:r>
            <a:endParaRPr lang="en-US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“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Psychology involves the study of mental </a:t>
            </a:r>
            <a:endParaRPr lang="en-US" b="1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activity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behavior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</a:p>
          <a:p>
            <a:pPr marL="0" indent="0">
              <a:buNone/>
            </a:pPr>
            <a:endParaRPr lang="en-US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time:  Who studies Psychology?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689F-FE63-421C-B207-B93989C051E9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2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Anderson (Andy) D. Smith </a:t>
            </a:r>
            <a:r>
              <a:rPr lang="en-US" dirty="0" smtClean="0"/>
              <a:t>(Instructor)</a:t>
            </a:r>
          </a:p>
          <a:p>
            <a:pPr lvl="1"/>
            <a:r>
              <a:rPr lang="en-US" dirty="0" smtClean="0"/>
              <a:t>Regents Professor of Psychology Emeritus</a:t>
            </a:r>
          </a:p>
          <a:p>
            <a:pPr lvl="1"/>
            <a:r>
              <a:rPr lang="en-US" dirty="0" smtClean="0"/>
              <a:t>Former Senior Vice Provost of Academic Affairs</a:t>
            </a:r>
          </a:p>
          <a:p>
            <a:pPr lvl="1"/>
            <a:r>
              <a:rPr lang="en-US" dirty="0" smtClean="0"/>
              <a:t>Research area:   Aging and Memory</a:t>
            </a:r>
          </a:p>
          <a:p>
            <a:pPr lvl="1"/>
            <a:r>
              <a:rPr lang="en-US" dirty="0" smtClean="0"/>
              <a:t>Office G53-C – John Saylor Coon Building</a:t>
            </a:r>
          </a:p>
          <a:p>
            <a:pPr lvl="1"/>
            <a:r>
              <a:rPr lang="en-US" dirty="0" smtClean="0">
                <a:hlinkClick r:id="rId2"/>
              </a:rPr>
              <a:t>andy.smith@gatech.edu</a:t>
            </a:r>
            <a:endParaRPr lang="en-US" dirty="0" smtClean="0"/>
          </a:p>
          <a:p>
            <a:pPr lvl="1"/>
            <a:r>
              <a:rPr lang="en-US" dirty="0" smtClean="0"/>
              <a:t>(404) 894-5384</a:t>
            </a:r>
          </a:p>
          <a:p>
            <a:pPr lvl="1"/>
            <a:r>
              <a:rPr lang="en-US" dirty="0" smtClean="0"/>
              <a:t>Office Hours:  After class or by appointment (anytime between 9:00 am and 3:00 pm)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8DF4-B01B-43FF-BC42-D17733E35773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</p:spPr>
        <p:txBody>
          <a:bodyPr/>
          <a:lstStyle/>
          <a:p>
            <a:r>
              <a:rPr lang="en-US" dirty="0" smtClean="0"/>
              <a:t>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Kenny Hicks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– Graduate Teaching Assistant</a:t>
            </a:r>
          </a:p>
          <a:p>
            <a:pPr lvl="1"/>
            <a:r>
              <a:rPr lang="en-US" dirty="0" smtClean="0"/>
              <a:t>Psychology </a:t>
            </a:r>
            <a:r>
              <a:rPr lang="en-US" dirty="0" smtClean="0"/>
              <a:t>Ph.D. student</a:t>
            </a:r>
          </a:p>
          <a:p>
            <a:pPr lvl="1"/>
            <a:r>
              <a:rPr lang="en-US" dirty="0" smtClean="0"/>
              <a:t>Office </a:t>
            </a:r>
            <a:r>
              <a:rPr lang="en-US" dirty="0" smtClean="0"/>
              <a:t> </a:t>
            </a:r>
            <a:r>
              <a:rPr lang="en-US" dirty="0" smtClean="0"/>
              <a:t>– John Saylor Coon Building</a:t>
            </a:r>
          </a:p>
          <a:p>
            <a:pPr lvl="1"/>
            <a:r>
              <a:rPr lang="en-US" dirty="0" smtClean="0">
                <a:hlinkClick r:id="rId2"/>
              </a:rPr>
              <a:t>khicks6@</a:t>
            </a:r>
            <a:r>
              <a:rPr lang="en-US" dirty="0" smtClean="0">
                <a:hlinkClick r:id="rId2"/>
              </a:rPr>
              <a:t>gatech.edu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Office hours:  By appointment and _____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00DE-2D6C-4787-BF1C-F2FE2AA7F000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183619"/>
            <a:ext cx="2133600" cy="365125"/>
          </a:xfrm>
        </p:spPr>
        <p:txBody>
          <a:bodyPr/>
          <a:lstStyle/>
          <a:p>
            <a:fld id="{24B63258-0D95-4356-90A6-C0F1CFAE84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Psychology published by Top Hat                    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text is an interactive,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on-line text published  by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top hat publishers.</a:t>
            </a:r>
          </a:p>
          <a:p>
            <a:pPr lvl="1"/>
            <a:r>
              <a:rPr lang="en-US" dirty="0" smtClean="0"/>
              <a:t>The text has end-of-chapter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questions that will be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graded as homework.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A0B-7959-43BB-9BB5-85C3AB1B4FEA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 descr="Introduction to Psych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80" y="2667000"/>
            <a:ext cx="2562225" cy="3324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will be four </a:t>
            </a:r>
            <a:r>
              <a:rPr lang="en-US" dirty="0" smtClean="0"/>
              <a:t>multiple-choice quizzes </a:t>
            </a:r>
            <a:r>
              <a:rPr lang="en-US" dirty="0" smtClean="0"/>
              <a:t>throughout the semester: 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ebdings"/>
              </a:rPr>
              <a:t>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r>
              <a:rPr lang="en-US" dirty="0" smtClean="0">
                <a:sym typeface="Webdings"/>
              </a:rPr>
              <a:t> </a:t>
            </a:r>
            <a:r>
              <a:rPr lang="en-US" dirty="0" smtClean="0"/>
              <a:t>Monday, </a:t>
            </a:r>
            <a:r>
              <a:rPr lang="en-US" dirty="0" smtClean="0"/>
              <a:t>January 29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	  </a:t>
            </a:r>
            <a:r>
              <a:rPr lang="en-US" dirty="0" smtClean="0">
                <a:solidFill>
                  <a:srgbClr val="FF0000"/>
                </a:solidFill>
                <a:sym typeface="Webdings"/>
              </a:rPr>
              <a:t></a:t>
            </a:r>
            <a:r>
              <a:rPr lang="en-US" dirty="0" smtClean="0">
                <a:sym typeface="Webdings"/>
              </a:rPr>
              <a:t> </a:t>
            </a:r>
            <a:r>
              <a:rPr lang="en-US" dirty="0" smtClean="0">
                <a:sym typeface="Webdings"/>
              </a:rPr>
              <a:t>Fri</a:t>
            </a:r>
            <a:r>
              <a:rPr lang="en-US" dirty="0" smtClean="0"/>
              <a:t>day</a:t>
            </a:r>
            <a:r>
              <a:rPr lang="en-US" dirty="0" smtClean="0"/>
              <a:t>, </a:t>
            </a:r>
            <a:r>
              <a:rPr lang="en-US" dirty="0" smtClean="0"/>
              <a:t>February 16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  </a:t>
            </a:r>
            <a:r>
              <a:rPr lang="en-US" dirty="0" smtClean="0">
                <a:solidFill>
                  <a:srgbClr val="FF0000"/>
                </a:solidFill>
                <a:sym typeface="Webdings"/>
              </a:rPr>
              <a:t></a:t>
            </a:r>
            <a:r>
              <a:rPr lang="en-US" dirty="0" smtClean="0">
                <a:sym typeface="Webdings"/>
              </a:rPr>
              <a:t> </a:t>
            </a:r>
            <a:r>
              <a:rPr lang="en-US" dirty="0" smtClean="0">
                <a:sym typeface="Webdings"/>
              </a:rPr>
              <a:t>Friday, March 9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 	  </a:t>
            </a:r>
            <a:r>
              <a:rPr lang="en-US" dirty="0" smtClean="0">
                <a:solidFill>
                  <a:srgbClr val="FF0000"/>
                </a:solidFill>
                <a:sym typeface="Webdings"/>
              </a:rPr>
              <a:t></a:t>
            </a:r>
            <a:r>
              <a:rPr lang="en-US" dirty="0" smtClean="0">
                <a:sym typeface="Webdings"/>
              </a:rPr>
              <a:t> </a:t>
            </a:r>
            <a:r>
              <a:rPr lang="en-US" dirty="0" smtClean="0">
                <a:sym typeface="Webdings"/>
              </a:rPr>
              <a:t>Friday, April 6</a:t>
            </a:r>
            <a:endParaRPr lang="en-US" dirty="0" smtClean="0"/>
          </a:p>
          <a:p>
            <a:r>
              <a:rPr lang="en-US" dirty="0" smtClean="0"/>
              <a:t>Make sure you show up for quizzes;  there will be </a:t>
            </a:r>
            <a:r>
              <a:rPr lang="en-US" u="sng" dirty="0" smtClean="0"/>
              <a:t>no</a:t>
            </a:r>
            <a:r>
              <a:rPr lang="en-US" dirty="0" smtClean="0"/>
              <a:t> make-up quizzes except for Institute-approved absences</a:t>
            </a:r>
          </a:p>
          <a:p>
            <a:r>
              <a:rPr lang="en-US" dirty="0" smtClean="0"/>
              <a:t>Each quiz will count for 15 % of grade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CAAB-0617-4674-86A9-CED8E1F68C74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exam is scheduled for </a:t>
            </a:r>
          </a:p>
          <a:p>
            <a:pPr lvl="1"/>
            <a:r>
              <a:rPr lang="en-US" dirty="0" smtClean="0"/>
              <a:t>Friday, April 27, 8:00 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exam will count for </a:t>
            </a:r>
            <a:r>
              <a:rPr lang="en-US" dirty="0" smtClean="0"/>
              <a:t>25</a:t>
            </a:r>
            <a:r>
              <a:rPr lang="en-US" dirty="0" smtClean="0"/>
              <a:t>% of the final grade</a:t>
            </a:r>
          </a:p>
          <a:p>
            <a:r>
              <a:rPr lang="en-US" dirty="0" smtClean="0"/>
              <a:t>While </a:t>
            </a:r>
            <a:r>
              <a:rPr lang="en-US" dirty="0" smtClean="0"/>
              <a:t>each</a:t>
            </a:r>
            <a:r>
              <a:rPr lang="en-US" dirty="0" smtClean="0"/>
              <a:t> quiz </a:t>
            </a:r>
            <a:r>
              <a:rPr lang="en-US" dirty="0" smtClean="0"/>
              <a:t>will </a:t>
            </a:r>
            <a:r>
              <a:rPr lang="en-US" dirty="0" smtClean="0"/>
              <a:t>cover only the material </a:t>
            </a:r>
            <a:r>
              <a:rPr lang="en-US" dirty="0" smtClean="0"/>
              <a:t>covered </a:t>
            </a:r>
            <a:r>
              <a:rPr lang="en-US" dirty="0" smtClean="0"/>
              <a:t>since</a:t>
            </a:r>
            <a:r>
              <a:rPr lang="en-US" dirty="0" smtClean="0"/>
              <a:t> </a:t>
            </a:r>
            <a:r>
              <a:rPr lang="en-US" dirty="0" smtClean="0"/>
              <a:t>the last quiz, the final exam will be cumulative with a bit more emphasis on material covered after Quiz 4.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08E9-2423-4A97-96D7-DB0B27B1AC95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After each assigned chapter, there are end-of- chapter questions that will be graded as homework.</a:t>
            </a:r>
          </a:p>
          <a:p>
            <a:r>
              <a:rPr lang="en-US" dirty="0" smtClean="0"/>
              <a:t>Fourteen chapters are assigned, so there are 14 end-of-chapter question sets.  </a:t>
            </a:r>
            <a:endParaRPr lang="en-US" dirty="0"/>
          </a:p>
          <a:p>
            <a:r>
              <a:rPr lang="en-US" dirty="0" smtClean="0"/>
              <a:t>The average of the top 12 end-of-chapter grades (out of 14) will be worth 10% of the final grade</a:t>
            </a:r>
          </a:p>
          <a:p>
            <a:r>
              <a:rPr lang="en-US" dirty="0" smtClean="0"/>
              <a:t>Each EOC homework assignment must be finished by 5:00 pm on the date in the course outline.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F6E-89C1-46C4-B9C2-DA0F0F370C60}" type="datetime8">
              <a:rPr lang="en-US" smtClean="0"/>
              <a:t>1/7/2018 2:04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19039"/>
              </p:ext>
            </p:extLst>
          </p:nvPr>
        </p:nvGraphicFramePr>
        <p:xfrm>
          <a:off x="304800" y="2887440"/>
          <a:ext cx="5937250" cy="259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390">
                  <a:extLst>
                    <a:ext uri="{9D8B030D-6E8A-4147-A177-3AD203B41FA5}">
                      <a16:colId xmlns:a16="http://schemas.microsoft.com/office/drawing/2014/main" val="1780514802"/>
                    </a:ext>
                  </a:extLst>
                </a:gridCol>
                <a:gridCol w="2077085">
                  <a:extLst>
                    <a:ext uri="{9D8B030D-6E8A-4147-A177-3AD203B41FA5}">
                      <a16:colId xmlns:a16="http://schemas.microsoft.com/office/drawing/2014/main" val="372546970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808383186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 ASSIGNMENT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491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Monday, January 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First day of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35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Wednesday, January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Who studies Psychology?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 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62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Friday, January 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Research methods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  2                        EOC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022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Monday, January 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School Holiday – MLK, Jr. 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09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Wednesday,  January 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Experimental methods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54985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Friday, January 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Examples of research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                EOC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981978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Monday, January 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Biopsychology:  The neuron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56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Wednesday, January 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Biopsychology:  The brain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40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Friday,  January 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Biopsychology:  Other systems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                                    EOC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81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Monday, January 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Quiz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(Chapters 1 – 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297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Wednesday, January 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Development:  Childhood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Chapter 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18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Friday, February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Development:  Adulthood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                       EOC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03244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F6E-89C1-46C4-B9C2-DA0F0F370C60}" type="datetime8">
              <a:rPr lang="en-US" smtClean="0"/>
              <a:t>1/7/2018 2:53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3375" y="2609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Schedule: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84688" y="9412288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flipH="1">
            <a:off x="6248400" y="4572000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6477000" y="1032570"/>
            <a:ext cx="243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example, EOC questions for Chapter 3 must be completed by 5:00 pm on Friday, January 26</a:t>
            </a:r>
            <a:r>
              <a:rPr lang="en-US" sz="28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.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39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5% of the grade will be determined by participation in psychological research.</a:t>
            </a:r>
          </a:p>
          <a:p>
            <a:r>
              <a:rPr lang="en-US" dirty="0" smtClean="0"/>
              <a:t>Four hours of participation (or four experiments) are required to get the 5% of the grade.</a:t>
            </a:r>
          </a:p>
          <a:p>
            <a:r>
              <a:rPr lang="en-US" dirty="0" smtClean="0"/>
              <a:t>Students either get 5 points on final grade or  0 points on final grade depending on whether you complete the research participation requirement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FFC4-5FCE-4ACD-B9D2-99056469DDF6}" type="datetime8">
              <a:rPr lang="en-US" smtClean="0"/>
              <a:t>1/7/2018 1:16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258-0D95-4356-90A6-C0F1CFAE841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954</Words>
  <Application>Microsoft Office PowerPoint</Application>
  <PresentationFormat>On-screen Show (4:3)</PresentationFormat>
  <Paragraphs>187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Webdings</vt:lpstr>
      <vt:lpstr>Wingdings</vt:lpstr>
      <vt:lpstr>Office Theme</vt:lpstr>
      <vt:lpstr>Introduction to Psychology  as a Science [General Psychology (Smith)]</vt:lpstr>
      <vt:lpstr>Instructors</vt:lpstr>
      <vt:lpstr>Instructors</vt:lpstr>
      <vt:lpstr>Text</vt:lpstr>
      <vt:lpstr>Grading</vt:lpstr>
      <vt:lpstr>Grading</vt:lpstr>
      <vt:lpstr>Grading</vt:lpstr>
      <vt:lpstr>Grading</vt:lpstr>
      <vt:lpstr>Grading</vt:lpstr>
      <vt:lpstr>Grading</vt:lpstr>
      <vt:lpstr>Research Participation</vt:lpstr>
      <vt:lpstr>Grading – Extra-Credit</vt:lpstr>
      <vt:lpstr>Grading – Extra-Credit</vt:lpstr>
      <vt:lpstr>Course Characteristics</vt:lpstr>
      <vt:lpstr>Course Outline and 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Studies Psychology?</dc:title>
  <dc:creator>as5</dc:creator>
  <cp:lastModifiedBy>Smith, Anderson D</cp:lastModifiedBy>
  <cp:revision>59</cp:revision>
  <dcterms:created xsi:type="dcterms:W3CDTF">2015-08-17T15:02:09Z</dcterms:created>
  <dcterms:modified xsi:type="dcterms:W3CDTF">2018-01-07T20:14:57Z</dcterms:modified>
</cp:coreProperties>
</file>