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7" r:id="rId10"/>
    <p:sldId id="263" r:id="rId11"/>
    <p:sldId id="264" r:id="rId12"/>
    <p:sldId id="271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D3AE-61B1-47F2-A404-C5093FBD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2BC81-D587-4FA3-BD1C-E817FA46F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4525-E144-4B15-B5E4-2275BBD2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CCAA-4703-4E2C-A15B-669FE1D8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CCCC-EE4B-4593-A1B2-D4A9823D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73E1-72F4-4F68-A639-B71DCF4F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31AC2-58D1-4F9F-9D94-4A3AFE85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1EC2-E14C-43BF-9051-A1FFAF32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8CE5-15C4-401B-831F-F0EC43EB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A2EA-095A-4F43-AC62-1962ED40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4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70A0F-9D25-4F76-8C7B-FCF040926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7B388-9218-4B3A-B009-986B8B78F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BCF5-8B22-4C4A-B598-9356A3E7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A245-BE81-461B-8071-041B190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3405B-2929-45A6-8BF2-D719CFDE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3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FA55-1974-443A-A616-A8A6D344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9EEC-A39C-44C5-BE35-201FA21E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EA5F-6DBE-43AF-80CA-99C02A0B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00B1-32FC-46C7-A4B4-021BBCC7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3EE4-5B99-4F57-9A8F-1657583F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62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E2DA-98BE-42AA-9D20-19E46E9B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F0417-4E96-4466-88D7-54314544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0E72-E133-420F-8EE5-28984F7F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71E8-3FDE-43B5-BA0F-A41534CF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91695-B816-4BDA-9462-FC60C24F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8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8A1B-43E4-4222-8CF2-EE169246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661B-78A5-4757-A35E-32B7A99F9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E9C6C-3E5C-4A1C-897B-F2BE11EE4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3579F-BD3B-49FB-AAA6-09FE647D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84407-BFB1-4764-80EB-71D8396B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3C63-8734-43EA-98E0-C1F32F2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74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0F84-FA50-44A6-8A40-6B488FE0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94C9-FBA6-4709-BBB1-A3B6D2A3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6E1C1-2CE3-468A-AD01-06BA332AE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08DC2-B9E3-4B5B-8BD7-D4F81AF19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BC181-1419-44EB-A445-7388542F0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876CD-883A-4453-995A-4A72EB5D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71F76-D32D-4A65-801F-EA65D38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047DC-BF1C-4F8C-80BF-5A3B6719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9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E3C-49B6-4123-9747-810FDFEC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7D75B-1E14-4B3D-87DC-1BE91C87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8438-E53D-4CF9-88D5-A8FA1DF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3AAA8-3563-4E73-A579-AA015F19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3DF27-98CD-472E-A881-B3383263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622F3-DA75-4770-8D60-C2C8C646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CEC1F-21CB-4CC1-93A5-401D06CD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5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814A-62CF-4E6A-B25E-CE80BF7E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C0B8-6D32-4809-85B8-A5920ED08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064EF-8277-4EF5-9D50-48A57C4D6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3346-1174-4FB4-AED2-F8C97F74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7E23-7E15-4DE9-B5B5-F3890BF5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ECD78-E0A0-4E9F-9D5F-42E03582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38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F2E9-029D-488C-868B-FC927186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FE7F8-3FD4-4DE4-B0EC-059F7F90A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98969-E06E-49E5-B0AD-2A813DEF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4671-48DC-421F-8822-2D6FDE63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F76E-3594-496A-93CA-BAB16A7B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9179-D2FB-4C4F-8DFF-4A9BA9DF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15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9D20F-D815-4E0A-B469-5CA27C3C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40CAB-ABEC-44D2-90DD-D2AF5A14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DB96-57B1-4BB3-B4D1-5A75D3BB3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14AD6-CFEE-447A-AE30-EEA90D5822B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9504-EB09-4EA8-B212-444457082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46CA-F1F9-45B3-B0E7-3DEEDF7DE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3CC0-8B84-42A5-8B07-91A3992CA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70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urkey.slis.tsukuba.ac.jp/~s201012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368C31-B784-4E40-8139-E446AB54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7"/>
            <a:ext cx="12192000" cy="68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履修テーブル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create table class_taking (</a:t>
            </a:r>
          </a:p>
          <a:p>
            <a:pPr lvl="1"/>
            <a:r>
              <a:rPr lang="en-US" altLang="ja-JP" dirty="0"/>
              <a:t>user_id int unsigned, //</a:t>
            </a:r>
            <a:r>
              <a:rPr lang="ja-JP" altLang="en-US" dirty="0"/>
              <a:t>学籍番号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/>
              <a:t>class_id char(7), //</a:t>
            </a:r>
            <a:r>
              <a:rPr lang="ja-JP" altLang="en-US" dirty="0"/>
              <a:t>科目番号</a:t>
            </a:r>
            <a:endParaRPr lang="en-US" altLang="ja-JP" dirty="0"/>
          </a:p>
          <a:p>
            <a:pPr lvl="1"/>
            <a:r>
              <a:rPr lang="en-US" altLang="ja-JP" dirty="0"/>
              <a:t>primary key(</a:t>
            </a:r>
            <a:r>
              <a:rPr lang="en-US" altLang="ja-JP" u="sng" dirty="0"/>
              <a:t>user_id</a:t>
            </a:r>
            <a:r>
              <a:rPr lang="en-US" altLang="ja-JP" dirty="0"/>
              <a:t>, </a:t>
            </a:r>
            <a:r>
              <a:rPr lang="en-US" altLang="ja-JP" u="sng" dirty="0"/>
              <a:t>class_id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履修</a:t>
            </a:r>
            <a:r>
              <a:rPr lang="en-US" altLang="ja-JP" dirty="0"/>
              <a:t>: {}</a:t>
            </a:r>
          </a:p>
        </p:txBody>
      </p:sp>
    </p:spTree>
    <p:extLst>
      <p:ext uri="{BB962C8B-B14F-4D97-AF65-F5344CB8AC3E}">
        <p14:creationId xmlns:p14="http://schemas.microsoft.com/office/powerpoint/2010/main" val="127114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所属テーブル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create table belonging (</a:t>
            </a:r>
          </a:p>
          <a:p>
            <a:pPr lvl="1"/>
            <a:r>
              <a:rPr lang="en-US" altLang="ja-JP" dirty="0"/>
              <a:t>user_id int unsigned, //</a:t>
            </a:r>
            <a:r>
              <a:rPr lang="ja-JP" altLang="en-US" dirty="0"/>
              <a:t>学籍番号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/>
              <a:t>dept_name varchar(20), //</a:t>
            </a:r>
            <a:r>
              <a:rPr lang="ja-JP" altLang="en-US" dirty="0"/>
              <a:t>学群名</a:t>
            </a:r>
            <a:endParaRPr lang="en-US" altLang="ja-JP" dirty="0"/>
          </a:p>
          <a:p>
            <a:pPr lvl="1"/>
            <a:r>
              <a:rPr lang="en-US" altLang="ja-JP" dirty="0"/>
              <a:t>primary key(</a:t>
            </a:r>
            <a:r>
              <a:rPr lang="en-US" altLang="ja-JP" u="sng" dirty="0"/>
              <a:t>user_id</a:t>
            </a:r>
            <a:r>
              <a:rPr lang="en-US" altLang="ja-JP" dirty="0"/>
              <a:t>, </a:t>
            </a:r>
            <a:r>
              <a:rPr lang="en-US" altLang="ja-JP" u="sng" dirty="0"/>
              <a:t>dept_name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所属</a:t>
            </a:r>
            <a:r>
              <a:rPr lang="en-US" altLang="ja-JP" dirty="0"/>
              <a:t>: {</a:t>
            </a:r>
            <a:r>
              <a:rPr lang="ja-JP" altLang="en-US" dirty="0"/>
              <a:t>学籍番号 → 学群名</a:t>
            </a:r>
            <a:r>
              <a:rPr lang="en-US" altLang="ja-JP" dirty="0"/>
              <a:t>}</a:t>
            </a:r>
          </a:p>
          <a:p>
            <a:r>
              <a:rPr lang="ja-JP" altLang="en-US" sz="1800" dirty="0"/>
              <a:t>全ての非キー属性が、いかなる候補キーにも部分従属しないので第二正規形である。また、全ての非キー属性が、いかなる候補キーからも推移従属しないので、第三正規形である</a:t>
            </a:r>
            <a:endParaRPr lang="en-US" altLang="ja-JP" sz="1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068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提出状況テーブル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909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create table </a:t>
            </a:r>
            <a:r>
              <a:rPr lang="en-US" altLang="ja-JP" dirty="0" err="1"/>
              <a:t>task_status</a:t>
            </a:r>
            <a:r>
              <a:rPr lang="en-US" altLang="ja-JP" dirty="0"/>
              <a:t> (</a:t>
            </a:r>
          </a:p>
          <a:p>
            <a:pPr lvl="1"/>
            <a:r>
              <a:rPr lang="en-US" altLang="ja-JP" dirty="0"/>
              <a:t>user_id int unsigned, //</a:t>
            </a:r>
            <a:r>
              <a:rPr lang="ja-JP" altLang="en-US" dirty="0"/>
              <a:t>学籍番号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/>
              <a:t>class_id char(7), //</a:t>
            </a:r>
            <a:r>
              <a:rPr lang="ja-JP" altLang="en-US" dirty="0"/>
              <a:t>科目番号</a:t>
            </a:r>
            <a:endParaRPr lang="en-US" altLang="ja-JP" dirty="0"/>
          </a:p>
          <a:p>
            <a:pPr lvl="1"/>
            <a:r>
              <a:rPr lang="en-US" altLang="ja-JP" dirty="0"/>
              <a:t>task_id int unsigned, //</a:t>
            </a:r>
            <a:r>
              <a:rPr lang="ja-JP" altLang="en-US" dirty="0"/>
              <a:t>提出物</a:t>
            </a:r>
            <a:r>
              <a:rPr lang="en-US" altLang="ja-JP" dirty="0"/>
              <a:t>id,</a:t>
            </a:r>
          </a:p>
          <a:p>
            <a:pPr lvl="1"/>
            <a:r>
              <a:rPr lang="en-US" altLang="ja-JP" dirty="0"/>
              <a:t>submit_date datetime, //</a:t>
            </a:r>
            <a:r>
              <a:rPr lang="ja-JP" altLang="en-US" dirty="0"/>
              <a:t>提出日時</a:t>
            </a:r>
            <a:endParaRPr lang="en-US" altLang="ja-JP" dirty="0"/>
          </a:p>
          <a:p>
            <a:pPr lvl="1"/>
            <a:r>
              <a:rPr lang="en-US" altLang="ja-JP" dirty="0"/>
              <a:t>primary key(</a:t>
            </a:r>
            <a:r>
              <a:rPr lang="en-US" altLang="ja-JP" u="sng" dirty="0"/>
              <a:t>user_id</a:t>
            </a:r>
            <a:r>
              <a:rPr lang="en-US" altLang="ja-JP" dirty="0"/>
              <a:t>, </a:t>
            </a:r>
            <a:r>
              <a:rPr lang="en-US" altLang="ja-JP" u="sng" dirty="0"/>
              <a:t>class_id</a:t>
            </a:r>
            <a:r>
              <a:rPr lang="en-US" altLang="ja-JP" dirty="0"/>
              <a:t>, </a:t>
            </a:r>
            <a:r>
              <a:rPr lang="en-US" altLang="ja-JP" u="sng" dirty="0"/>
              <a:t>task_id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所属</a:t>
            </a:r>
            <a:r>
              <a:rPr lang="en-US" altLang="ja-JP" dirty="0"/>
              <a:t>: {{</a:t>
            </a:r>
            <a:r>
              <a:rPr lang="ja-JP" altLang="en-US" u="sng" dirty="0"/>
              <a:t>学籍番号</a:t>
            </a:r>
            <a:r>
              <a:rPr lang="en-US" altLang="ja-JP" dirty="0"/>
              <a:t>, </a:t>
            </a:r>
            <a:r>
              <a:rPr lang="ja-JP" altLang="en-US" u="sng" dirty="0"/>
              <a:t>科目番号</a:t>
            </a:r>
            <a:r>
              <a:rPr lang="en-US" altLang="ja-JP" dirty="0"/>
              <a:t>, </a:t>
            </a:r>
            <a:r>
              <a:rPr lang="ja-JP" altLang="en-US" u="sng" dirty="0"/>
              <a:t>提出物</a:t>
            </a:r>
            <a:r>
              <a:rPr lang="en-US" altLang="ja-JP" u="sng" dirty="0"/>
              <a:t>id</a:t>
            </a:r>
            <a:r>
              <a:rPr lang="en-US" altLang="ja-JP" dirty="0"/>
              <a:t>}</a:t>
            </a:r>
            <a:r>
              <a:rPr lang="ja-JP" altLang="en-US" dirty="0"/>
              <a:t>→提出日時</a:t>
            </a:r>
            <a:r>
              <a:rPr lang="en-US" altLang="ja-JP" dirty="0"/>
              <a:t>}</a:t>
            </a:r>
          </a:p>
          <a:p>
            <a:r>
              <a:rPr lang="ja-JP" altLang="en-US" sz="1800" dirty="0"/>
              <a:t>全ての非キー属性が、いかなる候補キーにも部分従属しないので第二正規形である。また、全ての非キー属性が、いかなる候補キーからも推移従属しないので、第三正規形である</a:t>
            </a:r>
            <a:endParaRPr lang="en-US" altLang="ja-JP" sz="1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527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select</a:t>
            </a:r>
            <a:r>
              <a:rPr lang="ja-JP" altLang="en-US" dirty="0"/>
              <a:t>文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機能</a:t>
            </a:r>
            <a:r>
              <a:rPr lang="en-US" altLang="ja-JP" dirty="0"/>
              <a:t>: </a:t>
            </a:r>
            <a:r>
              <a:rPr lang="ja-JP" altLang="en-US" dirty="0"/>
              <a:t>学生の提出物一覧</a:t>
            </a:r>
            <a:endParaRPr lang="en-US" altLang="ja-JP" dirty="0"/>
          </a:p>
          <a:p>
            <a:r>
              <a:rPr lang="ja-JP" altLang="en-US" dirty="0"/>
              <a:t>入力</a:t>
            </a:r>
            <a:r>
              <a:rPr lang="en-US" altLang="ja-JP" dirty="0"/>
              <a:t>: </a:t>
            </a:r>
            <a:r>
              <a:rPr lang="ja-JP" altLang="en-US" dirty="0"/>
              <a:t>学籍番号</a:t>
            </a:r>
            <a:r>
              <a:rPr lang="en-US" altLang="ja-JP" dirty="0"/>
              <a:t>(202010127)</a:t>
            </a:r>
            <a:r>
              <a:rPr lang="ja-JP" altLang="en-US" dirty="0"/>
              <a:t>が与えられたと仮定</a:t>
            </a:r>
            <a:endParaRPr lang="en-US" altLang="ja-JP" dirty="0"/>
          </a:p>
          <a:p>
            <a:r>
              <a:rPr lang="ja-JP" altLang="en-US" dirty="0"/>
              <a:t>出力</a:t>
            </a:r>
            <a:r>
              <a:rPr lang="en-US" altLang="ja-JP" dirty="0"/>
              <a:t>: </a:t>
            </a:r>
            <a:r>
              <a:rPr lang="ja-JP" altLang="en-US" dirty="0"/>
              <a:t>提出物名と期限一覧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sz="2400" dirty="0"/>
              <a:t>select user.user_id, class_taking.user_id, class_taking.class_id, task.task_id, task.name, task.deadline, </a:t>
            </a:r>
            <a:br>
              <a:rPr lang="en-US" altLang="ja-JP" sz="2400" dirty="0"/>
            </a:br>
            <a:r>
              <a:rPr lang="en-US" altLang="ja-JP" sz="2400" dirty="0"/>
              <a:t>from user, class_taking, task </a:t>
            </a:r>
            <a:br>
              <a:rPr lang="en-US" altLang="ja-JP" sz="2400" dirty="0"/>
            </a:br>
            <a:r>
              <a:rPr lang="en-US" altLang="ja-JP" sz="2400" dirty="0"/>
              <a:t>where user.user_id=class_taking.user_id </a:t>
            </a:r>
            <a:br>
              <a:rPr lang="en-US" altLang="ja-JP" sz="2400" dirty="0"/>
            </a:br>
            <a:r>
              <a:rPr lang="en-US" altLang="ja-JP" sz="2400" dirty="0"/>
              <a:t>and class_taking.class_id=task.class_id </a:t>
            </a:r>
            <a:br>
              <a:rPr lang="en-US" altLang="ja-JP" sz="2400" dirty="0"/>
            </a:br>
            <a:r>
              <a:rPr lang="en-US" altLang="ja-JP" sz="2400" dirty="0"/>
              <a:t>and user.user_id=“202010127”</a:t>
            </a:r>
          </a:p>
        </p:txBody>
      </p:sp>
    </p:spTree>
    <p:extLst>
      <p:ext uri="{BB962C8B-B14F-4D97-AF65-F5344CB8AC3E}">
        <p14:creationId xmlns:p14="http://schemas.microsoft.com/office/powerpoint/2010/main" val="288013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select</a:t>
            </a:r>
            <a:r>
              <a:rPr lang="ja-JP" altLang="en-US" dirty="0"/>
              <a:t>文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機能</a:t>
            </a:r>
            <a:r>
              <a:rPr lang="en-US" altLang="ja-JP" dirty="0"/>
              <a:t>: </a:t>
            </a:r>
            <a:r>
              <a:rPr lang="ja-JP" altLang="en-US" dirty="0"/>
              <a:t>学生の所属学群を表示</a:t>
            </a:r>
            <a:endParaRPr lang="en-US" altLang="ja-JP" dirty="0"/>
          </a:p>
          <a:p>
            <a:r>
              <a:rPr lang="ja-JP" altLang="en-US" dirty="0"/>
              <a:t>入力</a:t>
            </a:r>
            <a:r>
              <a:rPr lang="en-US" altLang="ja-JP" dirty="0"/>
              <a:t>: </a:t>
            </a:r>
            <a:r>
              <a:rPr lang="ja-JP" altLang="en-US" dirty="0"/>
              <a:t>学籍番号</a:t>
            </a:r>
            <a:r>
              <a:rPr lang="en-US" altLang="ja-JP" dirty="0"/>
              <a:t>(202011111)</a:t>
            </a:r>
            <a:r>
              <a:rPr lang="ja-JP" altLang="en-US" dirty="0"/>
              <a:t>が与えられたと仮定</a:t>
            </a:r>
            <a:endParaRPr lang="en-US" altLang="ja-JP" dirty="0"/>
          </a:p>
          <a:p>
            <a:r>
              <a:rPr lang="ja-JP" altLang="en-US" dirty="0"/>
              <a:t>出力</a:t>
            </a:r>
            <a:r>
              <a:rPr lang="en-US" altLang="ja-JP" dirty="0"/>
              <a:t>: </a:t>
            </a:r>
            <a:r>
              <a:rPr lang="ja-JP" altLang="en-US" dirty="0"/>
              <a:t>所属学群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sz="2400" dirty="0"/>
              <a:t>select * from user, belonging, dept </a:t>
            </a:r>
            <a:br>
              <a:rPr lang="en-US" altLang="ja-JP" sz="2400" dirty="0"/>
            </a:br>
            <a:r>
              <a:rPr lang="en-US" altLang="ja-JP" sz="2400" dirty="0"/>
              <a:t>where user.id = belonging.user_id and </a:t>
            </a:r>
            <a:br>
              <a:rPr lang="en-US" altLang="ja-JP" sz="2400" dirty="0"/>
            </a:br>
            <a:r>
              <a:rPr lang="en-US" altLang="ja-JP" sz="2400" dirty="0"/>
              <a:t>belonging.dept_id = dept.id</a:t>
            </a:r>
            <a:br>
              <a:rPr lang="en-US" altLang="ja-JP" sz="2400" dirty="0"/>
            </a:br>
            <a:r>
              <a:rPr lang="en-US" altLang="ja-JP" sz="2400" dirty="0"/>
              <a:t>and user.id = “202011111”;</a:t>
            </a:r>
          </a:p>
        </p:txBody>
      </p:sp>
    </p:spTree>
    <p:extLst>
      <p:ext uri="{BB962C8B-B14F-4D97-AF65-F5344CB8AC3E}">
        <p14:creationId xmlns:p14="http://schemas.microsoft.com/office/powerpoint/2010/main" val="342687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システムへのリンク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330"/>
            <a:ext cx="10515600" cy="4786472"/>
          </a:xfrm>
        </p:spPr>
        <p:txBody>
          <a:bodyPr>
            <a:normAutofit/>
          </a:bodyPr>
          <a:lstStyle/>
          <a:p>
            <a:r>
              <a:rPr lang="en-US" altLang="ja-JP" dirty="0">
                <a:hlinkClick r:id="rId2"/>
              </a:rPr>
              <a:t>http://turkey.slis.tsukuba.ac.jp/~s2010127/</a:t>
            </a:r>
            <a:endParaRPr lang="en-US" altLang="ja-JP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1A184-CA70-43FE-A0F2-5B911073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16" y="2291438"/>
            <a:ext cx="7469220" cy="42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81C52F-855F-48C1-9C5C-8412ADA5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24"/>
            <a:ext cx="12192000" cy="67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4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A4E24-51EC-4BF8-96F7-09304670064D}"/>
              </a:ext>
            </a:extLst>
          </p:cNvPr>
          <p:cNvSpPr/>
          <p:nvPr/>
        </p:nvSpPr>
        <p:spPr>
          <a:xfrm>
            <a:off x="2299316" y="2115099"/>
            <a:ext cx="1278385" cy="550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科目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73678B-9ECF-47C9-B280-B8104F8BC90D}"/>
              </a:ext>
            </a:extLst>
          </p:cNvPr>
          <p:cNvSpPr/>
          <p:nvPr/>
        </p:nvSpPr>
        <p:spPr>
          <a:xfrm>
            <a:off x="9718086" y="2115099"/>
            <a:ext cx="1278385" cy="550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学群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79BF36-453A-4347-8F48-BC379AF42A5D}"/>
              </a:ext>
            </a:extLst>
          </p:cNvPr>
          <p:cNvSpPr/>
          <p:nvPr/>
        </p:nvSpPr>
        <p:spPr>
          <a:xfrm>
            <a:off x="6008701" y="2115099"/>
            <a:ext cx="1278385" cy="550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学生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293F1942-049D-4A37-BA4D-9519B80837F5}"/>
              </a:ext>
            </a:extLst>
          </p:cNvPr>
          <p:cNvSpPr/>
          <p:nvPr/>
        </p:nvSpPr>
        <p:spPr>
          <a:xfrm>
            <a:off x="7874491" y="2115099"/>
            <a:ext cx="1216241" cy="550416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2">
                    <a:lumMod val="25000"/>
                  </a:schemeClr>
                </a:solidFill>
              </a:rPr>
              <a:t>所属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70B636E1-D8E4-486A-9D25-12D41CBF29E0}"/>
              </a:ext>
            </a:extLst>
          </p:cNvPr>
          <p:cNvSpPr/>
          <p:nvPr/>
        </p:nvSpPr>
        <p:spPr>
          <a:xfrm>
            <a:off x="4165106" y="2115099"/>
            <a:ext cx="1216241" cy="550416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2">
                    <a:lumMod val="25000"/>
                  </a:schemeClr>
                </a:solidFill>
              </a:rPr>
              <a:t>所属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F9642C3C-CD74-4B25-AFC5-261C0F7EE51F}"/>
              </a:ext>
            </a:extLst>
          </p:cNvPr>
          <p:cNvSpPr/>
          <p:nvPr/>
        </p:nvSpPr>
        <p:spPr>
          <a:xfrm>
            <a:off x="5105461" y="3854133"/>
            <a:ext cx="1216241" cy="550416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</a:rPr>
              <a:t>提出状況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55D7F0-CC46-4057-BE8D-B56FBFE75D86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9090732" y="2390307"/>
            <a:ext cx="627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640884-A582-4335-AC22-56502A1E410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287086" y="2390307"/>
            <a:ext cx="58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9E242C-8EC9-43DC-A577-E56A07B100C3}"/>
              </a:ext>
            </a:extLst>
          </p:cNvPr>
          <p:cNvCxnSpPr/>
          <p:nvPr/>
        </p:nvCxnSpPr>
        <p:spPr>
          <a:xfrm>
            <a:off x="5379475" y="2390307"/>
            <a:ext cx="627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9C598-9CE1-44B2-BCF5-51D5B98CB05F}"/>
              </a:ext>
            </a:extLst>
          </p:cNvPr>
          <p:cNvCxnSpPr>
            <a:cxnSpLocks/>
          </p:cNvCxnSpPr>
          <p:nvPr/>
        </p:nvCxnSpPr>
        <p:spPr>
          <a:xfrm>
            <a:off x="3577701" y="2390307"/>
            <a:ext cx="587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15495A-0A22-4636-9B66-42D32DEE0F32}"/>
              </a:ext>
            </a:extLst>
          </p:cNvPr>
          <p:cNvSpPr/>
          <p:nvPr/>
        </p:nvSpPr>
        <p:spPr>
          <a:xfrm>
            <a:off x="5375028" y="996735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u="sng" dirty="0">
                <a:solidFill>
                  <a:schemeClr val="bg2">
                    <a:lumMod val="25000"/>
                  </a:schemeClr>
                </a:solidFill>
              </a:rPr>
              <a:t>学籍番号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125E2E-0C66-4B1C-8DA7-1D8F09EA2D40}"/>
              </a:ext>
            </a:extLst>
          </p:cNvPr>
          <p:cNvSpPr/>
          <p:nvPr/>
        </p:nvSpPr>
        <p:spPr>
          <a:xfrm>
            <a:off x="3129489" y="996735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</a:rPr>
              <a:t>科目名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5700DE-9A48-441E-B716-433C1385D2CE}"/>
              </a:ext>
            </a:extLst>
          </p:cNvPr>
          <p:cNvSpPr/>
          <p:nvPr/>
        </p:nvSpPr>
        <p:spPr>
          <a:xfrm>
            <a:off x="2397969" y="3916003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0800" cmpd="dbl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</a:rPr>
              <a:t>提出物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DD40C2-7B43-4372-A949-BCE153967128}"/>
              </a:ext>
            </a:extLst>
          </p:cNvPr>
          <p:cNvSpPr/>
          <p:nvPr/>
        </p:nvSpPr>
        <p:spPr>
          <a:xfrm>
            <a:off x="3196545" y="4705205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</a:rPr>
              <a:t>提出物名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24BEC8-DAC0-4C34-885D-1612862CFC9A}"/>
              </a:ext>
            </a:extLst>
          </p:cNvPr>
          <p:cNvSpPr/>
          <p:nvPr/>
        </p:nvSpPr>
        <p:spPr>
          <a:xfrm>
            <a:off x="1550625" y="4699109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u="sng" dirty="0">
                <a:solidFill>
                  <a:schemeClr val="bg2">
                    <a:lumMod val="25000"/>
                  </a:schemeClr>
                </a:solidFill>
              </a:rPr>
              <a:t>提出物</a:t>
            </a:r>
            <a:r>
              <a:rPr kumimoji="1" lang="en-US" altLang="ja-JP" sz="1400" u="sng" dirty="0">
                <a:solidFill>
                  <a:schemeClr val="bg2">
                    <a:lumMod val="25000"/>
                  </a:schemeClr>
                </a:solidFill>
              </a:rPr>
              <a:t>id</a:t>
            </a:r>
            <a:endParaRPr kumimoji="1" lang="ja-JP" altLang="en-US" sz="14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0D140E-4996-4774-8870-1F198BEEBBBC}"/>
              </a:ext>
            </a:extLst>
          </p:cNvPr>
          <p:cNvSpPr/>
          <p:nvPr/>
        </p:nvSpPr>
        <p:spPr>
          <a:xfrm>
            <a:off x="2397969" y="5384701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2">
                    <a:lumMod val="25000"/>
                  </a:schemeClr>
                </a:solidFill>
              </a:rPr>
              <a:t>内容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88DE4A-8D8F-460A-8D43-800BED430689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2091164" y="4342679"/>
            <a:ext cx="847344" cy="35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6EA569-2757-4AF3-83E6-723E33E4A508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938508" y="4342679"/>
            <a:ext cx="798576" cy="362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C3E787-4FC9-4507-95D4-3B71BC50E5F4}"/>
              </a:ext>
            </a:extLst>
          </p:cNvPr>
          <p:cNvCxnSpPr>
            <a:stCxn id="20" idx="0"/>
            <a:endCxn id="17" idx="2"/>
          </p:cNvCxnSpPr>
          <p:nvPr/>
        </p:nvCxnSpPr>
        <p:spPr>
          <a:xfrm flipV="1">
            <a:off x="2938508" y="4342679"/>
            <a:ext cx="0" cy="1042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56986-E1E9-4940-8943-5EB94332A555}"/>
              </a:ext>
            </a:extLst>
          </p:cNvPr>
          <p:cNvCxnSpPr>
            <a:cxnSpLocks/>
            <a:stCxn id="29" idx="0"/>
            <a:endCxn id="2" idx="2"/>
          </p:cNvCxnSpPr>
          <p:nvPr/>
        </p:nvCxnSpPr>
        <p:spPr>
          <a:xfrm flipV="1">
            <a:off x="2938508" y="2665515"/>
            <a:ext cx="1" cy="33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ECB583C-809B-46BB-92F4-29D077DD8027}"/>
              </a:ext>
            </a:extLst>
          </p:cNvPr>
          <p:cNvSpPr/>
          <p:nvPr/>
        </p:nvSpPr>
        <p:spPr>
          <a:xfrm>
            <a:off x="2330387" y="3003061"/>
            <a:ext cx="1216241" cy="550416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</a:rPr>
              <a:t>課題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B62F10-43F0-42FA-97A9-A16B2B551858}"/>
              </a:ext>
            </a:extLst>
          </p:cNvPr>
          <p:cNvCxnSpPr>
            <a:stCxn id="29" idx="2"/>
            <a:endCxn id="17" idx="0"/>
          </p:cNvCxnSpPr>
          <p:nvPr/>
        </p:nvCxnSpPr>
        <p:spPr>
          <a:xfrm>
            <a:off x="2938508" y="3553477"/>
            <a:ext cx="0" cy="362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CF81CE-5005-4A6B-A173-B8BA75B1130B}"/>
              </a:ext>
            </a:extLst>
          </p:cNvPr>
          <p:cNvCxnSpPr>
            <a:stCxn id="16" idx="2"/>
            <a:endCxn id="2" idx="0"/>
          </p:cNvCxnSpPr>
          <p:nvPr/>
        </p:nvCxnSpPr>
        <p:spPr>
          <a:xfrm flipH="1">
            <a:off x="2938509" y="1423411"/>
            <a:ext cx="731519" cy="691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C6ABD3-2EE2-4079-B5D7-4570B6D21514}"/>
              </a:ext>
            </a:extLst>
          </p:cNvPr>
          <p:cNvSpPr txBox="1"/>
          <p:nvPr/>
        </p:nvSpPr>
        <p:spPr>
          <a:xfrm>
            <a:off x="3626263" y="2051753"/>
            <a:ext cx="697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(0,M)</a:t>
            </a:r>
            <a:endParaRPr kumimoji="1" lang="ja-JP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561618-0294-4056-B5FE-3374BB462E3B}"/>
              </a:ext>
            </a:extLst>
          </p:cNvPr>
          <p:cNvSpPr txBox="1"/>
          <p:nvPr/>
        </p:nvSpPr>
        <p:spPr>
          <a:xfrm>
            <a:off x="5213125" y="205175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(0,N)</a:t>
            </a:r>
            <a:endParaRPr kumimoji="1" lang="ja-JP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74B35B-8814-406A-83AF-3A93602EDC86}"/>
              </a:ext>
            </a:extLst>
          </p:cNvPr>
          <p:cNvSpPr txBox="1"/>
          <p:nvPr/>
        </p:nvSpPr>
        <p:spPr>
          <a:xfrm>
            <a:off x="7394071" y="205175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(1,1)</a:t>
            </a:r>
            <a:endParaRPr kumimoji="1" lang="ja-JP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D227EC-5492-4341-9B60-1AB502E8BB9E}"/>
              </a:ext>
            </a:extLst>
          </p:cNvPr>
          <p:cNvSpPr txBox="1"/>
          <p:nvPr/>
        </p:nvSpPr>
        <p:spPr>
          <a:xfrm>
            <a:off x="8903951" y="205175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(0,N)</a:t>
            </a:r>
            <a:endParaRPr kumimoji="1" lang="ja-JP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9AD49F-BC57-483A-9FC0-CD8968FA290B}"/>
              </a:ext>
            </a:extLst>
          </p:cNvPr>
          <p:cNvSpPr txBox="1"/>
          <p:nvPr/>
        </p:nvSpPr>
        <p:spPr>
          <a:xfrm>
            <a:off x="2951247" y="2694485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(0,N)</a:t>
            </a:r>
            <a:endParaRPr kumimoji="1" lang="ja-JP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01E9CE-947E-45BD-B1E5-7B6ABA5CC741}"/>
              </a:ext>
            </a:extLst>
          </p:cNvPr>
          <p:cNvSpPr txBox="1"/>
          <p:nvPr/>
        </p:nvSpPr>
        <p:spPr>
          <a:xfrm>
            <a:off x="2944650" y="356546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(1,1)</a:t>
            </a:r>
            <a:endParaRPr kumimoji="1" lang="ja-JP" altLang="en-US" sz="1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F3619F-1694-40CA-9326-81880AE60DA9}"/>
              </a:ext>
            </a:extLst>
          </p:cNvPr>
          <p:cNvSpPr/>
          <p:nvPr/>
        </p:nvSpPr>
        <p:spPr>
          <a:xfrm>
            <a:off x="6877233" y="996735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2">
                    <a:lumMod val="25000"/>
                  </a:schemeClr>
                </a:solidFill>
              </a:rPr>
              <a:t>氏名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DCA86B-BF19-4897-BF65-69745E69F168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5915567" y="1423411"/>
            <a:ext cx="732327" cy="691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3D00FD-4F8E-4874-B5EF-450B11A34519}"/>
              </a:ext>
            </a:extLst>
          </p:cNvPr>
          <p:cNvCxnSpPr>
            <a:stCxn id="42" idx="2"/>
            <a:endCxn id="4" idx="0"/>
          </p:cNvCxnSpPr>
          <p:nvPr/>
        </p:nvCxnSpPr>
        <p:spPr>
          <a:xfrm flipH="1">
            <a:off x="6647894" y="1423411"/>
            <a:ext cx="769878" cy="691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22E5F4F-AC3A-4321-87C3-F6910D409BD7}"/>
              </a:ext>
            </a:extLst>
          </p:cNvPr>
          <p:cNvSpPr/>
          <p:nvPr/>
        </p:nvSpPr>
        <p:spPr>
          <a:xfrm>
            <a:off x="1720449" y="996735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u="sng" dirty="0">
                <a:solidFill>
                  <a:schemeClr val="bg2">
                    <a:lumMod val="25000"/>
                  </a:schemeClr>
                </a:solidFill>
              </a:rPr>
              <a:t>科目番号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4A5476-4BC8-451A-A6D6-6CC99D85AB5D}"/>
              </a:ext>
            </a:extLst>
          </p:cNvPr>
          <p:cNvCxnSpPr>
            <a:stCxn id="48" idx="2"/>
            <a:endCxn id="2" idx="0"/>
          </p:cNvCxnSpPr>
          <p:nvPr/>
        </p:nvCxnSpPr>
        <p:spPr>
          <a:xfrm>
            <a:off x="2260988" y="1423411"/>
            <a:ext cx="677521" cy="691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28C12F3-780A-4605-AF32-4F78ECB9B531}"/>
              </a:ext>
            </a:extLst>
          </p:cNvPr>
          <p:cNvSpPr/>
          <p:nvPr/>
        </p:nvSpPr>
        <p:spPr>
          <a:xfrm>
            <a:off x="9161749" y="996735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dirty="0">
                <a:solidFill>
                  <a:schemeClr val="bg2">
                    <a:lumMod val="25000"/>
                  </a:schemeClr>
                </a:solidFill>
              </a:rPr>
              <a:t>id</a:t>
            </a:r>
            <a:endParaRPr kumimoji="1" lang="ja-JP" altLang="en-US" sz="14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B41EC-64F6-4597-A054-E2F51947BF83}"/>
              </a:ext>
            </a:extLst>
          </p:cNvPr>
          <p:cNvCxnSpPr>
            <a:cxnSpLocks/>
            <a:stCxn id="53" idx="2"/>
            <a:endCxn id="3" idx="0"/>
          </p:cNvCxnSpPr>
          <p:nvPr/>
        </p:nvCxnSpPr>
        <p:spPr>
          <a:xfrm>
            <a:off x="9702288" y="1423411"/>
            <a:ext cx="654991" cy="691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7C7C89A-89DC-46A4-BA36-AFA71A502397}"/>
              </a:ext>
            </a:extLst>
          </p:cNvPr>
          <p:cNvSpPr/>
          <p:nvPr/>
        </p:nvSpPr>
        <p:spPr>
          <a:xfrm>
            <a:off x="874194" y="3916003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</a:rPr>
              <a:t>期限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8A264E-059C-4371-90E0-6B065734729A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3479047" y="4129341"/>
            <a:ext cx="162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776275-D89D-4D69-89E5-8289AE559C1A}"/>
              </a:ext>
            </a:extLst>
          </p:cNvPr>
          <p:cNvCxnSpPr>
            <a:cxnSpLocks/>
            <a:stCxn id="17" idx="1"/>
            <a:endCxn id="49" idx="3"/>
          </p:cNvCxnSpPr>
          <p:nvPr/>
        </p:nvCxnSpPr>
        <p:spPr>
          <a:xfrm flipH="1">
            <a:off x="1955272" y="4129341"/>
            <a:ext cx="442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8A6B2A-2C03-42B3-AA95-7904C0CBADFC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 flipV="1">
            <a:off x="6321702" y="2665515"/>
            <a:ext cx="326192" cy="146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8EF814D-3D11-47CA-A418-009F60B977D4}"/>
              </a:ext>
            </a:extLst>
          </p:cNvPr>
          <p:cNvSpPr txBox="1"/>
          <p:nvPr/>
        </p:nvSpPr>
        <p:spPr>
          <a:xfrm>
            <a:off x="4016607" y="3790786"/>
            <a:ext cx="697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(</a:t>
            </a:r>
            <a:r>
              <a:rPr lang="en-US" altLang="ja-JP" sz="1600"/>
              <a:t>0,M)</a:t>
            </a:r>
            <a:endParaRPr kumimoji="1" lang="ja-JP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46608B-E704-4BF6-B8DE-9B1EC97B3652}"/>
              </a:ext>
            </a:extLst>
          </p:cNvPr>
          <p:cNvSpPr txBox="1"/>
          <p:nvPr/>
        </p:nvSpPr>
        <p:spPr>
          <a:xfrm>
            <a:off x="6465666" y="3214215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(0,N)</a:t>
            </a:r>
            <a:endParaRPr kumimoji="1" lang="ja-JP" altLang="en-US" sz="16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BA4B230-F5D7-4F05-8806-B9C9DC008584}"/>
              </a:ext>
            </a:extLst>
          </p:cNvPr>
          <p:cNvSpPr/>
          <p:nvPr/>
        </p:nvSpPr>
        <p:spPr>
          <a:xfrm>
            <a:off x="5173042" y="4699109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</a:rPr>
              <a:t>提出日時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0A03FF3-6215-4FD6-9B09-C4F97A8C12A1}"/>
              </a:ext>
            </a:extLst>
          </p:cNvPr>
          <p:cNvCxnSpPr>
            <a:cxnSpLocks/>
            <a:stCxn id="7" idx="2"/>
            <a:endCxn id="52" idx="0"/>
          </p:cNvCxnSpPr>
          <p:nvPr/>
        </p:nvCxnSpPr>
        <p:spPr>
          <a:xfrm flipH="1">
            <a:off x="5713581" y="4404549"/>
            <a:ext cx="1" cy="29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D44D37F-D8EA-431B-B395-EDEA48BF9ACF}"/>
              </a:ext>
            </a:extLst>
          </p:cNvPr>
          <p:cNvSpPr/>
          <p:nvPr/>
        </p:nvSpPr>
        <p:spPr>
          <a:xfrm>
            <a:off x="10455932" y="996735"/>
            <a:ext cx="1081078" cy="4266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</a:rPr>
              <a:t>学群名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D38B789-7E4F-44B6-B88D-560C4573314B}"/>
              </a:ext>
            </a:extLst>
          </p:cNvPr>
          <p:cNvCxnSpPr>
            <a:cxnSpLocks/>
            <a:stCxn id="57" idx="2"/>
            <a:endCxn id="3" idx="0"/>
          </p:cNvCxnSpPr>
          <p:nvPr/>
        </p:nvCxnSpPr>
        <p:spPr>
          <a:xfrm flipH="1">
            <a:off x="10357279" y="1423411"/>
            <a:ext cx="639192" cy="691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6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スキーマ設計一覧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学生</a:t>
            </a:r>
            <a:r>
              <a:rPr lang="en-US" altLang="ja-JP" sz="2400" dirty="0"/>
              <a:t>(</a:t>
            </a:r>
            <a:r>
              <a:rPr lang="ja-JP" altLang="en-US" sz="2400" u="sng" dirty="0"/>
              <a:t>学籍番号</a:t>
            </a:r>
            <a:r>
              <a:rPr lang="en-US" altLang="ja-JP" sz="2400" dirty="0"/>
              <a:t>, </a:t>
            </a:r>
            <a:r>
              <a:rPr lang="ja-JP" altLang="en-US" sz="2400" dirty="0"/>
              <a:t>氏名</a:t>
            </a:r>
            <a:r>
              <a:rPr lang="en-US" altLang="ja-JP" sz="2400" dirty="0"/>
              <a:t>) 		</a:t>
            </a:r>
            <a:r>
              <a:rPr lang="ja-JP" altLang="en-US" sz="2400" dirty="0"/>
              <a:t>学生</a:t>
            </a:r>
            <a:r>
              <a:rPr lang="en-US" altLang="ja-JP" sz="2400" dirty="0"/>
              <a:t>:{</a:t>
            </a:r>
            <a:r>
              <a:rPr lang="ja-JP" altLang="en-US" sz="2400" dirty="0"/>
              <a:t>学籍番号→氏名</a:t>
            </a:r>
            <a:r>
              <a:rPr lang="en-US" altLang="ja-JP" sz="2400" dirty="0"/>
              <a:t>}</a:t>
            </a:r>
          </a:p>
          <a:p>
            <a:r>
              <a:rPr lang="ja-JP" altLang="en-US" sz="2400" dirty="0"/>
              <a:t>学群</a:t>
            </a:r>
            <a:r>
              <a:rPr lang="en-US" altLang="ja-JP" sz="2400" dirty="0"/>
              <a:t>(</a:t>
            </a:r>
            <a:r>
              <a:rPr lang="en-US" altLang="ja-JP" sz="2400" u="sng" dirty="0"/>
              <a:t>id</a:t>
            </a:r>
            <a:r>
              <a:rPr lang="en-US" altLang="ja-JP" sz="2400" dirty="0"/>
              <a:t>, </a:t>
            </a:r>
            <a:r>
              <a:rPr lang="ja-JP" altLang="en-US" sz="2400" dirty="0"/>
              <a:t>学群名</a:t>
            </a:r>
            <a:r>
              <a:rPr lang="en-US" altLang="ja-JP" sz="2400" dirty="0"/>
              <a:t>)			</a:t>
            </a:r>
            <a:r>
              <a:rPr lang="ja-JP" altLang="en-US" sz="2400" dirty="0"/>
              <a:t>学群</a:t>
            </a:r>
            <a:r>
              <a:rPr lang="en-US" altLang="ja-JP" sz="2400" dirty="0"/>
              <a:t>:</a:t>
            </a:r>
            <a:r>
              <a:rPr lang="en-US" altLang="ja-JP" sz="2400" dirty="0">
                <a:sym typeface="Wingdings" panose="05000000000000000000" pitchFamily="2" charset="2"/>
              </a:rPr>
              <a:t>{id</a:t>
            </a:r>
            <a:r>
              <a:rPr lang="ja-JP" altLang="en-US" sz="2400" dirty="0">
                <a:sym typeface="Wingdings" panose="05000000000000000000" pitchFamily="2" charset="2"/>
              </a:rPr>
              <a:t>→学群名</a:t>
            </a:r>
            <a:r>
              <a:rPr lang="en-US" altLang="ja-JP" sz="2400" dirty="0">
                <a:sym typeface="Wingdings" panose="05000000000000000000" pitchFamily="2" charset="2"/>
              </a:rPr>
              <a:t>}</a:t>
            </a:r>
            <a:endParaRPr lang="en-US" altLang="ja-JP" sz="2400" dirty="0"/>
          </a:p>
          <a:p>
            <a:r>
              <a:rPr lang="ja-JP" altLang="en-US" sz="2400" dirty="0"/>
              <a:t>科目</a:t>
            </a:r>
            <a:r>
              <a:rPr lang="en-US" altLang="ja-JP" sz="2400" dirty="0"/>
              <a:t>(</a:t>
            </a:r>
            <a:r>
              <a:rPr lang="ja-JP" altLang="en-US" sz="2400" u="sng" dirty="0"/>
              <a:t>科目番号</a:t>
            </a:r>
            <a:r>
              <a:rPr lang="en-US" altLang="ja-JP" sz="2400" dirty="0"/>
              <a:t>, </a:t>
            </a:r>
            <a:r>
              <a:rPr lang="ja-JP" altLang="en-US" sz="2400" dirty="0"/>
              <a:t>科目名</a:t>
            </a:r>
            <a:r>
              <a:rPr lang="en-US" altLang="ja-JP" sz="2400" dirty="0"/>
              <a:t>)		</a:t>
            </a:r>
            <a:r>
              <a:rPr lang="ja-JP" altLang="en-US" sz="2400" dirty="0"/>
              <a:t>科目</a:t>
            </a:r>
            <a:r>
              <a:rPr lang="en-US" altLang="ja-JP" sz="2400" dirty="0"/>
              <a:t>:{</a:t>
            </a:r>
            <a:r>
              <a:rPr lang="ja-JP" altLang="en-US" sz="2400" dirty="0"/>
              <a:t>科目番号→科目名</a:t>
            </a:r>
            <a:r>
              <a:rPr lang="en-US" altLang="ja-JP" sz="2400" dirty="0"/>
              <a:t>}</a:t>
            </a:r>
          </a:p>
          <a:p>
            <a:r>
              <a:rPr lang="ja-JP" altLang="en-US" sz="2400" dirty="0"/>
              <a:t>提出物</a:t>
            </a:r>
            <a:r>
              <a:rPr lang="en-US" altLang="ja-JP" sz="2400" dirty="0"/>
              <a:t>(</a:t>
            </a:r>
            <a:r>
              <a:rPr lang="ja-JP" altLang="en-US" sz="2400" u="sng" dirty="0"/>
              <a:t>科目番号</a:t>
            </a:r>
            <a:r>
              <a:rPr lang="en-US" altLang="ja-JP" sz="2400" dirty="0"/>
              <a:t>, </a:t>
            </a:r>
            <a:r>
              <a:rPr lang="ja-JP" altLang="en-US" sz="2400" u="sng" dirty="0"/>
              <a:t>提出物</a:t>
            </a:r>
            <a:r>
              <a:rPr lang="en-US" altLang="ja-JP" sz="2400" u="sng" dirty="0"/>
              <a:t>id</a:t>
            </a:r>
            <a:r>
              <a:rPr lang="en-US" altLang="ja-JP" sz="2400" dirty="0"/>
              <a:t>, </a:t>
            </a:r>
            <a:r>
              <a:rPr lang="ja-JP" altLang="en-US" sz="2400" dirty="0"/>
              <a:t>提出物名</a:t>
            </a:r>
            <a:r>
              <a:rPr lang="en-US" altLang="ja-JP" sz="2400" dirty="0"/>
              <a:t>, </a:t>
            </a:r>
            <a:r>
              <a:rPr lang="ja-JP" altLang="en-US" sz="2400" dirty="0"/>
              <a:t>内容</a:t>
            </a:r>
            <a:r>
              <a:rPr lang="en-US" altLang="ja-JP" sz="2400" dirty="0"/>
              <a:t>, </a:t>
            </a:r>
            <a:r>
              <a:rPr lang="ja-JP" altLang="en-US" sz="2400" dirty="0"/>
              <a:t>提出有無</a:t>
            </a:r>
            <a:r>
              <a:rPr lang="en-US" altLang="ja-JP" sz="2400" dirty="0"/>
              <a:t>, </a:t>
            </a:r>
            <a:r>
              <a:rPr lang="ja-JP" altLang="en-US" sz="2400" dirty="0"/>
              <a:t>期限</a:t>
            </a:r>
            <a:r>
              <a:rPr lang="en-US" altLang="ja-JP" sz="2400" dirty="0"/>
              <a:t>)</a:t>
            </a:r>
            <a:br>
              <a:rPr lang="en-US" altLang="ja-JP" sz="2400" dirty="0"/>
            </a:br>
            <a:r>
              <a:rPr lang="ja-JP" altLang="en-US" sz="2400" dirty="0"/>
              <a:t>提出物</a:t>
            </a:r>
            <a:r>
              <a:rPr lang="en-US" altLang="ja-JP" sz="2400" dirty="0"/>
              <a:t>:{{</a:t>
            </a:r>
            <a:r>
              <a:rPr lang="ja-JP" altLang="en-US" sz="2400" dirty="0"/>
              <a:t>科目番号</a:t>
            </a:r>
            <a:r>
              <a:rPr lang="en-US" altLang="ja-JP" sz="2400" dirty="0"/>
              <a:t>, </a:t>
            </a:r>
            <a:r>
              <a:rPr lang="ja-JP" altLang="en-US" sz="2400" dirty="0"/>
              <a:t>提出物</a:t>
            </a:r>
            <a:r>
              <a:rPr lang="en-US" altLang="ja-JP" sz="2400" dirty="0"/>
              <a:t>id}</a:t>
            </a:r>
            <a:r>
              <a:rPr lang="ja-JP" altLang="en-US" sz="2400" dirty="0"/>
              <a:t>→</a:t>
            </a:r>
            <a:r>
              <a:rPr lang="en-US" altLang="ja-JP" sz="2400" dirty="0"/>
              <a:t>{</a:t>
            </a:r>
            <a:r>
              <a:rPr lang="ja-JP" altLang="en-US" sz="2400" dirty="0"/>
              <a:t>提出物名</a:t>
            </a:r>
            <a:r>
              <a:rPr lang="en-US" altLang="ja-JP" sz="2400" dirty="0"/>
              <a:t>, </a:t>
            </a:r>
            <a:r>
              <a:rPr lang="ja-JP" altLang="en-US" sz="2400" dirty="0"/>
              <a:t>内容</a:t>
            </a:r>
            <a:r>
              <a:rPr lang="en-US" altLang="ja-JP" sz="2400" dirty="0"/>
              <a:t>, </a:t>
            </a:r>
            <a:r>
              <a:rPr lang="ja-JP" altLang="en-US" sz="2400" dirty="0"/>
              <a:t>提出有無</a:t>
            </a:r>
            <a:r>
              <a:rPr lang="en-US" altLang="ja-JP" sz="2400" dirty="0"/>
              <a:t>, </a:t>
            </a:r>
            <a:r>
              <a:rPr lang="ja-JP" altLang="en-US" sz="2400" dirty="0"/>
              <a:t>期限</a:t>
            </a:r>
            <a:r>
              <a:rPr lang="en-US" altLang="ja-JP" sz="2400" dirty="0"/>
              <a:t>}}</a:t>
            </a:r>
          </a:p>
          <a:p>
            <a:endParaRPr lang="en-US" altLang="ja-JP" sz="2400" dirty="0"/>
          </a:p>
          <a:p>
            <a:r>
              <a:rPr lang="ja-JP" altLang="en-US" sz="2400" dirty="0"/>
              <a:t>履修</a:t>
            </a:r>
            <a:r>
              <a:rPr lang="en-US" altLang="ja-JP" sz="2400" dirty="0"/>
              <a:t>(</a:t>
            </a:r>
            <a:r>
              <a:rPr lang="ja-JP" altLang="en-US" sz="2400" u="sng" dirty="0"/>
              <a:t>学籍番号</a:t>
            </a:r>
            <a:r>
              <a:rPr lang="en-US" altLang="ja-JP" sz="2400" dirty="0"/>
              <a:t>, </a:t>
            </a:r>
            <a:r>
              <a:rPr lang="ja-JP" altLang="en-US" sz="2400" u="sng" dirty="0"/>
              <a:t>科目番号</a:t>
            </a:r>
            <a:r>
              <a:rPr lang="en-US" altLang="ja-JP" sz="2400" dirty="0"/>
              <a:t>)	</a:t>
            </a:r>
            <a:r>
              <a:rPr lang="ja-JP" altLang="en-US" sz="2400" dirty="0"/>
              <a:t>履修</a:t>
            </a:r>
            <a:r>
              <a:rPr lang="en-US" altLang="ja-JP" sz="2400" dirty="0"/>
              <a:t>:{}</a:t>
            </a:r>
          </a:p>
          <a:p>
            <a:r>
              <a:rPr lang="ja-JP" altLang="en-US" sz="2400" dirty="0"/>
              <a:t>所属</a:t>
            </a:r>
            <a:r>
              <a:rPr lang="en-US" altLang="ja-JP" sz="2400" dirty="0"/>
              <a:t>(</a:t>
            </a:r>
            <a:r>
              <a:rPr lang="ja-JP" altLang="en-US" sz="2400" u="sng" dirty="0"/>
              <a:t>学籍番号</a:t>
            </a:r>
            <a:r>
              <a:rPr lang="en-US" altLang="ja-JP" sz="2400" dirty="0"/>
              <a:t>, </a:t>
            </a:r>
            <a:r>
              <a:rPr lang="ja-JP" altLang="en-US" sz="2400" u="sng" dirty="0"/>
              <a:t>学群名</a:t>
            </a:r>
            <a:r>
              <a:rPr lang="en-US" altLang="ja-JP" sz="2400" dirty="0"/>
              <a:t>)		</a:t>
            </a:r>
            <a:r>
              <a:rPr lang="ja-JP" altLang="en-US" sz="2400" dirty="0"/>
              <a:t>所属</a:t>
            </a:r>
            <a:r>
              <a:rPr lang="en-US" altLang="ja-JP" sz="2400" dirty="0"/>
              <a:t>:{</a:t>
            </a:r>
            <a:r>
              <a:rPr lang="ja-JP" altLang="en-US" sz="2400" dirty="0"/>
              <a:t>学籍番号→学群名</a:t>
            </a:r>
            <a:r>
              <a:rPr lang="en-US" altLang="ja-JP" sz="2400" dirty="0"/>
              <a:t>}</a:t>
            </a:r>
          </a:p>
          <a:p>
            <a:r>
              <a:rPr lang="ja-JP" altLang="en-US" sz="2400" dirty="0"/>
              <a:t>提出状況</a:t>
            </a:r>
            <a:r>
              <a:rPr lang="en-US" altLang="ja-JP" sz="2400" dirty="0"/>
              <a:t>(</a:t>
            </a:r>
            <a:r>
              <a:rPr lang="ja-JP" altLang="en-US" sz="2400" u="sng" dirty="0"/>
              <a:t>学籍番号</a:t>
            </a:r>
            <a:r>
              <a:rPr lang="en-US" altLang="ja-JP" sz="2400" dirty="0"/>
              <a:t>, </a:t>
            </a:r>
            <a:r>
              <a:rPr lang="ja-JP" altLang="en-US" sz="2400" u="sng" dirty="0"/>
              <a:t>科目番号</a:t>
            </a:r>
            <a:r>
              <a:rPr lang="en-US" altLang="ja-JP" sz="2400" dirty="0"/>
              <a:t>, </a:t>
            </a:r>
            <a:r>
              <a:rPr lang="ja-JP" altLang="en-US" sz="2400" u="sng" dirty="0"/>
              <a:t>提出物</a:t>
            </a:r>
            <a:r>
              <a:rPr lang="en-US" altLang="ja-JP" sz="2400" u="sng" dirty="0"/>
              <a:t>id</a:t>
            </a:r>
            <a:r>
              <a:rPr lang="en-US" altLang="ja-JP" sz="2400" dirty="0"/>
              <a:t>, </a:t>
            </a:r>
            <a:r>
              <a:rPr lang="ja-JP" altLang="en-US" sz="2400" dirty="0"/>
              <a:t>提出日時</a:t>
            </a:r>
            <a:r>
              <a:rPr lang="en-US" altLang="ja-JP" sz="2400" dirty="0"/>
              <a:t>)</a:t>
            </a:r>
            <a:br>
              <a:rPr lang="en-US" altLang="ja-JP" sz="2400" dirty="0"/>
            </a:br>
            <a:r>
              <a:rPr lang="ja-JP" altLang="en-US" sz="2400" dirty="0"/>
              <a:t>提出状況</a:t>
            </a:r>
            <a:r>
              <a:rPr lang="en-US" altLang="ja-JP" sz="2400" dirty="0"/>
              <a:t>: {{</a:t>
            </a:r>
            <a:r>
              <a:rPr lang="ja-JP" altLang="en-US" sz="2400" u="sng" dirty="0"/>
              <a:t>学籍番号</a:t>
            </a:r>
            <a:r>
              <a:rPr lang="en-US" altLang="ja-JP" sz="2400" dirty="0"/>
              <a:t>, </a:t>
            </a:r>
            <a:r>
              <a:rPr lang="ja-JP" altLang="en-US" sz="2400" u="sng" dirty="0"/>
              <a:t>科目番号</a:t>
            </a:r>
            <a:r>
              <a:rPr lang="en-US" altLang="ja-JP" sz="2400" dirty="0"/>
              <a:t>, </a:t>
            </a:r>
            <a:r>
              <a:rPr lang="ja-JP" altLang="en-US" sz="2400" u="sng" dirty="0"/>
              <a:t>提出物</a:t>
            </a:r>
            <a:r>
              <a:rPr lang="en-US" altLang="ja-JP" sz="2400" u="sng" dirty="0"/>
              <a:t>id</a:t>
            </a:r>
            <a:r>
              <a:rPr lang="en-US" altLang="ja-JP" sz="2400" dirty="0"/>
              <a:t>}</a:t>
            </a:r>
            <a:r>
              <a:rPr lang="ja-JP" altLang="en-US" sz="2400" dirty="0"/>
              <a:t>→提出日時</a:t>
            </a:r>
            <a:r>
              <a:rPr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8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学生テーブル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create table user (</a:t>
            </a:r>
          </a:p>
          <a:p>
            <a:pPr lvl="1"/>
            <a:r>
              <a:rPr lang="en-US" altLang="ja-JP" dirty="0"/>
              <a:t>user_id int unsigned primary key, //</a:t>
            </a:r>
            <a:r>
              <a:rPr lang="ja-JP" altLang="en-US" dirty="0"/>
              <a:t>学籍番号</a:t>
            </a:r>
            <a:endParaRPr lang="en-US" altLang="ja-JP" dirty="0"/>
          </a:p>
          <a:p>
            <a:pPr lvl="1"/>
            <a:r>
              <a:rPr lang="en-US" altLang="ja-JP" dirty="0"/>
              <a:t>name varchar(20), //</a:t>
            </a:r>
            <a:r>
              <a:rPr lang="ja-JP" altLang="en-US" dirty="0"/>
              <a:t>氏名</a:t>
            </a:r>
            <a:endParaRPr lang="en-US" altLang="ja-JP" dirty="0"/>
          </a:p>
          <a:p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学生</a:t>
            </a:r>
            <a:r>
              <a:rPr lang="en-US" altLang="ja-JP" dirty="0"/>
              <a:t>: {</a:t>
            </a:r>
            <a:r>
              <a:rPr lang="ja-JP" altLang="en-US" dirty="0"/>
              <a:t>学籍番号 → 氏名</a:t>
            </a:r>
            <a:r>
              <a:rPr lang="en-US" altLang="ja-JP" dirty="0"/>
              <a:t>}</a:t>
            </a:r>
          </a:p>
          <a:p>
            <a:r>
              <a:rPr lang="ja-JP" altLang="en-US" sz="1800" dirty="0"/>
              <a:t>全ての非キー属性が、いかなる候補キーにも部分従属しないので第二正規形である。また、全ての非キー属性が、いかなる候補キーからも推移従属しないので、第三正規形である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23052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学群テーブル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create table user (</a:t>
            </a:r>
          </a:p>
          <a:p>
            <a:pPr lvl="1"/>
            <a:r>
              <a:rPr lang="en-US" altLang="ja-JP" dirty="0"/>
              <a:t>id int unsigned primary key,</a:t>
            </a:r>
          </a:p>
          <a:p>
            <a:pPr lvl="1"/>
            <a:r>
              <a:rPr lang="en-US" altLang="ja-JP" dirty="0"/>
              <a:t>name varchar(20), //</a:t>
            </a:r>
            <a:r>
              <a:rPr lang="ja-JP" altLang="en-US" dirty="0"/>
              <a:t>学群名</a:t>
            </a:r>
            <a:endParaRPr lang="en-US" altLang="ja-JP" dirty="0"/>
          </a:p>
          <a:p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学生</a:t>
            </a:r>
            <a:r>
              <a:rPr lang="en-US" altLang="ja-JP" dirty="0"/>
              <a:t>: {id</a:t>
            </a:r>
            <a:r>
              <a:rPr lang="ja-JP" altLang="en-US"/>
              <a:t> → 学群名</a:t>
            </a:r>
            <a:r>
              <a:rPr lang="en-US" altLang="ja-JP" dirty="0"/>
              <a:t>}</a:t>
            </a:r>
          </a:p>
          <a:p>
            <a:r>
              <a:rPr lang="ja-JP" altLang="en-US" sz="1800" dirty="0"/>
              <a:t>全ての非キー属性が、いかなる候補キーにも部分従属しないので第二正規形である。また、全ての非キー属性が、いかなる候補キーからも推移従属しないので、第三正規形である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411082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科目テーブル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create table class (</a:t>
            </a:r>
          </a:p>
          <a:p>
            <a:pPr lvl="1"/>
            <a:r>
              <a:rPr lang="en-US" altLang="ja-JP" dirty="0"/>
              <a:t>class_id char(7) primary key, //</a:t>
            </a:r>
            <a:r>
              <a:rPr lang="ja-JP" altLang="en-US" dirty="0"/>
              <a:t>科目番号</a:t>
            </a:r>
            <a:endParaRPr lang="en-US" altLang="ja-JP" dirty="0"/>
          </a:p>
          <a:p>
            <a:pPr lvl="1"/>
            <a:r>
              <a:rPr lang="en-US" altLang="ja-JP" dirty="0"/>
              <a:t>name varchar(20), //</a:t>
            </a:r>
            <a:r>
              <a:rPr lang="ja-JP" altLang="en-US" dirty="0"/>
              <a:t>科目名</a:t>
            </a:r>
            <a:endParaRPr lang="en-US" altLang="ja-JP" dirty="0"/>
          </a:p>
          <a:p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科目</a:t>
            </a:r>
            <a:r>
              <a:rPr lang="en-US" altLang="ja-JP" dirty="0"/>
              <a:t>: {</a:t>
            </a:r>
            <a:r>
              <a:rPr lang="ja-JP" altLang="en-US" dirty="0"/>
              <a:t>科目番号 → 科目名</a:t>
            </a:r>
            <a:r>
              <a:rPr lang="en-US" altLang="ja-JP" dirty="0"/>
              <a:t>}</a:t>
            </a:r>
          </a:p>
          <a:p>
            <a:r>
              <a:rPr lang="ja-JP" altLang="en-US" sz="1800" dirty="0"/>
              <a:t>全ての非キー属性が、いかなる候補キーにも部分従属しないので第二正規形である。また、全ての非キー属性が、いかなる候補キーからも推移従属しないので、第三正規形である</a:t>
            </a: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356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提出物テーブル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create table task (</a:t>
            </a:r>
          </a:p>
          <a:p>
            <a:pPr lvl="1"/>
            <a:r>
              <a:rPr lang="en-US" altLang="ja-JP" dirty="0"/>
              <a:t>class_id char(7), //</a:t>
            </a:r>
            <a:r>
              <a:rPr lang="ja-JP" altLang="en-US" dirty="0"/>
              <a:t>科目番号</a:t>
            </a:r>
            <a:endParaRPr lang="en-US" altLang="ja-JP" dirty="0"/>
          </a:p>
          <a:p>
            <a:pPr lvl="1"/>
            <a:r>
              <a:rPr lang="en-US" altLang="ja-JP" dirty="0"/>
              <a:t>task_id int unsigned, //</a:t>
            </a:r>
            <a:r>
              <a:rPr lang="ja-JP" altLang="en-US" dirty="0"/>
              <a:t>提出物</a:t>
            </a:r>
            <a:r>
              <a:rPr lang="en-US" altLang="ja-JP" dirty="0"/>
              <a:t>id</a:t>
            </a:r>
          </a:p>
          <a:p>
            <a:pPr lvl="1"/>
            <a:r>
              <a:rPr lang="en-US" altLang="ja-JP" dirty="0"/>
              <a:t>name varchar(20), //</a:t>
            </a:r>
            <a:r>
              <a:rPr lang="ja-JP" altLang="en-US" dirty="0"/>
              <a:t>提出物名</a:t>
            </a:r>
            <a:endParaRPr lang="en-US" altLang="ja-JP" dirty="0"/>
          </a:p>
          <a:p>
            <a:pPr lvl="1"/>
            <a:r>
              <a:rPr lang="en-US" altLang="ja-JP" dirty="0"/>
              <a:t>content varchar(50), //</a:t>
            </a:r>
            <a:r>
              <a:rPr lang="ja-JP" altLang="en-US" dirty="0"/>
              <a:t>内容</a:t>
            </a:r>
            <a:endParaRPr lang="en-US" altLang="ja-JP" dirty="0"/>
          </a:p>
          <a:p>
            <a:pPr lvl="1"/>
            <a:r>
              <a:rPr lang="en-US" altLang="ja-JP" dirty="0"/>
              <a:t>deadline datetime, //</a:t>
            </a:r>
            <a:r>
              <a:rPr lang="ja-JP" altLang="en-US" dirty="0"/>
              <a:t>期限</a:t>
            </a:r>
            <a:endParaRPr lang="en-US" altLang="ja-JP" dirty="0"/>
          </a:p>
          <a:p>
            <a:pPr lvl="1"/>
            <a:r>
              <a:rPr lang="en-US" altLang="ja-JP" dirty="0"/>
              <a:t>primary key(class_id, task_id) //</a:t>
            </a:r>
            <a:r>
              <a:rPr lang="ja-JP" altLang="en-US" dirty="0"/>
              <a:t>主キーは科目番号及び提出物</a:t>
            </a:r>
            <a:r>
              <a:rPr lang="en-US" altLang="ja-JP" dirty="0"/>
              <a:t>id</a:t>
            </a:r>
          </a:p>
          <a:p>
            <a:r>
              <a:rPr lang="en-US" altLang="ja-JP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734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86ADC-52BC-45E8-A600-1E8C196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提出物テーブル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3207F-1D41-41D3-AA33-6EBD85A2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提出物</a:t>
            </a:r>
            <a:r>
              <a:rPr lang="en-US" altLang="ja-JP" sz="2000" dirty="0"/>
              <a:t>: {{</a:t>
            </a:r>
            <a:r>
              <a:rPr lang="ja-JP" altLang="en-US" sz="2000" dirty="0"/>
              <a:t>科目番号</a:t>
            </a:r>
            <a:r>
              <a:rPr lang="en-US" altLang="ja-JP" sz="2000" dirty="0"/>
              <a:t>, </a:t>
            </a:r>
            <a:r>
              <a:rPr lang="ja-JP" altLang="en-US" sz="2000" dirty="0"/>
              <a:t>提出物</a:t>
            </a:r>
            <a:r>
              <a:rPr lang="en-US" altLang="ja-JP" sz="2000" dirty="0"/>
              <a:t>id} </a:t>
            </a:r>
            <a:r>
              <a:rPr lang="ja-JP" altLang="en-US" sz="2000" dirty="0"/>
              <a:t>→ 提出物名</a:t>
            </a:r>
            <a:r>
              <a:rPr lang="en-US" altLang="ja-JP" sz="2000" dirty="0"/>
              <a:t>, {</a:t>
            </a:r>
            <a:r>
              <a:rPr lang="ja-JP" altLang="en-US" sz="2000" dirty="0"/>
              <a:t>科目番号</a:t>
            </a:r>
            <a:r>
              <a:rPr lang="en-US" altLang="ja-JP" sz="2000" dirty="0"/>
              <a:t>, </a:t>
            </a:r>
            <a:r>
              <a:rPr lang="ja-JP" altLang="en-US" sz="2000" dirty="0"/>
              <a:t>提出物</a:t>
            </a:r>
            <a:r>
              <a:rPr lang="en-US" altLang="ja-JP" sz="2000" dirty="0"/>
              <a:t>id} </a:t>
            </a:r>
            <a:r>
              <a:rPr lang="ja-JP" altLang="en-US" sz="2000" dirty="0"/>
              <a:t>→ 内容</a:t>
            </a:r>
            <a:r>
              <a:rPr lang="en-US" altLang="ja-JP" sz="2000" dirty="0"/>
              <a:t>, {</a:t>
            </a:r>
            <a:r>
              <a:rPr lang="ja-JP" altLang="en-US" sz="2000" dirty="0"/>
              <a:t>科目番号</a:t>
            </a:r>
            <a:r>
              <a:rPr lang="en-US" altLang="ja-JP" sz="2000" dirty="0"/>
              <a:t>, </a:t>
            </a:r>
            <a:r>
              <a:rPr lang="ja-JP" altLang="en-US" sz="2000" dirty="0"/>
              <a:t>提出物</a:t>
            </a:r>
            <a:r>
              <a:rPr lang="en-US" altLang="ja-JP" sz="2000" dirty="0"/>
              <a:t>id} </a:t>
            </a:r>
            <a:r>
              <a:rPr lang="ja-JP" altLang="en-US" sz="2000" dirty="0"/>
              <a:t>→ 期限</a:t>
            </a:r>
            <a:r>
              <a:rPr lang="en-US" altLang="ja-JP" sz="2000" dirty="0"/>
              <a:t>}}</a:t>
            </a:r>
          </a:p>
          <a:p>
            <a:pPr>
              <a:lnSpc>
                <a:spcPct val="150000"/>
              </a:lnSpc>
            </a:pPr>
            <a:r>
              <a:rPr lang="ja-JP" altLang="en-US" sz="2000" dirty="0"/>
              <a:t>全ての非キー属性が、いかなる候補キーにも部分従属しないので第二正規形である。また、全ての非キー属性が、いかなる候補キーからも推移従属しないので、第三正規形である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75796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1011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スキーマ設計一覧</vt:lpstr>
      <vt:lpstr>学生テーブル</vt:lpstr>
      <vt:lpstr>学群テーブル</vt:lpstr>
      <vt:lpstr>科目テーブル</vt:lpstr>
      <vt:lpstr>提出物テーブル</vt:lpstr>
      <vt:lpstr>提出物テーブル</vt:lpstr>
      <vt:lpstr>履修テーブル</vt:lpstr>
      <vt:lpstr>所属テーブル</vt:lpstr>
      <vt:lpstr>提出状況テーブル</vt:lpstr>
      <vt:lpstr>select文</vt:lpstr>
      <vt:lpstr>select文</vt:lpstr>
      <vt:lpstr>システムへのリンク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Masaki Kobayashi</dc:creator>
  <cp:lastModifiedBy>Masaki Kobayashi</cp:lastModifiedBy>
  <cp:revision>93</cp:revision>
  <dcterms:created xsi:type="dcterms:W3CDTF">2020-05-10T07:40:08Z</dcterms:created>
  <dcterms:modified xsi:type="dcterms:W3CDTF">2020-06-28T14:42:31Z</dcterms:modified>
</cp:coreProperties>
</file>