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79" d="100"/>
          <a:sy n="79" d="100"/>
        </p:scale>
        <p:origin x="2751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067E-873B-43F8-A424-4456A091638B}" type="datetimeFigureOut">
              <a:rPr lang="de-CH" smtClean="0"/>
              <a:t>03.11.2020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1C58F-A744-4542-8A43-447F2D6C0F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6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1C58F-A744-4542-8A43-447F2D6C0FC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57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1C58F-A744-4542-8A43-447F2D6C0FC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248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1C58F-A744-4542-8A43-447F2D6C0FC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505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1C58F-A744-4542-8A43-447F2D6C0FC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30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1C58F-A744-4542-8A43-447F2D6C0FC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447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1C58F-A744-4542-8A43-447F2D6C0FC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6118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1C58F-A744-4542-8A43-447F2D6C0FC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203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B2200-997A-4F0D-A558-EB7F19298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6FAC23-D79B-4870-84E7-35CEFE413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0C8CF-3969-4ACE-9DDD-A6ED8777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9DB7-FD18-41A4-9138-5232DF6810F3}" type="datetimeFigureOut">
              <a:rPr lang="de-CH" smtClean="0"/>
              <a:t>03.11.2020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23425-83C8-4970-9032-47B87731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993B4-9489-404F-AE7E-528D9C80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DC6A-AF14-410F-B389-4965E4293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326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32C0C-022B-458C-AB66-9C56867B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DA5561-1BDD-44BB-A824-BA2004CFD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9FFDF-8214-4816-9F4F-FCEFF285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9DB7-FD18-41A4-9138-5232DF6810F3}" type="datetimeFigureOut">
              <a:rPr lang="de-CH" smtClean="0"/>
              <a:t>03.11.2020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65C00-9ECE-4E4E-A199-5BDE1850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03F29-E020-4C5A-A13B-0CC81713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DC6A-AF14-410F-B389-4965E4293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043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D5F215-C7DA-4D86-95F9-59B399591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AF7C83-52D5-4934-8C11-E4C23B63B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6D7B9-14F0-4C7E-94B2-0E6D8D05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9DB7-FD18-41A4-9138-5232DF6810F3}" type="datetimeFigureOut">
              <a:rPr lang="de-CH" smtClean="0"/>
              <a:t>03.11.2020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AFD17-E240-4948-A87C-46A151B7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005265-1559-4C26-AC4B-6E5FAD74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DC6A-AF14-410F-B389-4965E4293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67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B01AD-4DEB-45CD-B741-218ABC8A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EBA97-F4B8-4AF3-8637-A409ADE3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3CC89-D765-4D96-A87A-4B00D5D6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9DB7-FD18-41A4-9138-5232DF6810F3}" type="datetimeFigureOut">
              <a:rPr lang="de-CH" smtClean="0"/>
              <a:t>03.11.2020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817D9D-39EB-4671-8CD3-A410A1AC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D7064C-2349-44F0-8154-9912C25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DC6A-AF14-410F-B389-4965E4293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17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44319-369E-4D15-BCB1-BFCD5E2E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64A37-FFA1-4361-B3E2-8B47A4B4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DA7970-3A70-416E-8782-9B7EA53C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9DB7-FD18-41A4-9138-5232DF6810F3}" type="datetimeFigureOut">
              <a:rPr lang="de-CH" smtClean="0"/>
              <a:t>03.11.2020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DC38A9-E24B-4FDC-A841-8E43E372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6C98A-CA18-41E5-ACDE-E3CBAF8F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DC6A-AF14-410F-B389-4965E4293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872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9DDCA-E1E4-4348-A0D4-F50B5CDF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F50C3-A9CD-4BC9-9301-85C5FAFA4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657DF0-1097-4F32-8080-FFDD8C2FE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77356-29EC-4E63-A7D2-4B551F59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9DB7-FD18-41A4-9138-5232DF6810F3}" type="datetimeFigureOut">
              <a:rPr lang="de-CH" smtClean="0"/>
              <a:t>03.11.2020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113683-185D-4590-AF5F-755B46E4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6CAF3D-EE90-4157-B6A8-136FD9A6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DC6A-AF14-410F-B389-4965E4293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68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E936-EFA9-4185-A186-315C7BC8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68F3AD-A0C0-491D-BB6E-4C3E6343E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0DB101-6A5E-47A4-9A5D-96B6B55C4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987F3E-4F80-45C0-BCB9-2CD8A1B30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06651F-43F2-4358-BA03-B18BE34E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AD6BF1-9C3F-4C89-9077-AE76D641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9DB7-FD18-41A4-9138-5232DF6810F3}" type="datetimeFigureOut">
              <a:rPr lang="de-CH" smtClean="0"/>
              <a:t>03.11.2020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49D87B-90F8-4481-AC1C-F5E2C593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9F0A3D-C7DA-4D6C-8C49-8EC337ED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DC6A-AF14-410F-B389-4965E4293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333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B061C-C4E1-4AD9-8DC9-6F3B54E7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10A51A-17A0-4543-B270-E356BB24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9DB7-FD18-41A4-9138-5232DF6810F3}" type="datetimeFigureOut">
              <a:rPr lang="de-CH" smtClean="0"/>
              <a:t>03.11.2020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383DD9-9BB1-4EFA-A58D-5BF43B37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06CFC4-25CE-4324-93E3-39D278C7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DC6A-AF14-410F-B389-4965E4293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968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6BD98F-77CB-4279-9DE2-CA4974D4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9DB7-FD18-41A4-9138-5232DF6810F3}" type="datetimeFigureOut">
              <a:rPr lang="de-CH" smtClean="0"/>
              <a:t>03.11.2020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B26D21-D352-46ED-A4AF-BEE1B6A4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4121A9-B89D-45B6-8CD3-88D1DED6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DC6A-AF14-410F-B389-4965E4293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611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20D17-B934-476D-957E-FAB349C9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28843-EC0C-4CA2-9149-74D6B040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FAB69D-62CB-4CE8-8E7D-E6BF41180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C5CCE6-5E42-4211-AC5B-8B620614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9DB7-FD18-41A4-9138-5232DF6810F3}" type="datetimeFigureOut">
              <a:rPr lang="de-CH" smtClean="0"/>
              <a:t>03.11.2020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6F89F8-C651-462C-9B09-355E0738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F9BEF0-4984-43AC-A7D5-FB79FE12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DC6A-AF14-410F-B389-4965E4293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056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99EB9-A070-4402-8449-0752EF4A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6A3ECF-89B3-4D33-B6A6-D0F9D1A6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A4AE09-BFD7-42C6-B34B-AAF79BF54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A1AADF-2D00-4B07-8340-1613F7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9DB7-FD18-41A4-9138-5232DF6810F3}" type="datetimeFigureOut">
              <a:rPr lang="de-CH" smtClean="0"/>
              <a:t>03.11.2020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4D6546-C8F6-4BBF-AF4F-3B57B835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CF285D-408A-4133-A7B7-01888F7C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DC6A-AF14-410F-B389-4965E4293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09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FB5254-BD80-45A1-B64E-CF23C5A5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27A475-4EF8-4226-8D42-7FF0744B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65663-79A3-45CB-B979-36163D64A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9DB7-FD18-41A4-9138-5232DF6810F3}" type="datetimeFigureOut">
              <a:rPr lang="de-CH" smtClean="0"/>
              <a:t>03.11.2020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80C5F4-EF3C-41D6-B636-C6A52A4A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EFD6A5-A015-41DF-B827-06A92F10B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DC6A-AF14-410F-B389-4965E4293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811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B1DE3-C40B-42F9-9803-2B0E6E09E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Literaturrecherche Translation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A7CB29-E021-425A-91B8-8C148740B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ym typeface="Wingdings" panose="05000000000000000000" pitchFamily="2" charset="2"/>
              </a:rPr>
              <a:t>Wichtigste Aspekte und Zusammenhang zur CLINT-Studie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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175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B1E76-53E2-4012-A3C3-F274AE26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Rahmenbedingungen der Studien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DFC5EF-6DC9-44FA-877E-AEB11A03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Versuchsdesign (Wortlisten vs. Sätze vs. Texte)</a:t>
            </a:r>
          </a:p>
          <a:p>
            <a:pPr lvl="1"/>
            <a:r>
              <a:rPr lang="de-CH" dirty="0">
                <a:latin typeface="+mj-lt"/>
              </a:rPr>
              <a:t>Unterschiedliche kognitive Anforderungen</a:t>
            </a:r>
          </a:p>
          <a:p>
            <a:pPr lvl="1"/>
            <a:r>
              <a:rPr lang="de-CH" dirty="0">
                <a:latin typeface="+mj-lt"/>
              </a:rPr>
              <a:t>Beteiligung unterschiedlicher Hirnregionen</a:t>
            </a:r>
          </a:p>
          <a:p>
            <a:pPr lvl="1"/>
            <a:r>
              <a:rPr lang="de-CH" dirty="0">
                <a:latin typeface="+mj-lt"/>
              </a:rPr>
              <a:t>Relevanz von Aspekten wie z.B. kognitiver Ermüdung</a:t>
            </a:r>
          </a:p>
          <a:p>
            <a:endParaRPr lang="de-CH" dirty="0"/>
          </a:p>
          <a:p>
            <a:r>
              <a:rPr lang="de-CH" dirty="0"/>
              <a:t>Sprache </a:t>
            </a:r>
          </a:p>
          <a:p>
            <a:pPr lvl="1"/>
            <a:r>
              <a:rPr lang="de-CH" dirty="0">
                <a:latin typeface="+mj-lt"/>
              </a:rPr>
              <a:t>Sprachen mit regulärer und irregulärer Graphem-Phonem-Beziehung</a:t>
            </a:r>
          </a:p>
          <a:p>
            <a:pPr lvl="1"/>
            <a:r>
              <a:rPr lang="de-CH" dirty="0">
                <a:latin typeface="+mj-lt"/>
              </a:rPr>
              <a:t>Unterschiedliche Verarbeitungsprozesse </a:t>
            </a:r>
          </a:p>
          <a:p>
            <a:pPr lvl="1"/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sym typeface="Wingdings" panose="05000000000000000000" pitchFamily="2" charset="2"/>
              </a:rPr>
              <a:t> Vergleichbarkeit der Studien! 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252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5A56D-A234-4A88-9890-1D2D6E84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Einflussfaktoren Studienergebnisse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7D998-91AE-4E4E-A58F-312616CE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Mögliche Einflussfaktoren auf die Leistung und die Verarbeitungsprozesse</a:t>
            </a:r>
          </a:p>
          <a:p>
            <a:pPr lvl="1"/>
            <a:r>
              <a:rPr lang="de-CH" dirty="0">
                <a:latin typeface="+mj-lt"/>
              </a:rPr>
              <a:t>Motivation</a:t>
            </a:r>
          </a:p>
          <a:p>
            <a:pPr lvl="1"/>
            <a:r>
              <a:rPr lang="de-CH" dirty="0">
                <a:latin typeface="+mj-lt"/>
              </a:rPr>
              <a:t>Konzentration</a:t>
            </a:r>
          </a:p>
          <a:p>
            <a:pPr lvl="1"/>
            <a:r>
              <a:rPr lang="de-CH" dirty="0">
                <a:latin typeface="+mj-lt"/>
              </a:rPr>
              <a:t>Müdigkeit</a:t>
            </a:r>
          </a:p>
          <a:p>
            <a:pPr lvl="1"/>
            <a:r>
              <a:rPr lang="de-CH" dirty="0">
                <a:latin typeface="+mj-lt"/>
              </a:rPr>
              <a:t>Vertrautheit mit den Themen der Texte</a:t>
            </a:r>
          </a:p>
          <a:p>
            <a:pPr lvl="1"/>
            <a:r>
              <a:rPr lang="de-CH" dirty="0">
                <a:latin typeface="+mj-lt"/>
              </a:rPr>
              <a:t>Etc.</a:t>
            </a:r>
          </a:p>
          <a:p>
            <a:endParaRPr lang="de-CH" dirty="0"/>
          </a:p>
          <a:p>
            <a:r>
              <a:rPr lang="de-CH" dirty="0"/>
              <a:t>Alterseffekte (zusammenhängend mit Berufserfahrung)</a:t>
            </a:r>
          </a:p>
          <a:p>
            <a:pPr lvl="1"/>
            <a:r>
              <a:rPr lang="de-CH" dirty="0">
                <a:latin typeface="+mj-lt"/>
              </a:rPr>
              <a:t>Exekutive Funktionen hängen z.T. mit dem Alter zusammen 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717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CFA81-F37B-4674-BF6F-81A6CAE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Wichtige Punkte für die CLINT-Studie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464B5-2CC1-45BA-8661-288288597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Expertise und Erfahrung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CH" dirty="0">
                <a:effectLst/>
                <a:latin typeface="+mj-lt"/>
                <a:ea typeface="Calibri" panose="020F0502020204030204" pitchFamily="34" charset="0"/>
              </a:rPr>
              <a:t>Einflüsse der Übersetzungsexpertise auf die lexikalische Verarbeitung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CH" dirty="0">
                <a:effectLst/>
                <a:latin typeface="+mj-lt"/>
                <a:ea typeface="Calibri" panose="020F0502020204030204" pitchFamily="34" charset="0"/>
              </a:rPr>
              <a:t>Effekte des formalen Übersetzungstrainings auf Sprachzugriff und </a:t>
            </a:r>
            <a:r>
              <a:rPr lang="de-CH" dirty="0">
                <a:latin typeface="+mj-lt"/>
                <a:ea typeface="Calibri" panose="020F0502020204030204" pitchFamily="34" charset="0"/>
              </a:rPr>
              <a:t>-</a:t>
            </a:r>
            <a:r>
              <a:rPr lang="de-CH" dirty="0">
                <a:effectLst/>
                <a:latin typeface="+mj-lt"/>
                <a:ea typeface="Calibri" panose="020F0502020204030204" pitchFamily="34" charset="0"/>
              </a:rPr>
              <a:t>auswahl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CH" dirty="0">
                <a:effectLst/>
                <a:latin typeface="+mj-lt"/>
                <a:ea typeface="Calibri" panose="020F0502020204030204" pitchFamily="34" charset="0"/>
              </a:rPr>
              <a:t>Unterschiedliche Aufmerksamkeitsprozesse (parallel vs</a:t>
            </a:r>
            <a:r>
              <a:rPr lang="de-CH" dirty="0">
                <a:latin typeface="+mj-lt"/>
                <a:ea typeface="Calibri" panose="020F0502020204030204" pitchFamily="34" charset="0"/>
              </a:rPr>
              <a:t>. seriell)</a:t>
            </a:r>
            <a:endParaRPr lang="de-CH" dirty="0">
              <a:effectLst/>
              <a:latin typeface="+mj-lt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CH" dirty="0">
                <a:effectLst/>
                <a:latin typeface="+mj-lt"/>
                <a:ea typeface="Calibri" panose="020F0502020204030204" pitchFamily="34" charset="0"/>
              </a:rPr>
              <a:t>Modulation interäquivalenter Verbindungen im zweisprachigen Gedächtnis </a:t>
            </a:r>
          </a:p>
          <a:p>
            <a:pPr marL="457200" lvl="1" indent="0">
              <a:lnSpc>
                <a:spcPct val="107000"/>
              </a:lnSpc>
              <a:buNone/>
            </a:pPr>
            <a:endParaRPr lang="de-CH" dirty="0">
              <a:effectLst/>
              <a:latin typeface="+mj-lt"/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de-CH" dirty="0">
                <a:effectLst/>
                <a:latin typeface="+mj-lt"/>
                <a:ea typeface="Calibri" panose="020F0502020204030204" pitchFamily="34" charset="0"/>
              </a:rPr>
              <a:t>ABER: Hinweise, dass Vorteile der Expertise ab einem gewissen Mass an Training vernachlässigbar zu werden scheinen (vgl. García et al., 2014)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673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0B60E-1E8A-44AB-9365-DCD2A980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Wichtige Punkte für die CLINT-Studie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C9B675-C818-442C-BB3E-F21E333C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Einfluss des Aufgabenformats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CH" dirty="0">
                <a:effectLst/>
                <a:latin typeface="+mj-lt"/>
                <a:ea typeface="Calibri" panose="020F0502020204030204" pitchFamily="34" charset="0"/>
              </a:rPr>
              <a:t>Ziel der Aufgabe beeinflusst Verarbeitungsprozesse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CH" dirty="0">
                <a:effectLst/>
                <a:latin typeface="+mj-lt"/>
                <a:ea typeface="Calibri" panose="020F0502020204030204" pitchFamily="34" charset="0"/>
              </a:rPr>
              <a:t>Lesen zur Übersetzung erfordert mehr Ressourcen aus dem </a:t>
            </a:r>
            <a:r>
              <a:rPr lang="de-CH" i="1" dirty="0" err="1">
                <a:effectLst/>
                <a:latin typeface="+mj-lt"/>
                <a:ea typeface="Calibri" panose="020F0502020204030204" pitchFamily="34" charset="0"/>
              </a:rPr>
              <a:t>working</a:t>
            </a:r>
            <a:r>
              <a:rPr lang="de-CH" i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de-CH" i="1" dirty="0" err="1">
                <a:effectLst/>
                <a:latin typeface="+mj-lt"/>
                <a:ea typeface="Calibri" panose="020F0502020204030204" pitchFamily="34" charset="0"/>
              </a:rPr>
              <a:t>memory</a:t>
            </a:r>
            <a:r>
              <a:rPr lang="de-CH" i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de-CH" dirty="0">
                <a:effectLst/>
                <a:latin typeface="+mj-lt"/>
                <a:ea typeface="Calibri" panose="020F0502020204030204" pitchFamily="34" charset="0"/>
              </a:rPr>
              <a:t>als das Lesen innerhalb einer Sprache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CH" dirty="0">
                <a:effectLst/>
                <a:latin typeface="+mj-lt"/>
                <a:ea typeface="Calibri" panose="020F0502020204030204" pitchFamily="34" charset="0"/>
              </a:rPr>
              <a:t>Lexikalische Verarbeitung und Aktivierung der nicht-relevanten Sprache hängt  von der Erfahrung der </a:t>
            </a:r>
            <a:r>
              <a:rPr lang="de-CH" dirty="0" err="1">
                <a:effectLst/>
                <a:latin typeface="+mj-lt"/>
                <a:ea typeface="Calibri" panose="020F0502020204030204" pitchFamily="34" charset="0"/>
              </a:rPr>
              <a:t>Vpn</a:t>
            </a:r>
            <a:r>
              <a:rPr lang="de-CH" dirty="0">
                <a:effectLst/>
                <a:latin typeface="+mj-lt"/>
                <a:ea typeface="Calibri" panose="020F0502020204030204" pitchFamily="34" charset="0"/>
              </a:rPr>
              <a:t> in professioneller Übersetzung und den Anforderungen der </a:t>
            </a:r>
            <a:r>
              <a:rPr lang="de-CH" dirty="0">
                <a:latin typeface="+mj-lt"/>
                <a:ea typeface="Calibri" panose="020F0502020204030204" pitchFamily="34" charset="0"/>
              </a:rPr>
              <a:t>A</a:t>
            </a:r>
            <a:r>
              <a:rPr lang="de-CH" dirty="0">
                <a:effectLst/>
                <a:latin typeface="+mj-lt"/>
                <a:ea typeface="Calibri" panose="020F0502020204030204" pitchFamily="34" charset="0"/>
              </a:rPr>
              <a:t>ufgabe ab 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027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5E198-B98A-43B7-B333-BA7EC2A3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Theoretische Hintergründe &amp; Co.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1737D-10DE-4D2F-B41D-AFA8B4AD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Horizontaler Übersetzungsansatz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Inhibitory</a:t>
            </a:r>
            <a:r>
              <a:rPr lang="de-CH" dirty="0"/>
              <a:t> Control Model (Green, 1998)</a:t>
            </a:r>
          </a:p>
          <a:p>
            <a:pPr lvl="1"/>
            <a:r>
              <a:rPr lang="de-CH" dirty="0">
                <a:latin typeface="+mj-lt"/>
              </a:rPr>
              <a:t>Hemmung der nicht gebrauchten Sprache 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Kein übersetzungsspezifisches Hirnareal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096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3558C-EF0F-4CCC-A9EB-4003EFF9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CH" dirty="0" err="1"/>
              <a:t>That’s</a:t>
            </a:r>
            <a:r>
              <a:rPr lang="de-CH" dirty="0"/>
              <a:t> all… </a:t>
            </a:r>
            <a:r>
              <a:rPr lang="de-CH" dirty="0">
                <a:sym typeface="Wingdings" panose="05000000000000000000" pitchFamily="2" charset="2"/>
              </a:rPr>
              <a:t>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21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54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</vt:lpstr>
      <vt:lpstr>Literaturrecherche Translation</vt:lpstr>
      <vt:lpstr>Rahmenbedingungen der Studien  </vt:lpstr>
      <vt:lpstr>Einflussfaktoren Studienergebnisse</vt:lpstr>
      <vt:lpstr>Wichtige Punkte für die CLINT-Studie </vt:lpstr>
      <vt:lpstr>Wichtige Punkte für die CLINT-Studie </vt:lpstr>
      <vt:lpstr>Theoretische Hintergründe &amp; Co. </vt:lpstr>
      <vt:lpstr>That’s all…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Literaturrecherche Translation</dc:title>
  <dc:creator>Lydia Belinger</dc:creator>
  <cp:lastModifiedBy>Lydia Belinger</cp:lastModifiedBy>
  <cp:revision>10</cp:revision>
  <dcterms:created xsi:type="dcterms:W3CDTF">2020-11-02T18:29:58Z</dcterms:created>
  <dcterms:modified xsi:type="dcterms:W3CDTF">2020-11-03T09:13:15Z</dcterms:modified>
</cp:coreProperties>
</file>