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7" r:id="rId4"/>
    <p:sldId id="269" r:id="rId5"/>
    <p:sldId id="276" r:id="rId6"/>
    <p:sldId id="277" r:id="rId7"/>
    <p:sldId id="278" r:id="rId8"/>
    <p:sldId id="279" r:id="rId9"/>
    <p:sldId id="296" r:id="rId10"/>
    <p:sldId id="297" r:id="rId11"/>
    <p:sldId id="280" r:id="rId12"/>
    <p:sldId id="299" r:id="rId13"/>
    <p:sldId id="281" r:id="rId14"/>
    <p:sldId id="273" r:id="rId15"/>
    <p:sldId id="268" r:id="rId16"/>
    <p:sldId id="294" r:id="rId17"/>
    <p:sldId id="300" r:id="rId18"/>
    <p:sldId id="301" r:id="rId19"/>
    <p:sldId id="302" r:id="rId20"/>
    <p:sldId id="282" r:id="rId21"/>
    <p:sldId id="283" r:id="rId22"/>
    <p:sldId id="284" r:id="rId23"/>
    <p:sldId id="285" r:id="rId24"/>
    <p:sldId id="286" r:id="rId25"/>
    <p:sldId id="275" r:id="rId26"/>
    <p:sldId id="298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1" r:id="rId35"/>
    <p:sldId id="263" r:id="rId36"/>
    <p:sldId id="262" r:id="rId37"/>
    <p:sldId id="266" r:id="rId38"/>
    <p:sldId id="265" r:id="rId39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pos="567">
          <p15:clr>
            <a:srgbClr val="A4A3A4"/>
          </p15:clr>
        </p15:guide>
        <p15:guide id="7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77126" autoAdjust="0"/>
  </p:normalViewPr>
  <p:slideViewPr>
    <p:cSldViewPr snapToObjects="1">
      <p:cViewPr varScale="1">
        <p:scale>
          <a:sx n="67" d="100"/>
          <a:sy n="67" d="100"/>
        </p:scale>
        <p:origin x="1998" y="60"/>
      </p:cViewPr>
      <p:guideLst>
        <p:guide orient="horz" pos="799"/>
        <p:guide orient="horz" pos="4110"/>
        <p:guide orient="horz" pos="1389"/>
        <p:guide orient="horz" pos="3838"/>
        <p:guide orient="horz" pos="709"/>
        <p:guide pos="567"/>
        <p:guide pos="5193"/>
      </p:guideLst>
    </p:cSldViewPr>
  </p:slideViewPr>
  <p:outlineViewPr>
    <p:cViewPr>
      <p:scale>
        <a:sx n="33" d="100"/>
        <a:sy n="33" d="100"/>
      </p:scale>
      <p:origin x="0" y="-118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smtClean="0"/>
              <a:t>Textmasterformate durch Klicken bearbeiten</a:t>
            </a:r>
          </a:p>
          <a:p>
            <a:pPr lvl="1"/>
            <a:r>
              <a:rPr lang="de-CH" altLang="de-DE" smtClean="0"/>
              <a:t>Zweite Ebene</a:t>
            </a:r>
          </a:p>
          <a:p>
            <a:pPr lvl="2"/>
            <a:r>
              <a:rPr lang="de-CH" altLang="de-DE" smtClean="0"/>
              <a:t>Dritte Ebene</a:t>
            </a:r>
          </a:p>
          <a:p>
            <a:pPr lvl="3"/>
            <a:r>
              <a:rPr lang="de-CH" altLang="de-DE" smtClean="0"/>
              <a:t>Vierte Ebene</a:t>
            </a:r>
          </a:p>
          <a:p>
            <a:pPr lvl="4"/>
            <a:r>
              <a:rPr lang="de-CH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6FD99B0B-C2AD-4EAF-96A3-88E6D22BD8F3}" type="slidenum">
              <a:rPr lang="de-CH" altLang="de-DE"/>
              <a:pPr/>
              <a:t>‹Nr.›</a:t>
            </a:fld>
            <a:endParaRPr lang="de-CH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2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7434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11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601388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12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16097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13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73313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15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59229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34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082661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35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41698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36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20853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37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704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3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70145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4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80211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5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62506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6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40948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7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5876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8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4998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9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314463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99B0B-C2AD-4EAF-96A3-88E6D22BD8F3}" type="slidenum">
              <a:rPr lang="de-CH" altLang="de-DE" smtClean="0"/>
              <a:pPr/>
              <a:t>10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7264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Picture 15" descr="uzh_logo_e_pos_grau_1m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  <a:endParaRPr lang="en-US" altLang="de-DE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en-US" altLang="de-DE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401B423E-4811-4F09-B5DD-01D15F2CDC5E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8AB7884C-6148-49AB-8B63-D1404575F504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4104" name="Line 8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altLang="de-DE" sz="1400" b="1" dirty="0" smtClean="0"/>
              <a:t>Department of Psychology</a:t>
            </a:r>
            <a:r>
              <a:rPr lang="en-US" altLang="de-DE" sz="1400" b="1" baseline="0" dirty="0" smtClean="0"/>
              <a:t> - Neuropsychology</a:t>
            </a:r>
            <a:endParaRPr lang="en-US" altLang="de-DE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2217B-082F-4707-A18E-30139B07C9F9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E3CDE569-4ABF-4A09-97B3-8BF730165D79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336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268413"/>
            <a:ext cx="1835150" cy="48244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268413"/>
            <a:ext cx="5356225" cy="482441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C13E8-73B9-4197-9665-EF401EE4E4A7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6955AFBD-B937-42EE-AAB1-7A082D8C48ED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62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2DB59-510A-42D3-A67A-A101FF683948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306BF85D-5A8C-461E-ACE4-E6B286D1B842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477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D920C-FAC6-497B-9263-A40B90E74780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F2FA5640-ADBC-482C-A41B-32111FA847EC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068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595687" cy="38877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3595688" cy="38877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84749-682B-4D74-9899-92E972B7A145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9019FFBA-D048-4774-A1F3-7B7F461F1CAE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06373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EA6BE-85FB-4872-9824-DF8C78842E6D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DCA7FF9A-771E-4ACB-953E-D0EF8915576B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5057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706B2-ADCA-4F62-AD1D-D9AF16ADA27E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BB05A828-E620-4A54-8D93-0A2D6BA4086B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111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378FB6-2565-49A7-A67E-C07127C98066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448B1997-6E6A-4D54-A288-F518E9FE3B3D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603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1A3CFC-F93E-42DB-B6F3-1754BE32A3F3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96D84157-7AAC-4CBC-BDC5-9BBFA30AEFAB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360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D4608-0438-4959-8A08-1EE0F837F570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Page </a:t>
            </a:r>
            <a:fld id="{23E6B35C-2AC8-4009-A604-3ABEBD3F3550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7823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Textmasterformate durch Klicken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E8BC183-E872-4B75-AEE5-AA0FBE2A85B8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de-DE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altLang="de-DE"/>
              <a:t>Page </a:t>
            </a:r>
            <a:fld id="{AA9D16B6-B039-42AD-BE4F-BBEBA94327B0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uzh_logo_e_pos_grau_1m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altLang="de-DE" sz="1400" b="1" dirty="0" smtClean="0"/>
              <a:t>Department of Psychology</a:t>
            </a:r>
            <a:r>
              <a:rPr lang="en-US" altLang="de-DE" sz="1400" b="1" baseline="0" dirty="0" smtClean="0"/>
              <a:t> - Neuropsychology</a:t>
            </a:r>
            <a:endParaRPr lang="en-US" altLang="de-DE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10749AA-474F-44C3-8A45-6BD5D3B12C3D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de-DE"/>
              <a:t>Page </a:t>
            </a:r>
            <a:fld id="{AACEFD3B-118C-4D93-A6FA-65739A06ABCA}" type="slidenum">
              <a:rPr lang="en-US" altLang="de-DE"/>
              <a:pPr/>
              <a:t>1</a:t>
            </a:fld>
            <a:endParaRPr lang="en-US" alt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noProof="0" dirty="0" smtClean="0"/>
              <a:t>CLINT: Cognitive Load in Interpreting and Translation</a:t>
            </a:r>
            <a:endParaRPr lang="en-US" altLang="de-DE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noProof="0" dirty="0" smtClean="0"/>
              <a:t>Michael Boos</a:t>
            </a:r>
            <a:endParaRPr lang="en-US" alt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switch effect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Von </a:t>
            </a:r>
            <a:r>
              <a:rPr lang="en-US" dirty="0" err="1" smtClean="0"/>
              <a:t>Studnitz</a:t>
            </a:r>
            <a:r>
              <a:rPr lang="en-US" dirty="0" smtClean="0"/>
              <a:t> &amp; Green (1997):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RT for switch trials is 118ms slower compared to </a:t>
            </a:r>
            <a:r>
              <a:rPr lang="en-US" sz="1400" dirty="0" err="1" smtClean="0"/>
              <a:t>nonswitch</a:t>
            </a:r>
            <a:r>
              <a:rPr lang="en-US" sz="1400" dirty="0" smtClean="0"/>
              <a:t> trials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RT for L2 trials slower than L1 trials (63ms)</a:t>
            </a:r>
            <a:endParaRPr lang="en-US" sz="1400" dirty="0"/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“</a:t>
            </a:r>
            <a:r>
              <a:rPr lang="en-GB" sz="1400" dirty="0" smtClean="0"/>
              <a:t>Overall</a:t>
            </a:r>
            <a:r>
              <a:rPr lang="en-GB" sz="1400" dirty="0"/>
              <a:t>, we confirmed a significant effect of cost of switching between two languages in a language-specific lexical decision task both in the overall analysis and in the analysis based on a subset of high-frequency </a:t>
            </a:r>
            <a:r>
              <a:rPr lang="en-GB" sz="1400" dirty="0" smtClean="0"/>
              <a:t>words”</a:t>
            </a:r>
            <a:endParaRPr lang="en-US" sz="1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652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switch effect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5184055" cy="388778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Rodriguez-</a:t>
            </a:r>
            <a:r>
              <a:rPr lang="en-GB" dirty="0" err="1"/>
              <a:t>Fornells</a:t>
            </a:r>
            <a:r>
              <a:rPr lang="en-GB" dirty="0"/>
              <a:t> et al. (2002</a:t>
            </a:r>
            <a:r>
              <a:rPr lang="en-GB" dirty="0" smtClean="0"/>
              <a:t>):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While subjects had to respond only to words in the target language (Spanish) and reject both words in the non-target language (Catalan) and </a:t>
            </a:r>
            <a:r>
              <a:rPr lang="en-GB" sz="1400" dirty="0" err="1" smtClean="0"/>
              <a:t>pseudowords</a:t>
            </a:r>
            <a:r>
              <a:rPr lang="en-GB" sz="1400" dirty="0" smtClean="0"/>
              <a:t>, the typical modulation of the N400 component was found with respect for a target words’ frequency 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ERP effects regarding Catalan and </a:t>
            </a:r>
            <a:r>
              <a:rPr lang="en-GB" sz="1400" dirty="0" err="1" smtClean="0"/>
              <a:t>pseudowords</a:t>
            </a:r>
            <a:r>
              <a:rPr lang="en-GB" sz="1400" dirty="0" smtClean="0"/>
              <a:t> were virtually identical in both groups</a:t>
            </a:r>
          </a:p>
          <a:p>
            <a:pPr lvl="1" indent="0">
              <a:buNone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Costa &amp; </a:t>
            </a:r>
            <a:r>
              <a:rPr lang="en-GB" dirty="0" err="1" smtClean="0"/>
              <a:t>Santesteban</a:t>
            </a:r>
            <a:r>
              <a:rPr lang="en-GB" dirty="0" smtClean="0"/>
              <a:t> </a:t>
            </a:r>
            <a:r>
              <a:rPr lang="en-GB" dirty="0"/>
              <a:t>(2004</a:t>
            </a:r>
            <a:r>
              <a:rPr lang="en-GB" dirty="0" smtClean="0"/>
              <a:t>):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Asymmetrical </a:t>
            </a:r>
            <a:r>
              <a:rPr lang="en-GB" sz="1400" dirty="0"/>
              <a:t>switching costs are present for L2 learners (to switch into the dominant language is harder than to switch into the weaker language), but not for highly proficient bilinguals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In </a:t>
            </a:r>
            <a:r>
              <a:rPr lang="en-GB" sz="1400" dirty="0"/>
              <a:t>a language switching task, highly proficient bilinguals are slower in their dominant than in their non-dominant language both on switch and non-switch </a:t>
            </a:r>
            <a:r>
              <a:rPr lang="en-GB" sz="1400" dirty="0" smtClean="0"/>
              <a:t>trials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11</a:t>
            </a:fld>
            <a:endParaRPr lang="en-US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163864"/>
            <a:ext cx="3059833" cy="29969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93" y="3038824"/>
            <a:ext cx="2934485" cy="38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switch effect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9"/>
            <a:ext cx="7343775" cy="86392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Hut et al. (2017):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Switches to L2 show an increased N400m compared to Non-Switch trials or switches between native languages.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12</a:t>
            </a:fld>
            <a:endParaRPr lang="en-US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1"/>
            <a:ext cx="2160240" cy="32732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05" y="3252072"/>
            <a:ext cx="3127599" cy="32561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04" y="3252072"/>
            <a:ext cx="3192722" cy="32732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2790"/>
            <a:ext cx="3098452" cy="313414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172790"/>
            <a:ext cx="3201715" cy="31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CLINT – lexical decision task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one has used the combination of: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 lexical decision task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Two different languages (language switch)</a:t>
            </a:r>
          </a:p>
          <a:p>
            <a:pPr marL="285750" indent="-285750">
              <a:buFontTx/>
              <a:buChar char="-"/>
            </a:pPr>
            <a:r>
              <a:rPr lang="en-GB" dirty="0" err="1" smtClean="0"/>
              <a:t>Auditorily</a:t>
            </a:r>
            <a:r>
              <a:rPr lang="en-GB" dirty="0" smtClean="0"/>
              <a:t> presented stimuli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Highly language proficient subjects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ERP measurement (commonly only RTs and accuracy were investigated)</a:t>
            </a:r>
            <a:endParaRPr lang="en-GB" dirty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8125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Experimental set-up: Lexical decision task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4287296"/>
            <a:ext cx="7343775" cy="180552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Forced choice lexical decision task with instructed as fast as possible left-clicks for </a:t>
            </a:r>
            <a:r>
              <a:rPr lang="en-US" sz="1400" dirty="0" err="1" smtClean="0"/>
              <a:t>pseudowords</a:t>
            </a:r>
            <a:r>
              <a:rPr lang="en-US" sz="1400" dirty="0" smtClean="0"/>
              <a:t> and right-clicks for words (each either G or E)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Focus on language switch trials (G – E or E – G)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sequence contains: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160 German words, 160 English words, 160 </a:t>
            </a:r>
            <a:r>
              <a:rPr lang="en-US" sz="1400" dirty="0" err="1" smtClean="0"/>
              <a:t>Pseudowords</a:t>
            </a:r>
            <a:r>
              <a:rPr lang="en-US" sz="1400" dirty="0" smtClean="0"/>
              <a:t> (80G &amp; 80 E)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Each 54 G – E and E – G switch trials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Each 54 G – G and E – E non-switch trials</a:t>
            </a:r>
            <a:endParaRPr lang="en-US" sz="1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14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7" y="3717032"/>
            <a:ext cx="291946" cy="29194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01067"/>
            <a:ext cx="929655" cy="9296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139952" y="2476423"/>
            <a:ext cx="103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Pseudoword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5413548" y="2476421"/>
            <a:ext cx="670620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Word</a:t>
            </a:r>
            <a:endParaRPr lang="de-CH" sz="12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900113" y="1889747"/>
            <a:ext cx="2519759" cy="1827285"/>
          </a:xfrm>
          <a:prstGeom prst="rect">
            <a:avLst/>
          </a:prstGeom>
          <a:noFill/>
          <a:ln w="158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71600" y="3789040"/>
            <a:ext cx="727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 – G – G – E – E – G – E – P – P – …	(P: </a:t>
            </a:r>
            <a:r>
              <a:rPr lang="de-CH" sz="1200" dirty="0" err="1" smtClean="0"/>
              <a:t>Pseudoword</a:t>
            </a:r>
            <a:r>
              <a:rPr lang="de-CH" sz="1200" dirty="0" smtClean="0"/>
              <a:t> (G &amp; E); G: German </a:t>
            </a:r>
            <a:r>
              <a:rPr lang="de-CH" sz="1200" dirty="0" err="1" smtClean="0"/>
              <a:t>word</a:t>
            </a:r>
            <a:r>
              <a:rPr lang="de-CH" sz="1200" dirty="0" smtClean="0"/>
              <a:t>; E: English </a:t>
            </a:r>
            <a:r>
              <a:rPr lang="de-CH" sz="1200" dirty="0" err="1" smtClean="0"/>
              <a:t>word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907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CLINT participants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 have so far: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Interpreters:</a:t>
            </a:r>
          </a:p>
          <a:p>
            <a:pPr marL="1000125" lvl="2" indent="-285750">
              <a:buFontTx/>
              <a:buChar char="-"/>
            </a:pPr>
            <a:r>
              <a:rPr lang="en-US" sz="1400" dirty="0" smtClean="0"/>
              <a:t>23 Professionals	</a:t>
            </a:r>
          </a:p>
          <a:p>
            <a:pPr marL="1000125" lvl="2" indent="-285750">
              <a:buFontTx/>
              <a:buChar char="-"/>
            </a:pPr>
            <a:r>
              <a:rPr lang="en-US" sz="1400" dirty="0" smtClean="0"/>
              <a:t>9 MAs	</a:t>
            </a:r>
          </a:p>
          <a:p>
            <a:pPr marL="1000125" lvl="2" indent="-285750">
              <a:buFontTx/>
              <a:buChar char="-"/>
            </a:pPr>
            <a:r>
              <a:rPr lang="en-US" sz="1400" dirty="0" smtClean="0"/>
              <a:t>16 BAs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Multilingual controls:</a:t>
            </a:r>
          </a:p>
          <a:p>
            <a:pPr marL="1000125" lvl="2" indent="-285750">
              <a:buFontTx/>
              <a:buChar char="-"/>
            </a:pPr>
            <a:r>
              <a:rPr lang="en-US" sz="1400" dirty="0" smtClean="0"/>
              <a:t>3 Professionals (e.g. language teachers, journalists…)</a:t>
            </a:r>
          </a:p>
          <a:p>
            <a:pPr marL="1000125" lvl="2" indent="-285750">
              <a:buFontTx/>
              <a:buChar char="-"/>
            </a:pPr>
            <a:r>
              <a:rPr lang="en-US" sz="1400" dirty="0" smtClean="0"/>
              <a:t>2 MAs</a:t>
            </a:r>
          </a:p>
          <a:p>
            <a:pPr marL="1000125" lvl="2" indent="-285750">
              <a:buFontTx/>
              <a:buChar char="-"/>
            </a:pPr>
            <a:r>
              <a:rPr lang="en-US" sz="1400" dirty="0" smtClean="0"/>
              <a:t>4 Bas</a:t>
            </a:r>
          </a:p>
          <a:p>
            <a:pPr marL="1000125" lvl="2" indent="-285750">
              <a:buFontTx/>
              <a:buChar char="-"/>
            </a:pPr>
            <a:endParaRPr lang="en-US" sz="1400" dirty="0"/>
          </a:p>
          <a:p>
            <a:pPr marL="631825" lvl="1" indent="-285750">
              <a:buFontTx/>
              <a:buChar char="-"/>
            </a:pPr>
            <a:r>
              <a:rPr lang="en-US" dirty="0" smtClean="0"/>
              <a:t>8 pilot data sets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9605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Hypotheses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smtClean="0"/>
              <a:t>H1: </a:t>
            </a:r>
            <a:r>
              <a:rPr lang="en-US" dirty="0" smtClean="0"/>
              <a:t>Participants will show an enhanced N400 for </a:t>
            </a:r>
            <a:r>
              <a:rPr lang="en-US" dirty="0" err="1" smtClean="0"/>
              <a:t>pseudoword</a:t>
            </a:r>
            <a:r>
              <a:rPr lang="en-US" dirty="0" smtClean="0"/>
              <a:t> trials compared to word trials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H2: </a:t>
            </a:r>
            <a:r>
              <a:rPr lang="en-US" dirty="0" smtClean="0"/>
              <a:t>An enhanced N400 is expected for switch trials compared to </a:t>
            </a:r>
            <a:r>
              <a:rPr lang="en-US" dirty="0" err="1" smtClean="0"/>
              <a:t>nonswitch</a:t>
            </a:r>
            <a:r>
              <a:rPr lang="en-US" dirty="0" smtClean="0"/>
              <a:t> trials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H3</a:t>
            </a:r>
            <a:r>
              <a:rPr lang="en-US" dirty="0" smtClean="0"/>
              <a:t>: L1-L2 switches generate a higher switch cost than L2-L1 switches do (especially for trained interpreters)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25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17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22" y="1771650"/>
            <a:ext cx="5864754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18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22" y="1771650"/>
            <a:ext cx="5864754" cy="44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19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22" y="1771650"/>
            <a:ext cx="5864754" cy="44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29F3-04E4-4680-811F-ED2451AAA6EC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/>
              <a:t>Page </a:t>
            </a:r>
            <a:fld id="{097D5FEE-6A17-49DA-AA7B-FDEEE3CB28F9}" type="slidenum">
              <a:rPr lang="en-US" altLang="de-DE"/>
              <a:pPr/>
              <a:t>2</a:t>
            </a:fld>
            <a:endParaRPr lang="en-US" alt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noProof="0" dirty="0" smtClean="0"/>
              <a:t>Fundamental idea of the project</a:t>
            </a:r>
            <a:endParaRPr lang="en-US" altLang="de-DE" noProof="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de-DE" noProof="0" dirty="0" smtClean="0"/>
              <a:t>Background:</a:t>
            </a:r>
          </a:p>
          <a:p>
            <a:pPr marL="631825" lvl="1" indent="-285750">
              <a:buFontTx/>
              <a:buChar char="-"/>
            </a:pPr>
            <a:r>
              <a:rPr lang="en-US" altLang="de-DE" noProof="0" dirty="0" smtClean="0"/>
              <a:t>English as a first global lingua franca</a:t>
            </a:r>
          </a:p>
          <a:p>
            <a:pPr marL="631825" lvl="1" indent="-285750">
              <a:buFontTx/>
              <a:buChar char="-"/>
            </a:pPr>
            <a:r>
              <a:rPr lang="en-US" altLang="de-DE" noProof="0" dirty="0" smtClean="0"/>
              <a:t>Costs and consequences for non-native speakers</a:t>
            </a:r>
          </a:p>
          <a:p>
            <a:pPr marL="631825" lvl="1" indent="-285750">
              <a:buFontTx/>
              <a:buChar char="-"/>
            </a:pPr>
            <a:r>
              <a:rPr lang="en-US" altLang="de-DE" noProof="0" dirty="0" smtClean="0"/>
              <a:t>Interpreters/translators vs. untrained multilinguals</a:t>
            </a:r>
          </a:p>
          <a:p>
            <a:pPr marL="631825" lvl="1" indent="-285750">
              <a:buFontTx/>
              <a:buChar char="-"/>
            </a:pPr>
            <a:endParaRPr lang="en-US" altLang="de-DE" noProof="0" dirty="0" smtClean="0"/>
          </a:p>
          <a:p>
            <a:pPr marL="285750" indent="-285750">
              <a:buFontTx/>
              <a:buChar char="-"/>
            </a:pPr>
            <a:r>
              <a:rPr lang="en-US" altLang="de-DE" noProof="0" dirty="0" smtClean="0"/>
              <a:t>Stress and workload related impacts of English as a lingua franca (ELF) on professionals</a:t>
            </a:r>
            <a:endParaRPr lang="en-US" alt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20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6" y="1771650"/>
            <a:ext cx="5867407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21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6" y="1771650"/>
            <a:ext cx="5867406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22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6" y="1771650"/>
            <a:ext cx="5867406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23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6" y="1771650"/>
            <a:ext cx="5867406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Results: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24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6" y="1771650"/>
            <a:ext cx="5867406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Current status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Refine the MNE-Python pipeline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behavioral data analysis pipeline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Restart data acquisition: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Get more pilot data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Complete actual data </a:t>
            </a:r>
            <a:r>
              <a:rPr lang="en-US" dirty="0" err="1" smtClean="0"/>
              <a:t>aquisition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783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10749AA-474F-44C3-8A45-6BD5D3B12C3D}" type="datetime1">
              <a:rPr lang="en-US" altLang="de-DE"/>
              <a:pPr/>
              <a:t>4/28/2020</a:t>
            </a:fld>
            <a:endParaRPr lang="en-U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de-DE"/>
              <a:t>Page </a:t>
            </a:r>
            <a:fld id="{AACEFD3B-118C-4D93-A6FA-65739A06ABCA}" type="slidenum">
              <a:rPr lang="en-US" altLang="de-DE"/>
              <a:pPr/>
              <a:t>26</a:t>
            </a:fld>
            <a:endParaRPr lang="en-US" alt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noProof="0" dirty="0" smtClean="0"/>
              <a:t>Add-ons:</a:t>
            </a:r>
            <a:endParaRPr lang="en-US" altLang="de-DE" noProof="0" dirty="0"/>
          </a:p>
        </p:txBody>
      </p:sp>
    </p:spTree>
    <p:extLst>
      <p:ext uri="{BB962C8B-B14F-4D97-AF65-F5344CB8AC3E}">
        <p14:creationId xmlns:p14="http://schemas.microsoft.com/office/powerpoint/2010/main" val="2724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27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7" y="806295"/>
            <a:ext cx="5472088" cy="28591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8" y="3665460"/>
            <a:ext cx="5472085" cy="28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28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8" y="806295"/>
            <a:ext cx="5472085" cy="28591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8" y="3665460"/>
            <a:ext cx="5472085" cy="28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29</a:t>
            </a:fld>
            <a:endParaRPr lang="en-US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8" y="806295"/>
            <a:ext cx="5472085" cy="28591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8" y="3665460"/>
            <a:ext cx="5472085" cy="28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Interpreters &amp; Translators: Two </a:t>
            </a:r>
            <a:r>
              <a:rPr lang="en-US" dirty="0" smtClean="0"/>
              <a:t>PhD </a:t>
            </a:r>
            <a:r>
              <a:rPr lang="en-US" noProof="0" dirty="0" smtClean="0"/>
              <a:t>projects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Shared resources but different experimental set-ups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Project «Interpretation»: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PhD project of Michi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The focus for the rest of the presentation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Project «Translation»: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PhD project of Matthias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More information coming soon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98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30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3599695" cy="35996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7545" y="5372511"/>
            <a:ext cx="3599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Words		</a:t>
            </a:r>
            <a:r>
              <a:rPr lang="de-CH" dirty="0" err="1" smtClean="0">
                <a:solidFill>
                  <a:srgbClr val="FF0000"/>
                </a:solidFill>
              </a:rPr>
              <a:t>Pseudowords</a:t>
            </a:r>
            <a:endParaRPr lang="de-CH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39" y="1772816"/>
            <a:ext cx="4799594" cy="359969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7544" y="1294507"/>
            <a:ext cx="8064896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BVA				vs.			MNE-Python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16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31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3599695" cy="35996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7545" y="5372511"/>
            <a:ext cx="3599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Switch	</a:t>
            </a:r>
            <a:r>
              <a:rPr lang="de-CH" dirty="0"/>
              <a:t>	</a:t>
            </a:r>
            <a:r>
              <a:rPr lang="de-CH" dirty="0" err="1" smtClean="0">
                <a:solidFill>
                  <a:srgbClr val="FF0000"/>
                </a:solidFill>
              </a:rPr>
              <a:t>NonSwitch</a:t>
            </a:r>
            <a:endParaRPr lang="de-CH" dirty="0">
              <a:solidFill>
                <a:srgbClr val="FF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39" y="1772816"/>
            <a:ext cx="4799593" cy="35996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7544" y="1294507"/>
            <a:ext cx="8064896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BVA				vs.			MNE-Python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65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32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3599695" cy="35996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7545" y="5372511"/>
            <a:ext cx="3599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GG </a:t>
            </a:r>
            <a:r>
              <a:rPr lang="de-CH" dirty="0" smtClean="0">
                <a:solidFill>
                  <a:srgbClr val="FF0000"/>
                </a:solidFill>
              </a:rPr>
              <a:t>GE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>
                <a:solidFill>
                  <a:srgbClr val="00B050"/>
                </a:solidFill>
              </a:rPr>
              <a:t>EE</a:t>
            </a:r>
            <a:endParaRPr lang="de-CH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39" y="1772816"/>
            <a:ext cx="4799593" cy="35996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7544" y="1294507"/>
            <a:ext cx="8064896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BVA				vs.			MNE-Python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0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33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3599695" cy="35996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7545" y="5372511"/>
            <a:ext cx="3599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	</a:t>
            </a:r>
            <a:r>
              <a:rPr lang="de-CH" dirty="0"/>
              <a:t>	</a:t>
            </a:r>
            <a:r>
              <a:rPr lang="de-CH" dirty="0" smtClean="0">
                <a:solidFill>
                  <a:srgbClr val="FF0000"/>
                </a:solidFill>
              </a:rPr>
              <a:t>EG</a:t>
            </a:r>
            <a:endParaRPr lang="de-CH" dirty="0">
              <a:solidFill>
                <a:srgbClr val="FF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39" y="1772816"/>
            <a:ext cx="4799593" cy="35996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7544" y="1294507"/>
            <a:ext cx="8064896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BVA				vs.			MNE-Python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04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English as a lingua franca (ELF)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noProof="0" dirty="0" smtClean="0"/>
              <a:t>Defining ELF isn’t easy (e.g. Mortensen, 2013)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«</a:t>
            </a:r>
            <a:r>
              <a:rPr lang="en-US" noProof="0" dirty="0" smtClean="0"/>
              <a:t>English as a lingua franca constitutes an additionally acquired language system which serves as a common means of communication for speakers of different first languages.</a:t>
            </a:r>
            <a:r>
              <a:rPr lang="en-US" dirty="0" smtClean="0"/>
              <a:t>» (Vienna-Oxford International Corpus of English (VOICE) FAQ; </a:t>
            </a:r>
            <a:r>
              <a:rPr lang="en-US" dirty="0" err="1" smtClean="0"/>
              <a:t>Seidlhofer</a:t>
            </a:r>
            <a:r>
              <a:rPr lang="en-US" dirty="0" smtClean="0"/>
              <a:t>)</a:t>
            </a:r>
            <a:endParaRPr lang="en-US" noProof="0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ELF is NOT a variety of English, but the use of English in ELF situations/scenarios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According to corpus studies (</a:t>
            </a:r>
            <a:r>
              <a:rPr lang="en-US" dirty="0" err="1" smtClean="0"/>
              <a:t>Laitinen</a:t>
            </a:r>
            <a:r>
              <a:rPr lang="en-US" dirty="0" smtClean="0"/>
              <a:t>, 2018) ELF differs from English as a foreign language (EFL) on structural grounds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noProof="0" dirty="0" smtClean="0"/>
          </a:p>
          <a:p>
            <a:pPr marL="285750" indent="-285750">
              <a:buFontTx/>
              <a:buChar char="-"/>
            </a:pP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435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English as a lingua franca (ELF)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35</a:t>
            </a:fld>
            <a:endParaRPr lang="en-US" alt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00113" y="2204864"/>
            <a:ext cx="7343775" cy="360040"/>
          </a:xfrm>
        </p:spPr>
        <p:txBody>
          <a:bodyPr/>
          <a:lstStyle/>
          <a:p>
            <a:r>
              <a:rPr lang="en-US" dirty="0" smtClean="0"/>
              <a:t>ELF in relation to EFL </a:t>
            </a:r>
            <a:r>
              <a:rPr lang="en-US" sz="1100" dirty="0" smtClean="0"/>
              <a:t>(based on Jenkins et al., 2011, p.284; from slides of Albl-Mikasa, 2018)</a:t>
            </a:r>
            <a:endParaRPr lang="en-US" sz="1100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17306"/>
              </p:ext>
            </p:extLst>
          </p:nvPr>
        </p:nvGraphicFramePr>
        <p:xfrm>
          <a:off x="900110" y="2564905"/>
          <a:ext cx="7343776" cy="38507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1966524602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26038063"/>
                    </a:ext>
                  </a:extLst>
                </a:gridCol>
              </a:tblGrid>
              <a:tr h="37088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EFL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ELF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884"/>
                  </a:ext>
                </a:extLst>
              </a:tr>
              <a:tr h="37088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Standard English as norm and benchmark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English varieties described independently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53715"/>
                  </a:ext>
                </a:extLst>
              </a:tr>
              <a:tr h="37088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EFL: deficient (deficit perspective)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ELF: different (</a:t>
                      </a:r>
                      <a:r>
                        <a:rPr lang="en-US" noProof="0" dirty="0" err="1" smtClean="0"/>
                        <a:t>liberational</a:t>
                      </a:r>
                      <a:r>
                        <a:rPr lang="en-US" noProof="0" dirty="0" smtClean="0"/>
                        <a:t> perspective)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6310"/>
                  </a:ext>
                </a:extLst>
              </a:tr>
              <a:tr h="37088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Deviations from standard indicative of incompetency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Deviations from standard regarded as manifestations of language contact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7143"/>
                  </a:ext>
                </a:extLst>
              </a:tr>
              <a:tr h="37088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Aim: correctness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Aim: successful communication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6174"/>
                  </a:ext>
                </a:extLst>
              </a:tr>
              <a:tr h="370883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Emphasis on form</a:t>
                      </a:r>
                      <a:r>
                        <a:rPr lang="en-US" baseline="0" noProof="0" dirty="0" smtClean="0"/>
                        <a:t> (-&gt; errors)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Emphasis on function: solidarity, accommodation, communicative-strategic approach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8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Workload measurement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Gevins</a:t>
            </a:r>
            <a:r>
              <a:rPr lang="en-US" dirty="0" smtClean="0"/>
              <a:t> (1997): 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frontal midline theta: 	increased magnitude with increased memory 				load</a:t>
            </a:r>
          </a:p>
          <a:p>
            <a:pPr marL="631825" lvl="1" indent="-285750">
              <a:buFontTx/>
              <a:buChar char="-"/>
            </a:pPr>
            <a:r>
              <a:rPr lang="en-US" dirty="0" err="1" smtClean="0"/>
              <a:t>Parietocentral</a:t>
            </a:r>
            <a:r>
              <a:rPr lang="en-US" dirty="0" smtClean="0"/>
              <a:t> alpha:	decreased magnitude with increased memory 				load</a:t>
            </a:r>
          </a:p>
          <a:p>
            <a:pPr marL="631825" lvl="1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Often just frontal theta is used as workload measurement</a:t>
            </a:r>
          </a:p>
          <a:p>
            <a:pPr marL="631825" lvl="1" indent="-285750">
              <a:buFontTx/>
              <a:buChar char="-"/>
            </a:pPr>
            <a:r>
              <a:rPr lang="en-US" sz="1400" dirty="0" smtClean="0"/>
              <a:t>(i.e. Cavanagh &amp; Frank, 2014; </a:t>
            </a:r>
            <a:r>
              <a:rPr lang="en-US" sz="1400" dirty="0" err="1" smtClean="0"/>
              <a:t>Doppelmayr</a:t>
            </a:r>
            <a:r>
              <a:rPr lang="en-US" sz="1400" dirty="0" smtClean="0"/>
              <a:t>, </a:t>
            </a:r>
            <a:r>
              <a:rPr lang="en-US" sz="1400" dirty="0" err="1" smtClean="0"/>
              <a:t>Finkenzeller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Sauseng</a:t>
            </a:r>
            <a:r>
              <a:rPr lang="en-US" sz="1400" dirty="0" smtClean="0"/>
              <a:t>, 2008; Ishii et al.1999; Kubota et al. 2001; </a:t>
            </a:r>
            <a:r>
              <a:rPr lang="en-US" sz="1400" dirty="0" err="1" smtClean="0"/>
              <a:t>Luu</a:t>
            </a:r>
            <a:r>
              <a:rPr lang="en-US" sz="1400" dirty="0" smtClean="0"/>
              <a:t>, Tucker &amp; </a:t>
            </a:r>
            <a:r>
              <a:rPr lang="en-US" sz="1400" dirty="0" err="1" smtClean="0"/>
              <a:t>Makeig</a:t>
            </a:r>
            <a:r>
              <a:rPr lang="en-US" sz="1400" dirty="0" smtClean="0"/>
              <a:t>, 2004; </a:t>
            </a:r>
            <a:r>
              <a:rPr lang="en-US" sz="1400" dirty="0" err="1" smtClean="0"/>
              <a:t>Rutishauser</a:t>
            </a:r>
            <a:r>
              <a:rPr lang="en-US" sz="1400" dirty="0" smtClean="0"/>
              <a:t> et al., 2010; </a:t>
            </a:r>
            <a:r>
              <a:rPr lang="en-US" sz="1400" dirty="0" err="1" smtClean="0"/>
              <a:t>Sammer</a:t>
            </a:r>
            <a:r>
              <a:rPr lang="en-US" sz="1400" dirty="0" smtClean="0"/>
              <a:t> et al. 2007)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911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Workload measurement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The theta </a:t>
            </a:r>
            <a:r>
              <a:rPr lang="en-US" dirty="0" err="1" smtClean="0"/>
              <a:t>Fz</a:t>
            </a:r>
            <a:r>
              <a:rPr lang="en-US" dirty="0" smtClean="0"/>
              <a:t>/alpha </a:t>
            </a:r>
            <a:r>
              <a:rPr lang="en-US" dirty="0" err="1" smtClean="0"/>
              <a:t>Pz</a:t>
            </a:r>
            <a:r>
              <a:rPr lang="en-US" dirty="0" smtClean="0"/>
              <a:t>-Ratio: (Holm et al., 2009)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Value of index increases with increasing cognitive task demands</a:t>
            </a:r>
          </a:p>
          <a:p>
            <a:pPr marL="631825" lvl="1" indent="-285750">
              <a:buFontTx/>
              <a:buChar char="-"/>
            </a:pPr>
            <a:r>
              <a:rPr lang="en-US" dirty="0" smtClean="0"/>
              <a:t>Theta </a:t>
            </a:r>
            <a:r>
              <a:rPr lang="en-US" dirty="0" err="1" smtClean="0"/>
              <a:t>Fz</a:t>
            </a:r>
            <a:r>
              <a:rPr lang="en-US" dirty="0" smtClean="0"/>
              <a:t>/alpha </a:t>
            </a:r>
            <a:r>
              <a:rPr lang="en-US" dirty="0" err="1" smtClean="0"/>
              <a:t>Pz</a:t>
            </a:r>
            <a:r>
              <a:rPr lang="en-US" dirty="0" smtClean="0"/>
              <a:t> ratio is more sensitive in detecting increased task demands than the absolute power values of frontal theta and parietal alpha (Holm et al., 2009)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In-house application: </a:t>
            </a: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Casutt</a:t>
            </a:r>
            <a:r>
              <a:rPr lang="en-US" dirty="0" smtClean="0"/>
              <a:t>, Martin &amp; Jäncke (2016)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37</a:t>
            </a:fld>
            <a:endParaRPr lang="en-US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62499" t="25199" r="18172" b="48971"/>
          <a:stretch/>
        </p:blipFill>
        <p:spPr>
          <a:xfrm>
            <a:off x="1115616" y="4077072"/>
            <a:ext cx="4680520" cy="21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Workload measurement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Psychological or mental stress has strong effects on heart rate and skin conductance (</a:t>
            </a:r>
            <a:r>
              <a:rPr lang="en-US" sz="1600" dirty="0" err="1" smtClean="0"/>
              <a:t>Boucsein</a:t>
            </a:r>
            <a:r>
              <a:rPr lang="en-US" sz="1600" dirty="0" smtClean="0"/>
              <a:t>, 1992; Reinhardt et al., 2012)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Electrocardiogram data</a:t>
            </a:r>
          </a:p>
          <a:p>
            <a:pPr marL="631825" lvl="1" indent="-285750">
              <a:buFontTx/>
              <a:buChar char="-"/>
            </a:pPr>
            <a:r>
              <a:rPr lang="en-US" sz="1600" dirty="0" smtClean="0"/>
              <a:t>Shorter inter-beat interval (IBI) during tasks with high cognitive demands (e.g. </a:t>
            </a:r>
            <a:r>
              <a:rPr lang="en-US" sz="1600" dirty="0" err="1" smtClean="0"/>
              <a:t>Fairclough</a:t>
            </a:r>
            <a:r>
              <a:rPr lang="en-US" sz="1600" dirty="0" smtClean="0"/>
              <a:t> et al., 2005)</a:t>
            </a:r>
          </a:p>
          <a:p>
            <a:pPr marL="631825" lvl="1" indent="-285750">
              <a:buFontTx/>
              <a:buChar char="-"/>
            </a:pPr>
            <a:r>
              <a:rPr lang="en-US" sz="1600" dirty="0" smtClean="0"/>
              <a:t>Relation of theta band activities and cardiac autonomic functions (e.g. Kubota et al. 2001)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Skin response data</a:t>
            </a:r>
          </a:p>
          <a:p>
            <a:pPr marL="631825" lvl="1" indent="-285750">
              <a:buFontTx/>
              <a:buChar char="-"/>
            </a:pPr>
            <a:r>
              <a:rPr lang="en-US" sz="1600" dirty="0" smtClean="0"/>
              <a:t>Higher levels of skin conductance with increased workload (e.g. </a:t>
            </a:r>
            <a:r>
              <a:rPr lang="en-US" sz="1600" dirty="0" err="1" smtClean="0"/>
              <a:t>Mühl</a:t>
            </a:r>
            <a:r>
              <a:rPr lang="en-US" sz="1600" dirty="0" smtClean="0"/>
              <a:t>, </a:t>
            </a:r>
            <a:r>
              <a:rPr lang="en-US" sz="1600" dirty="0" err="1" smtClean="0"/>
              <a:t>Jeunet</a:t>
            </a:r>
            <a:r>
              <a:rPr lang="en-US" sz="1600" dirty="0" smtClean="0"/>
              <a:t> &amp; </a:t>
            </a:r>
            <a:r>
              <a:rPr lang="en-US" sz="1600" dirty="0" err="1" smtClean="0"/>
              <a:t>Lotte</a:t>
            </a:r>
            <a:r>
              <a:rPr lang="en-US" sz="1600" dirty="0" smtClean="0"/>
              <a:t>, 2014)</a:t>
            </a:r>
          </a:p>
          <a:p>
            <a:pPr marL="631825" lvl="1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Neurophysiological signals can classify workload with an accuracy of about 75% (</a:t>
            </a:r>
            <a:r>
              <a:rPr lang="en-US" sz="1600" dirty="0" err="1" smtClean="0"/>
              <a:t>Brouwer</a:t>
            </a:r>
            <a:r>
              <a:rPr lang="en-US" sz="1600" dirty="0" smtClean="0"/>
              <a:t> et al., 2012; Grimes et al., 2008; </a:t>
            </a:r>
            <a:r>
              <a:rPr lang="en-US" sz="1600" dirty="0" err="1" smtClean="0"/>
              <a:t>Mühl</a:t>
            </a:r>
            <a:r>
              <a:rPr lang="en-US" sz="1600" dirty="0" smtClean="0"/>
              <a:t>, </a:t>
            </a:r>
            <a:r>
              <a:rPr lang="en-US" sz="1600" dirty="0" err="1" smtClean="0"/>
              <a:t>Jeunet</a:t>
            </a:r>
            <a:r>
              <a:rPr lang="en-US" sz="1600" dirty="0" smtClean="0"/>
              <a:t> &amp; </a:t>
            </a:r>
            <a:r>
              <a:rPr lang="en-US" sz="1600" dirty="0" err="1" smtClean="0"/>
              <a:t>Lotte</a:t>
            </a:r>
            <a:r>
              <a:rPr lang="en-US" sz="1600" dirty="0" smtClean="0"/>
              <a:t>, 2014).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38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742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268413"/>
            <a:ext cx="7416303" cy="503237"/>
          </a:xfrm>
        </p:spPr>
        <p:txBody>
          <a:bodyPr/>
          <a:lstStyle/>
          <a:p>
            <a:r>
              <a:rPr lang="en-US" noProof="0" dirty="0" smtClean="0"/>
              <a:t>Experimental set-up for the interpreters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4</a:t>
            </a:fld>
            <a:endParaRPr lang="en-US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793246"/>
            <a:ext cx="2714049" cy="101314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939260"/>
            <a:ext cx="2736304" cy="185398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575886" y="2585317"/>
            <a:ext cx="15841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EEG </a:t>
            </a:r>
            <a:r>
              <a:rPr lang="de-CH" dirty="0" err="1" smtClean="0"/>
              <a:t>system</a:t>
            </a:r>
            <a:r>
              <a:rPr lang="de-CH" dirty="0" smtClean="0"/>
              <a:t>:</a:t>
            </a:r>
            <a:endParaRPr lang="de-CH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40" y="2319451"/>
            <a:ext cx="2581089" cy="3657373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702140" y="1965508"/>
            <a:ext cx="15841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The design: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03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268413"/>
            <a:ext cx="7416303" cy="503237"/>
          </a:xfrm>
        </p:spPr>
        <p:txBody>
          <a:bodyPr/>
          <a:lstStyle/>
          <a:p>
            <a:r>
              <a:rPr lang="en-US" noProof="0" dirty="0" smtClean="0"/>
              <a:t>Experimental set-up for the interpreters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5</a:t>
            </a:fld>
            <a:endParaRPr lang="en-US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793246"/>
            <a:ext cx="2714049" cy="101314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939260"/>
            <a:ext cx="2736304" cy="185398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575886" y="2585317"/>
            <a:ext cx="15841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EEG </a:t>
            </a:r>
            <a:r>
              <a:rPr lang="de-CH" dirty="0" err="1" smtClean="0"/>
              <a:t>system</a:t>
            </a:r>
            <a:r>
              <a:rPr lang="de-CH" dirty="0" smtClean="0"/>
              <a:t>: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1702140" y="1965508"/>
            <a:ext cx="15841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The design:</a:t>
            </a:r>
            <a:endParaRPr lang="de-CH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51" y="89338"/>
            <a:ext cx="4670060" cy="661742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 bwMode="auto">
          <a:xfrm>
            <a:off x="2555776" y="6021288"/>
            <a:ext cx="3960440" cy="6854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Lexical Decision Task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9"/>
            <a:ext cx="7343775" cy="151199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Goal: measure (speed of) lexical access </a:t>
            </a:r>
            <a:r>
              <a:rPr lang="en-US" sz="1000" dirty="0" smtClean="0"/>
              <a:t>(</a:t>
            </a:r>
            <a:r>
              <a:rPr lang="en-US" sz="1000" dirty="0" err="1" smtClean="0"/>
              <a:t>i.e</a:t>
            </a:r>
            <a:r>
              <a:rPr lang="en-US" sz="1000" dirty="0" smtClean="0"/>
              <a:t> </a:t>
            </a:r>
            <a:r>
              <a:rPr lang="en-GB" sz="1000" dirty="0" err="1" smtClean="0"/>
              <a:t>Balota</a:t>
            </a:r>
            <a:r>
              <a:rPr lang="en-GB" sz="1000" dirty="0" smtClean="0"/>
              <a:t> &amp; </a:t>
            </a:r>
            <a:r>
              <a:rPr lang="en-GB" sz="1000" dirty="0" err="1" smtClean="0"/>
              <a:t>Chumbley</a:t>
            </a:r>
            <a:r>
              <a:rPr lang="en-GB" sz="1000" dirty="0" smtClean="0"/>
              <a:t> </a:t>
            </a:r>
            <a:r>
              <a:rPr lang="en-GB" sz="1000" dirty="0"/>
              <a:t>(1984</a:t>
            </a:r>
            <a:r>
              <a:rPr lang="en-GB" sz="1000" dirty="0" smtClean="0"/>
              <a:t>), Barber et al. (2013), </a:t>
            </a:r>
            <a:r>
              <a:rPr lang="en-GB" sz="1000" dirty="0" err="1" smtClean="0"/>
              <a:t>Goldinger</a:t>
            </a:r>
            <a:r>
              <a:rPr lang="en-GB" sz="1000" dirty="0" smtClean="0"/>
              <a:t> (</a:t>
            </a:r>
            <a:r>
              <a:rPr lang="en-GB" sz="1000" dirty="0"/>
              <a:t>1996</a:t>
            </a:r>
            <a:r>
              <a:rPr lang="en-GB" sz="1000" dirty="0" smtClean="0"/>
              <a:t>))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Task: to discriminate between word and non-word or </a:t>
            </a:r>
            <a:r>
              <a:rPr lang="en-GB" dirty="0" err="1" smtClean="0"/>
              <a:t>pseudoword</a:t>
            </a:r>
            <a:r>
              <a:rPr lang="en-GB" dirty="0" smtClean="0"/>
              <a:t> stimuli (usually stated per button click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/>
              <a:t>Two</a:t>
            </a:r>
            <a:r>
              <a:rPr lang="de-CH" dirty="0" smtClean="0"/>
              <a:t>-alternative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 smtClean="0"/>
              <a:t>choice</a:t>
            </a:r>
            <a:r>
              <a:rPr lang="en-GB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Stimuli can be presented visually or </a:t>
            </a:r>
            <a:r>
              <a:rPr lang="en-GB" dirty="0" err="1" smtClean="0"/>
              <a:t>auditorily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6</a:t>
            </a:fld>
            <a:endParaRPr lang="en-US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63" y="3717033"/>
            <a:ext cx="4436635" cy="25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98191" y="6237033"/>
            <a:ext cx="14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Laurence et al. (2018)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1681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</a:t>
            </a:r>
            <a:r>
              <a:rPr lang="en-US" dirty="0" err="1" smtClean="0"/>
              <a:t>Pseudoword</a:t>
            </a:r>
            <a:r>
              <a:rPr lang="en-US" dirty="0" smtClean="0"/>
              <a:t> effect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Kutas</a:t>
            </a:r>
            <a:r>
              <a:rPr lang="en-US" dirty="0" smtClean="0"/>
              <a:t> &amp; </a:t>
            </a:r>
            <a:r>
              <a:rPr lang="en-US" dirty="0" err="1" smtClean="0"/>
              <a:t>Federmeier</a:t>
            </a:r>
            <a:r>
              <a:rPr lang="en-US" dirty="0" smtClean="0"/>
              <a:t> (2011): </a:t>
            </a:r>
          </a:p>
          <a:p>
            <a:pPr marL="631825" lvl="1" indent="-285750">
              <a:buFontTx/>
              <a:buChar char="-"/>
            </a:pPr>
            <a:r>
              <a:rPr lang="en-US" sz="1400" dirty="0" err="1" smtClean="0"/>
              <a:t>pseudowords</a:t>
            </a:r>
            <a:r>
              <a:rPr lang="en-US" sz="1400" dirty="0" smtClean="0"/>
              <a:t> elicit a larger N400 component</a:t>
            </a:r>
          </a:p>
          <a:p>
            <a:pPr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than words do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Friedrich, </a:t>
            </a:r>
            <a:r>
              <a:rPr lang="en-US" dirty="0" err="1" smtClean="0"/>
              <a:t>Eulitz</a:t>
            </a:r>
            <a:r>
              <a:rPr lang="en-US" dirty="0" smtClean="0"/>
              <a:t> &amp; </a:t>
            </a:r>
            <a:r>
              <a:rPr lang="en-US" dirty="0" err="1" smtClean="0"/>
              <a:t>Lahiri</a:t>
            </a:r>
            <a:r>
              <a:rPr lang="en-US" dirty="0" smtClean="0"/>
              <a:t> (2006):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N400 </a:t>
            </a:r>
            <a:r>
              <a:rPr lang="en-GB" sz="1400" dirty="0"/>
              <a:t>amplitudes for </a:t>
            </a:r>
            <a:r>
              <a:rPr lang="en-GB" sz="1400" dirty="0" err="1"/>
              <a:t>pseudowords</a:t>
            </a:r>
            <a:r>
              <a:rPr lang="en-GB" sz="1400" dirty="0"/>
              <a:t> </a:t>
            </a:r>
            <a:r>
              <a:rPr lang="en-GB" sz="1400" dirty="0" smtClean="0"/>
              <a:t>&gt; words.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Non-coronal </a:t>
            </a:r>
            <a:r>
              <a:rPr lang="en-GB" sz="1400" dirty="0" err="1" smtClean="0"/>
              <a:t>pseudowords</a:t>
            </a:r>
            <a:r>
              <a:rPr lang="en-GB" sz="1400" dirty="0" smtClean="0"/>
              <a:t> </a:t>
            </a:r>
            <a:r>
              <a:rPr lang="en-GB" sz="1400" dirty="0"/>
              <a:t>are accepted as </a:t>
            </a:r>
            <a:r>
              <a:rPr lang="en-GB" sz="1400" dirty="0" smtClean="0"/>
              <a:t>words</a:t>
            </a:r>
          </a:p>
          <a:p>
            <a:pPr lvl="1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 </a:t>
            </a:r>
            <a:r>
              <a:rPr lang="en-GB" sz="1400" dirty="0"/>
              <a:t>longer than the coronal </a:t>
            </a:r>
            <a:r>
              <a:rPr lang="en-GB" sz="1400" dirty="0" smtClean="0"/>
              <a:t>variants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Lima &amp; Huntsman (1997):</a:t>
            </a:r>
          </a:p>
          <a:p>
            <a:pPr marL="631825" lvl="1" indent="-285750">
              <a:buFontTx/>
              <a:buChar char="-"/>
            </a:pPr>
            <a:r>
              <a:rPr lang="en-GB" sz="1400" dirty="0"/>
              <a:t>B</a:t>
            </a:r>
            <a:r>
              <a:rPr lang="en-GB" sz="1400" dirty="0" smtClean="0"/>
              <a:t>oth </a:t>
            </a:r>
            <a:r>
              <a:rPr lang="en-GB" sz="1400" dirty="0"/>
              <a:t>word and </a:t>
            </a:r>
            <a:r>
              <a:rPr lang="en-GB" sz="1400" dirty="0" err="1"/>
              <a:t>nonword</a:t>
            </a:r>
            <a:r>
              <a:rPr lang="en-GB" sz="1400" dirty="0"/>
              <a:t> responses were significantly slower when the previous trial </a:t>
            </a:r>
            <a:r>
              <a:rPr lang="en-GB" sz="1400" dirty="0" smtClean="0"/>
              <a:t>has </a:t>
            </a:r>
            <a:r>
              <a:rPr lang="en-GB" sz="1400" dirty="0"/>
              <a:t>involved a </a:t>
            </a:r>
            <a:r>
              <a:rPr lang="en-GB" sz="1400" dirty="0" err="1"/>
              <a:t>nonword</a:t>
            </a:r>
            <a:r>
              <a:rPr lang="en-GB" sz="1400" dirty="0"/>
              <a:t> than when it </a:t>
            </a:r>
            <a:r>
              <a:rPr lang="en-GB" sz="1400" dirty="0" smtClean="0"/>
              <a:t>has </a:t>
            </a:r>
            <a:r>
              <a:rPr lang="en-GB" sz="1400" dirty="0"/>
              <a:t>involved a </a:t>
            </a:r>
            <a:r>
              <a:rPr lang="en-GB" sz="1400" dirty="0" smtClean="0"/>
              <a:t>word.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Responses </a:t>
            </a:r>
            <a:r>
              <a:rPr lang="en-GB" sz="1400" dirty="0"/>
              <a:t>to </a:t>
            </a:r>
            <a:r>
              <a:rPr lang="en-GB" sz="1400" dirty="0" err="1"/>
              <a:t>nonwords</a:t>
            </a:r>
            <a:r>
              <a:rPr lang="en-GB" sz="1400" dirty="0"/>
              <a:t> and </a:t>
            </a:r>
            <a:r>
              <a:rPr lang="en-GB" sz="1400" dirty="0" err="1"/>
              <a:t>pseudohomophones</a:t>
            </a:r>
            <a:r>
              <a:rPr lang="en-GB" sz="1400" dirty="0"/>
              <a:t> were significantly slower when the previous trial </a:t>
            </a:r>
            <a:r>
              <a:rPr lang="en-GB" sz="1400" dirty="0" smtClean="0"/>
              <a:t>has </a:t>
            </a:r>
            <a:r>
              <a:rPr lang="en-GB" sz="1400" dirty="0"/>
              <a:t>involved a </a:t>
            </a:r>
            <a:r>
              <a:rPr lang="en-GB" sz="1400" dirty="0" err="1"/>
              <a:t>nonword</a:t>
            </a:r>
            <a:r>
              <a:rPr lang="en-GB" sz="1400" dirty="0"/>
              <a:t> or a </a:t>
            </a:r>
            <a:r>
              <a:rPr lang="en-GB" sz="1400" dirty="0" err="1"/>
              <a:t>pseudohomophone</a:t>
            </a:r>
            <a:r>
              <a:rPr lang="en-GB" sz="1400" dirty="0"/>
              <a:t> than when it </a:t>
            </a:r>
            <a:r>
              <a:rPr lang="en-GB" sz="1400" dirty="0" smtClean="0"/>
              <a:t>has </a:t>
            </a:r>
            <a:r>
              <a:rPr lang="en-GB" sz="1400" dirty="0"/>
              <a:t>involved a </a:t>
            </a:r>
            <a:r>
              <a:rPr lang="en-GB" sz="1400" dirty="0" smtClean="0"/>
              <a:t>word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However</a:t>
            </a:r>
            <a:r>
              <a:rPr lang="en-GB" sz="1400" dirty="0"/>
              <a:t>, responses to words were not influenced by the nature of the previous trial</a:t>
            </a:r>
            <a:endParaRPr lang="en-US" sz="1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smtClean="0"/>
              <a:t>Page </a:t>
            </a:r>
            <a:fld id="{306BF85D-5A8C-461E-ACE4-E6B286D1B842}" type="slidenum">
              <a:rPr lang="en-US" altLang="de-DE" smtClean="0"/>
              <a:pPr/>
              <a:t>7</a:t>
            </a:fld>
            <a:endParaRPr lang="en-US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8" y="791391"/>
            <a:ext cx="7419863" cy="55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2875 -0.1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7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</a:t>
            </a:r>
            <a:r>
              <a:rPr lang="en-US" dirty="0" err="1"/>
              <a:t>Pseudoword</a:t>
            </a:r>
            <a:r>
              <a:rPr lang="en-US" dirty="0"/>
              <a:t> effect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Specht et al. (2003):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Lexical </a:t>
            </a:r>
            <a:r>
              <a:rPr lang="en-GB" sz="1400" dirty="0"/>
              <a:t>decision during a </a:t>
            </a:r>
            <a:r>
              <a:rPr lang="en-GB" sz="1400" dirty="0" err="1"/>
              <a:t>nonword</a:t>
            </a:r>
            <a:r>
              <a:rPr lang="en-GB" sz="1400" dirty="0"/>
              <a:t> task is mainly based on a phonological discrimination process, whereas a </a:t>
            </a:r>
            <a:r>
              <a:rPr lang="en-GB" sz="1400" dirty="0" err="1"/>
              <a:t>pseudoword</a:t>
            </a:r>
            <a:r>
              <a:rPr lang="en-GB" sz="1400" dirty="0"/>
              <a:t> task more strongly requires lexical access resulting in activation of BA </a:t>
            </a:r>
            <a:r>
              <a:rPr lang="en-GB" sz="1400" dirty="0" smtClean="0"/>
              <a:t>47</a:t>
            </a:r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dirty="0" smtClean="0"/>
              <a:t>Page </a:t>
            </a:r>
            <a:fld id="{306BF85D-5A8C-461E-ACE4-E6B286D1B842}" type="slidenum">
              <a:rPr lang="en-US" altLang="de-DE" smtClean="0"/>
              <a:pPr/>
              <a:t>8</a:t>
            </a:fld>
            <a:endParaRPr lang="en-US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0" y="3458272"/>
            <a:ext cx="659222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frequency effect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Goh et al. (2009):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High-density </a:t>
            </a:r>
            <a:r>
              <a:rPr lang="en-GB" sz="1400" dirty="0"/>
              <a:t>words elicit slower RTs than low-density words &amp; high-frequency words elicit faster RTs than low-frequency </a:t>
            </a:r>
            <a:r>
              <a:rPr lang="en-GB" sz="1400" dirty="0" smtClean="0"/>
              <a:t>words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Frequency </a:t>
            </a:r>
            <a:r>
              <a:rPr lang="en-GB" sz="1400" dirty="0"/>
              <a:t>effects were larger for low-density words than for high density </a:t>
            </a:r>
            <a:r>
              <a:rPr lang="en-GB" sz="1400" dirty="0" smtClean="0"/>
              <a:t>words</a:t>
            </a:r>
          </a:p>
          <a:p>
            <a:pPr marL="631825" lvl="1" indent="-285750">
              <a:buFontTx/>
              <a:buChar char="-"/>
            </a:pPr>
            <a:r>
              <a:rPr lang="en-GB" sz="1400" dirty="0" smtClean="0"/>
              <a:t>Word frequency </a:t>
            </a:r>
            <a:r>
              <a:rPr lang="en-GB" sz="1400" dirty="0"/>
              <a:t>plays a role in early auditory word recognition only when there is relatively little competition between similar-sounding words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B59-510A-42D3-A67A-A101FF683948}" type="datetime1">
              <a:rPr lang="en-US" altLang="de-DE" smtClean="0"/>
              <a:pPr/>
              <a:t>4/28/2020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dirty="0" smtClean="0"/>
              <a:t>CLINT, Michael Boos</a:t>
            </a:r>
            <a:endParaRPr lang="en-US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de-DE" dirty="0" smtClean="0"/>
              <a:t>Page </a:t>
            </a:r>
            <a:fld id="{306BF85D-5A8C-461E-ACE4-E6B286D1B842}" type="slidenum">
              <a:rPr lang="en-US" altLang="de-DE" smtClean="0"/>
              <a:pPr/>
              <a:t>9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987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A3ADB7"/>
      </a:accent2>
      <a:accent3>
        <a:srgbClr val="FFFFFF"/>
      </a:accent3>
      <a:accent4>
        <a:srgbClr val="000000"/>
      </a:accent4>
      <a:accent5>
        <a:srgbClr val="AAACCF"/>
      </a:accent5>
      <a:accent6>
        <a:srgbClr val="939CA6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uzh_praesentation_e</Template>
  <TotalTime>0</TotalTime>
  <Words>1457</Words>
  <Application>Microsoft Office PowerPoint</Application>
  <PresentationFormat>Bildschirmpräsentation (4:3)</PresentationFormat>
  <Paragraphs>293</Paragraphs>
  <Slides>38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Arial</vt:lpstr>
      <vt:lpstr>Wingdings</vt:lpstr>
      <vt:lpstr>Standarddesign</vt:lpstr>
      <vt:lpstr>CLINT: Cognitive Load in Interpreting and Translation</vt:lpstr>
      <vt:lpstr>Fundamental idea of the project</vt:lpstr>
      <vt:lpstr>Interpreters &amp; Translators: Two PhD projects</vt:lpstr>
      <vt:lpstr>Experimental set-up for the interpreters</vt:lpstr>
      <vt:lpstr>Experimental set-up for the interpreters</vt:lpstr>
      <vt:lpstr>The Lexical Decision Task</vt:lpstr>
      <vt:lpstr>Word-Pseudoword effect</vt:lpstr>
      <vt:lpstr>Word-Pseudoword effect</vt:lpstr>
      <vt:lpstr>Word frequency effect</vt:lpstr>
      <vt:lpstr>Language switch effect</vt:lpstr>
      <vt:lpstr>Language switch effect</vt:lpstr>
      <vt:lpstr>Language switch effect</vt:lpstr>
      <vt:lpstr>CLINT – lexical decision task</vt:lpstr>
      <vt:lpstr>Experimental set-up: Lexical decision task</vt:lpstr>
      <vt:lpstr>CLINT participants</vt:lpstr>
      <vt:lpstr>Hypotheses</vt:lpstr>
      <vt:lpstr>Results:</vt:lpstr>
      <vt:lpstr>Results:</vt:lpstr>
      <vt:lpstr>Results:</vt:lpstr>
      <vt:lpstr>Results:</vt:lpstr>
      <vt:lpstr>Results:</vt:lpstr>
      <vt:lpstr>Results:</vt:lpstr>
      <vt:lpstr>Results:</vt:lpstr>
      <vt:lpstr>Results:</vt:lpstr>
      <vt:lpstr>Current status</vt:lpstr>
      <vt:lpstr>Add-ons: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is English as a lingua franca (ELF)</vt:lpstr>
      <vt:lpstr>What is English as a lingua franca (ELF)</vt:lpstr>
      <vt:lpstr>Workload measurement</vt:lpstr>
      <vt:lpstr>Workload measurement</vt:lpstr>
      <vt:lpstr>Workload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creator>Michi</dc:creator>
  <dc:description>Vorlage uzh_praesentation_e MSO2003 v1 7.5.2010</dc:description>
  <cp:lastModifiedBy>Michi</cp:lastModifiedBy>
  <cp:revision>118</cp:revision>
  <dcterms:created xsi:type="dcterms:W3CDTF">2018-09-12T11:45:47Z</dcterms:created>
  <dcterms:modified xsi:type="dcterms:W3CDTF">2020-04-28T14:05:34Z</dcterms:modified>
</cp:coreProperties>
</file>