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57" r:id="rId3"/>
    <p:sldId id="258" r:id="rId4"/>
    <p:sldId id="267" r:id="rId5"/>
    <p:sldId id="260" r:id="rId6"/>
    <p:sldId id="261" r:id="rId7"/>
    <p:sldId id="259" r:id="rId8"/>
    <p:sldId id="271" r:id="rId9"/>
    <p:sldId id="273" r:id="rId10"/>
    <p:sldId id="274" r:id="rId11"/>
    <p:sldId id="275" r:id="rId12"/>
    <p:sldId id="302" r:id="rId13"/>
    <p:sldId id="304" r:id="rId14"/>
    <p:sldId id="272" r:id="rId15"/>
    <p:sldId id="303" r:id="rId16"/>
    <p:sldId id="277" r:id="rId17"/>
    <p:sldId id="269" r:id="rId18"/>
    <p:sldId id="278" r:id="rId19"/>
    <p:sldId id="270"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Lst>
  <p:sldSz cx="9144000" cy="6858000" type="screen4x3"/>
  <p:notesSz cx="6400800" cy="8686800"/>
  <p:defaultTextStyle>
    <a:defPPr>
      <a:defRPr lang="de-CH"/>
    </a:defPPr>
    <a:lvl1pPr algn="l" rtl="0" fontAlgn="base">
      <a:spcBef>
        <a:spcPct val="0"/>
      </a:spcBef>
      <a:spcAft>
        <a:spcPct val="0"/>
      </a:spcAft>
      <a:defRPr sz="1700" kern="1200">
        <a:solidFill>
          <a:schemeClr val="tx1"/>
        </a:solidFill>
        <a:latin typeface="Arial" charset="0"/>
        <a:ea typeface="+mn-ea"/>
        <a:cs typeface="Arial" charset="0"/>
      </a:defRPr>
    </a:lvl1pPr>
    <a:lvl2pPr marL="457200" algn="l" rtl="0" fontAlgn="base">
      <a:spcBef>
        <a:spcPct val="0"/>
      </a:spcBef>
      <a:spcAft>
        <a:spcPct val="0"/>
      </a:spcAft>
      <a:defRPr sz="1700" kern="1200">
        <a:solidFill>
          <a:schemeClr val="tx1"/>
        </a:solidFill>
        <a:latin typeface="Arial" charset="0"/>
        <a:ea typeface="+mn-ea"/>
        <a:cs typeface="Arial" charset="0"/>
      </a:defRPr>
    </a:lvl2pPr>
    <a:lvl3pPr marL="914400" algn="l" rtl="0" fontAlgn="base">
      <a:spcBef>
        <a:spcPct val="0"/>
      </a:spcBef>
      <a:spcAft>
        <a:spcPct val="0"/>
      </a:spcAft>
      <a:defRPr sz="1700" kern="1200">
        <a:solidFill>
          <a:schemeClr val="tx1"/>
        </a:solidFill>
        <a:latin typeface="Arial" charset="0"/>
        <a:ea typeface="+mn-ea"/>
        <a:cs typeface="Arial" charset="0"/>
      </a:defRPr>
    </a:lvl3pPr>
    <a:lvl4pPr marL="1371600" algn="l" rtl="0" fontAlgn="base">
      <a:spcBef>
        <a:spcPct val="0"/>
      </a:spcBef>
      <a:spcAft>
        <a:spcPct val="0"/>
      </a:spcAft>
      <a:defRPr sz="1700" kern="1200">
        <a:solidFill>
          <a:schemeClr val="tx1"/>
        </a:solidFill>
        <a:latin typeface="Arial" charset="0"/>
        <a:ea typeface="+mn-ea"/>
        <a:cs typeface="Arial" charset="0"/>
      </a:defRPr>
    </a:lvl4pPr>
    <a:lvl5pPr marL="1828800" algn="l" rtl="0" fontAlgn="base">
      <a:spcBef>
        <a:spcPct val="0"/>
      </a:spcBef>
      <a:spcAft>
        <a:spcPct val="0"/>
      </a:spcAft>
      <a:defRPr sz="1700" kern="1200">
        <a:solidFill>
          <a:schemeClr val="tx1"/>
        </a:solidFill>
        <a:latin typeface="Arial" charset="0"/>
        <a:ea typeface="+mn-ea"/>
        <a:cs typeface="Arial" charset="0"/>
      </a:defRPr>
    </a:lvl5pPr>
    <a:lvl6pPr marL="2286000" algn="l" defTabSz="914400" rtl="0" eaLnBrk="1" latinLnBrk="0" hangingPunct="1">
      <a:defRPr sz="1700" kern="1200">
        <a:solidFill>
          <a:schemeClr val="tx1"/>
        </a:solidFill>
        <a:latin typeface="Arial" charset="0"/>
        <a:ea typeface="+mn-ea"/>
        <a:cs typeface="Arial" charset="0"/>
      </a:defRPr>
    </a:lvl6pPr>
    <a:lvl7pPr marL="2743200" algn="l" defTabSz="914400" rtl="0" eaLnBrk="1" latinLnBrk="0" hangingPunct="1">
      <a:defRPr sz="1700" kern="1200">
        <a:solidFill>
          <a:schemeClr val="tx1"/>
        </a:solidFill>
        <a:latin typeface="Arial" charset="0"/>
        <a:ea typeface="+mn-ea"/>
        <a:cs typeface="Arial" charset="0"/>
      </a:defRPr>
    </a:lvl7pPr>
    <a:lvl8pPr marL="3200400" algn="l" defTabSz="914400" rtl="0" eaLnBrk="1" latinLnBrk="0" hangingPunct="1">
      <a:defRPr sz="1700" kern="1200">
        <a:solidFill>
          <a:schemeClr val="tx1"/>
        </a:solidFill>
        <a:latin typeface="Arial" charset="0"/>
        <a:ea typeface="+mn-ea"/>
        <a:cs typeface="Arial" charset="0"/>
      </a:defRPr>
    </a:lvl8pPr>
    <a:lvl9pPr marL="3657600" algn="l" defTabSz="914400" rtl="0" eaLnBrk="1" latinLnBrk="0" hangingPunct="1">
      <a:defRPr sz="17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799">
          <p15:clr>
            <a:srgbClr val="A4A3A4"/>
          </p15:clr>
        </p15:guide>
        <p15:guide id="2" orient="horz" pos="4110">
          <p15:clr>
            <a:srgbClr val="A4A3A4"/>
          </p15:clr>
        </p15:guide>
        <p15:guide id="3" orient="horz" pos="1389">
          <p15:clr>
            <a:srgbClr val="A4A3A4"/>
          </p15:clr>
        </p15:guide>
        <p15:guide id="4" orient="horz" pos="3838">
          <p15:clr>
            <a:srgbClr val="A4A3A4"/>
          </p15:clr>
        </p15:guide>
        <p15:guide id="5" orient="horz" pos="709">
          <p15:clr>
            <a:srgbClr val="A4A3A4"/>
          </p15:clr>
        </p15:guide>
        <p15:guide id="6" pos="567">
          <p15:clr>
            <a:srgbClr val="A4A3A4"/>
          </p15:clr>
        </p15:guide>
        <p15:guide id="7" pos="519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2" autoAdjust="0"/>
  </p:normalViewPr>
  <p:slideViewPr>
    <p:cSldViewPr snapToObjects="1" showGuides="1">
      <p:cViewPr varScale="1">
        <p:scale>
          <a:sx n="114" d="100"/>
          <a:sy n="114" d="100"/>
        </p:scale>
        <p:origin x="666" y="102"/>
      </p:cViewPr>
      <p:guideLst>
        <p:guide orient="horz" pos="799"/>
        <p:guide orient="horz" pos="4110"/>
        <p:guide orient="horz" pos="1389"/>
        <p:guide orient="horz" pos="3838"/>
        <p:guide orient="horz" pos="709"/>
        <p:guide pos="567"/>
        <p:guide pos="519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773363" cy="433388"/>
          </a:xfrm>
          <a:prstGeom prst="rect">
            <a:avLst/>
          </a:prstGeom>
          <a:noFill/>
          <a:ln w="9525">
            <a:noFill/>
            <a:miter lim="800000"/>
            <a:headEnd/>
            <a:tailEnd/>
          </a:ln>
          <a:effectLst/>
        </p:spPr>
        <p:txBody>
          <a:bodyPr vert="horz" wrap="square" lIns="86211" tIns="43106" rIns="86211" bIns="43106" numCol="1" anchor="t" anchorCtr="0" compatLnSpc="1">
            <a:prstTxWarp prst="textNoShape">
              <a:avLst/>
            </a:prstTxWarp>
          </a:bodyPr>
          <a:lstStyle>
            <a:lvl1pPr defTabSz="862013">
              <a:defRPr sz="1100"/>
            </a:lvl1pPr>
          </a:lstStyle>
          <a:p>
            <a:endParaRPr lang="de-CH"/>
          </a:p>
        </p:txBody>
      </p:sp>
      <p:sp>
        <p:nvSpPr>
          <p:cNvPr id="5123" name="Rectangle 3"/>
          <p:cNvSpPr>
            <a:spLocks noGrp="1" noChangeArrowheads="1"/>
          </p:cNvSpPr>
          <p:nvPr>
            <p:ph type="dt" idx="1"/>
          </p:nvPr>
        </p:nvSpPr>
        <p:spPr bwMode="auto">
          <a:xfrm>
            <a:off x="3625850" y="0"/>
            <a:ext cx="2773363" cy="433388"/>
          </a:xfrm>
          <a:prstGeom prst="rect">
            <a:avLst/>
          </a:prstGeom>
          <a:noFill/>
          <a:ln w="9525">
            <a:noFill/>
            <a:miter lim="800000"/>
            <a:headEnd/>
            <a:tailEnd/>
          </a:ln>
          <a:effectLst/>
        </p:spPr>
        <p:txBody>
          <a:bodyPr vert="horz" wrap="square" lIns="86211" tIns="43106" rIns="86211" bIns="43106" numCol="1" anchor="t" anchorCtr="0" compatLnSpc="1">
            <a:prstTxWarp prst="textNoShape">
              <a:avLst/>
            </a:prstTxWarp>
          </a:bodyPr>
          <a:lstStyle>
            <a:lvl1pPr algn="r" defTabSz="862013">
              <a:defRPr sz="1100"/>
            </a:lvl1pPr>
          </a:lstStyle>
          <a:p>
            <a:endParaRPr lang="de-CH"/>
          </a:p>
        </p:txBody>
      </p:sp>
      <p:sp>
        <p:nvSpPr>
          <p:cNvPr id="5124" name="Rectangle 4"/>
          <p:cNvSpPr>
            <a:spLocks noGrp="1" noRot="1" noChangeAspect="1" noChangeArrowheads="1" noTextEdit="1"/>
          </p:cNvSpPr>
          <p:nvPr>
            <p:ph type="sldImg" idx="2"/>
          </p:nvPr>
        </p:nvSpPr>
        <p:spPr bwMode="auto">
          <a:xfrm>
            <a:off x="1030288" y="652463"/>
            <a:ext cx="4341812" cy="3255962"/>
          </a:xfrm>
          <a:prstGeom prst="rect">
            <a:avLst/>
          </a:prstGeom>
          <a:noFill/>
          <a:ln w="9525">
            <a:solidFill>
              <a:srgbClr val="000000"/>
            </a:solidFill>
            <a:miter lim="800000"/>
            <a:headEnd/>
            <a:tailEnd/>
          </a:ln>
          <a:effectLst/>
        </p:spPr>
      </p:sp>
      <p:sp>
        <p:nvSpPr>
          <p:cNvPr id="5125" name="Rectangle 5"/>
          <p:cNvSpPr>
            <a:spLocks noGrp="1" noChangeArrowheads="1"/>
          </p:cNvSpPr>
          <p:nvPr>
            <p:ph type="body" sz="quarter" idx="3"/>
          </p:nvPr>
        </p:nvSpPr>
        <p:spPr bwMode="auto">
          <a:xfrm>
            <a:off x="639763" y="4125913"/>
            <a:ext cx="5121275" cy="3908425"/>
          </a:xfrm>
          <a:prstGeom prst="rect">
            <a:avLst/>
          </a:prstGeom>
          <a:noFill/>
          <a:ln w="9525">
            <a:noFill/>
            <a:miter lim="800000"/>
            <a:headEnd/>
            <a:tailEnd/>
          </a:ln>
          <a:effectLst/>
        </p:spPr>
        <p:txBody>
          <a:bodyPr vert="horz" wrap="square" lIns="86211" tIns="43106" rIns="86211" bIns="43106" numCol="1" anchor="t" anchorCtr="0" compatLnSpc="1">
            <a:prstTxWarp prst="textNoShape">
              <a:avLst/>
            </a:prstTxWarp>
          </a:bodyPr>
          <a:lstStyle/>
          <a:p>
            <a:pPr lvl="0"/>
            <a:r>
              <a:rPr lang="de-CH"/>
              <a:t>Textmasterformate durch Klicken bearbeiten</a:t>
            </a:r>
          </a:p>
          <a:p>
            <a:pPr lvl="1"/>
            <a:r>
              <a:rPr lang="de-CH"/>
              <a:t>Zweite Ebene</a:t>
            </a:r>
          </a:p>
          <a:p>
            <a:pPr lvl="2"/>
            <a:r>
              <a:rPr lang="de-CH"/>
              <a:t>Dritte Ebene</a:t>
            </a:r>
          </a:p>
          <a:p>
            <a:pPr lvl="3"/>
            <a:r>
              <a:rPr lang="de-CH"/>
              <a:t>Vierte Ebene</a:t>
            </a:r>
          </a:p>
          <a:p>
            <a:pPr lvl="4"/>
            <a:r>
              <a:rPr lang="de-CH"/>
              <a:t>Fünfte Ebene</a:t>
            </a:r>
          </a:p>
        </p:txBody>
      </p:sp>
      <p:sp>
        <p:nvSpPr>
          <p:cNvPr id="5126" name="Rectangle 6"/>
          <p:cNvSpPr>
            <a:spLocks noGrp="1" noChangeArrowheads="1"/>
          </p:cNvSpPr>
          <p:nvPr>
            <p:ph type="ftr" sz="quarter" idx="4"/>
          </p:nvPr>
        </p:nvSpPr>
        <p:spPr bwMode="auto">
          <a:xfrm>
            <a:off x="0" y="8251825"/>
            <a:ext cx="2773363" cy="433388"/>
          </a:xfrm>
          <a:prstGeom prst="rect">
            <a:avLst/>
          </a:prstGeom>
          <a:noFill/>
          <a:ln w="9525">
            <a:noFill/>
            <a:miter lim="800000"/>
            <a:headEnd/>
            <a:tailEnd/>
          </a:ln>
          <a:effectLst/>
        </p:spPr>
        <p:txBody>
          <a:bodyPr vert="horz" wrap="square" lIns="86211" tIns="43106" rIns="86211" bIns="43106" numCol="1" anchor="b" anchorCtr="0" compatLnSpc="1">
            <a:prstTxWarp prst="textNoShape">
              <a:avLst/>
            </a:prstTxWarp>
          </a:bodyPr>
          <a:lstStyle>
            <a:lvl1pPr defTabSz="862013">
              <a:defRPr sz="1100"/>
            </a:lvl1pPr>
          </a:lstStyle>
          <a:p>
            <a:endParaRPr lang="de-CH"/>
          </a:p>
        </p:txBody>
      </p:sp>
      <p:sp>
        <p:nvSpPr>
          <p:cNvPr id="5127" name="Rectangle 7"/>
          <p:cNvSpPr>
            <a:spLocks noGrp="1" noChangeArrowheads="1"/>
          </p:cNvSpPr>
          <p:nvPr>
            <p:ph type="sldNum" sz="quarter" idx="5"/>
          </p:nvPr>
        </p:nvSpPr>
        <p:spPr bwMode="auto">
          <a:xfrm>
            <a:off x="3625850" y="8251825"/>
            <a:ext cx="2773363" cy="433388"/>
          </a:xfrm>
          <a:prstGeom prst="rect">
            <a:avLst/>
          </a:prstGeom>
          <a:noFill/>
          <a:ln w="9525">
            <a:noFill/>
            <a:miter lim="800000"/>
            <a:headEnd/>
            <a:tailEnd/>
          </a:ln>
          <a:effectLst/>
        </p:spPr>
        <p:txBody>
          <a:bodyPr vert="horz" wrap="square" lIns="86211" tIns="43106" rIns="86211" bIns="43106" numCol="1" anchor="b" anchorCtr="0" compatLnSpc="1">
            <a:prstTxWarp prst="textNoShape">
              <a:avLst/>
            </a:prstTxWarp>
          </a:bodyPr>
          <a:lstStyle>
            <a:lvl1pPr algn="r" defTabSz="862013">
              <a:defRPr sz="1100"/>
            </a:lvl1pPr>
          </a:lstStyle>
          <a:p>
            <a:fld id="{16F90109-4F21-4BBC-B978-135A6ECFD136}" type="slidenum">
              <a:rPr lang="de-CH"/>
              <a:pPr/>
              <a:t>‹Nr.›</a:t>
            </a:fld>
            <a:endParaRPr lang="de-CH"/>
          </a:p>
        </p:txBody>
      </p:sp>
    </p:spTree>
    <p:extLst>
      <p:ext uri="{BB962C8B-B14F-4D97-AF65-F5344CB8AC3E}">
        <p14:creationId xmlns:p14="http://schemas.microsoft.com/office/powerpoint/2010/main" val="136934697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16F90109-4F21-4BBC-B978-135A6ECFD136}" type="slidenum">
              <a:rPr lang="de-CH" smtClean="0"/>
              <a:pPr/>
              <a:t>1</a:t>
            </a:fld>
            <a:endParaRPr lang="de-CH"/>
          </a:p>
        </p:txBody>
      </p:sp>
    </p:spTree>
    <p:extLst>
      <p:ext uri="{BB962C8B-B14F-4D97-AF65-F5344CB8AC3E}">
        <p14:creationId xmlns:p14="http://schemas.microsoft.com/office/powerpoint/2010/main" val="32617915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900113" y="1989138"/>
            <a:ext cx="7343775" cy="1295400"/>
          </a:xfrm>
        </p:spPr>
        <p:txBody>
          <a:bodyPr/>
          <a:lstStyle>
            <a:lvl1pPr>
              <a:defRPr sz="3900">
                <a:solidFill>
                  <a:schemeClr val="tx2"/>
                </a:solidFill>
              </a:defRPr>
            </a:lvl1pPr>
          </a:lstStyle>
          <a:p>
            <a:r>
              <a:rPr lang="de-DE"/>
              <a:t>Titelmasterformat durch Klicken bearbeiten</a:t>
            </a:r>
            <a:endParaRPr lang="de-CH" dirty="0"/>
          </a:p>
        </p:txBody>
      </p:sp>
      <p:sp>
        <p:nvSpPr>
          <p:cNvPr id="4099" name="Rectangle 3"/>
          <p:cNvSpPr>
            <a:spLocks noGrp="1" noChangeArrowheads="1"/>
          </p:cNvSpPr>
          <p:nvPr>
            <p:ph type="subTitle" idx="1"/>
          </p:nvPr>
        </p:nvSpPr>
        <p:spPr>
          <a:xfrm>
            <a:off x="900113" y="3429000"/>
            <a:ext cx="7343775" cy="1752600"/>
          </a:xfrm>
        </p:spPr>
        <p:txBody>
          <a:bodyPr/>
          <a:lstStyle>
            <a:lvl1pPr>
              <a:defRPr/>
            </a:lvl1pPr>
          </a:lstStyle>
          <a:p>
            <a:r>
              <a:rPr lang="de-DE"/>
              <a:t>Formatvorlage des Untertitelmasters durch Klicken bearbeiten</a:t>
            </a:r>
            <a:endParaRPr lang="de-CH"/>
          </a:p>
        </p:txBody>
      </p:sp>
      <p:sp>
        <p:nvSpPr>
          <p:cNvPr id="4100" name="Rectangle 4"/>
          <p:cNvSpPr>
            <a:spLocks noGrp="1" noChangeArrowheads="1"/>
          </p:cNvSpPr>
          <p:nvPr>
            <p:ph type="dt" sz="half" idx="2"/>
          </p:nvPr>
        </p:nvSpPr>
        <p:spPr>
          <a:xfrm>
            <a:off x="900113" y="6524625"/>
            <a:ext cx="2133600" cy="215900"/>
          </a:xfrm>
        </p:spPr>
        <p:txBody>
          <a:bodyPr/>
          <a:lstStyle>
            <a:lvl1pPr>
              <a:defRPr/>
            </a:lvl1pPr>
          </a:lstStyle>
          <a:p>
            <a:r>
              <a:rPr lang="de-DE" dirty="0"/>
              <a:t>23.10.2018</a:t>
            </a:r>
            <a:endParaRPr lang="de-CH" dirty="0"/>
          </a:p>
        </p:txBody>
      </p:sp>
      <p:sp>
        <p:nvSpPr>
          <p:cNvPr id="4102" name="Rectangle 6"/>
          <p:cNvSpPr>
            <a:spLocks noGrp="1" noChangeArrowheads="1"/>
          </p:cNvSpPr>
          <p:nvPr>
            <p:ph type="sldNum" sz="quarter" idx="4"/>
          </p:nvPr>
        </p:nvSpPr>
        <p:spPr>
          <a:xfrm>
            <a:off x="6399213" y="6524625"/>
            <a:ext cx="1844675" cy="215900"/>
          </a:xfrm>
        </p:spPr>
        <p:txBody>
          <a:bodyPr/>
          <a:lstStyle>
            <a:lvl1pPr>
              <a:defRPr/>
            </a:lvl1pPr>
          </a:lstStyle>
          <a:p>
            <a:r>
              <a:rPr lang="de-CH"/>
              <a:t>Seite </a:t>
            </a:r>
            <a:fld id="{095A06C1-A939-4FDB-AEB0-B3358448343A}" type="slidenum">
              <a:rPr lang="de-CH"/>
              <a:pPr/>
              <a:t>‹Nr.›</a:t>
            </a:fld>
            <a:endParaRPr lang="de-CH"/>
          </a:p>
        </p:txBody>
      </p:sp>
      <p:pic>
        <p:nvPicPr>
          <p:cNvPr id="4103" name="Picture 7" descr="uzh_logo_d_pos_grau_1mm"/>
          <p:cNvPicPr preferRelativeResize="0">
            <a:picLocks noChangeAspect="1" noChangeArrowheads="1"/>
          </p:cNvPicPr>
          <p:nvPr userDrawn="1"/>
        </p:nvPicPr>
        <p:blipFill>
          <a:blip r:embed="rId2" cstate="print"/>
          <a:srcRect/>
          <a:stretch>
            <a:fillRect/>
          </a:stretch>
        </p:blipFill>
        <p:spPr bwMode="auto">
          <a:xfrm>
            <a:off x="161925" y="142875"/>
            <a:ext cx="1868488" cy="684213"/>
          </a:xfrm>
          <a:prstGeom prst="rect">
            <a:avLst/>
          </a:prstGeom>
          <a:noFill/>
        </p:spPr>
      </p:pic>
      <p:sp>
        <p:nvSpPr>
          <p:cNvPr id="4104" name="Line 8"/>
          <p:cNvSpPr>
            <a:spLocks noChangeShapeType="1"/>
          </p:cNvSpPr>
          <p:nvPr userDrawn="1"/>
        </p:nvSpPr>
        <p:spPr bwMode="auto">
          <a:xfrm>
            <a:off x="0" y="1125538"/>
            <a:ext cx="9144000" cy="0"/>
          </a:xfrm>
          <a:prstGeom prst="line">
            <a:avLst/>
          </a:prstGeom>
          <a:noFill/>
          <a:ln w="15875">
            <a:solidFill>
              <a:schemeClr val="accent2"/>
            </a:solidFill>
            <a:round/>
            <a:headEnd/>
            <a:tailEnd/>
          </a:ln>
          <a:effectLst/>
        </p:spPr>
        <p:txBody>
          <a:bodyPr/>
          <a:lstStyle/>
          <a:p>
            <a:endParaRPr lang="de-CH"/>
          </a:p>
        </p:txBody>
      </p:sp>
      <p:sp>
        <p:nvSpPr>
          <p:cNvPr id="4105" name="Text Box 9"/>
          <p:cNvSpPr txBox="1">
            <a:spLocks noChangeArrowheads="1"/>
          </p:cNvSpPr>
          <p:nvPr userDrawn="1"/>
        </p:nvSpPr>
        <p:spPr bwMode="auto">
          <a:xfrm>
            <a:off x="900113" y="852488"/>
            <a:ext cx="7343775" cy="227012"/>
          </a:xfrm>
          <a:prstGeom prst="rect">
            <a:avLst/>
          </a:prstGeom>
          <a:noFill/>
          <a:ln w="9525">
            <a:noFill/>
            <a:miter lim="800000"/>
            <a:headEnd/>
            <a:tailEnd/>
          </a:ln>
          <a:effectLst/>
        </p:spPr>
        <p:txBody>
          <a:bodyPr lIns="0" tIns="36000" rIns="0" bIns="0"/>
          <a:lstStyle/>
          <a:p>
            <a:pPr>
              <a:spcBef>
                <a:spcPct val="50000"/>
              </a:spcBef>
            </a:pPr>
            <a:r>
              <a:rPr lang="de-CH" sz="1400" b="1" dirty="0"/>
              <a:t>Lehrstuhl für Neuropsychologie</a:t>
            </a:r>
            <a:endParaRPr lang="de-CH" sz="1400" b="1" baseline="0" dirty="0"/>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Kapitel">
    <p:spTree>
      <p:nvGrpSpPr>
        <p:cNvPr id="1" name=""/>
        <p:cNvGrpSpPr/>
        <p:nvPr/>
      </p:nvGrpSpPr>
      <p:grpSpPr>
        <a:xfrm>
          <a:off x="0" y="0"/>
          <a:ext cx="0" cy="0"/>
          <a:chOff x="0" y="0"/>
          <a:chExt cx="0" cy="0"/>
        </a:xfrm>
      </p:grpSpPr>
      <p:sp>
        <p:nvSpPr>
          <p:cNvPr id="7" name="Rechteck 6"/>
          <p:cNvSpPr/>
          <p:nvPr userDrawn="1"/>
        </p:nvSpPr>
        <p:spPr bwMode="gray">
          <a:xfrm>
            <a:off x="0" y="1125538"/>
            <a:ext cx="9144000" cy="5732462"/>
          </a:xfrm>
          <a:prstGeom prst="rect">
            <a:avLst/>
          </a:prstGeom>
          <a:solidFill>
            <a:schemeClr val="accent3"/>
          </a:solidFill>
          <a:ln w="9525" cap="flat" cmpd="sng" algn="ctr">
            <a:no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CH" sz="1700" b="0" i="0" u="none" strike="noStrike" cap="none" normalizeH="0" baseline="0">
              <a:ln>
                <a:noFill/>
              </a:ln>
              <a:solidFill>
                <a:schemeClr val="tx1"/>
              </a:solidFill>
              <a:effectLst/>
              <a:latin typeface="Arial" charset="0"/>
              <a:cs typeface="Arial" charset="0"/>
            </a:endParaRPr>
          </a:p>
        </p:txBody>
      </p:sp>
      <p:sp>
        <p:nvSpPr>
          <p:cNvPr id="2" name="Titel 1"/>
          <p:cNvSpPr>
            <a:spLocks noGrp="1"/>
          </p:cNvSpPr>
          <p:nvPr>
            <p:ph type="title"/>
          </p:nvPr>
        </p:nvSpPr>
        <p:spPr bwMode="gray">
          <a:solidFill>
            <a:schemeClr val="accent3"/>
          </a:solidFill>
        </p:spPr>
        <p:txBody>
          <a:bodyPr/>
          <a:lstStyle>
            <a:lvl1pPr>
              <a:defRPr>
                <a:solidFill>
                  <a:schemeClr val="bg1"/>
                </a:solidFill>
              </a:defRPr>
            </a:lvl1pPr>
          </a:lstStyle>
          <a:p>
            <a:r>
              <a:rPr lang="de-DE"/>
              <a:t>Titelmasterformat durch Klicken bearbeiten</a:t>
            </a:r>
            <a:endParaRPr lang="de-CH" dirty="0"/>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CH"/>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p:cNvSpPr>
            <a:spLocks noGrp="1"/>
          </p:cNvSpPr>
          <p:nvPr>
            <p:ph type="dt" sz="half" idx="10"/>
          </p:nvPr>
        </p:nvSpPr>
        <p:spPr/>
        <p:txBody>
          <a:bodyPr/>
          <a:lstStyle>
            <a:lvl1pPr>
              <a:defRPr/>
            </a:lvl1pPr>
          </a:lstStyle>
          <a:p>
            <a:r>
              <a:rPr lang="de-DE" dirty="0"/>
              <a:t>23.10.2018</a:t>
            </a:r>
            <a:endParaRPr lang="de-CH" dirty="0"/>
          </a:p>
        </p:txBody>
      </p:sp>
      <p:sp>
        <p:nvSpPr>
          <p:cNvPr id="5" name="Fußzeilenplatzhalter 4"/>
          <p:cNvSpPr>
            <a:spLocks noGrp="1"/>
          </p:cNvSpPr>
          <p:nvPr>
            <p:ph type="ftr" sz="quarter" idx="11"/>
          </p:nvPr>
        </p:nvSpPr>
        <p:spPr/>
        <p:txBody>
          <a:bodyPr/>
          <a:lstStyle>
            <a:lvl1pPr>
              <a:defRPr/>
            </a:lvl1pPr>
          </a:lstStyle>
          <a:p>
            <a:r>
              <a:rPr lang="de-CH" dirty="0"/>
              <a:t>ARGZ Präsentation: Michael Boos und Matthias Kobi</a:t>
            </a:r>
          </a:p>
        </p:txBody>
      </p:sp>
      <p:sp>
        <p:nvSpPr>
          <p:cNvPr id="6" name="Foliennummernplatzhalter 5"/>
          <p:cNvSpPr>
            <a:spLocks noGrp="1"/>
          </p:cNvSpPr>
          <p:nvPr>
            <p:ph type="sldNum" sz="quarter" idx="12"/>
          </p:nvPr>
        </p:nvSpPr>
        <p:spPr/>
        <p:txBody>
          <a:bodyPr/>
          <a:lstStyle>
            <a:lvl1pPr>
              <a:defRPr/>
            </a:lvl1pPr>
          </a:lstStyle>
          <a:p>
            <a:r>
              <a:rPr lang="de-CH"/>
              <a:t>Seite </a:t>
            </a:r>
            <a:fld id="{298DDF54-96CA-4706-AFE9-54D71408EAE8}" type="slidenum">
              <a:rPr lang="de-CH"/>
              <a:pPr/>
              <a:t>‹Nr.›</a:t>
            </a:fld>
            <a:endParaRPr lang="de-CH"/>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und Inhalt 2sp">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CH"/>
          </a:p>
        </p:txBody>
      </p:sp>
      <p:sp>
        <p:nvSpPr>
          <p:cNvPr id="3" name="Inhaltsplatzhalter 2"/>
          <p:cNvSpPr>
            <a:spLocks noGrp="1"/>
          </p:cNvSpPr>
          <p:nvPr>
            <p:ph idx="1"/>
          </p:nvPr>
        </p:nvSpPr>
        <p:spPr>
          <a:xfrm>
            <a:off x="900113" y="2205038"/>
            <a:ext cx="3529011" cy="3887787"/>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CH" dirty="0"/>
          </a:p>
        </p:txBody>
      </p:sp>
      <p:sp>
        <p:nvSpPr>
          <p:cNvPr id="4" name="Datumsplatzhalter 3"/>
          <p:cNvSpPr>
            <a:spLocks noGrp="1"/>
          </p:cNvSpPr>
          <p:nvPr>
            <p:ph type="dt" sz="half" idx="10"/>
          </p:nvPr>
        </p:nvSpPr>
        <p:spPr/>
        <p:txBody>
          <a:bodyPr/>
          <a:lstStyle>
            <a:lvl1pPr>
              <a:defRPr/>
            </a:lvl1pPr>
          </a:lstStyle>
          <a:p>
            <a:r>
              <a:rPr lang="de-DE" dirty="0"/>
              <a:t>23.10.2018</a:t>
            </a:r>
            <a:endParaRPr lang="de-CH" dirty="0"/>
          </a:p>
        </p:txBody>
      </p:sp>
      <p:sp>
        <p:nvSpPr>
          <p:cNvPr id="5" name="Fußzeilenplatzhalter 4"/>
          <p:cNvSpPr>
            <a:spLocks noGrp="1"/>
          </p:cNvSpPr>
          <p:nvPr>
            <p:ph type="ftr" sz="quarter" idx="11"/>
          </p:nvPr>
        </p:nvSpPr>
        <p:spPr/>
        <p:txBody>
          <a:bodyPr/>
          <a:lstStyle>
            <a:lvl1pPr>
              <a:defRPr/>
            </a:lvl1pPr>
          </a:lstStyle>
          <a:p>
            <a:r>
              <a:rPr lang="de-CH" dirty="0"/>
              <a:t>ARGZ Präsentation: Michael Boos und Matthias Kobi</a:t>
            </a:r>
          </a:p>
        </p:txBody>
      </p:sp>
      <p:sp>
        <p:nvSpPr>
          <p:cNvPr id="6" name="Foliennummernplatzhalter 5"/>
          <p:cNvSpPr>
            <a:spLocks noGrp="1"/>
          </p:cNvSpPr>
          <p:nvPr>
            <p:ph type="sldNum" sz="quarter" idx="12"/>
          </p:nvPr>
        </p:nvSpPr>
        <p:spPr/>
        <p:txBody>
          <a:bodyPr/>
          <a:lstStyle>
            <a:lvl1pPr>
              <a:defRPr/>
            </a:lvl1pPr>
          </a:lstStyle>
          <a:p>
            <a:r>
              <a:rPr lang="de-CH"/>
              <a:t>Seite </a:t>
            </a:r>
            <a:fld id="{298DDF54-96CA-4706-AFE9-54D71408EAE8}" type="slidenum">
              <a:rPr lang="de-CH"/>
              <a:pPr/>
              <a:t>‹Nr.›</a:t>
            </a:fld>
            <a:endParaRPr lang="de-CH"/>
          </a:p>
        </p:txBody>
      </p:sp>
      <p:sp>
        <p:nvSpPr>
          <p:cNvPr id="8" name="Inhaltsplatzhalter 7"/>
          <p:cNvSpPr>
            <a:spLocks noGrp="1"/>
          </p:cNvSpPr>
          <p:nvPr>
            <p:ph sz="quarter" idx="13"/>
          </p:nvPr>
        </p:nvSpPr>
        <p:spPr>
          <a:xfrm>
            <a:off x="4714876" y="2205038"/>
            <a:ext cx="3529012" cy="3887787"/>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CH"/>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 und Inhalt (Text / Bi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CH"/>
          </a:p>
        </p:txBody>
      </p:sp>
      <p:sp>
        <p:nvSpPr>
          <p:cNvPr id="3" name="Inhaltsplatzhalter 2"/>
          <p:cNvSpPr>
            <a:spLocks noGrp="1"/>
          </p:cNvSpPr>
          <p:nvPr>
            <p:ph idx="1"/>
          </p:nvPr>
        </p:nvSpPr>
        <p:spPr>
          <a:xfrm>
            <a:off x="900113" y="2205038"/>
            <a:ext cx="3529011" cy="3887787"/>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CH" dirty="0"/>
          </a:p>
        </p:txBody>
      </p:sp>
      <p:sp>
        <p:nvSpPr>
          <p:cNvPr id="4" name="Datumsplatzhalter 3"/>
          <p:cNvSpPr>
            <a:spLocks noGrp="1"/>
          </p:cNvSpPr>
          <p:nvPr>
            <p:ph type="dt" sz="half" idx="10"/>
          </p:nvPr>
        </p:nvSpPr>
        <p:spPr/>
        <p:txBody>
          <a:bodyPr/>
          <a:lstStyle>
            <a:lvl1pPr>
              <a:defRPr/>
            </a:lvl1pPr>
          </a:lstStyle>
          <a:p>
            <a:r>
              <a:rPr lang="de-DE" dirty="0"/>
              <a:t>23.10.2018</a:t>
            </a:r>
            <a:endParaRPr lang="de-CH" dirty="0"/>
          </a:p>
        </p:txBody>
      </p:sp>
      <p:sp>
        <p:nvSpPr>
          <p:cNvPr id="5" name="Fußzeilenplatzhalter 4"/>
          <p:cNvSpPr>
            <a:spLocks noGrp="1"/>
          </p:cNvSpPr>
          <p:nvPr>
            <p:ph type="ftr" sz="quarter" idx="11"/>
          </p:nvPr>
        </p:nvSpPr>
        <p:spPr/>
        <p:txBody>
          <a:bodyPr/>
          <a:lstStyle>
            <a:lvl1pPr>
              <a:defRPr/>
            </a:lvl1pPr>
          </a:lstStyle>
          <a:p>
            <a:r>
              <a:rPr lang="de-CH" dirty="0"/>
              <a:t>ARGZ Präsentation: Michael Boos und Matthias Kobi</a:t>
            </a:r>
          </a:p>
        </p:txBody>
      </p:sp>
      <p:sp>
        <p:nvSpPr>
          <p:cNvPr id="6" name="Foliennummernplatzhalter 5"/>
          <p:cNvSpPr>
            <a:spLocks noGrp="1"/>
          </p:cNvSpPr>
          <p:nvPr>
            <p:ph type="sldNum" sz="quarter" idx="12"/>
          </p:nvPr>
        </p:nvSpPr>
        <p:spPr/>
        <p:txBody>
          <a:bodyPr/>
          <a:lstStyle>
            <a:lvl1pPr>
              <a:defRPr/>
            </a:lvl1pPr>
          </a:lstStyle>
          <a:p>
            <a:r>
              <a:rPr lang="de-CH"/>
              <a:t>Seite </a:t>
            </a:r>
            <a:fld id="{298DDF54-96CA-4706-AFE9-54D71408EAE8}" type="slidenum">
              <a:rPr lang="de-CH"/>
              <a:pPr/>
              <a:t>‹Nr.›</a:t>
            </a:fld>
            <a:endParaRPr lang="de-CH"/>
          </a:p>
        </p:txBody>
      </p:sp>
      <p:sp>
        <p:nvSpPr>
          <p:cNvPr id="10" name="Bildplatzhalter 9"/>
          <p:cNvSpPr>
            <a:spLocks noGrp="1"/>
          </p:cNvSpPr>
          <p:nvPr>
            <p:ph type="pic" sz="quarter" idx="13"/>
          </p:nvPr>
        </p:nvSpPr>
        <p:spPr>
          <a:xfrm>
            <a:off x="4716463" y="2205038"/>
            <a:ext cx="3527425" cy="3887787"/>
          </a:xfrm>
        </p:spPr>
        <p:txBody>
          <a:bodyPr/>
          <a:lstStyle/>
          <a:p>
            <a:r>
              <a:rPr lang="de-DE"/>
              <a:t>Bild durch Klicken auf Symbol hinzufügen</a:t>
            </a:r>
            <a:endParaRPr lang="de-CH"/>
          </a:p>
        </p:txBody>
      </p:sp>
    </p:spTree>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el und Inhalt (Bild /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CH"/>
          </a:p>
        </p:txBody>
      </p:sp>
      <p:sp>
        <p:nvSpPr>
          <p:cNvPr id="3" name="Inhaltsplatzhalter 2"/>
          <p:cNvSpPr>
            <a:spLocks noGrp="1"/>
          </p:cNvSpPr>
          <p:nvPr>
            <p:ph idx="1"/>
          </p:nvPr>
        </p:nvSpPr>
        <p:spPr>
          <a:xfrm>
            <a:off x="4716463" y="2205038"/>
            <a:ext cx="3529011" cy="3887787"/>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CH" dirty="0"/>
          </a:p>
        </p:txBody>
      </p:sp>
      <p:sp>
        <p:nvSpPr>
          <p:cNvPr id="4" name="Datumsplatzhalter 3"/>
          <p:cNvSpPr>
            <a:spLocks noGrp="1"/>
          </p:cNvSpPr>
          <p:nvPr>
            <p:ph type="dt" sz="half" idx="10"/>
          </p:nvPr>
        </p:nvSpPr>
        <p:spPr/>
        <p:txBody>
          <a:bodyPr/>
          <a:lstStyle>
            <a:lvl1pPr>
              <a:defRPr/>
            </a:lvl1pPr>
          </a:lstStyle>
          <a:p>
            <a:r>
              <a:rPr lang="de-DE" dirty="0"/>
              <a:t>23.10.2018</a:t>
            </a:r>
            <a:endParaRPr lang="de-CH" dirty="0"/>
          </a:p>
        </p:txBody>
      </p:sp>
      <p:sp>
        <p:nvSpPr>
          <p:cNvPr id="5" name="Fußzeilenplatzhalter 4"/>
          <p:cNvSpPr>
            <a:spLocks noGrp="1"/>
          </p:cNvSpPr>
          <p:nvPr>
            <p:ph type="ftr" sz="quarter" idx="11"/>
          </p:nvPr>
        </p:nvSpPr>
        <p:spPr/>
        <p:txBody>
          <a:bodyPr/>
          <a:lstStyle>
            <a:lvl1pPr>
              <a:defRPr/>
            </a:lvl1pPr>
          </a:lstStyle>
          <a:p>
            <a:r>
              <a:rPr lang="de-CH" dirty="0"/>
              <a:t>ARGZ Präsentation: Michael Boos und Matthias Kobi</a:t>
            </a:r>
          </a:p>
        </p:txBody>
      </p:sp>
      <p:sp>
        <p:nvSpPr>
          <p:cNvPr id="6" name="Foliennummernplatzhalter 5"/>
          <p:cNvSpPr>
            <a:spLocks noGrp="1"/>
          </p:cNvSpPr>
          <p:nvPr>
            <p:ph type="sldNum" sz="quarter" idx="12"/>
          </p:nvPr>
        </p:nvSpPr>
        <p:spPr/>
        <p:txBody>
          <a:bodyPr/>
          <a:lstStyle>
            <a:lvl1pPr>
              <a:defRPr/>
            </a:lvl1pPr>
          </a:lstStyle>
          <a:p>
            <a:r>
              <a:rPr lang="de-CH"/>
              <a:t>Seite </a:t>
            </a:r>
            <a:fld id="{298DDF54-96CA-4706-AFE9-54D71408EAE8}" type="slidenum">
              <a:rPr lang="de-CH"/>
              <a:pPr/>
              <a:t>‹Nr.›</a:t>
            </a:fld>
            <a:endParaRPr lang="de-CH"/>
          </a:p>
        </p:txBody>
      </p:sp>
      <p:sp>
        <p:nvSpPr>
          <p:cNvPr id="10" name="Bildplatzhalter 9"/>
          <p:cNvSpPr>
            <a:spLocks noGrp="1"/>
          </p:cNvSpPr>
          <p:nvPr>
            <p:ph type="pic" sz="quarter" idx="13"/>
          </p:nvPr>
        </p:nvSpPr>
        <p:spPr>
          <a:xfrm>
            <a:off x="900113" y="2205038"/>
            <a:ext cx="3527425" cy="3887787"/>
          </a:xfrm>
        </p:spPr>
        <p:txBody>
          <a:bodyPr/>
          <a:lstStyle/>
          <a:p>
            <a:r>
              <a:rPr lang="de-DE" dirty="0"/>
              <a:t>Bild durch Klicken auf Symbol hinzufügen</a:t>
            </a:r>
            <a:endParaRPr lang="de-CH" dirty="0"/>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00113" y="1268413"/>
            <a:ext cx="7343775" cy="503237"/>
          </a:xfrm>
          <a:prstGeom prst="rect">
            <a:avLst/>
          </a:prstGeom>
          <a:noFill/>
          <a:ln w="9525">
            <a:noFill/>
            <a:miter lim="800000"/>
            <a:headEnd/>
            <a:tailEnd/>
          </a:ln>
          <a:effectLst/>
        </p:spPr>
        <p:txBody>
          <a:bodyPr vert="horz" wrap="square" lIns="0" tIns="36000" rIns="0" bIns="0" numCol="1" anchor="t" anchorCtr="0" compatLnSpc="1">
            <a:prstTxWarp prst="textNoShape">
              <a:avLst/>
            </a:prstTxWarp>
          </a:bodyPr>
          <a:lstStyle/>
          <a:p>
            <a:pPr lvl="0"/>
            <a:r>
              <a:rPr lang="de-CH" dirty="0"/>
              <a:t>Titelmasterformat durch Klicken bearbeiten</a:t>
            </a:r>
          </a:p>
        </p:txBody>
      </p:sp>
      <p:sp>
        <p:nvSpPr>
          <p:cNvPr id="1027" name="Rectangle 3"/>
          <p:cNvSpPr>
            <a:spLocks noGrp="1" noChangeArrowheads="1"/>
          </p:cNvSpPr>
          <p:nvPr>
            <p:ph type="body" idx="1"/>
          </p:nvPr>
        </p:nvSpPr>
        <p:spPr bwMode="auto">
          <a:xfrm>
            <a:off x="900113" y="2205038"/>
            <a:ext cx="7343775" cy="388778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de-CH"/>
              <a:t>Textmasterformate durch Klicken bearbeiten</a:t>
            </a:r>
          </a:p>
          <a:p>
            <a:pPr lvl="1"/>
            <a:r>
              <a:rPr lang="de-CH"/>
              <a:t>Zweite Ebene</a:t>
            </a:r>
          </a:p>
          <a:p>
            <a:pPr lvl="2"/>
            <a:r>
              <a:rPr lang="de-CH"/>
              <a:t>Dritte Ebene</a:t>
            </a:r>
          </a:p>
          <a:p>
            <a:pPr lvl="3"/>
            <a:r>
              <a:rPr lang="de-CH"/>
              <a:t>Vierte Ebene</a:t>
            </a:r>
          </a:p>
          <a:p>
            <a:pPr lvl="4"/>
            <a:r>
              <a:rPr lang="de-CH"/>
              <a:t>Fünfte Ebene</a:t>
            </a:r>
          </a:p>
        </p:txBody>
      </p:sp>
      <p:sp>
        <p:nvSpPr>
          <p:cNvPr id="1028" name="Rectangle 4"/>
          <p:cNvSpPr>
            <a:spLocks noGrp="1" noChangeArrowheads="1"/>
          </p:cNvSpPr>
          <p:nvPr>
            <p:ph type="dt" sz="half" idx="2"/>
          </p:nvPr>
        </p:nvSpPr>
        <p:spPr bwMode="auto">
          <a:xfrm>
            <a:off x="900113" y="6524625"/>
            <a:ext cx="935037" cy="2159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defRPr sz="1000"/>
            </a:lvl1pPr>
          </a:lstStyle>
          <a:p>
            <a:r>
              <a:rPr lang="de-DE" dirty="0"/>
              <a:t>23.10.2018</a:t>
            </a:r>
            <a:endParaRPr lang="de-CH" dirty="0"/>
          </a:p>
        </p:txBody>
      </p:sp>
      <p:sp>
        <p:nvSpPr>
          <p:cNvPr id="1029" name="Rectangle 5"/>
          <p:cNvSpPr>
            <a:spLocks noGrp="1" noChangeArrowheads="1"/>
          </p:cNvSpPr>
          <p:nvPr>
            <p:ph type="ftr" sz="quarter" idx="3"/>
          </p:nvPr>
        </p:nvSpPr>
        <p:spPr bwMode="auto">
          <a:xfrm>
            <a:off x="1908175" y="6524625"/>
            <a:ext cx="5256213" cy="2159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defRPr sz="1000"/>
            </a:lvl1pPr>
          </a:lstStyle>
          <a:p>
            <a:r>
              <a:rPr lang="de-CH" dirty="0"/>
              <a:t>ARGZ Präsentation: Michael Boos und Matthias Kobi</a:t>
            </a:r>
          </a:p>
        </p:txBody>
      </p:sp>
      <p:sp>
        <p:nvSpPr>
          <p:cNvPr id="1030" name="Rectangle 6"/>
          <p:cNvSpPr>
            <a:spLocks noGrp="1" noChangeArrowheads="1"/>
          </p:cNvSpPr>
          <p:nvPr>
            <p:ph type="sldNum" sz="quarter" idx="4"/>
          </p:nvPr>
        </p:nvSpPr>
        <p:spPr bwMode="auto">
          <a:xfrm>
            <a:off x="7451725" y="6524625"/>
            <a:ext cx="792163" cy="2159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r">
              <a:defRPr sz="1000"/>
            </a:lvl1pPr>
          </a:lstStyle>
          <a:p>
            <a:r>
              <a:rPr lang="de-CH"/>
              <a:t>Seite </a:t>
            </a:r>
            <a:fld id="{45B55F50-8663-4465-A6C3-5F55140633EF}" type="slidenum">
              <a:rPr lang="de-CH"/>
              <a:pPr/>
              <a:t>‹Nr.›</a:t>
            </a:fld>
            <a:endParaRPr lang="de-CH"/>
          </a:p>
        </p:txBody>
      </p:sp>
      <p:pic>
        <p:nvPicPr>
          <p:cNvPr id="1031" name="Picture 7" descr="uzh_logo_d_pos_grau_1mm"/>
          <p:cNvPicPr preferRelativeResize="0">
            <a:picLocks noChangeAspect="1" noChangeArrowheads="1"/>
          </p:cNvPicPr>
          <p:nvPr/>
        </p:nvPicPr>
        <p:blipFill>
          <a:blip r:embed="rId8" cstate="print"/>
          <a:srcRect/>
          <a:stretch>
            <a:fillRect/>
          </a:stretch>
        </p:blipFill>
        <p:spPr bwMode="auto">
          <a:xfrm>
            <a:off x="161925" y="142875"/>
            <a:ext cx="1868488" cy="684213"/>
          </a:xfrm>
          <a:prstGeom prst="rect">
            <a:avLst/>
          </a:prstGeom>
          <a:noFill/>
        </p:spPr>
      </p:pic>
      <p:sp>
        <p:nvSpPr>
          <p:cNvPr id="1034" name="Line 10"/>
          <p:cNvSpPr>
            <a:spLocks noChangeShapeType="1"/>
          </p:cNvSpPr>
          <p:nvPr/>
        </p:nvSpPr>
        <p:spPr bwMode="auto">
          <a:xfrm>
            <a:off x="0" y="1125538"/>
            <a:ext cx="9144000" cy="0"/>
          </a:xfrm>
          <a:prstGeom prst="line">
            <a:avLst/>
          </a:prstGeom>
          <a:noFill/>
          <a:ln w="15875">
            <a:solidFill>
              <a:schemeClr val="accent2"/>
            </a:solidFill>
            <a:round/>
            <a:headEnd/>
            <a:tailEnd/>
          </a:ln>
          <a:effectLst/>
        </p:spPr>
        <p:txBody>
          <a:bodyPr/>
          <a:lstStyle/>
          <a:p>
            <a:endParaRPr lang="de-CH"/>
          </a:p>
        </p:txBody>
      </p:sp>
      <p:sp>
        <p:nvSpPr>
          <p:cNvPr id="1035" name="Text Box 11"/>
          <p:cNvSpPr txBox="1">
            <a:spLocks noChangeArrowheads="1"/>
          </p:cNvSpPr>
          <p:nvPr userDrawn="1"/>
        </p:nvSpPr>
        <p:spPr bwMode="auto">
          <a:xfrm>
            <a:off x="900113" y="852488"/>
            <a:ext cx="7343775" cy="227012"/>
          </a:xfrm>
          <a:prstGeom prst="rect">
            <a:avLst/>
          </a:prstGeom>
          <a:noFill/>
          <a:ln w="9525">
            <a:noFill/>
            <a:miter lim="800000"/>
            <a:headEnd/>
            <a:tailEnd/>
          </a:ln>
          <a:effectLst/>
        </p:spPr>
        <p:txBody>
          <a:bodyPr lIns="0" tIns="36000" rIns="0" bIns="0"/>
          <a:lstStyle/>
          <a:p>
            <a:pPr marL="0" marR="0" indent="0" algn="l" defTabSz="914400" rtl="0" eaLnBrk="1" fontAlgn="base" latinLnBrk="0" hangingPunct="1">
              <a:lnSpc>
                <a:spcPct val="100000"/>
              </a:lnSpc>
              <a:spcBef>
                <a:spcPct val="50000"/>
              </a:spcBef>
              <a:spcAft>
                <a:spcPct val="0"/>
              </a:spcAft>
              <a:buClrTx/>
              <a:buSzTx/>
              <a:buFontTx/>
              <a:buNone/>
              <a:tabLst/>
              <a:defRPr/>
            </a:pPr>
            <a:r>
              <a:rPr lang="de-CH" sz="1400" b="1" baseline="0" dirty="0"/>
              <a:t>Lehrstuhl für Neuropsychologie</a:t>
            </a:r>
          </a:p>
          <a:p>
            <a:pPr>
              <a:spcBef>
                <a:spcPct val="50000"/>
              </a:spcBef>
            </a:pPr>
            <a:endParaRPr lang="de-CH" sz="1400" b="1" dirty="0"/>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4" r:id="rId6"/>
  </p:sldLayoutIdLst>
  <p:transition spd="slow">
    <p:wipe/>
  </p:transition>
  <p:hf hdr="0"/>
  <p:txStyles>
    <p:titleStyle>
      <a:lvl1pPr algn="l" rtl="0" eaLnBrk="1" fontAlgn="base" hangingPunct="1">
        <a:spcBef>
          <a:spcPct val="0"/>
        </a:spcBef>
        <a:spcAft>
          <a:spcPct val="0"/>
        </a:spcAft>
        <a:defRPr sz="2400" b="1">
          <a:solidFill>
            <a:schemeClr val="tx2"/>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cs typeface="Arial" charset="0"/>
        </a:defRPr>
      </a:lvl2pPr>
      <a:lvl3pPr algn="l" rtl="0" eaLnBrk="1" fontAlgn="base" hangingPunct="1">
        <a:spcBef>
          <a:spcPct val="0"/>
        </a:spcBef>
        <a:spcAft>
          <a:spcPct val="0"/>
        </a:spcAft>
        <a:defRPr sz="2400" b="1">
          <a:solidFill>
            <a:schemeClr val="tx2"/>
          </a:solidFill>
          <a:latin typeface="Arial" charset="0"/>
          <a:cs typeface="Arial" charset="0"/>
        </a:defRPr>
      </a:lvl3pPr>
      <a:lvl4pPr algn="l" rtl="0" eaLnBrk="1" fontAlgn="base" hangingPunct="1">
        <a:spcBef>
          <a:spcPct val="0"/>
        </a:spcBef>
        <a:spcAft>
          <a:spcPct val="0"/>
        </a:spcAft>
        <a:defRPr sz="2400" b="1">
          <a:solidFill>
            <a:schemeClr val="tx2"/>
          </a:solidFill>
          <a:latin typeface="Arial" charset="0"/>
          <a:cs typeface="Arial" charset="0"/>
        </a:defRPr>
      </a:lvl4pPr>
      <a:lvl5pPr algn="l" rtl="0" eaLnBrk="1" fontAlgn="base" hangingPunct="1">
        <a:spcBef>
          <a:spcPct val="0"/>
        </a:spcBef>
        <a:spcAft>
          <a:spcPct val="0"/>
        </a:spcAft>
        <a:defRPr sz="2400" b="1">
          <a:solidFill>
            <a:schemeClr val="tx2"/>
          </a:solidFill>
          <a:latin typeface="Arial" charset="0"/>
          <a:cs typeface="Arial" charset="0"/>
        </a:defRPr>
      </a:lvl5pPr>
      <a:lvl6pPr marL="457200" algn="l" rtl="0" eaLnBrk="1" fontAlgn="base" hangingPunct="1">
        <a:spcBef>
          <a:spcPct val="0"/>
        </a:spcBef>
        <a:spcAft>
          <a:spcPct val="0"/>
        </a:spcAft>
        <a:defRPr sz="2400" b="1">
          <a:solidFill>
            <a:schemeClr val="tx2"/>
          </a:solidFill>
          <a:latin typeface="Arial" charset="0"/>
          <a:cs typeface="Arial" charset="0"/>
        </a:defRPr>
      </a:lvl6pPr>
      <a:lvl7pPr marL="914400" algn="l" rtl="0" eaLnBrk="1" fontAlgn="base" hangingPunct="1">
        <a:spcBef>
          <a:spcPct val="0"/>
        </a:spcBef>
        <a:spcAft>
          <a:spcPct val="0"/>
        </a:spcAft>
        <a:defRPr sz="2400" b="1">
          <a:solidFill>
            <a:schemeClr val="tx2"/>
          </a:solidFill>
          <a:latin typeface="Arial" charset="0"/>
          <a:cs typeface="Arial" charset="0"/>
        </a:defRPr>
      </a:lvl7pPr>
      <a:lvl8pPr marL="1371600" algn="l" rtl="0" eaLnBrk="1" fontAlgn="base" hangingPunct="1">
        <a:spcBef>
          <a:spcPct val="0"/>
        </a:spcBef>
        <a:spcAft>
          <a:spcPct val="0"/>
        </a:spcAft>
        <a:defRPr sz="2400" b="1">
          <a:solidFill>
            <a:schemeClr val="tx2"/>
          </a:solidFill>
          <a:latin typeface="Arial" charset="0"/>
          <a:cs typeface="Arial" charset="0"/>
        </a:defRPr>
      </a:lvl8pPr>
      <a:lvl9pPr marL="1828800" algn="l" rtl="0" eaLnBrk="1" fontAlgn="base" hangingPunct="1">
        <a:spcBef>
          <a:spcPct val="0"/>
        </a:spcBef>
        <a:spcAft>
          <a:spcPct val="0"/>
        </a:spcAft>
        <a:defRPr sz="2400" b="1">
          <a:solidFill>
            <a:schemeClr val="tx2"/>
          </a:solidFill>
          <a:latin typeface="Arial" charset="0"/>
          <a:cs typeface="Arial" charset="0"/>
        </a:defRPr>
      </a:lvl9pPr>
    </p:titleStyle>
    <p:bodyStyle>
      <a:lvl1pPr algn="l" rtl="0" eaLnBrk="1" fontAlgn="base" hangingPunct="1">
        <a:spcBef>
          <a:spcPct val="40000"/>
        </a:spcBef>
        <a:spcAft>
          <a:spcPct val="0"/>
        </a:spcAft>
        <a:buFont typeface="Arial" charset="0"/>
        <a:defRPr sz="1700">
          <a:solidFill>
            <a:schemeClr val="tx1"/>
          </a:solidFill>
          <a:latin typeface="+mn-lt"/>
          <a:ea typeface="+mn-ea"/>
          <a:cs typeface="+mn-cs"/>
        </a:defRPr>
      </a:lvl1pPr>
      <a:lvl2pPr marL="346075" indent="-344488" algn="l" rtl="0" eaLnBrk="1" fontAlgn="base" hangingPunct="1">
        <a:spcBef>
          <a:spcPct val="40000"/>
        </a:spcBef>
        <a:spcAft>
          <a:spcPct val="0"/>
        </a:spcAft>
        <a:buFont typeface="Arial" charset="0"/>
        <a:buChar char="–"/>
        <a:defRPr sz="1700">
          <a:solidFill>
            <a:schemeClr val="tx1"/>
          </a:solidFill>
          <a:latin typeface="+mn-lt"/>
          <a:cs typeface="+mn-cs"/>
        </a:defRPr>
      </a:lvl2pPr>
      <a:lvl3pPr marL="714375" indent="-366713" algn="l" rtl="0" eaLnBrk="1" fontAlgn="base" hangingPunct="1">
        <a:spcBef>
          <a:spcPct val="40000"/>
        </a:spcBef>
        <a:spcAft>
          <a:spcPct val="0"/>
        </a:spcAft>
        <a:buFont typeface="Arial" charset="0"/>
        <a:buChar char="–"/>
        <a:defRPr sz="1700">
          <a:solidFill>
            <a:schemeClr val="tx1"/>
          </a:solidFill>
          <a:latin typeface="+mn-lt"/>
          <a:cs typeface="+mn-cs"/>
        </a:defRPr>
      </a:lvl3pPr>
      <a:lvl4pPr marL="1069975" indent="-354013" algn="l" rtl="0" eaLnBrk="1" fontAlgn="base" hangingPunct="1">
        <a:spcBef>
          <a:spcPct val="40000"/>
        </a:spcBef>
        <a:spcAft>
          <a:spcPct val="0"/>
        </a:spcAft>
        <a:buFont typeface="Arial" charset="0"/>
        <a:buChar char="–"/>
        <a:defRPr sz="1700">
          <a:solidFill>
            <a:schemeClr val="tx1"/>
          </a:solidFill>
          <a:latin typeface="+mn-lt"/>
          <a:cs typeface="+mn-cs"/>
        </a:defRPr>
      </a:lvl4pPr>
      <a:lvl5pPr marL="1438275" indent="-366713" algn="l" rtl="0" eaLnBrk="1" fontAlgn="base" hangingPunct="1">
        <a:spcBef>
          <a:spcPct val="40000"/>
        </a:spcBef>
        <a:spcAft>
          <a:spcPct val="0"/>
        </a:spcAft>
        <a:buFont typeface="Arial" charset="0"/>
        <a:buChar char="–"/>
        <a:defRPr sz="1700">
          <a:solidFill>
            <a:schemeClr val="tx1"/>
          </a:solidFill>
          <a:latin typeface="+mn-lt"/>
          <a:cs typeface="+mn-cs"/>
        </a:defRPr>
      </a:lvl5pPr>
      <a:lvl6pPr marL="1895475" indent="-366713" algn="l" rtl="0" eaLnBrk="1" fontAlgn="base" hangingPunct="1">
        <a:spcBef>
          <a:spcPct val="40000"/>
        </a:spcBef>
        <a:spcAft>
          <a:spcPct val="0"/>
        </a:spcAft>
        <a:buFont typeface="Arial" charset="0"/>
        <a:buChar char="–"/>
        <a:defRPr sz="1700">
          <a:solidFill>
            <a:schemeClr val="tx1"/>
          </a:solidFill>
          <a:latin typeface="+mn-lt"/>
          <a:cs typeface="+mn-cs"/>
        </a:defRPr>
      </a:lvl6pPr>
      <a:lvl7pPr marL="2352675" indent="-366713" algn="l" rtl="0" eaLnBrk="1" fontAlgn="base" hangingPunct="1">
        <a:spcBef>
          <a:spcPct val="40000"/>
        </a:spcBef>
        <a:spcAft>
          <a:spcPct val="0"/>
        </a:spcAft>
        <a:buFont typeface="Arial" charset="0"/>
        <a:buChar char="–"/>
        <a:defRPr sz="1700">
          <a:solidFill>
            <a:schemeClr val="tx1"/>
          </a:solidFill>
          <a:latin typeface="+mn-lt"/>
          <a:cs typeface="+mn-cs"/>
        </a:defRPr>
      </a:lvl7pPr>
      <a:lvl8pPr marL="2809875" indent="-366713" algn="l" rtl="0" eaLnBrk="1" fontAlgn="base" hangingPunct="1">
        <a:spcBef>
          <a:spcPct val="40000"/>
        </a:spcBef>
        <a:spcAft>
          <a:spcPct val="0"/>
        </a:spcAft>
        <a:buFont typeface="Arial" charset="0"/>
        <a:buChar char="–"/>
        <a:defRPr sz="1700">
          <a:solidFill>
            <a:schemeClr val="tx1"/>
          </a:solidFill>
          <a:latin typeface="+mn-lt"/>
          <a:cs typeface="+mn-cs"/>
        </a:defRPr>
      </a:lvl8pPr>
      <a:lvl9pPr marL="3267075" indent="-366713" algn="l" rtl="0" eaLnBrk="1" fontAlgn="base" hangingPunct="1">
        <a:spcBef>
          <a:spcPct val="40000"/>
        </a:spcBef>
        <a:spcAft>
          <a:spcPct val="0"/>
        </a:spcAft>
        <a:buFont typeface="Arial" charset="0"/>
        <a:buChar char="–"/>
        <a:defRPr sz="1700">
          <a:solidFill>
            <a:schemeClr val="tx1"/>
          </a:solidFill>
          <a:latin typeface="+mn-lt"/>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cid:image003.jpg@01D48669.A70EF390" TargetMode="External"/><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sz="half" idx="2"/>
          </p:nvPr>
        </p:nvSpPr>
        <p:spPr/>
        <p:txBody>
          <a:bodyPr/>
          <a:lstStyle/>
          <a:p>
            <a:r>
              <a:rPr lang="de-DE" dirty="0"/>
              <a:t>25.10.2018</a:t>
            </a:r>
          </a:p>
        </p:txBody>
      </p:sp>
      <p:sp>
        <p:nvSpPr>
          <p:cNvPr id="5" name="Rectangle 6"/>
          <p:cNvSpPr>
            <a:spLocks noGrp="1" noChangeArrowheads="1"/>
          </p:cNvSpPr>
          <p:nvPr>
            <p:ph type="sldNum" sz="quarter" idx="4"/>
          </p:nvPr>
        </p:nvSpPr>
        <p:spPr/>
        <p:txBody>
          <a:bodyPr/>
          <a:lstStyle/>
          <a:p>
            <a:r>
              <a:rPr lang="de-CH"/>
              <a:t>Seite </a:t>
            </a:r>
            <a:fld id="{F88223EE-EB48-49DD-9867-2F04601D5AE4}" type="slidenum">
              <a:rPr lang="de-CH"/>
              <a:pPr/>
              <a:t>1</a:t>
            </a:fld>
            <a:endParaRPr lang="de-CH"/>
          </a:p>
        </p:txBody>
      </p:sp>
      <p:sp>
        <p:nvSpPr>
          <p:cNvPr id="2050" name="Rectangle 2"/>
          <p:cNvSpPr>
            <a:spLocks noGrp="1" noChangeArrowheads="1"/>
          </p:cNvSpPr>
          <p:nvPr>
            <p:ph type="ctrTitle"/>
          </p:nvPr>
        </p:nvSpPr>
        <p:spPr/>
        <p:txBody>
          <a:bodyPr/>
          <a:lstStyle/>
          <a:p>
            <a:r>
              <a:rPr lang="de-CH" sz="2800" dirty="0" err="1">
                <a:solidFill>
                  <a:schemeClr val="tx2"/>
                </a:solidFill>
              </a:rPr>
              <a:t>Cognitive</a:t>
            </a:r>
            <a:r>
              <a:rPr lang="de-CH" sz="2800" dirty="0">
                <a:solidFill>
                  <a:schemeClr val="tx2"/>
                </a:solidFill>
              </a:rPr>
              <a:t> </a:t>
            </a:r>
            <a:r>
              <a:rPr lang="de-CH" sz="2800" dirty="0" err="1">
                <a:solidFill>
                  <a:schemeClr val="tx2"/>
                </a:solidFill>
              </a:rPr>
              <a:t>load</a:t>
            </a:r>
            <a:r>
              <a:rPr lang="de-CH" sz="2800" dirty="0">
                <a:solidFill>
                  <a:schemeClr val="tx2"/>
                </a:solidFill>
              </a:rPr>
              <a:t> in </a:t>
            </a:r>
            <a:r>
              <a:rPr lang="de-CH" sz="2800" dirty="0" err="1">
                <a:solidFill>
                  <a:schemeClr val="tx2"/>
                </a:solidFill>
              </a:rPr>
              <a:t>interpreting</a:t>
            </a:r>
            <a:r>
              <a:rPr lang="de-CH" sz="2800" dirty="0">
                <a:solidFill>
                  <a:schemeClr val="tx2"/>
                </a:solidFill>
              </a:rPr>
              <a:t> and </a:t>
            </a:r>
            <a:r>
              <a:rPr lang="de-CH" sz="2800" dirty="0" err="1">
                <a:solidFill>
                  <a:schemeClr val="tx2"/>
                </a:solidFill>
              </a:rPr>
              <a:t>translation</a:t>
            </a:r>
            <a:r>
              <a:rPr lang="de-CH" sz="2800" dirty="0">
                <a:solidFill>
                  <a:schemeClr val="tx2"/>
                </a:solidFill>
              </a:rPr>
              <a:t> (CLINT)</a:t>
            </a:r>
          </a:p>
        </p:txBody>
      </p:sp>
      <p:sp>
        <p:nvSpPr>
          <p:cNvPr id="2051" name="Rectangle 3"/>
          <p:cNvSpPr>
            <a:spLocks noGrp="1" noChangeArrowheads="1"/>
          </p:cNvSpPr>
          <p:nvPr>
            <p:ph type="subTitle" idx="1"/>
          </p:nvPr>
        </p:nvSpPr>
        <p:spPr>
          <a:xfrm>
            <a:off x="911201" y="3068960"/>
            <a:ext cx="7343775" cy="3240360"/>
          </a:xfrm>
        </p:spPr>
        <p:txBody>
          <a:bodyPr/>
          <a:lstStyle/>
          <a:p>
            <a:endParaRPr lang="de-CH" dirty="0"/>
          </a:p>
          <a:p>
            <a:endParaRPr lang="de-CH" dirty="0"/>
          </a:p>
          <a:p>
            <a:endParaRPr lang="de-CH" dirty="0"/>
          </a:p>
          <a:p>
            <a:endParaRPr lang="de-CH" dirty="0"/>
          </a:p>
          <a:p>
            <a:endParaRPr lang="de-CH" dirty="0"/>
          </a:p>
          <a:p>
            <a:endParaRPr lang="de-CH" dirty="0"/>
          </a:p>
          <a:p>
            <a:endParaRPr lang="de-CH" dirty="0"/>
          </a:p>
          <a:p>
            <a:endParaRPr lang="de-CH" dirty="0"/>
          </a:p>
          <a:p>
            <a:r>
              <a:rPr lang="de-CH" dirty="0"/>
              <a:t>ARGZ - Präsentation: Michael Boos, Matthias Kobi</a:t>
            </a:r>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EF5036-77D6-4E76-B1C2-5AE203F7BE31}"/>
              </a:ext>
            </a:extLst>
          </p:cNvPr>
          <p:cNvSpPr>
            <a:spLocks noGrp="1"/>
          </p:cNvSpPr>
          <p:nvPr>
            <p:ph type="title"/>
          </p:nvPr>
        </p:nvSpPr>
        <p:spPr/>
        <p:txBody>
          <a:bodyPr/>
          <a:lstStyle/>
          <a:p>
            <a:r>
              <a:rPr lang="de-CH" dirty="0"/>
              <a:t>Lesen</a:t>
            </a:r>
          </a:p>
        </p:txBody>
      </p:sp>
      <p:sp>
        <p:nvSpPr>
          <p:cNvPr id="3" name="Inhaltsplatzhalter 2">
            <a:extLst>
              <a:ext uri="{FF2B5EF4-FFF2-40B4-BE49-F238E27FC236}">
                <a16:creationId xmlns:a16="http://schemas.microsoft.com/office/drawing/2014/main" id="{8B4E1EE2-BFF8-408F-BC88-D5B6F8A7D6DC}"/>
              </a:ext>
            </a:extLst>
          </p:cNvPr>
          <p:cNvSpPr>
            <a:spLocks noGrp="1"/>
          </p:cNvSpPr>
          <p:nvPr>
            <p:ph idx="1"/>
          </p:nvPr>
        </p:nvSpPr>
        <p:spPr>
          <a:xfrm>
            <a:off x="900113" y="2205038"/>
            <a:ext cx="7343775" cy="3887787"/>
          </a:xfrm>
        </p:spPr>
        <p:txBody>
          <a:bodyPr/>
          <a:lstStyle/>
          <a:p>
            <a:endParaRPr lang="de-CH" dirty="0"/>
          </a:p>
          <a:p>
            <a:endParaRPr lang="de-CH" dirty="0"/>
          </a:p>
          <a:p>
            <a:endParaRPr lang="de-CH" dirty="0"/>
          </a:p>
          <a:p>
            <a:endParaRPr lang="de-CH" dirty="0"/>
          </a:p>
          <a:p>
            <a:r>
              <a:rPr lang="en-US" sz="1400" dirty="0"/>
              <a:t>and who else is responsible for the quality of the news if not newsrooms and journalists?</a:t>
            </a:r>
            <a:endParaRPr lang="de-CH" sz="1200" dirty="0"/>
          </a:p>
        </p:txBody>
      </p:sp>
      <p:sp>
        <p:nvSpPr>
          <p:cNvPr id="4" name="Datumsplatzhalter 3">
            <a:extLst>
              <a:ext uri="{FF2B5EF4-FFF2-40B4-BE49-F238E27FC236}">
                <a16:creationId xmlns:a16="http://schemas.microsoft.com/office/drawing/2014/main" id="{3235E0BD-38DA-4252-8617-B1E1C5567EDB}"/>
              </a:ext>
            </a:extLst>
          </p:cNvPr>
          <p:cNvSpPr>
            <a:spLocks noGrp="1"/>
          </p:cNvSpPr>
          <p:nvPr>
            <p:ph type="dt" sz="half" idx="10"/>
          </p:nvPr>
        </p:nvSpPr>
        <p:spPr/>
        <p:txBody>
          <a:bodyPr/>
          <a:lstStyle/>
          <a:p>
            <a:r>
              <a:rPr lang="de-DE"/>
              <a:t>23.10.2018</a:t>
            </a:r>
            <a:endParaRPr lang="de-CH" dirty="0"/>
          </a:p>
        </p:txBody>
      </p:sp>
      <p:sp>
        <p:nvSpPr>
          <p:cNvPr id="5" name="Fußzeilenplatzhalter 4">
            <a:extLst>
              <a:ext uri="{FF2B5EF4-FFF2-40B4-BE49-F238E27FC236}">
                <a16:creationId xmlns:a16="http://schemas.microsoft.com/office/drawing/2014/main" id="{FB0FA37C-286C-427E-9116-F4AB1FA23EB9}"/>
              </a:ext>
            </a:extLst>
          </p:cNvPr>
          <p:cNvSpPr>
            <a:spLocks noGrp="1"/>
          </p:cNvSpPr>
          <p:nvPr>
            <p:ph type="ftr" sz="quarter" idx="11"/>
          </p:nvPr>
        </p:nvSpPr>
        <p:spPr/>
        <p:txBody>
          <a:bodyPr/>
          <a:lstStyle/>
          <a:p>
            <a:r>
              <a:rPr lang="de-CH"/>
              <a:t>ARGZ Präsentation: Michael Boos und Matthias Kobi</a:t>
            </a:r>
            <a:endParaRPr lang="de-CH" dirty="0"/>
          </a:p>
        </p:txBody>
      </p:sp>
      <p:sp>
        <p:nvSpPr>
          <p:cNvPr id="6" name="Foliennummernplatzhalter 5">
            <a:extLst>
              <a:ext uri="{FF2B5EF4-FFF2-40B4-BE49-F238E27FC236}">
                <a16:creationId xmlns:a16="http://schemas.microsoft.com/office/drawing/2014/main" id="{AAE9CF16-0A0E-4C73-B355-B9D8ECAF03A2}"/>
              </a:ext>
            </a:extLst>
          </p:cNvPr>
          <p:cNvSpPr>
            <a:spLocks noGrp="1"/>
          </p:cNvSpPr>
          <p:nvPr>
            <p:ph type="sldNum" sz="quarter" idx="12"/>
          </p:nvPr>
        </p:nvSpPr>
        <p:spPr/>
        <p:txBody>
          <a:bodyPr/>
          <a:lstStyle/>
          <a:p>
            <a:r>
              <a:rPr lang="de-CH"/>
              <a:t>Seite </a:t>
            </a:r>
            <a:fld id="{298DDF54-96CA-4706-AFE9-54D71408EAE8}" type="slidenum">
              <a:rPr lang="de-CH" smtClean="0"/>
              <a:pPr/>
              <a:t>10</a:t>
            </a:fld>
            <a:endParaRPr lang="de-CH"/>
          </a:p>
        </p:txBody>
      </p:sp>
      <p:sp>
        <p:nvSpPr>
          <p:cNvPr id="7" name="Rechteck 6">
            <a:extLst>
              <a:ext uri="{FF2B5EF4-FFF2-40B4-BE49-F238E27FC236}">
                <a16:creationId xmlns:a16="http://schemas.microsoft.com/office/drawing/2014/main" id="{3E4E452F-7B8A-4703-AAC1-4FDFBECE8C6F}"/>
              </a:ext>
            </a:extLst>
          </p:cNvPr>
          <p:cNvSpPr/>
          <p:nvPr/>
        </p:nvSpPr>
        <p:spPr bwMode="auto">
          <a:xfrm>
            <a:off x="467544" y="2420888"/>
            <a:ext cx="7848872" cy="3168699"/>
          </a:xfrm>
          <a:prstGeom prst="rect">
            <a:avLst/>
          </a:prstGeom>
          <a:no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CH" sz="1700" b="0" i="0" u="none" strike="noStrike" cap="none" normalizeH="0" baseline="0">
              <a:ln>
                <a:noFill/>
              </a:ln>
              <a:solidFill>
                <a:schemeClr val="tx1"/>
              </a:solidFill>
              <a:effectLst/>
              <a:latin typeface="Arial" charset="0"/>
              <a:cs typeface="Arial" charset="0"/>
            </a:endParaRPr>
          </a:p>
        </p:txBody>
      </p:sp>
      <p:sp>
        <p:nvSpPr>
          <p:cNvPr id="8" name="Textfeld 7">
            <a:extLst>
              <a:ext uri="{FF2B5EF4-FFF2-40B4-BE49-F238E27FC236}">
                <a16:creationId xmlns:a16="http://schemas.microsoft.com/office/drawing/2014/main" id="{81286AC8-93D1-48FF-9BFD-F42BEE8DB8F4}"/>
              </a:ext>
            </a:extLst>
          </p:cNvPr>
          <p:cNvSpPr txBox="1"/>
          <p:nvPr/>
        </p:nvSpPr>
        <p:spPr>
          <a:xfrm>
            <a:off x="7454677" y="3254741"/>
            <a:ext cx="898003" cy="261610"/>
          </a:xfrm>
          <a:prstGeom prst="rect">
            <a:avLst/>
          </a:prstGeom>
          <a:noFill/>
        </p:spPr>
        <p:txBody>
          <a:bodyPr wrap="none" rtlCol="0">
            <a:spAutoFit/>
          </a:bodyPr>
          <a:lstStyle/>
          <a:p>
            <a:r>
              <a:rPr lang="de-CH" sz="1100" dirty="0"/>
              <a:t>Knopfdruck</a:t>
            </a:r>
          </a:p>
        </p:txBody>
      </p:sp>
      <p:sp>
        <p:nvSpPr>
          <p:cNvPr id="9" name="Explosion: 8 Zacken 8">
            <a:extLst>
              <a:ext uri="{FF2B5EF4-FFF2-40B4-BE49-F238E27FC236}">
                <a16:creationId xmlns:a16="http://schemas.microsoft.com/office/drawing/2014/main" id="{CECCD1F3-A020-43E6-B69F-614771A727AB}"/>
              </a:ext>
            </a:extLst>
          </p:cNvPr>
          <p:cNvSpPr/>
          <p:nvPr/>
        </p:nvSpPr>
        <p:spPr bwMode="auto">
          <a:xfrm>
            <a:off x="7263117" y="2963439"/>
            <a:ext cx="1281122" cy="877531"/>
          </a:xfrm>
          <a:prstGeom prst="irregularSeal1">
            <a:avLst/>
          </a:prstGeom>
          <a:no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CH" sz="1700" b="0" i="0" u="none" strike="noStrike" cap="none" normalizeH="0" baseline="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1606149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EF5036-77D6-4E76-B1C2-5AE203F7BE31}"/>
              </a:ext>
            </a:extLst>
          </p:cNvPr>
          <p:cNvSpPr>
            <a:spLocks noGrp="1"/>
          </p:cNvSpPr>
          <p:nvPr>
            <p:ph type="title"/>
          </p:nvPr>
        </p:nvSpPr>
        <p:spPr/>
        <p:txBody>
          <a:bodyPr/>
          <a:lstStyle/>
          <a:p>
            <a:r>
              <a:rPr lang="de-CH" dirty="0"/>
              <a:t>Textpräsentation</a:t>
            </a:r>
          </a:p>
        </p:txBody>
      </p:sp>
      <p:sp>
        <p:nvSpPr>
          <p:cNvPr id="3" name="Inhaltsplatzhalter 2">
            <a:extLst>
              <a:ext uri="{FF2B5EF4-FFF2-40B4-BE49-F238E27FC236}">
                <a16:creationId xmlns:a16="http://schemas.microsoft.com/office/drawing/2014/main" id="{8B4E1EE2-BFF8-408F-BC88-D5B6F8A7D6DC}"/>
              </a:ext>
            </a:extLst>
          </p:cNvPr>
          <p:cNvSpPr>
            <a:spLocks noGrp="1"/>
          </p:cNvSpPr>
          <p:nvPr>
            <p:ph idx="1"/>
          </p:nvPr>
        </p:nvSpPr>
        <p:spPr>
          <a:xfrm>
            <a:off x="900113" y="2205038"/>
            <a:ext cx="7343775" cy="3887787"/>
          </a:xfrm>
        </p:spPr>
        <p:txBody>
          <a:bodyPr/>
          <a:lstStyle/>
          <a:p>
            <a:endParaRPr lang="de-CH" dirty="0"/>
          </a:p>
          <a:p>
            <a:endParaRPr lang="en-US" sz="700" dirty="0"/>
          </a:p>
          <a:p>
            <a:r>
              <a:rPr lang="en-US" sz="1600" dirty="0"/>
              <a:t>The right of information is one of the most important in our country nowadays, and who else is responsible for the quality of the news if not newsrooms and journalists?</a:t>
            </a:r>
            <a:r>
              <a:rPr lang="en-US" dirty="0"/>
              <a:t> They must be aware of the fact that they are answerable for a part of the news every day and we believe are truth. We are bombarded with news coming from different sources of information, which makes it difficult for us to understand which one is reliable and which is not. This is a very important matter that regards everybody. It is important for people to know the truth, because it makes one realize what kind of world we live in. No matter how many threats there are, the goal of journalism should be to release true and objective information. </a:t>
            </a:r>
            <a:endParaRPr lang="de-CH" sz="1600" dirty="0"/>
          </a:p>
        </p:txBody>
      </p:sp>
      <p:sp>
        <p:nvSpPr>
          <p:cNvPr id="4" name="Datumsplatzhalter 3">
            <a:extLst>
              <a:ext uri="{FF2B5EF4-FFF2-40B4-BE49-F238E27FC236}">
                <a16:creationId xmlns:a16="http://schemas.microsoft.com/office/drawing/2014/main" id="{3235E0BD-38DA-4252-8617-B1E1C5567EDB}"/>
              </a:ext>
            </a:extLst>
          </p:cNvPr>
          <p:cNvSpPr>
            <a:spLocks noGrp="1"/>
          </p:cNvSpPr>
          <p:nvPr>
            <p:ph type="dt" sz="half" idx="10"/>
          </p:nvPr>
        </p:nvSpPr>
        <p:spPr/>
        <p:txBody>
          <a:bodyPr/>
          <a:lstStyle/>
          <a:p>
            <a:r>
              <a:rPr lang="de-DE"/>
              <a:t>23.10.2018</a:t>
            </a:r>
            <a:endParaRPr lang="de-CH" dirty="0"/>
          </a:p>
        </p:txBody>
      </p:sp>
      <p:sp>
        <p:nvSpPr>
          <p:cNvPr id="5" name="Fußzeilenplatzhalter 4">
            <a:extLst>
              <a:ext uri="{FF2B5EF4-FFF2-40B4-BE49-F238E27FC236}">
                <a16:creationId xmlns:a16="http://schemas.microsoft.com/office/drawing/2014/main" id="{FB0FA37C-286C-427E-9116-F4AB1FA23EB9}"/>
              </a:ext>
            </a:extLst>
          </p:cNvPr>
          <p:cNvSpPr>
            <a:spLocks noGrp="1"/>
          </p:cNvSpPr>
          <p:nvPr>
            <p:ph type="ftr" sz="quarter" idx="11"/>
          </p:nvPr>
        </p:nvSpPr>
        <p:spPr/>
        <p:txBody>
          <a:bodyPr/>
          <a:lstStyle/>
          <a:p>
            <a:r>
              <a:rPr lang="de-CH"/>
              <a:t>ARGZ Präsentation: Michael Boos und Matthias Kobi</a:t>
            </a:r>
            <a:endParaRPr lang="de-CH" dirty="0"/>
          </a:p>
        </p:txBody>
      </p:sp>
      <p:sp>
        <p:nvSpPr>
          <p:cNvPr id="6" name="Foliennummernplatzhalter 5">
            <a:extLst>
              <a:ext uri="{FF2B5EF4-FFF2-40B4-BE49-F238E27FC236}">
                <a16:creationId xmlns:a16="http://schemas.microsoft.com/office/drawing/2014/main" id="{AAE9CF16-0A0E-4C73-B355-B9D8ECAF03A2}"/>
              </a:ext>
            </a:extLst>
          </p:cNvPr>
          <p:cNvSpPr>
            <a:spLocks noGrp="1"/>
          </p:cNvSpPr>
          <p:nvPr>
            <p:ph type="sldNum" sz="quarter" idx="12"/>
          </p:nvPr>
        </p:nvSpPr>
        <p:spPr/>
        <p:txBody>
          <a:bodyPr/>
          <a:lstStyle/>
          <a:p>
            <a:r>
              <a:rPr lang="de-CH"/>
              <a:t>Seite </a:t>
            </a:r>
            <a:fld id="{298DDF54-96CA-4706-AFE9-54D71408EAE8}" type="slidenum">
              <a:rPr lang="de-CH" smtClean="0"/>
              <a:pPr/>
              <a:t>11</a:t>
            </a:fld>
            <a:endParaRPr lang="de-CH"/>
          </a:p>
        </p:txBody>
      </p:sp>
      <p:sp>
        <p:nvSpPr>
          <p:cNvPr id="7" name="Rechteck 6">
            <a:extLst>
              <a:ext uri="{FF2B5EF4-FFF2-40B4-BE49-F238E27FC236}">
                <a16:creationId xmlns:a16="http://schemas.microsoft.com/office/drawing/2014/main" id="{3E4E452F-7B8A-4703-AAC1-4FDFBECE8C6F}"/>
              </a:ext>
            </a:extLst>
          </p:cNvPr>
          <p:cNvSpPr/>
          <p:nvPr/>
        </p:nvSpPr>
        <p:spPr bwMode="auto">
          <a:xfrm>
            <a:off x="467544" y="2420888"/>
            <a:ext cx="7848872" cy="3168699"/>
          </a:xfrm>
          <a:prstGeom prst="rect">
            <a:avLst/>
          </a:prstGeom>
          <a:no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CH" sz="1700" b="0" i="0" u="none" strike="noStrike" cap="none" normalizeH="0" baseline="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262016027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EF5036-77D6-4E76-B1C2-5AE203F7BE31}"/>
              </a:ext>
            </a:extLst>
          </p:cNvPr>
          <p:cNvSpPr>
            <a:spLocks noGrp="1"/>
          </p:cNvSpPr>
          <p:nvPr>
            <p:ph type="title"/>
          </p:nvPr>
        </p:nvSpPr>
        <p:spPr/>
        <p:txBody>
          <a:bodyPr/>
          <a:lstStyle/>
          <a:p>
            <a:r>
              <a:rPr lang="de-CH" dirty="0"/>
              <a:t>Übersetzen – Satz für Satz</a:t>
            </a:r>
          </a:p>
        </p:txBody>
      </p:sp>
      <p:sp>
        <p:nvSpPr>
          <p:cNvPr id="3" name="Inhaltsplatzhalter 2">
            <a:extLst>
              <a:ext uri="{FF2B5EF4-FFF2-40B4-BE49-F238E27FC236}">
                <a16:creationId xmlns:a16="http://schemas.microsoft.com/office/drawing/2014/main" id="{8B4E1EE2-BFF8-408F-BC88-D5B6F8A7D6DC}"/>
              </a:ext>
            </a:extLst>
          </p:cNvPr>
          <p:cNvSpPr>
            <a:spLocks noGrp="1"/>
          </p:cNvSpPr>
          <p:nvPr>
            <p:ph idx="1"/>
          </p:nvPr>
        </p:nvSpPr>
        <p:spPr>
          <a:xfrm>
            <a:off x="900113" y="2205038"/>
            <a:ext cx="7343775" cy="3887787"/>
          </a:xfrm>
        </p:spPr>
        <p:txBody>
          <a:bodyPr/>
          <a:lstStyle/>
          <a:p>
            <a:endParaRPr lang="de-CH" dirty="0"/>
          </a:p>
          <a:p>
            <a:endParaRPr lang="de-CH" dirty="0"/>
          </a:p>
          <a:p>
            <a:endParaRPr lang="en-US" sz="700" dirty="0"/>
          </a:p>
          <a:p>
            <a:r>
              <a:rPr lang="en-US" sz="1600" dirty="0"/>
              <a:t>The right of information is one of the most important in our country nowadays, and who else is responsible for the quality of the news if not newsrooms and journalists?</a:t>
            </a:r>
            <a:endParaRPr lang="de-CH" sz="1400" dirty="0"/>
          </a:p>
          <a:p>
            <a:endParaRPr lang="de-CH" sz="1600" dirty="0"/>
          </a:p>
        </p:txBody>
      </p:sp>
      <p:sp>
        <p:nvSpPr>
          <p:cNvPr id="4" name="Datumsplatzhalter 3">
            <a:extLst>
              <a:ext uri="{FF2B5EF4-FFF2-40B4-BE49-F238E27FC236}">
                <a16:creationId xmlns:a16="http://schemas.microsoft.com/office/drawing/2014/main" id="{3235E0BD-38DA-4252-8617-B1E1C5567EDB}"/>
              </a:ext>
            </a:extLst>
          </p:cNvPr>
          <p:cNvSpPr>
            <a:spLocks noGrp="1"/>
          </p:cNvSpPr>
          <p:nvPr>
            <p:ph type="dt" sz="half" idx="10"/>
          </p:nvPr>
        </p:nvSpPr>
        <p:spPr/>
        <p:txBody>
          <a:bodyPr/>
          <a:lstStyle/>
          <a:p>
            <a:r>
              <a:rPr lang="de-DE"/>
              <a:t>23.10.2018</a:t>
            </a:r>
            <a:endParaRPr lang="de-CH" dirty="0"/>
          </a:p>
        </p:txBody>
      </p:sp>
      <p:sp>
        <p:nvSpPr>
          <p:cNvPr id="5" name="Fußzeilenplatzhalter 4">
            <a:extLst>
              <a:ext uri="{FF2B5EF4-FFF2-40B4-BE49-F238E27FC236}">
                <a16:creationId xmlns:a16="http://schemas.microsoft.com/office/drawing/2014/main" id="{FB0FA37C-286C-427E-9116-F4AB1FA23EB9}"/>
              </a:ext>
            </a:extLst>
          </p:cNvPr>
          <p:cNvSpPr>
            <a:spLocks noGrp="1"/>
          </p:cNvSpPr>
          <p:nvPr>
            <p:ph type="ftr" sz="quarter" idx="11"/>
          </p:nvPr>
        </p:nvSpPr>
        <p:spPr/>
        <p:txBody>
          <a:bodyPr/>
          <a:lstStyle/>
          <a:p>
            <a:r>
              <a:rPr lang="de-CH"/>
              <a:t>ARGZ Präsentation: Michael Boos und Matthias Kobi</a:t>
            </a:r>
            <a:endParaRPr lang="de-CH" dirty="0"/>
          </a:p>
        </p:txBody>
      </p:sp>
      <p:sp>
        <p:nvSpPr>
          <p:cNvPr id="6" name="Foliennummernplatzhalter 5">
            <a:extLst>
              <a:ext uri="{FF2B5EF4-FFF2-40B4-BE49-F238E27FC236}">
                <a16:creationId xmlns:a16="http://schemas.microsoft.com/office/drawing/2014/main" id="{AAE9CF16-0A0E-4C73-B355-B9D8ECAF03A2}"/>
              </a:ext>
            </a:extLst>
          </p:cNvPr>
          <p:cNvSpPr>
            <a:spLocks noGrp="1"/>
          </p:cNvSpPr>
          <p:nvPr>
            <p:ph type="sldNum" sz="quarter" idx="12"/>
          </p:nvPr>
        </p:nvSpPr>
        <p:spPr/>
        <p:txBody>
          <a:bodyPr/>
          <a:lstStyle/>
          <a:p>
            <a:r>
              <a:rPr lang="de-CH"/>
              <a:t>Seite </a:t>
            </a:r>
            <a:fld id="{298DDF54-96CA-4706-AFE9-54D71408EAE8}" type="slidenum">
              <a:rPr lang="de-CH" smtClean="0"/>
              <a:pPr/>
              <a:t>12</a:t>
            </a:fld>
            <a:endParaRPr lang="de-CH"/>
          </a:p>
        </p:txBody>
      </p:sp>
      <p:sp>
        <p:nvSpPr>
          <p:cNvPr id="7" name="Rechteck 6">
            <a:extLst>
              <a:ext uri="{FF2B5EF4-FFF2-40B4-BE49-F238E27FC236}">
                <a16:creationId xmlns:a16="http://schemas.microsoft.com/office/drawing/2014/main" id="{3E4E452F-7B8A-4703-AAC1-4FDFBECE8C6F}"/>
              </a:ext>
            </a:extLst>
          </p:cNvPr>
          <p:cNvSpPr/>
          <p:nvPr/>
        </p:nvSpPr>
        <p:spPr bwMode="auto">
          <a:xfrm>
            <a:off x="467544" y="2420888"/>
            <a:ext cx="7848872" cy="3168699"/>
          </a:xfrm>
          <a:prstGeom prst="rect">
            <a:avLst/>
          </a:prstGeom>
          <a:no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CH" sz="1700" b="0" i="0" u="none" strike="noStrike" cap="none" normalizeH="0" baseline="0">
              <a:ln>
                <a:noFill/>
              </a:ln>
              <a:solidFill>
                <a:schemeClr val="tx1"/>
              </a:solidFill>
              <a:effectLst/>
              <a:latin typeface="Arial" charset="0"/>
              <a:cs typeface="Arial" charset="0"/>
            </a:endParaRPr>
          </a:p>
        </p:txBody>
      </p:sp>
      <p:sp>
        <p:nvSpPr>
          <p:cNvPr id="12" name="Rechteck 11">
            <a:extLst>
              <a:ext uri="{FF2B5EF4-FFF2-40B4-BE49-F238E27FC236}">
                <a16:creationId xmlns:a16="http://schemas.microsoft.com/office/drawing/2014/main" id="{546EAC0B-2BCF-496F-84CE-101FB98235F3}"/>
              </a:ext>
            </a:extLst>
          </p:cNvPr>
          <p:cNvSpPr/>
          <p:nvPr/>
        </p:nvSpPr>
        <p:spPr bwMode="auto">
          <a:xfrm>
            <a:off x="900112" y="4149080"/>
            <a:ext cx="7056264" cy="1152128"/>
          </a:xfrm>
          <a:prstGeom prst="rect">
            <a:avLst/>
          </a:prstGeom>
          <a:no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CH" sz="1700" b="0" i="0" u="none" strike="noStrike" cap="none" normalizeH="0" baseline="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146191051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EF5036-77D6-4E76-B1C2-5AE203F7BE31}"/>
              </a:ext>
            </a:extLst>
          </p:cNvPr>
          <p:cNvSpPr>
            <a:spLocks noGrp="1"/>
          </p:cNvSpPr>
          <p:nvPr>
            <p:ph type="title"/>
          </p:nvPr>
        </p:nvSpPr>
        <p:spPr/>
        <p:txBody>
          <a:bodyPr/>
          <a:lstStyle/>
          <a:p>
            <a:r>
              <a:rPr lang="de-CH" dirty="0"/>
              <a:t>Übersetzen – Satz für Satz</a:t>
            </a:r>
          </a:p>
        </p:txBody>
      </p:sp>
      <p:sp>
        <p:nvSpPr>
          <p:cNvPr id="4" name="Datumsplatzhalter 3">
            <a:extLst>
              <a:ext uri="{FF2B5EF4-FFF2-40B4-BE49-F238E27FC236}">
                <a16:creationId xmlns:a16="http://schemas.microsoft.com/office/drawing/2014/main" id="{3235E0BD-38DA-4252-8617-B1E1C5567EDB}"/>
              </a:ext>
            </a:extLst>
          </p:cNvPr>
          <p:cNvSpPr>
            <a:spLocks noGrp="1"/>
          </p:cNvSpPr>
          <p:nvPr>
            <p:ph type="dt" sz="half" idx="10"/>
          </p:nvPr>
        </p:nvSpPr>
        <p:spPr/>
        <p:txBody>
          <a:bodyPr/>
          <a:lstStyle/>
          <a:p>
            <a:r>
              <a:rPr lang="de-DE"/>
              <a:t>23.10.2018</a:t>
            </a:r>
            <a:endParaRPr lang="de-CH" dirty="0"/>
          </a:p>
        </p:txBody>
      </p:sp>
      <p:sp>
        <p:nvSpPr>
          <p:cNvPr id="5" name="Fußzeilenplatzhalter 4">
            <a:extLst>
              <a:ext uri="{FF2B5EF4-FFF2-40B4-BE49-F238E27FC236}">
                <a16:creationId xmlns:a16="http://schemas.microsoft.com/office/drawing/2014/main" id="{FB0FA37C-286C-427E-9116-F4AB1FA23EB9}"/>
              </a:ext>
            </a:extLst>
          </p:cNvPr>
          <p:cNvSpPr>
            <a:spLocks noGrp="1"/>
          </p:cNvSpPr>
          <p:nvPr>
            <p:ph type="ftr" sz="quarter" idx="11"/>
          </p:nvPr>
        </p:nvSpPr>
        <p:spPr/>
        <p:txBody>
          <a:bodyPr/>
          <a:lstStyle/>
          <a:p>
            <a:r>
              <a:rPr lang="de-CH"/>
              <a:t>ARGZ Präsentation: Michael Boos und Matthias Kobi</a:t>
            </a:r>
            <a:endParaRPr lang="de-CH" dirty="0"/>
          </a:p>
        </p:txBody>
      </p:sp>
      <p:sp>
        <p:nvSpPr>
          <p:cNvPr id="6" name="Foliennummernplatzhalter 5">
            <a:extLst>
              <a:ext uri="{FF2B5EF4-FFF2-40B4-BE49-F238E27FC236}">
                <a16:creationId xmlns:a16="http://schemas.microsoft.com/office/drawing/2014/main" id="{AAE9CF16-0A0E-4C73-B355-B9D8ECAF03A2}"/>
              </a:ext>
            </a:extLst>
          </p:cNvPr>
          <p:cNvSpPr>
            <a:spLocks noGrp="1"/>
          </p:cNvSpPr>
          <p:nvPr>
            <p:ph type="sldNum" sz="quarter" idx="12"/>
          </p:nvPr>
        </p:nvSpPr>
        <p:spPr/>
        <p:txBody>
          <a:bodyPr/>
          <a:lstStyle/>
          <a:p>
            <a:r>
              <a:rPr lang="de-CH"/>
              <a:t>Seite </a:t>
            </a:r>
            <a:fld id="{298DDF54-96CA-4706-AFE9-54D71408EAE8}" type="slidenum">
              <a:rPr lang="de-CH" smtClean="0"/>
              <a:pPr/>
              <a:t>13</a:t>
            </a:fld>
            <a:endParaRPr lang="de-CH"/>
          </a:p>
        </p:txBody>
      </p:sp>
      <p:sp>
        <p:nvSpPr>
          <p:cNvPr id="10" name="Rectangle 2">
            <a:extLst>
              <a:ext uri="{FF2B5EF4-FFF2-40B4-BE49-F238E27FC236}">
                <a16:creationId xmlns:a16="http://schemas.microsoft.com/office/drawing/2014/main" id="{9B684DCD-5347-47FA-983A-ABC95494C137}"/>
              </a:ext>
            </a:extLst>
          </p:cNvPr>
          <p:cNvSpPr>
            <a:spLocks noChangeArrowheads="1"/>
          </p:cNvSpPr>
          <p:nvPr/>
        </p:nvSpPr>
        <p:spPr bwMode="auto">
          <a:xfrm>
            <a:off x="-4" y="1724325"/>
            <a:ext cx="892934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de-CH"/>
          </a:p>
        </p:txBody>
      </p:sp>
      <p:pic>
        <p:nvPicPr>
          <p:cNvPr id="1025" name="Grafik 2" descr="cid:image003.jpg@01D48669.A70EF390">
            <a:extLst>
              <a:ext uri="{FF2B5EF4-FFF2-40B4-BE49-F238E27FC236}">
                <a16:creationId xmlns:a16="http://schemas.microsoft.com/office/drawing/2014/main" id="{D93CD316-607A-4428-B4FD-A658BBA69D6F}"/>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0" y="1724330"/>
            <a:ext cx="9066857" cy="5100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280772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9BC7F2-94EB-47DF-82AE-3AC0E4433ECB}"/>
              </a:ext>
            </a:extLst>
          </p:cNvPr>
          <p:cNvSpPr>
            <a:spLocks noGrp="1"/>
          </p:cNvSpPr>
          <p:nvPr>
            <p:ph type="title"/>
          </p:nvPr>
        </p:nvSpPr>
        <p:spPr/>
        <p:txBody>
          <a:bodyPr/>
          <a:lstStyle/>
          <a:p>
            <a:r>
              <a:rPr lang="de-CH" dirty="0"/>
              <a:t>Ablauf Übersetzerparadigma</a:t>
            </a:r>
          </a:p>
        </p:txBody>
      </p:sp>
      <p:sp>
        <p:nvSpPr>
          <p:cNvPr id="4" name="Datumsplatzhalter 3">
            <a:extLst>
              <a:ext uri="{FF2B5EF4-FFF2-40B4-BE49-F238E27FC236}">
                <a16:creationId xmlns:a16="http://schemas.microsoft.com/office/drawing/2014/main" id="{AE198433-A2CE-4F07-8E43-FB20E6982FBC}"/>
              </a:ext>
            </a:extLst>
          </p:cNvPr>
          <p:cNvSpPr>
            <a:spLocks noGrp="1"/>
          </p:cNvSpPr>
          <p:nvPr>
            <p:ph type="dt" sz="half" idx="10"/>
          </p:nvPr>
        </p:nvSpPr>
        <p:spPr/>
        <p:txBody>
          <a:bodyPr/>
          <a:lstStyle/>
          <a:p>
            <a:r>
              <a:rPr lang="de-DE"/>
              <a:t>23.10.2018</a:t>
            </a:r>
            <a:endParaRPr lang="de-CH" dirty="0"/>
          </a:p>
        </p:txBody>
      </p:sp>
      <p:sp>
        <p:nvSpPr>
          <p:cNvPr id="5" name="Fußzeilenplatzhalter 4">
            <a:extLst>
              <a:ext uri="{FF2B5EF4-FFF2-40B4-BE49-F238E27FC236}">
                <a16:creationId xmlns:a16="http://schemas.microsoft.com/office/drawing/2014/main" id="{59B7DC7A-F450-4883-8878-41FE4E2CD3F8}"/>
              </a:ext>
            </a:extLst>
          </p:cNvPr>
          <p:cNvSpPr>
            <a:spLocks noGrp="1"/>
          </p:cNvSpPr>
          <p:nvPr>
            <p:ph type="ftr" sz="quarter" idx="11"/>
          </p:nvPr>
        </p:nvSpPr>
        <p:spPr/>
        <p:txBody>
          <a:bodyPr/>
          <a:lstStyle/>
          <a:p>
            <a:r>
              <a:rPr lang="de-CH"/>
              <a:t>ARGZ Präsentation: Michael Boos und Matthias Kobi</a:t>
            </a:r>
            <a:endParaRPr lang="de-CH" dirty="0"/>
          </a:p>
        </p:txBody>
      </p:sp>
      <p:sp>
        <p:nvSpPr>
          <p:cNvPr id="6" name="Foliennummernplatzhalter 5">
            <a:extLst>
              <a:ext uri="{FF2B5EF4-FFF2-40B4-BE49-F238E27FC236}">
                <a16:creationId xmlns:a16="http://schemas.microsoft.com/office/drawing/2014/main" id="{C6440545-7DE8-4AFA-A588-3EBAD8E6BF54}"/>
              </a:ext>
            </a:extLst>
          </p:cNvPr>
          <p:cNvSpPr>
            <a:spLocks noGrp="1"/>
          </p:cNvSpPr>
          <p:nvPr>
            <p:ph type="sldNum" sz="quarter" idx="12"/>
          </p:nvPr>
        </p:nvSpPr>
        <p:spPr/>
        <p:txBody>
          <a:bodyPr/>
          <a:lstStyle/>
          <a:p>
            <a:r>
              <a:rPr lang="de-CH"/>
              <a:t>Seite </a:t>
            </a:r>
            <a:fld id="{298DDF54-96CA-4706-AFE9-54D71408EAE8}" type="slidenum">
              <a:rPr lang="de-CH" smtClean="0"/>
              <a:pPr/>
              <a:t>14</a:t>
            </a:fld>
            <a:endParaRPr lang="de-CH"/>
          </a:p>
        </p:txBody>
      </p:sp>
      <p:graphicFrame>
        <p:nvGraphicFramePr>
          <p:cNvPr id="7" name="Tabelle 6">
            <a:extLst>
              <a:ext uri="{FF2B5EF4-FFF2-40B4-BE49-F238E27FC236}">
                <a16:creationId xmlns:a16="http://schemas.microsoft.com/office/drawing/2014/main" id="{77E4C0A7-307A-4DFB-B093-96643EF10601}"/>
              </a:ext>
            </a:extLst>
          </p:cNvPr>
          <p:cNvGraphicFramePr>
            <a:graphicFrameLocks noGrp="1"/>
          </p:cNvGraphicFramePr>
          <p:nvPr>
            <p:extLst>
              <p:ext uri="{D42A27DB-BD31-4B8C-83A1-F6EECF244321}">
                <p14:modId xmlns:p14="http://schemas.microsoft.com/office/powerpoint/2010/main" val="2308976838"/>
              </p:ext>
            </p:extLst>
          </p:nvPr>
        </p:nvGraphicFramePr>
        <p:xfrm>
          <a:off x="900113" y="1920315"/>
          <a:ext cx="6336184" cy="3017369"/>
        </p:xfrm>
        <a:graphic>
          <a:graphicData uri="http://schemas.openxmlformats.org/drawingml/2006/table">
            <a:tbl>
              <a:tblPr firstRow="1" bandRow="1">
                <a:tableStyleId>{5C22544A-7EE6-4342-B048-85BDC9FD1C3A}</a:tableStyleId>
              </a:tblPr>
              <a:tblGrid>
                <a:gridCol w="4485014">
                  <a:extLst>
                    <a:ext uri="{9D8B030D-6E8A-4147-A177-3AD203B41FA5}">
                      <a16:colId xmlns:a16="http://schemas.microsoft.com/office/drawing/2014/main" val="88922465"/>
                    </a:ext>
                  </a:extLst>
                </a:gridCol>
                <a:gridCol w="1851170">
                  <a:extLst>
                    <a:ext uri="{9D8B030D-6E8A-4147-A177-3AD203B41FA5}">
                      <a16:colId xmlns:a16="http://schemas.microsoft.com/office/drawing/2014/main" val="774648417"/>
                    </a:ext>
                  </a:extLst>
                </a:gridCol>
              </a:tblGrid>
              <a:tr h="378560">
                <a:tc>
                  <a:txBody>
                    <a:bodyPr/>
                    <a:lstStyle/>
                    <a:p>
                      <a:r>
                        <a:rPr lang="de-CH" dirty="0"/>
                        <a:t>Task</a:t>
                      </a:r>
                    </a:p>
                  </a:txBody>
                  <a:tcPr/>
                </a:tc>
                <a:tc>
                  <a:txBody>
                    <a:bodyPr/>
                    <a:lstStyle/>
                    <a:p>
                      <a:r>
                        <a:rPr lang="de-CH" dirty="0"/>
                        <a:t>Dauer</a:t>
                      </a:r>
                    </a:p>
                  </a:txBody>
                  <a:tcPr/>
                </a:tc>
                <a:extLst>
                  <a:ext uri="{0D108BD9-81ED-4DB2-BD59-A6C34878D82A}">
                    <a16:rowId xmlns:a16="http://schemas.microsoft.com/office/drawing/2014/main" val="3188932073"/>
                  </a:ext>
                </a:extLst>
              </a:tr>
              <a:tr h="378560">
                <a:tc>
                  <a:txBody>
                    <a:bodyPr/>
                    <a:lstStyle/>
                    <a:p>
                      <a:pPr marL="0" indent="0">
                        <a:buFontTx/>
                        <a:buNone/>
                      </a:pPr>
                      <a:r>
                        <a:rPr lang="de-CH" dirty="0"/>
                        <a:t>Stresstest</a:t>
                      </a:r>
                    </a:p>
                  </a:txBody>
                  <a:tcPr/>
                </a:tc>
                <a:tc>
                  <a:txBody>
                    <a:bodyPr/>
                    <a:lstStyle/>
                    <a:p>
                      <a:r>
                        <a:rPr lang="de-CH" dirty="0"/>
                        <a:t>    1 min</a:t>
                      </a:r>
                    </a:p>
                  </a:txBody>
                  <a:tcPr/>
                </a:tc>
                <a:extLst>
                  <a:ext uri="{0D108BD9-81ED-4DB2-BD59-A6C34878D82A}">
                    <a16:rowId xmlns:a16="http://schemas.microsoft.com/office/drawing/2014/main" val="3210179425"/>
                  </a:ext>
                </a:extLst>
              </a:tr>
              <a:tr h="378560">
                <a:tc>
                  <a:txBody>
                    <a:bodyPr/>
                    <a:lstStyle/>
                    <a:p>
                      <a:r>
                        <a:rPr lang="de-CH" dirty="0" err="1"/>
                        <a:t>Restingstate</a:t>
                      </a:r>
                      <a:r>
                        <a:rPr lang="de-CH" dirty="0"/>
                        <a:t>: EC / EO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dirty="0"/>
                        <a:t>    6 min</a:t>
                      </a:r>
                    </a:p>
                  </a:txBody>
                  <a:tcPr/>
                </a:tc>
                <a:extLst>
                  <a:ext uri="{0D108BD9-81ED-4DB2-BD59-A6C34878D82A}">
                    <a16:rowId xmlns:a16="http://schemas.microsoft.com/office/drawing/2014/main" val="686518226"/>
                  </a:ext>
                </a:extLst>
              </a:tr>
              <a:tr h="378560">
                <a:tc>
                  <a:txBody>
                    <a:bodyPr/>
                    <a:lstStyle/>
                    <a:p>
                      <a:r>
                        <a:rPr lang="de-CH" dirty="0"/>
                        <a:t>Übersetzungsaufgabe</a:t>
                      </a:r>
                    </a:p>
                  </a:txBody>
                  <a:tcPr/>
                </a:tc>
                <a:tc>
                  <a:txBody>
                    <a:bodyPr/>
                    <a:lstStyle/>
                    <a:p>
                      <a:r>
                        <a:rPr lang="de-CH" dirty="0"/>
                        <a:t>  45 min</a:t>
                      </a:r>
                    </a:p>
                  </a:txBody>
                  <a:tcPr/>
                </a:tc>
                <a:extLst>
                  <a:ext uri="{0D108BD9-81ED-4DB2-BD59-A6C34878D82A}">
                    <a16:rowId xmlns:a16="http://schemas.microsoft.com/office/drawing/2014/main" val="1120661487"/>
                  </a:ext>
                </a:extLst>
              </a:tr>
              <a:tr h="378560">
                <a:tc>
                  <a:txBody>
                    <a:bodyPr/>
                    <a:lstStyle/>
                    <a:p>
                      <a:r>
                        <a:rPr lang="de-CH" dirty="0"/>
                        <a:t>N-Back-Task visuell/auditorisch</a:t>
                      </a:r>
                    </a:p>
                  </a:txBody>
                  <a:tcPr/>
                </a:tc>
                <a:tc>
                  <a:txBody>
                    <a:bodyPr/>
                    <a:lstStyle/>
                    <a:p>
                      <a:r>
                        <a:rPr lang="de-CH" dirty="0"/>
                        <a:t>  10 min</a:t>
                      </a:r>
                    </a:p>
                  </a:txBody>
                  <a:tcPr/>
                </a:tc>
                <a:extLst>
                  <a:ext uri="{0D108BD9-81ED-4DB2-BD59-A6C34878D82A}">
                    <a16:rowId xmlns:a16="http://schemas.microsoft.com/office/drawing/2014/main" val="3482230808"/>
                  </a:ext>
                </a:extLst>
              </a:tr>
              <a:tr h="367449">
                <a:tc>
                  <a:txBody>
                    <a:bodyPr/>
                    <a:lstStyle/>
                    <a:p>
                      <a:r>
                        <a:rPr lang="de-CH" dirty="0" err="1"/>
                        <a:t>Lexical</a:t>
                      </a:r>
                      <a:r>
                        <a:rPr lang="de-CH" dirty="0"/>
                        <a:t> </a:t>
                      </a:r>
                      <a:r>
                        <a:rPr lang="de-CH" dirty="0" err="1"/>
                        <a:t>decision</a:t>
                      </a:r>
                      <a:r>
                        <a:rPr lang="de-CH" dirty="0"/>
                        <a:t> </a:t>
                      </a:r>
                      <a:r>
                        <a:rPr lang="de-CH" dirty="0" err="1"/>
                        <a:t>task</a:t>
                      </a:r>
                      <a:r>
                        <a:rPr lang="de-CH" dirty="0"/>
                        <a:t> (visuell)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dirty="0"/>
                        <a:t>  15 min</a:t>
                      </a:r>
                    </a:p>
                  </a:txBody>
                  <a:tcPr/>
                </a:tc>
                <a:extLst>
                  <a:ext uri="{0D108BD9-81ED-4DB2-BD59-A6C34878D82A}">
                    <a16:rowId xmlns:a16="http://schemas.microsoft.com/office/drawing/2014/main" val="3006677287"/>
                  </a:ext>
                </a:extLst>
              </a:tr>
              <a:tr h="378560">
                <a:tc>
                  <a:txBody>
                    <a:bodyPr/>
                    <a:lstStyle/>
                    <a:p>
                      <a:r>
                        <a:rPr lang="de-CH" dirty="0"/>
                        <a:t>Übersetzungsaufgabe</a:t>
                      </a:r>
                    </a:p>
                  </a:txBody>
                  <a:tcPr/>
                </a:tc>
                <a:tc>
                  <a:txBody>
                    <a:bodyPr/>
                    <a:lstStyle/>
                    <a:p>
                      <a:r>
                        <a:rPr lang="de-CH" dirty="0"/>
                        <a:t>  45 min</a:t>
                      </a:r>
                    </a:p>
                  </a:txBody>
                  <a:tcPr/>
                </a:tc>
                <a:extLst>
                  <a:ext uri="{0D108BD9-81ED-4DB2-BD59-A6C34878D82A}">
                    <a16:rowId xmlns:a16="http://schemas.microsoft.com/office/drawing/2014/main" val="3783679540"/>
                  </a:ext>
                </a:extLst>
              </a:tr>
              <a:tr h="378560">
                <a:tc>
                  <a:txBody>
                    <a:bodyPr/>
                    <a:lstStyle/>
                    <a:p>
                      <a:r>
                        <a:rPr lang="de-CH" b="1" dirty="0"/>
                        <a:t>TOTAL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b="1" dirty="0"/>
                        <a:t>122 min</a:t>
                      </a:r>
                    </a:p>
                  </a:txBody>
                  <a:tcPr/>
                </a:tc>
                <a:extLst>
                  <a:ext uri="{0D108BD9-81ED-4DB2-BD59-A6C34878D82A}">
                    <a16:rowId xmlns:a16="http://schemas.microsoft.com/office/drawing/2014/main" val="2452213450"/>
                  </a:ext>
                </a:extLst>
              </a:tr>
            </a:tbl>
          </a:graphicData>
        </a:graphic>
      </p:graphicFrame>
    </p:spTree>
    <p:extLst>
      <p:ext uri="{BB962C8B-B14F-4D97-AF65-F5344CB8AC3E}">
        <p14:creationId xmlns:p14="http://schemas.microsoft.com/office/powerpoint/2010/main" val="3103964462"/>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23EC593-A051-4C26-B027-1F404C4BBA6F}"/>
              </a:ext>
            </a:extLst>
          </p:cNvPr>
          <p:cNvSpPr>
            <a:spLocks noGrp="1"/>
          </p:cNvSpPr>
          <p:nvPr>
            <p:ph type="title"/>
          </p:nvPr>
        </p:nvSpPr>
        <p:spPr/>
        <p:txBody>
          <a:bodyPr/>
          <a:lstStyle/>
          <a:p>
            <a:r>
              <a:rPr lang="de-CH" dirty="0"/>
              <a:t>Zeitberechnung</a:t>
            </a:r>
          </a:p>
        </p:txBody>
      </p:sp>
      <p:sp>
        <p:nvSpPr>
          <p:cNvPr id="3" name="Inhaltsplatzhalter 2">
            <a:extLst>
              <a:ext uri="{FF2B5EF4-FFF2-40B4-BE49-F238E27FC236}">
                <a16:creationId xmlns:a16="http://schemas.microsoft.com/office/drawing/2014/main" id="{CF38A82C-2BF5-425B-9EB3-BFAE65DC01D3}"/>
              </a:ext>
            </a:extLst>
          </p:cNvPr>
          <p:cNvSpPr>
            <a:spLocks noGrp="1"/>
          </p:cNvSpPr>
          <p:nvPr>
            <p:ph idx="1"/>
          </p:nvPr>
        </p:nvSpPr>
        <p:spPr/>
        <p:txBody>
          <a:bodyPr/>
          <a:lstStyle/>
          <a:p>
            <a:r>
              <a:rPr lang="de-CH" dirty="0"/>
              <a:t>Pro Text:</a:t>
            </a:r>
          </a:p>
          <a:p>
            <a:pPr marL="285750" indent="-285750">
              <a:buFontTx/>
              <a:buChar char="-"/>
            </a:pPr>
            <a:r>
              <a:rPr lang="de-CH" dirty="0"/>
              <a:t>Zeile für Zeile lesen (22 Zeilen): 		65 </a:t>
            </a:r>
            <a:r>
              <a:rPr lang="de-CH" dirty="0" err="1"/>
              <a:t>sek</a:t>
            </a:r>
            <a:r>
              <a:rPr lang="de-CH" dirty="0"/>
              <a:t> (2.92 </a:t>
            </a:r>
            <a:r>
              <a:rPr lang="de-CH" dirty="0" err="1"/>
              <a:t>sek</a:t>
            </a:r>
            <a:r>
              <a:rPr lang="de-CH" dirty="0"/>
              <a:t> pro Zeile)</a:t>
            </a:r>
          </a:p>
          <a:p>
            <a:pPr marL="285750" indent="-285750">
              <a:buFontTx/>
              <a:buChar char="-"/>
            </a:pPr>
            <a:r>
              <a:rPr lang="de-CH" dirty="0"/>
              <a:t>Gesamttextpräsentation:			120 </a:t>
            </a:r>
            <a:r>
              <a:rPr lang="de-CH" dirty="0" err="1"/>
              <a:t>sek</a:t>
            </a:r>
            <a:endParaRPr lang="de-CH" dirty="0"/>
          </a:p>
          <a:p>
            <a:pPr marL="285750" indent="-285750">
              <a:buFontTx/>
              <a:buChar char="-"/>
            </a:pPr>
            <a:r>
              <a:rPr lang="de-CH" dirty="0"/>
              <a:t>Übersetzen (15 Sätze):			450 </a:t>
            </a:r>
            <a:r>
              <a:rPr lang="de-CH" dirty="0" err="1"/>
              <a:t>sek</a:t>
            </a:r>
            <a:r>
              <a:rPr lang="de-CH" dirty="0"/>
              <a:t> (30 </a:t>
            </a:r>
            <a:r>
              <a:rPr lang="de-CH" dirty="0" err="1"/>
              <a:t>sek</a:t>
            </a:r>
            <a:r>
              <a:rPr lang="de-CH" dirty="0"/>
              <a:t> pro Satz)</a:t>
            </a:r>
          </a:p>
          <a:p>
            <a:pPr marL="285750" indent="-285750">
              <a:buFontTx/>
              <a:buChar char="-"/>
            </a:pPr>
            <a:r>
              <a:rPr lang="de-CH" dirty="0"/>
              <a:t>Lesen während des Übersetzens:		65 </a:t>
            </a:r>
            <a:r>
              <a:rPr lang="de-CH" dirty="0" err="1"/>
              <a:t>sek</a:t>
            </a:r>
            <a:endParaRPr lang="de-CH" dirty="0"/>
          </a:p>
          <a:p>
            <a:pPr marL="285750" indent="-285750">
              <a:buFontTx/>
              <a:buChar char="-"/>
            </a:pPr>
            <a:endParaRPr lang="de-CH" dirty="0"/>
          </a:p>
          <a:p>
            <a:pPr marL="285750" indent="-285750">
              <a:buFontTx/>
              <a:buChar char="-"/>
            </a:pPr>
            <a:r>
              <a:rPr lang="de-CH" dirty="0"/>
              <a:t>TOTAL pro Text			700 </a:t>
            </a:r>
            <a:r>
              <a:rPr lang="de-CH" dirty="0" err="1"/>
              <a:t>sek</a:t>
            </a:r>
            <a:r>
              <a:rPr lang="de-CH" dirty="0"/>
              <a:t> (11-12 min)</a:t>
            </a:r>
          </a:p>
          <a:p>
            <a:pPr marL="285750" indent="-285750">
              <a:buFontTx/>
              <a:buChar char="-"/>
            </a:pPr>
            <a:endParaRPr lang="de-CH" dirty="0"/>
          </a:p>
          <a:p>
            <a:r>
              <a:rPr lang="de-CH" dirty="0">
                <a:sym typeface="Wingdings" panose="05000000000000000000" pitchFamily="2" charset="2"/>
              </a:rPr>
              <a:t> Vorhandene ELF-Phänomene Vorlage:	20</a:t>
            </a:r>
            <a:endParaRPr lang="de-CH" dirty="0"/>
          </a:p>
        </p:txBody>
      </p:sp>
      <p:sp>
        <p:nvSpPr>
          <p:cNvPr id="4" name="Datumsplatzhalter 3">
            <a:extLst>
              <a:ext uri="{FF2B5EF4-FFF2-40B4-BE49-F238E27FC236}">
                <a16:creationId xmlns:a16="http://schemas.microsoft.com/office/drawing/2014/main" id="{000E63AA-7AC5-4FDC-88E8-AEEDE9452AA6}"/>
              </a:ext>
            </a:extLst>
          </p:cNvPr>
          <p:cNvSpPr>
            <a:spLocks noGrp="1"/>
          </p:cNvSpPr>
          <p:nvPr>
            <p:ph type="dt" sz="half" idx="10"/>
          </p:nvPr>
        </p:nvSpPr>
        <p:spPr/>
        <p:txBody>
          <a:bodyPr/>
          <a:lstStyle/>
          <a:p>
            <a:r>
              <a:rPr lang="de-DE"/>
              <a:t>23.10.2018</a:t>
            </a:r>
            <a:endParaRPr lang="de-CH" dirty="0"/>
          </a:p>
        </p:txBody>
      </p:sp>
      <p:sp>
        <p:nvSpPr>
          <p:cNvPr id="5" name="Fußzeilenplatzhalter 4">
            <a:extLst>
              <a:ext uri="{FF2B5EF4-FFF2-40B4-BE49-F238E27FC236}">
                <a16:creationId xmlns:a16="http://schemas.microsoft.com/office/drawing/2014/main" id="{BA0A0882-ACE3-437A-8ED6-5F63EA3D2D95}"/>
              </a:ext>
            </a:extLst>
          </p:cNvPr>
          <p:cNvSpPr>
            <a:spLocks noGrp="1"/>
          </p:cNvSpPr>
          <p:nvPr>
            <p:ph type="ftr" sz="quarter" idx="11"/>
          </p:nvPr>
        </p:nvSpPr>
        <p:spPr/>
        <p:txBody>
          <a:bodyPr/>
          <a:lstStyle/>
          <a:p>
            <a:r>
              <a:rPr lang="de-CH"/>
              <a:t>ARGZ Präsentation: Michael Boos und Matthias Kobi</a:t>
            </a:r>
            <a:endParaRPr lang="de-CH" dirty="0"/>
          </a:p>
        </p:txBody>
      </p:sp>
      <p:sp>
        <p:nvSpPr>
          <p:cNvPr id="6" name="Foliennummernplatzhalter 5">
            <a:extLst>
              <a:ext uri="{FF2B5EF4-FFF2-40B4-BE49-F238E27FC236}">
                <a16:creationId xmlns:a16="http://schemas.microsoft.com/office/drawing/2014/main" id="{5BC1CD4B-60F3-4C8F-9392-354435EB2041}"/>
              </a:ext>
            </a:extLst>
          </p:cNvPr>
          <p:cNvSpPr>
            <a:spLocks noGrp="1"/>
          </p:cNvSpPr>
          <p:nvPr>
            <p:ph type="sldNum" sz="quarter" idx="12"/>
          </p:nvPr>
        </p:nvSpPr>
        <p:spPr/>
        <p:txBody>
          <a:bodyPr/>
          <a:lstStyle/>
          <a:p>
            <a:r>
              <a:rPr lang="de-CH"/>
              <a:t>Seite </a:t>
            </a:r>
            <a:fld id="{298DDF54-96CA-4706-AFE9-54D71408EAE8}" type="slidenum">
              <a:rPr lang="de-CH" smtClean="0"/>
              <a:pPr/>
              <a:t>15</a:t>
            </a:fld>
            <a:endParaRPr lang="de-CH"/>
          </a:p>
        </p:txBody>
      </p:sp>
    </p:spTree>
    <p:extLst>
      <p:ext uri="{BB962C8B-B14F-4D97-AF65-F5344CB8AC3E}">
        <p14:creationId xmlns:p14="http://schemas.microsoft.com/office/powerpoint/2010/main" val="4267145017"/>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9BC7F2-94EB-47DF-82AE-3AC0E4433ECB}"/>
              </a:ext>
            </a:extLst>
          </p:cNvPr>
          <p:cNvSpPr>
            <a:spLocks noGrp="1"/>
          </p:cNvSpPr>
          <p:nvPr>
            <p:ph type="title"/>
          </p:nvPr>
        </p:nvSpPr>
        <p:spPr/>
        <p:txBody>
          <a:bodyPr/>
          <a:lstStyle/>
          <a:p>
            <a:r>
              <a:rPr lang="de-CH" dirty="0"/>
              <a:t>Randomisierung</a:t>
            </a:r>
          </a:p>
        </p:txBody>
      </p:sp>
      <p:sp>
        <p:nvSpPr>
          <p:cNvPr id="3" name="Inhaltsplatzhalter 2">
            <a:extLst>
              <a:ext uri="{FF2B5EF4-FFF2-40B4-BE49-F238E27FC236}">
                <a16:creationId xmlns:a16="http://schemas.microsoft.com/office/drawing/2014/main" id="{8B55D650-7D87-424F-BEFD-1A4DF231EE63}"/>
              </a:ext>
            </a:extLst>
          </p:cNvPr>
          <p:cNvSpPr>
            <a:spLocks noGrp="1"/>
          </p:cNvSpPr>
          <p:nvPr>
            <p:ph idx="1"/>
          </p:nvPr>
        </p:nvSpPr>
        <p:spPr/>
        <p:txBody>
          <a:bodyPr/>
          <a:lstStyle/>
          <a:p>
            <a:pPr marL="285750" indent="-285750">
              <a:buFontTx/>
              <a:buChar char="-"/>
            </a:pPr>
            <a:r>
              <a:rPr lang="de-CH" dirty="0"/>
              <a:t>Text werden im 1. Übersetzerteil</a:t>
            </a:r>
            <a:br>
              <a:rPr lang="de-CH" dirty="0"/>
            </a:br>
            <a:r>
              <a:rPr lang="de-CH" dirty="0"/>
              <a:t>in ELF- und im 2. Ü-Teil in SE-</a:t>
            </a:r>
            <a:br>
              <a:rPr lang="de-CH" dirty="0"/>
            </a:br>
            <a:r>
              <a:rPr lang="de-CH" dirty="0"/>
              <a:t>Form präsentiert oder vice </a:t>
            </a:r>
            <a:r>
              <a:rPr lang="de-CH" dirty="0" err="1"/>
              <a:t>versa</a:t>
            </a:r>
            <a:endParaRPr lang="de-CH" dirty="0"/>
          </a:p>
          <a:p>
            <a:pPr marL="285750" indent="-285750">
              <a:buFontTx/>
              <a:buChar char="-"/>
            </a:pPr>
            <a:r>
              <a:rPr lang="de-CH" dirty="0"/>
              <a:t>Über VP hinweg randomisiert</a:t>
            </a:r>
          </a:p>
          <a:p>
            <a:pPr marL="285750" indent="-285750">
              <a:buFontTx/>
              <a:buChar char="-"/>
            </a:pPr>
            <a:endParaRPr lang="de-CH" dirty="0"/>
          </a:p>
          <a:p>
            <a:pPr marL="285750" indent="-285750">
              <a:buFontTx/>
              <a:buChar char="-"/>
            </a:pPr>
            <a:endParaRPr lang="de-CH" dirty="0"/>
          </a:p>
          <a:p>
            <a:pPr marL="285750" indent="-285750">
              <a:buFontTx/>
              <a:buChar char="-"/>
            </a:pPr>
            <a:endParaRPr lang="de-CH" dirty="0"/>
          </a:p>
          <a:p>
            <a:pPr marL="285750" indent="-285750">
              <a:buFontTx/>
              <a:buChar char="-"/>
            </a:pPr>
            <a:r>
              <a:rPr lang="de-CH" dirty="0"/>
              <a:t>Alternativ: parallelisierte Texte</a:t>
            </a:r>
          </a:p>
          <a:p>
            <a:r>
              <a:rPr lang="de-CH" dirty="0">
                <a:sym typeface="Wingdings" panose="05000000000000000000" pitchFamily="2" charset="2"/>
              </a:rPr>
              <a:t> Gleich lang, gleicher Aufbau, gleiche Anzahl Hauptwörter, gleiche Schwierigkeit</a:t>
            </a:r>
            <a:endParaRPr lang="de-CH" dirty="0"/>
          </a:p>
          <a:p>
            <a:pPr marL="285750" indent="-285750">
              <a:buFontTx/>
              <a:buChar char="-"/>
            </a:pPr>
            <a:endParaRPr lang="de-CH" dirty="0"/>
          </a:p>
        </p:txBody>
      </p:sp>
      <p:sp>
        <p:nvSpPr>
          <p:cNvPr id="4" name="Datumsplatzhalter 3">
            <a:extLst>
              <a:ext uri="{FF2B5EF4-FFF2-40B4-BE49-F238E27FC236}">
                <a16:creationId xmlns:a16="http://schemas.microsoft.com/office/drawing/2014/main" id="{AE198433-A2CE-4F07-8E43-FB20E6982FBC}"/>
              </a:ext>
            </a:extLst>
          </p:cNvPr>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de-DE" sz="1000" b="0" i="0" u="none" strike="noStrike" kern="1200" cap="none" spc="0" normalizeH="0" baseline="0" noProof="0">
                <a:ln>
                  <a:noFill/>
                </a:ln>
                <a:solidFill>
                  <a:srgbClr val="000000"/>
                </a:solidFill>
                <a:effectLst/>
                <a:uLnTx/>
                <a:uFillTx/>
                <a:latin typeface="Arial" charset="0"/>
                <a:ea typeface="+mn-ea"/>
                <a:cs typeface="Arial" charset="0"/>
              </a:rPr>
              <a:t>23.10.2018</a:t>
            </a:r>
            <a:endParaRPr kumimoji="0" lang="de-CH" sz="1000" b="0" i="0" u="none" strike="noStrike" kern="1200" cap="none" spc="0" normalizeH="0" baseline="0" noProof="0" dirty="0">
              <a:ln>
                <a:noFill/>
              </a:ln>
              <a:solidFill>
                <a:srgbClr val="000000"/>
              </a:solidFill>
              <a:effectLst/>
              <a:uLnTx/>
              <a:uFillTx/>
              <a:latin typeface="Arial" charset="0"/>
              <a:ea typeface="+mn-ea"/>
              <a:cs typeface="Arial" charset="0"/>
            </a:endParaRPr>
          </a:p>
        </p:txBody>
      </p:sp>
      <p:sp>
        <p:nvSpPr>
          <p:cNvPr id="5" name="Fußzeilenplatzhalter 4">
            <a:extLst>
              <a:ext uri="{FF2B5EF4-FFF2-40B4-BE49-F238E27FC236}">
                <a16:creationId xmlns:a16="http://schemas.microsoft.com/office/drawing/2014/main" id="{59B7DC7A-F450-4883-8878-41FE4E2CD3F8}"/>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de-CH" sz="1000" b="0" i="0" u="none" strike="noStrike" kern="1200" cap="none" spc="0" normalizeH="0" baseline="0" noProof="0">
                <a:ln>
                  <a:noFill/>
                </a:ln>
                <a:solidFill>
                  <a:srgbClr val="000000"/>
                </a:solidFill>
                <a:effectLst/>
                <a:uLnTx/>
                <a:uFillTx/>
                <a:latin typeface="Arial" charset="0"/>
                <a:ea typeface="+mn-ea"/>
                <a:cs typeface="Arial" charset="0"/>
              </a:rPr>
              <a:t>ARGZ Präsentation: Michael Boos und Matthias Kobi</a:t>
            </a:r>
            <a:endParaRPr kumimoji="0" lang="de-CH" sz="1000" b="0" i="0" u="none" strike="noStrike" kern="1200" cap="none" spc="0" normalizeH="0" baseline="0" noProof="0" dirty="0">
              <a:ln>
                <a:noFill/>
              </a:ln>
              <a:solidFill>
                <a:srgbClr val="000000"/>
              </a:solidFill>
              <a:effectLst/>
              <a:uLnTx/>
              <a:uFillTx/>
              <a:latin typeface="Arial" charset="0"/>
              <a:ea typeface="+mn-ea"/>
              <a:cs typeface="Arial" charset="0"/>
            </a:endParaRPr>
          </a:p>
        </p:txBody>
      </p:sp>
      <p:sp>
        <p:nvSpPr>
          <p:cNvPr id="6" name="Foliennummernplatzhalter 5">
            <a:extLst>
              <a:ext uri="{FF2B5EF4-FFF2-40B4-BE49-F238E27FC236}">
                <a16:creationId xmlns:a16="http://schemas.microsoft.com/office/drawing/2014/main" id="{C6440545-7DE8-4AFA-A588-3EBAD8E6BF54}"/>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de-CH" sz="1000" b="0" i="0" u="none" strike="noStrike" kern="1200" cap="none" spc="0" normalizeH="0" baseline="0" noProof="0">
                <a:ln>
                  <a:noFill/>
                </a:ln>
                <a:solidFill>
                  <a:srgbClr val="000000"/>
                </a:solidFill>
                <a:effectLst/>
                <a:uLnTx/>
                <a:uFillTx/>
                <a:latin typeface="Arial" charset="0"/>
                <a:ea typeface="+mn-ea"/>
                <a:cs typeface="Arial" charset="0"/>
              </a:rPr>
              <a:t>Seite </a:t>
            </a:r>
            <a:fld id="{298DDF54-96CA-4706-AFE9-54D71408EAE8}" type="slidenum">
              <a:rPr kumimoji="0" lang="de-CH" sz="1000" b="0" i="0" u="none" strike="noStrike" kern="1200" cap="none" spc="0" normalizeH="0" baseline="0" noProof="0" smtClean="0">
                <a:ln>
                  <a:noFill/>
                </a:ln>
                <a:solidFill>
                  <a:srgbClr val="000000"/>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de-CH" sz="1000" b="0" i="0" u="none" strike="noStrike" kern="1200" cap="none" spc="0" normalizeH="0" baseline="0" noProof="0">
              <a:ln>
                <a:noFill/>
              </a:ln>
              <a:solidFill>
                <a:srgbClr val="000000"/>
              </a:solidFill>
              <a:effectLst/>
              <a:uLnTx/>
              <a:uFillTx/>
              <a:latin typeface="Arial" charset="0"/>
              <a:ea typeface="+mn-ea"/>
              <a:cs typeface="Arial" charset="0"/>
            </a:endParaRPr>
          </a:p>
        </p:txBody>
      </p:sp>
      <p:pic>
        <p:nvPicPr>
          <p:cNvPr id="7" name="Inhaltsplatzhalter 6">
            <a:extLst>
              <a:ext uri="{FF2B5EF4-FFF2-40B4-BE49-F238E27FC236}">
                <a16:creationId xmlns:a16="http://schemas.microsoft.com/office/drawing/2014/main" id="{60B9E85A-6333-4C94-B424-59B21B4820A8}"/>
              </a:ext>
            </a:extLst>
          </p:cNvPr>
          <p:cNvPicPr>
            <a:picLocks noChangeAspect="1"/>
          </p:cNvPicPr>
          <p:nvPr/>
        </p:nvPicPr>
        <p:blipFill rotWithShape="1">
          <a:blip r:embed="rId2"/>
          <a:srcRect l="19604" t="25017" r="59805" b="41065"/>
          <a:stretch/>
        </p:blipFill>
        <p:spPr bwMode="auto">
          <a:xfrm>
            <a:off x="4355976" y="1687105"/>
            <a:ext cx="4536504" cy="2461975"/>
          </a:xfrm>
          <a:prstGeom prst="rect">
            <a:avLst/>
          </a:prstGeom>
          <a:noFill/>
          <a:ln w="9525">
            <a:noFill/>
            <a:miter lim="800000"/>
            <a:headEnd/>
            <a:tailEnd/>
          </a:ln>
          <a:effectLst/>
        </p:spPr>
      </p:pic>
    </p:spTree>
    <p:extLst>
      <p:ext uri="{BB962C8B-B14F-4D97-AF65-F5344CB8AC3E}">
        <p14:creationId xmlns:p14="http://schemas.microsoft.com/office/powerpoint/2010/main" val="119517421"/>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843D3F-C968-4F19-BF13-8E80C9064F83}"/>
              </a:ext>
            </a:extLst>
          </p:cNvPr>
          <p:cNvSpPr>
            <a:spLocks noGrp="1"/>
          </p:cNvSpPr>
          <p:nvPr>
            <p:ph type="title"/>
          </p:nvPr>
        </p:nvSpPr>
        <p:spPr/>
        <p:txBody>
          <a:bodyPr/>
          <a:lstStyle/>
          <a:p>
            <a:r>
              <a:rPr lang="de-CH" dirty="0"/>
              <a:t>Auswertung Übersetzungsparadigma</a:t>
            </a:r>
            <a:br>
              <a:rPr lang="de-CH" dirty="0"/>
            </a:br>
            <a:endParaRPr lang="de-CH" dirty="0"/>
          </a:p>
        </p:txBody>
      </p:sp>
      <p:sp>
        <p:nvSpPr>
          <p:cNvPr id="3" name="Inhaltsplatzhalter 2">
            <a:extLst>
              <a:ext uri="{FF2B5EF4-FFF2-40B4-BE49-F238E27FC236}">
                <a16:creationId xmlns:a16="http://schemas.microsoft.com/office/drawing/2014/main" id="{25516D8F-5725-4214-87E2-F885CBAD3884}"/>
              </a:ext>
            </a:extLst>
          </p:cNvPr>
          <p:cNvSpPr>
            <a:spLocks noGrp="1"/>
          </p:cNvSpPr>
          <p:nvPr>
            <p:ph idx="1"/>
          </p:nvPr>
        </p:nvSpPr>
        <p:spPr>
          <a:xfrm>
            <a:off x="902173" y="1777978"/>
            <a:ext cx="7343775" cy="4459334"/>
          </a:xfrm>
        </p:spPr>
        <p:txBody>
          <a:bodyPr/>
          <a:lstStyle/>
          <a:p>
            <a:pPr marL="285750" indent="-285750">
              <a:buFontTx/>
              <a:buChar char="-"/>
            </a:pPr>
            <a:r>
              <a:rPr lang="de-CH" sz="1200" dirty="0"/>
              <a:t>Lesen</a:t>
            </a:r>
          </a:p>
          <a:p>
            <a:pPr marL="631825" lvl="1" indent="-285750">
              <a:buFontTx/>
              <a:buChar char="-"/>
            </a:pPr>
            <a:r>
              <a:rPr lang="de-CH" sz="1200" dirty="0"/>
              <a:t>Bearbeitungszeit</a:t>
            </a:r>
          </a:p>
          <a:p>
            <a:pPr marL="631825" lvl="1" indent="-285750">
              <a:buFontTx/>
              <a:buChar char="-"/>
            </a:pPr>
            <a:r>
              <a:rPr lang="de-CH" sz="1200" dirty="0"/>
              <a:t>Fixation-</a:t>
            </a:r>
            <a:r>
              <a:rPr lang="de-CH" sz="1200" dirty="0" err="1"/>
              <a:t>related</a:t>
            </a:r>
            <a:r>
              <a:rPr lang="de-CH" sz="1200" dirty="0"/>
              <a:t> </a:t>
            </a:r>
            <a:r>
              <a:rPr lang="de-CH" sz="1200" dirty="0" err="1"/>
              <a:t>potentials</a:t>
            </a:r>
            <a:r>
              <a:rPr lang="de-CH" sz="1200" dirty="0"/>
              <a:t> (FRP) – möglich?</a:t>
            </a:r>
          </a:p>
          <a:p>
            <a:pPr marL="1000125" lvl="2" indent="-285750">
              <a:buFontTx/>
              <a:buChar char="-"/>
            </a:pPr>
            <a:r>
              <a:rPr lang="de-CH" sz="1200" dirty="0"/>
              <a:t>Markierung der ELF-Phänomene im EEG durch Eyetracking und Entsprechung im SE</a:t>
            </a:r>
          </a:p>
          <a:p>
            <a:pPr marL="631825" lvl="1" indent="-285750">
              <a:buFontTx/>
              <a:buChar char="-"/>
            </a:pPr>
            <a:r>
              <a:rPr lang="de-CH" sz="1200" dirty="0"/>
              <a:t>FFT</a:t>
            </a:r>
          </a:p>
          <a:p>
            <a:pPr marL="285750" indent="-285750">
              <a:buFontTx/>
              <a:buChar char="-"/>
            </a:pPr>
            <a:r>
              <a:rPr lang="de-CH" sz="1200" dirty="0"/>
              <a:t>Übersetzen </a:t>
            </a:r>
          </a:p>
          <a:p>
            <a:pPr marL="631825" lvl="1" indent="-285750">
              <a:buFontTx/>
              <a:buChar char="-"/>
            </a:pPr>
            <a:r>
              <a:rPr lang="de-CH" sz="1200" dirty="0"/>
              <a:t>Bearbeitungszeit</a:t>
            </a:r>
          </a:p>
          <a:p>
            <a:pPr marL="631825" lvl="1" indent="-285750">
              <a:buFontTx/>
              <a:buChar char="-"/>
            </a:pPr>
            <a:r>
              <a:rPr lang="de-CH" sz="1200" dirty="0"/>
              <a:t>Korrektheit der Übersetzung (Interrater-Bewertung)</a:t>
            </a:r>
          </a:p>
          <a:p>
            <a:pPr marL="631825" lvl="1" indent="-285750">
              <a:buFontTx/>
              <a:buChar char="-"/>
            </a:pPr>
            <a:r>
              <a:rPr lang="de-CH" sz="1200" dirty="0"/>
              <a:t>FFT</a:t>
            </a:r>
          </a:p>
          <a:p>
            <a:pPr marL="631825" lvl="1" indent="-285750">
              <a:buFontTx/>
              <a:buChar char="-"/>
            </a:pPr>
            <a:r>
              <a:rPr lang="de-CH" sz="1200" dirty="0"/>
              <a:t>Fixation-</a:t>
            </a:r>
            <a:r>
              <a:rPr lang="de-CH" sz="1200" dirty="0" err="1"/>
              <a:t>related</a:t>
            </a:r>
            <a:r>
              <a:rPr lang="de-CH" sz="1200" dirty="0"/>
              <a:t> </a:t>
            </a:r>
            <a:r>
              <a:rPr lang="de-CH" sz="1200" dirty="0" err="1"/>
              <a:t>potetials</a:t>
            </a:r>
            <a:r>
              <a:rPr lang="de-CH" sz="1200" dirty="0"/>
              <a:t> (FRP)</a:t>
            </a:r>
          </a:p>
          <a:p>
            <a:pPr marL="631825" lvl="1" indent="-285750">
              <a:buFontTx/>
              <a:buChar char="-"/>
            </a:pPr>
            <a:r>
              <a:rPr lang="de-CH" sz="1200" dirty="0"/>
              <a:t>HR, EDA</a:t>
            </a:r>
          </a:p>
          <a:p>
            <a:pPr marL="631825" lvl="1" indent="-285750">
              <a:buFontTx/>
              <a:buChar char="-"/>
            </a:pPr>
            <a:endParaRPr lang="de-CH" sz="1200" dirty="0"/>
          </a:p>
          <a:p>
            <a:pPr marL="285750" indent="-285750">
              <a:buFontTx/>
              <a:buChar char="-"/>
            </a:pPr>
            <a:r>
              <a:rPr lang="de-CH" sz="1200" dirty="0"/>
              <a:t>Faktoren</a:t>
            </a:r>
          </a:p>
          <a:p>
            <a:pPr marL="631825" lvl="1" indent="-285750">
              <a:buFontTx/>
              <a:buChar char="-"/>
            </a:pPr>
            <a:r>
              <a:rPr lang="de-CH" sz="1200" dirty="0"/>
              <a:t>Task: Übersetzen vs. Abschreiben</a:t>
            </a:r>
          </a:p>
          <a:p>
            <a:pPr marL="631825" lvl="1" indent="-285750">
              <a:buFontTx/>
              <a:buChar char="-"/>
            </a:pPr>
            <a:r>
              <a:rPr lang="de-CH" sz="1200" dirty="0"/>
              <a:t>Sprachinput: ELF vs. SE</a:t>
            </a:r>
          </a:p>
          <a:p>
            <a:pPr marL="631825" lvl="1" indent="-285750">
              <a:buFontTx/>
              <a:buChar char="-"/>
            </a:pPr>
            <a:r>
              <a:rPr lang="de-CH" sz="1200" dirty="0" err="1"/>
              <a:t>Profizienz</a:t>
            </a:r>
            <a:r>
              <a:rPr lang="de-CH" sz="1200" dirty="0"/>
              <a:t>: Profis vs. MA vs. BA vs. Multilinguale</a:t>
            </a:r>
          </a:p>
          <a:p>
            <a:pPr marL="631825" lvl="1" indent="-285750">
              <a:buFontTx/>
              <a:buChar char="-"/>
            </a:pPr>
            <a:endParaRPr lang="de-CH" dirty="0"/>
          </a:p>
        </p:txBody>
      </p:sp>
      <p:sp>
        <p:nvSpPr>
          <p:cNvPr id="4" name="Datumsplatzhalter 3">
            <a:extLst>
              <a:ext uri="{FF2B5EF4-FFF2-40B4-BE49-F238E27FC236}">
                <a16:creationId xmlns:a16="http://schemas.microsoft.com/office/drawing/2014/main" id="{379C5C54-E5D2-4C0E-9011-423E8FD9E3DE}"/>
              </a:ext>
            </a:extLst>
          </p:cNvPr>
          <p:cNvSpPr>
            <a:spLocks noGrp="1"/>
          </p:cNvSpPr>
          <p:nvPr>
            <p:ph type="dt" sz="half" idx="10"/>
          </p:nvPr>
        </p:nvSpPr>
        <p:spPr/>
        <p:txBody>
          <a:bodyPr/>
          <a:lstStyle/>
          <a:p>
            <a:r>
              <a:rPr lang="de-DE" dirty="0"/>
              <a:t>25.10.2018</a:t>
            </a:r>
            <a:endParaRPr lang="de-CH" dirty="0"/>
          </a:p>
        </p:txBody>
      </p:sp>
      <p:sp>
        <p:nvSpPr>
          <p:cNvPr id="5" name="Fußzeilenplatzhalter 4">
            <a:extLst>
              <a:ext uri="{FF2B5EF4-FFF2-40B4-BE49-F238E27FC236}">
                <a16:creationId xmlns:a16="http://schemas.microsoft.com/office/drawing/2014/main" id="{90A48722-BF2C-4223-AA83-4F8B8F3559C2}"/>
              </a:ext>
            </a:extLst>
          </p:cNvPr>
          <p:cNvSpPr>
            <a:spLocks noGrp="1"/>
          </p:cNvSpPr>
          <p:nvPr>
            <p:ph type="ftr" sz="quarter" idx="11"/>
          </p:nvPr>
        </p:nvSpPr>
        <p:spPr/>
        <p:txBody>
          <a:bodyPr/>
          <a:lstStyle/>
          <a:p>
            <a:r>
              <a:rPr lang="de-CH" dirty="0"/>
              <a:t>ARGZ Präsentation: Michael Boos und Matthias Kobi</a:t>
            </a:r>
          </a:p>
        </p:txBody>
      </p:sp>
      <p:sp>
        <p:nvSpPr>
          <p:cNvPr id="6" name="Foliennummernplatzhalter 5">
            <a:extLst>
              <a:ext uri="{FF2B5EF4-FFF2-40B4-BE49-F238E27FC236}">
                <a16:creationId xmlns:a16="http://schemas.microsoft.com/office/drawing/2014/main" id="{18AB02E3-3F12-49DF-8384-1B9DF535DFCE}"/>
              </a:ext>
            </a:extLst>
          </p:cNvPr>
          <p:cNvSpPr>
            <a:spLocks noGrp="1"/>
          </p:cNvSpPr>
          <p:nvPr>
            <p:ph type="sldNum" sz="quarter" idx="12"/>
          </p:nvPr>
        </p:nvSpPr>
        <p:spPr/>
        <p:txBody>
          <a:bodyPr/>
          <a:lstStyle/>
          <a:p>
            <a:r>
              <a:rPr lang="de-CH"/>
              <a:t>Seite </a:t>
            </a:r>
            <a:fld id="{298DDF54-96CA-4706-AFE9-54D71408EAE8}" type="slidenum">
              <a:rPr lang="de-CH" smtClean="0"/>
              <a:pPr/>
              <a:t>17</a:t>
            </a:fld>
            <a:endParaRPr lang="de-CH"/>
          </a:p>
        </p:txBody>
      </p:sp>
    </p:spTree>
    <p:extLst>
      <p:ext uri="{BB962C8B-B14F-4D97-AF65-F5344CB8AC3E}">
        <p14:creationId xmlns:p14="http://schemas.microsoft.com/office/powerpoint/2010/main" val="3745801313"/>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C3F8CE-8CE8-470A-BA8B-D07426EB5E01}"/>
              </a:ext>
            </a:extLst>
          </p:cNvPr>
          <p:cNvSpPr>
            <a:spLocks noGrp="1"/>
          </p:cNvSpPr>
          <p:nvPr>
            <p:ph type="title"/>
          </p:nvPr>
        </p:nvSpPr>
        <p:spPr/>
        <p:txBody>
          <a:bodyPr/>
          <a:lstStyle/>
          <a:p>
            <a:r>
              <a:rPr lang="de-CH" dirty="0"/>
              <a:t>Offenes im Übersetzerparadigma</a:t>
            </a:r>
          </a:p>
        </p:txBody>
      </p:sp>
      <p:sp>
        <p:nvSpPr>
          <p:cNvPr id="3" name="Inhaltsplatzhalter 2">
            <a:extLst>
              <a:ext uri="{FF2B5EF4-FFF2-40B4-BE49-F238E27FC236}">
                <a16:creationId xmlns:a16="http://schemas.microsoft.com/office/drawing/2014/main" id="{05077956-1B7C-4567-8CDC-2A84D648BF7E}"/>
              </a:ext>
            </a:extLst>
          </p:cNvPr>
          <p:cNvSpPr>
            <a:spLocks noGrp="1"/>
          </p:cNvSpPr>
          <p:nvPr>
            <p:ph idx="1"/>
          </p:nvPr>
        </p:nvSpPr>
        <p:spPr/>
        <p:txBody>
          <a:bodyPr/>
          <a:lstStyle/>
          <a:p>
            <a:pPr marL="285750" indent="-285750">
              <a:buFontTx/>
              <a:buChar char="-"/>
            </a:pPr>
            <a:r>
              <a:rPr lang="de-CH" dirty="0"/>
              <a:t>FRP im </a:t>
            </a:r>
            <a:r>
              <a:rPr lang="de-CH" dirty="0" err="1"/>
              <a:t>Leseteil</a:t>
            </a:r>
            <a:r>
              <a:rPr lang="de-CH" dirty="0"/>
              <a:t> </a:t>
            </a:r>
            <a:r>
              <a:rPr lang="de-CH" dirty="0">
                <a:sym typeface="Wingdings" panose="05000000000000000000" pitchFamily="2" charset="2"/>
              </a:rPr>
              <a:t> Werden ELF Phänomene überhaupt erkannt?</a:t>
            </a:r>
            <a:endParaRPr lang="de-CH" dirty="0"/>
          </a:p>
          <a:p>
            <a:pPr marL="285750" indent="-285750">
              <a:buFontTx/>
              <a:buChar char="-"/>
            </a:pPr>
            <a:r>
              <a:rPr lang="de-CH" dirty="0"/>
              <a:t>Dauer des Paradigmas abhängig von der VP</a:t>
            </a:r>
          </a:p>
          <a:p>
            <a:pPr marL="285750" indent="-285750">
              <a:buFontTx/>
              <a:buChar char="-"/>
            </a:pPr>
            <a:r>
              <a:rPr lang="de-CH" dirty="0"/>
              <a:t>Anzahl ELF-Phänomene pro Text</a:t>
            </a:r>
          </a:p>
          <a:p>
            <a:pPr marL="285750" indent="-285750">
              <a:buFontTx/>
              <a:buChar char="-"/>
            </a:pPr>
            <a:r>
              <a:rPr lang="de-CH" dirty="0"/>
              <a:t>Rating der Übersetzung: Wie? Was?</a:t>
            </a:r>
          </a:p>
          <a:p>
            <a:pPr marL="285750" indent="-285750">
              <a:buFontTx/>
              <a:buChar char="-"/>
            </a:pPr>
            <a:r>
              <a:rPr lang="de-CH" dirty="0"/>
              <a:t>Gibt es eine ELAN oder N400 bei ELF?</a:t>
            </a:r>
          </a:p>
          <a:p>
            <a:pPr marL="285750" indent="-285750">
              <a:buFontTx/>
              <a:buChar char="-"/>
            </a:pPr>
            <a:r>
              <a:rPr lang="de-CH" dirty="0"/>
              <a:t>Gibt es Unterschiede in EDA und HR?</a:t>
            </a:r>
          </a:p>
          <a:p>
            <a:pPr marL="285750" indent="-285750">
              <a:buFontTx/>
              <a:buChar char="-"/>
            </a:pPr>
            <a:endParaRPr lang="de-CH" dirty="0"/>
          </a:p>
        </p:txBody>
      </p:sp>
      <p:sp>
        <p:nvSpPr>
          <p:cNvPr id="4" name="Datumsplatzhalter 3">
            <a:extLst>
              <a:ext uri="{FF2B5EF4-FFF2-40B4-BE49-F238E27FC236}">
                <a16:creationId xmlns:a16="http://schemas.microsoft.com/office/drawing/2014/main" id="{585F49C9-3BE5-40EC-A5C4-5A60B25DC1C4}"/>
              </a:ext>
            </a:extLst>
          </p:cNvPr>
          <p:cNvSpPr>
            <a:spLocks noGrp="1"/>
          </p:cNvSpPr>
          <p:nvPr>
            <p:ph type="dt" sz="half" idx="10"/>
          </p:nvPr>
        </p:nvSpPr>
        <p:spPr/>
        <p:txBody>
          <a:bodyPr/>
          <a:lstStyle/>
          <a:p>
            <a:r>
              <a:rPr lang="de-DE" dirty="0"/>
              <a:t>25.10.2018</a:t>
            </a:r>
            <a:endParaRPr lang="de-CH" dirty="0"/>
          </a:p>
        </p:txBody>
      </p:sp>
      <p:sp>
        <p:nvSpPr>
          <p:cNvPr id="5" name="Fußzeilenplatzhalter 4">
            <a:extLst>
              <a:ext uri="{FF2B5EF4-FFF2-40B4-BE49-F238E27FC236}">
                <a16:creationId xmlns:a16="http://schemas.microsoft.com/office/drawing/2014/main" id="{E328B1D8-BACD-47D1-BD68-EF54147013B3}"/>
              </a:ext>
            </a:extLst>
          </p:cNvPr>
          <p:cNvSpPr>
            <a:spLocks noGrp="1"/>
          </p:cNvSpPr>
          <p:nvPr>
            <p:ph type="ftr" sz="quarter" idx="11"/>
          </p:nvPr>
        </p:nvSpPr>
        <p:spPr/>
        <p:txBody>
          <a:bodyPr/>
          <a:lstStyle/>
          <a:p>
            <a:r>
              <a:rPr lang="de-CH" dirty="0"/>
              <a:t>ARGZ Präsentation: Michael Boos und Matthias Kobi</a:t>
            </a:r>
          </a:p>
        </p:txBody>
      </p:sp>
      <p:sp>
        <p:nvSpPr>
          <p:cNvPr id="6" name="Foliennummernplatzhalter 5">
            <a:extLst>
              <a:ext uri="{FF2B5EF4-FFF2-40B4-BE49-F238E27FC236}">
                <a16:creationId xmlns:a16="http://schemas.microsoft.com/office/drawing/2014/main" id="{75592661-3DD8-4668-BC0F-497A70E6146B}"/>
              </a:ext>
            </a:extLst>
          </p:cNvPr>
          <p:cNvSpPr>
            <a:spLocks noGrp="1"/>
          </p:cNvSpPr>
          <p:nvPr>
            <p:ph type="sldNum" sz="quarter" idx="12"/>
          </p:nvPr>
        </p:nvSpPr>
        <p:spPr/>
        <p:txBody>
          <a:bodyPr/>
          <a:lstStyle/>
          <a:p>
            <a:r>
              <a:rPr lang="de-CH"/>
              <a:t>Seite </a:t>
            </a:r>
            <a:fld id="{298DDF54-96CA-4706-AFE9-54D71408EAE8}" type="slidenum">
              <a:rPr lang="de-CH" smtClean="0"/>
              <a:pPr/>
              <a:t>18</a:t>
            </a:fld>
            <a:endParaRPr lang="de-CH"/>
          </a:p>
        </p:txBody>
      </p:sp>
    </p:spTree>
    <p:extLst>
      <p:ext uri="{BB962C8B-B14F-4D97-AF65-F5344CB8AC3E}">
        <p14:creationId xmlns:p14="http://schemas.microsoft.com/office/powerpoint/2010/main" val="1972600596"/>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C3F8CE-8CE8-470A-BA8B-D07426EB5E01}"/>
              </a:ext>
            </a:extLst>
          </p:cNvPr>
          <p:cNvSpPr>
            <a:spLocks noGrp="1"/>
          </p:cNvSpPr>
          <p:nvPr>
            <p:ph type="title"/>
          </p:nvPr>
        </p:nvSpPr>
        <p:spPr/>
        <p:txBody>
          <a:bodyPr/>
          <a:lstStyle/>
          <a:p>
            <a:r>
              <a:rPr lang="de-CH" dirty="0"/>
              <a:t>Offenes</a:t>
            </a:r>
          </a:p>
        </p:txBody>
      </p:sp>
      <p:sp>
        <p:nvSpPr>
          <p:cNvPr id="3" name="Inhaltsplatzhalter 2">
            <a:extLst>
              <a:ext uri="{FF2B5EF4-FFF2-40B4-BE49-F238E27FC236}">
                <a16:creationId xmlns:a16="http://schemas.microsoft.com/office/drawing/2014/main" id="{05077956-1B7C-4567-8CDC-2A84D648BF7E}"/>
              </a:ext>
            </a:extLst>
          </p:cNvPr>
          <p:cNvSpPr>
            <a:spLocks noGrp="1"/>
          </p:cNvSpPr>
          <p:nvPr>
            <p:ph idx="1"/>
          </p:nvPr>
        </p:nvSpPr>
        <p:spPr/>
        <p:txBody>
          <a:bodyPr/>
          <a:lstStyle/>
          <a:p>
            <a:pPr marL="285750" indent="-285750">
              <a:buFontTx/>
              <a:buChar char="-"/>
            </a:pPr>
            <a:r>
              <a:rPr lang="de-CH" dirty="0"/>
              <a:t>Stimuli?</a:t>
            </a:r>
          </a:p>
          <a:p>
            <a:pPr marL="285750" indent="-285750">
              <a:buFontTx/>
              <a:buChar char="-"/>
            </a:pPr>
            <a:r>
              <a:rPr lang="de-CH" dirty="0"/>
              <a:t>Machen Multilinguale beide Paradigmen? Alle Teilaufgaben?</a:t>
            </a:r>
          </a:p>
          <a:p>
            <a:pPr marL="285750" indent="-285750">
              <a:buFontTx/>
              <a:buChar char="-"/>
            </a:pPr>
            <a:r>
              <a:rPr lang="de-CH" dirty="0"/>
              <a:t>Identische Textlängen?</a:t>
            </a:r>
          </a:p>
          <a:p>
            <a:pPr marL="285750" indent="-285750">
              <a:buFontTx/>
              <a:buChar char="-"/>
            </a:pPr>
            <a:r>
              <a:rPr lang="de-CH" dirty="0"/>
              <a:t>Ausgewogene ELF-Phänomene</a:t>
            </a:r>
          </a:p>
          <a:p>
            <a:pPr marL="285750" indent="-285750">
              <a:buFontTx/>
              <a:buChar char="-"/>
            </a:pPr>
            <a:r>
              <a:rPr lang="de-CH" dirty="0"/>
              <a:t>Gibt es eine ELAN oder N400 bei ELF?</a:t>
            </a:r>
          </a:p>
          <a:p>
            <a:pPr marL="285750" indent="-285750">
              <a:buFontTx/>
              <a:buChar char="-"/>
            </a:pPr>
            <a:r>
              <a:rPr lang="de-CH" dirty="0"/>
              <a:t>Gibt es Unterschiede in EDA und HR?</a:t>
            </a:r>
          </a:p>
          <a:p>
            <a:pPr marL="285750" indent="-285750">
              <a:buFontTx/>
              <a:buChar char="-"/>
            </a:pPr>
            <a:endParaRPr lang="de-CH" dirty="0"/>
          </a:p>
        </p:txBody>
      </p:sp>
      <p:sp>
        <p:nvSpPr>
          <p:cNvPr id="4" name="Datumsplatzhalter 3">
            <a:extLst>
              <a:ext uri="{FF2B5EF4-FFF2-40B4-BE49-F238E27FC236}">
                <a16:creationId xmlns:a16="http://schemas.microsoft.com/office/drawing/2014/main" id="{585F49C9-3BE5-40EC-A5C4-5A60B25DC1C4}"/>
              </a:ext>
            </a:extLst>
          </p:cNvPr>
          <p:cNvSpPr>
            <a:spLocks noGrp="1"/>
          </p:cNvSpPr>
          <p:nvPr>
            <p:ph type="dt" sz="half" idx="10"/>
          </p:nvPr>
        </p:nvSpPr>
        <p:spPr/>
        <p:txBody>
          <a:bodyPr/>
          <a:lstStyle/>
          <a:p>
            <a:r>
              <a:rPr lang="de-DE" dirty="0"/>
              <a:t>25.10.2018</a:t>
            </a:r>
            <a:endParaRPr lang="de-CH" dirty="0"/>
          </a:p>
        </p:txBody>
      </p:sp>
      <p:sp>
        <p:nvSpPr>
          <p:cNvPr id="5" name="Fußzeilenplatzhalter 4">
            <a:extLst>
              <a:ext uri="{FF2B5EF4-FFF2-40B4-BE49-F238E27FC236}">
                <a16:creationId xmlns:a16="http://schemas.microsoft.com/office/drawing/2014/main" id="{E328B1D8-BACD-47D1-BD68-EF54147013B3}"/>
              </a:ext>
            </a:extLst>
          </p:cNvPr>
          <p:cNvSpPr>
            <a:spLocks noGrp="1"/>
          </p:cNvSpPr>
          <p:nvPr>
            <p:ph type="ftr" sz="quarter" idx="11"/>
          </p:nvPr>
        </p:nvSpPr>
        <p:spPr/>
        <p:txBody>
          <a:bodyPr/>
          <a:lstStyle/>
          <a:p>
            <a:r>
              <a:rPr lang="de-CH" dirty="0"/>
              <a:t>ARGZ Präsentation: Michael Boos und Matthias Kobi</a:t>
            </a:r>
          </a:p>
        </p:txBody>
      </p:sp>
      <p:sp>
        <p:nvSpPr>
          <p:cNvPr id="6" name="Foliennummernplatzhalter 5">
            <a:extLst>
              <a:ext uri="{FF2B5EF4-FFF2-40B4-BE49-F238E27FC236}">
                <a16:creationId xmlns:a16="http://schemas.microsoft.com/office/drawing/2014/main" id="{75592661-3DD8-4668-BC0F-497A70E6146B}"/>
              </a:ext>
            </a:extLst>
          </p:cNvPr>
          <p:cNvSpPr>
            <a:spLocks noGrp="1"/>
          </p:cNvSpPr>
          <p:nvPr>
            <p:ph type="sldNum" sz="quarter" idx="12"/>
          </p:nvPr>
        </p:nvSpPr>
        <p:spPr/>
        <p:txBody>
          <a:bodyPr/>
          <a:lstStyle/>
          <a:p>
            <a:r>
              <a:rPr lang="de-CH"/>
              <a:t>Seite </a:t>
            </a:r>
            <a:fld id="{298DDF54-96CA-4706-AFE9-54D71408EAE8}" type="slidenum">
              <a:rPr lang="de-CH" smtClean="0"/>
              <a:pPr/>
              <a:t>19</a:t>
            </a:fld>
            <a:endParaRPr lang="de-CH"/>
          </a:p>
        </p:txBody>
      </p:sp>
    </p:spTree>
    <p:extLst>
      <p:ext uri="{BB962C8B-B14F-4D97-AF65-F5344CB8AC3E}">
        <p14:creationId xmlns:p14="http://schemas.microsoft.com/office/powerpoint/2010/main" val="2930217188"/>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r>
              <a:rPr lang="de-DE" dirty="0"/>
              <a:t>25.10.2018</a:t>
            </a:r>
          </a:p>
        </p:txBody>
      </p:sp>
      <p:sp>
        <p:nvSpPr>
          <p:cNvPr id="5" name="Fußzeilenplatzhalter 4"/>
          <p:cNvSpPr>
            <a:spLocks noGrp="1"/>
          </p:cNvSpPr>
          <p:nvPr>
            <p:ph type="ftr" sz="quarter" idx="11"/>
          </p:nvPr>
        </p:nvSpPr>
        <p:spPr>
          <a:xfrm>
            <a:off x="1908175" y="6524625"/>
            <a:ext cx="5256213" cy="215900"/>
          </a:xfrm>
        </p:spPr>
        <p:txBody>
          <a:bodyPr/>
          <a:lstStyle/>
          <a:p>
            <a:r>
              <a:rPr lang="de-CH" dirty="0"/>
              <a:t>ARGZ Präsentation: Michael Boos und Matthias Kobi</a:t>
            </a:r>
          </a:p>
        </p:txBody>
      </p:sp>
      <p:sp>
        <p:nvSpPr>
          <p:cNvPr id="6" name="Foliennummernplatzhalter 5"/>
          <p:cNvSpPr>
            <a:spLocks noGrp="1"/>
          </p:cNvSpPr>
          <p:nvPr>
            <p:ph type="sldNum" sz="quarter" idx="12"/>
          </p:nvPr>
        </p:nvSpPr>
        <p:spPr/>
        <p:txBody>
          <a:bodyPr/>
          <a:lstStyle/>
          <a:p>
            <a:r>
              <a:rPr lang="de-CH"/>
              <a:t>Seite </a:t>
            </a:r>
            <a:fld id="{483F78DA-E596-4480-BC1D-5D31504B2715}" type="slidenum">
              <a:rPr lang="de-CH"/>
              <a:pPr/>
              <a:t>2</a:t>
            </a:fld>
            <a:endParaRPr lang="de-CH"/>
          </a:p>
        </p:txBody>
      </p:sp>
      <p:sp>
        <p:nvSpPr>
          <p:cNvPr id="6146" name="Rectangle 2"/>
          <p:cNvSpPr>
            <a:spLocks noGrp="1" noChangeArrowheads="1"/>
          </p:cNvSpPr>
          <p:nvPr>
            <p:ph type="title"/>
          </p:nvPr>
        </p:nvSpPr>
        <p:spPr/>
        <p:txBody>
          <a:bodyPr/>
          <a:lstStyle/>
          <a:p>
            <a:r>
              <a:rPr lang="de-CH" dirty="0"/>
              <a:t>Inhaltsverzeichnis</a:t>
            </a:r>
          </a:p>
        </p:txBody>
      </p:sp>
      <p:sp>
        <p:nvSpPr>
          <p:cNvPr id="6147" name="Rectangle 3"/>
          <p:cNvSpPr>
            <a:spLocks noGrp="1" noChangeArrowheads="1"/>
          </p:cNvSpPr>
          <p:nvPr>
            <p:ph type="body" idx="1"/>
          </p:nvPr>
        </p:nvSpPr>
        <p:spPr>
          <a:xfrm>
            <a:off x="900113" y="1916832"/>
            <a:ext cx="7343775" cy="4175993"/>
          </a:xfrm>
        </p:spPr>
        <p:txBody>
          <a:bodyPr/>
          <a:lstStyle/>
          <a:p>
            <a:pPr lvl="1"/>
            <a:r>
              <a:rPr lang="de-CH" sz="1600" dirty="0"/>
              <a:t>Theoretischer Hintergrund</a:t>
            </a:r>
          </a:p>
          <a:p>
            <a:pPr lvl="1"/>
            <a:r>
              <a:rPr lang="de-CH" sz="1600" dirty="0"/>
              <a:t>Hypothesen</a:t>
            </a:r>
          </a:p>
          <a:p>
            <a:pPr lvl="1"/>
            <a:r>
              <a:rPr lang="de-CH" sz="1600" dirty="0"/>
              <a:t>Stichprobe</a:t>
            </a:r>
          </a:p>
          <a:p>
            <a:pPr lvl="1"/>
            <a:r>
              <a:rPr lang="de-CH" sz="1600" dirty="0"/>
              <a:t>Paradigma</a:t>
            </a:r>
          </a:p>
          <a:p>
            <a:pPr lvl="1"/>
            <a:r>
              <a:rPr lang="de-CH" sz="1600" dirty="0"/>
              <a:t>Offenes</a:t>
            </a:r>
          </a:p>
        </p:txBody>
      </p:sp>
    </p:spTree>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EB254803-21CB-429F-9C33-1CE8D75A8BB7}"/>
              </a:ext>
            </a:extLst>
          </p:cNvPr>
          <p:cNvSpPr>
            <a:spLocks noGrp="1"/>
          </p:cNvSpPr>
          <p:nvPr>
            <p:ph idx="1"/>
          </p:nvPr>
        </p:nvSpPr>
        <p:spPr>
          <a:xfrm>
            <a:off x="900113" y="1412776"/>
            <a:ext cx="7343775" cy="4680049"/>
          </a:xfrm>
        </p:spPr>
        <p:txBody>
          <a:bodyPr/>
          <a:lstStyle/>
          <a:p>
            <a:endParaRPr lang="de-DE" dirty="0"/>
          </a:p>
          <a:p>
            <a:endParaRPr lang="de-DE" dirty="0"/>
          </a:p>
          <a:p>
            <a:endParaRPr lang="de-DE" dirty="0"/>
          </a:p>
          <a:p>
            <a:endParaRPr lang="de-DE" dirty="0"/>
          </a:p>
          <a:p>
            <a:endParaRPr lang="de-DE" dirty="0"/>
          </a:p>
          <a:p>
            <a:r>
              <a:rPr lang="en-US" sz="1600" dirty="0"/>
              <a:t>The right of information is one of the most important in our country nowadays, </a:t>
            </a:r>
            <a:endParaRPr lang="de-CH" sz="1600" dirty="0"/>
          </a:p>
        </p:txBody>
      </p:sp>
      <p:sp>
        <p:nvSpPr>
          <p:cNvPr id="4" name="Datumsplatzhalter 3">
            <a:extLst>
              <a:ext uri="{FF2B5EF4-FFF2-40B4-BE49-F238E27FC236}">
                <a16:creationId xmlns:a16="http://schemas.microsoft.com/office/drawing/2014/main" id="{3BF3CE1B-CA8A-465F-8C5E-925B36BC205D}"/>
              </a:ext>
            </a:extLst>
          </p:cNvPr>
          <p:cNvSpPr>
            <a:spLocks noGrp="1"/>
          </p:cNvSpPr>
          <p:nvPr>
            <p:ph type="dt" sz="half" idx="10"/>
          </p:nvPr>
        </p:nvSpPr>
        <p:spPr/>
        <p:txBody>
          <a:bodyPr/>
          <a:lstStyle/>
          <a:p>
            <a:r>
              <a:rPr lang="de-DE"/>
              <a:t>23.10.2018</a:t>
            </a:r>
            <a:endParaRPr lang="de-CH" dirty="0"/>
          </a:p>
        </p:txBody>
      </p:sp>
      <p:sp>
        <p:nvSpPr>
          <p:cNvPr id="5" name="Fußzeilenplatzhalter 4">
            <a:extLst>
              <a:ext uri="{FF2B5EF4-FFF2-40B4-BE49-F238E27FC236}">
                <a16:creationId xmlns:a16="http://schemas.microsoft.com/office/drawing/2014/main" id="{FCFA6FE0-B7F3-4C27-BA6E-0BBC53C2E1EA}"/>
              </a:ext>
            </a:extLst>
          </p:cNvPr>
          <p:cNvSpPr>
            <a:spLocks noGrp="1"/>
          </p:cNvSpPr>
          <p:nvPr>
            <p:ph type="ftr" sz="quarter" idx="11"/>
          </p:nvPr>
        </p:nvSpPr>
        <p:spPr/>
        <p:txBody>
          <a:bodyPr/>
          <a:lstStyle/>
          <a:p>
            <a:r>
              <a:rPr lang="de-CH"/>
              <a:t>ARGZ Präsentation: Michael Boos und Matthias Kobi</a:t>
            </a:r>
            <a:endParaRPr lang="de-CH" dirty="0"/>
          </a:p>
        </p:txBody>
      </p:sp>
      <p:sp>
        <p:nvSpPr>
          <p:cNvPr id="6" name="Foliennummernplatzhalter 5">
            <a:extLst>
              <a:ext uri="{FF2B5EF4-FFF2-40B4-BE49-F238E27FC236}">
                <a16:creationId xmlns:a16="http://schemas.microsoft.com/office/drawing/2014/main" id="{229CB340-A76D-4C0F-9825-B727BF25491B}"/>
              </a:ext>
            </a:extLst>
          </p:cNvPr>
          <p:cNvSpPr>
            <a:spLocks noGrp="1"/>
          </p:cNvSpPr>
          <p:nvPr>
            <p:ph type="sldNum" sz="quarter" idx="12"/>
          </p:nvPr>
        </p:nvSpPr>
        <p:spPr/>
        <p:txBody>
          <a:bodyPr/>
          <a:lstStyle/>
          <a:p>
            <a:r>
              <a:rPr lang="de-CH"/>
              <a:t>Seite </a:t>
            </a:r>
            <a:fld id="{298DDF54-96CA-4706-AFE9-54D71408EAE8}" type="slidenum">
              <a:rPr lang="de-CH" smtClean="0"/>
              <a:pPr/>
              <a:t>20</a:t>
            </a:fld>
            <a:endParaRPr lang="de-CH"/>
          </a:p>
        </p:txBody>
      </p:sp>
    </p:spTree>
    <p:extLst>
      <p:ext uri="{BB962C8B-B14F-4D97-AF65-F5344CB8AC3E}">
        <p14:creationId xmlns:p14="http://schemas.microsoft.com/office/powerpoint/2010/main" val="3099026175"/>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EB254803-21CB-429F-9C33-1CE8D75A8BB7}"/>
              </a:ext>
            </a:extLst>
          </p:cNvPr>
          <p:cNvSpPr>
            <a:spLocks noGrp="1"/>
          </p:cNvSpPr>
          <p:nvPr>
            <p:ph idx="1"/>
          </p:nvPr>
        </p:nvSpPr>
        <p:spPr>
          <a:xfrm>
            <a:off x="900113" y="1412776"/>
            <a:ext cx="7343775" cy="4680049"/>
          </a:xfrm>
        </p:spPr>
        <p:txBody>
          <a:bodyPr/>
          <a:lstStyle/>
          <a:p>
            <a:endParaRPr lang="de-DE" dirty="0"/>
          </a:p>
          <a:p>
            <a:endParaRPr lang="de-DE" dirty="0"/>
          </a:p>
          <a:p>
            <a:endParaRPr lang="de-DE" dirty="0"/>
          </a:p>
          <a:p>
            <a:endParaRPr lang="de-DE" dirty="0"/>
          </a:p>
          <a:p>
            <a:endParaRPr lang="de-DE" dirty="0"/>
          </a:p>
          <a:p>
            <a:r>
              <a:rPr lang="en-US" sz="1600" dirty="0"/>
              <a:t>and who else is responsible for the quality of the news if not newsrooms and</a:t>
            </a:r>
            <a:endParaRPr lang="de-CH" sz="1600" dirty="0"/>
          </a:p>
        </p:txBody>
      </p:sp>
      <p:sp>
        <p:nvSpPr>
          <p:cNvPr id="4" name="Datumsplatzhalter 3">
            <a:extLst>
              <a:ext uri="{FF2B5EF4-FFF2-40B4-BE49-F238E27FC236}">
                <a16:creationId xmlns:a16="http://schemas.microsoft.com/office/drawing/2014/main" id="{3BF3CE1B-CA8A-465F-8C5E-925B36BC205D}"/>
              </a:ext>
            </a:extLst>
          </p:cNvPr>
          <p:cNvSpPr>
            <a:spLocks noGrp="1"/>
          </p:cNvSpPr>
          <p:nvPr>
            <p:ph type="dt" sz="half" idx="10"/>
          </p:nvPr>
        </p:nvSpPr>
        <p:spPr/>
        <p:txBody>
          <a:bodyPr/>
          <a:lstStyle/>
          <a:p>
            <a:r>
              <a:rPr lang="de-DE"/>
              <a:t>23.10.2018</a:t>
            </a:r>
            <a:endParaRPr lang="de-CH" dirty="0"/>
          </a:p>
        </p:txBody>
      </p:sp>
      <p:sp>
        <p:nvSpPr>
          <p:cNvPr id="5" name="Fußzeilenplatzhalter 4">
            <a:extLst>
              <a:ext uri="{FF2B5EF4-FFF2-40B4-BE49-F238E27FC236}">
                <a16:creationId xmlns:a16="http://schemas.microsoft.com/office/drawing/2014/main" id="{FCFA6FE0-B7F3-4C27-BA6E-0BBC53C2E1EA}"/>
              </a:ext>
            </a:extLst>
          </p:cNvPr>
          <p:cNvSpPr>
            <a:spLocks noGrp="1"/>
          </p:cNvSpPr>
          <p:nvPr>
            <p:ph type="ftr" sz="quarter" idx="11"/>
          </p:nvPr>
        </p:nvSpPr>
        <p:spPr/>
        <p:txBody>
          <a:bodyPr/>
          <a:lstStyle/>
          <a:p>
            <a:r>
              <a:rPr lang="de-CH"/>
              <a:t>ARGZ Präsentation: Michael Boos und Matthias Kobi</a:t>
            </a:r>
            <a:endParaRPr lang="de-CH" dirty="0"/>
          </a:p>
        </p:txBody>
      </p:sp>
      <p:sp>
        <p:nvSpPr>
          <p:cNvPr id="6" name="Foliennummernplatzhalter 5">
            <a:extLst>
              <a:ext uri="{FF2B5EF4-FFF2-40B4-BE49-F238E27FC236}">
                <a16:creationId xmlns:a16="http://schemas.microsoft.com/office/drawing/2014/main" id="{229CB340-A76D-4C0F-9825-B727BF25491B}"/>
              </a:ext>
            </a:extLst>
          </p:cNvPr>
          <p:cNvSpPr>
            <a:spLocks noGrp="1"/>
          </p:cNvSpPr>
          <p:nvPr>
            <p:ph type="sldNum" sz="quarter" idx="12"/>
          </p:nvPr>
        </p:nvSpPr>
        <p:spPr/>
        <p:txBody>
          <a:bodyPr/>
          <a:lstStyle/>
          <a:p>
            <a:r>
              <a:rPr lang="de-CH"/>
              <a:t>Seite </a:t>
            </a:r>
            <a:fld id="{298DDF54-96CA-4706-AFE9-54D71408EAE8}" type="slidenum">
              <a:rPr lang="de-CH" smtClean="0"/>
              <a:pPr/>
              <a:t>21</a:t>
            </a:fld>
            <a:endParaRPr lang="de-CH"/>
          </a:p>
        </p:txBody>
      </p:sp>
    </p:spTree>
    <p:extLst>
      <p:ext uri="{BB962C8B-B14F-4D97-AF65-F5344CB8AC3E}">
        <p14:creationId xmlns:p14="http://schemas.microsoft.com/office/powerpoint/2010/main" val="1739216836"/>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EB254803-21CB-429F-9C33-1CE8D75A8BB7}"/>
              </a:ext>
            </a:extLst>
          </p:cNvPr>
          <p:cNvSpPr>
            <a:spLocks noGrp="1"/>
          </p:cNvSpPr>
          <p:nvPr>
            <p:ph idx="1"/>
          </p:nvPr>
        </p:nvSpPr>
        <p:spPr>
          <a:xfrm>
            <a:off x="900113" y="1412776"/>
            <a:ext cx="7343775" cy="4680049"/>
          </a:xfrm>
        </p:spPr>
        <p:txBody>
          <a:bodyPr/>
          <a:lstStyle/>
          <a:p>
            <a:endParaRPr lang="de-DE" dirty="0"/>
          </a:p>
          <a:p>
            <a:endParaRPr lang="de-DE" dirty="0"/>
          </a:p>
          <a:p>
            <a:endParaRPr lang="de-DE" dirty="0"/>
          </a:p>
          <a:p>
            <a:endParaRPr lang="de-DE" dirty="0"/>
          </a:p>
          <a:p>
            <a:endParaRPr lang="de-DE" dirty="0"/>
          </a:p>
          <a:p>
            <a:r>
              <a:rPr lang="en-US" sz="1600" dirty="0"/>
              <a:t>journalists? They must be aware of the fact</a:t>
            </a:r>
            <a:r>
              <a:rPr lang="en-US" dirty="0"/>
              <a:t> that they are answerable for a part</a:t>
            </a:r>
            <a:endParaRPr lang="de-CH" sz="1600" dirty="0"/>
          </a:p>
        </p:txBody>
      </p:sp>
      <p:sp>
        <p:nvSpPr>
          <p:cNvPr id="4" name="Datumsplatzhalter 3">
            <a:extLst>
              <a:ext uri="{FF2B5EF4-FFF2-40B4-BE49-F238E27FC236}">
                <a16:creationId xmlns:a16="http://schemas.microsoft.com/office/drawing/2014/main" id="{3BF3CE1B-CA8A-465F-8C5E-925B36BC205D}"/>
              </a:ext>
            </a:extLst>
          </p:cNvPr>
          <p:cNvSpPr>
            <a:spLocks noGrp="1"/>
          </p:cNvSpPr>
          <p:nvPr>
            <p:ph type="dt" sz="half" idx="10"/>
          </p:nvPr>
        </p:nvSpPr>
        <p:spPr/>
        <p:txBody>
          <a:bodyPr/>
          <a:lstStyle/>
          <a:p>
            <a:r>
              <a:rPr lang="de-DE"/>
              <a:t>23.10.2018</a:t>
            </a:r>
            <a:endParaRPr lang="de-CH" dirty="0"/>
          </a:p>
        </p:txBody>
      </p:sp>
      <p:sp>
        <p:nvSpPr>
          <p:cNvPr id="5" name="Fußzeilenplatzhalter 4">
            <a:extLst>
              <a:ext uri="{FF2B5EF4-FFF2-40B4-BE49-F238E27FC236}">
                <a16:creationId xmlns:a16="http://schemas.microsoft.com/office/drawing/2014/main" id="{FCFA6FE0-B7F3-4C27-BA6E-0BBC53C2E1EA}"/>
              </a:ext>
            </a:extLst>
          </p:cNvPr>
          <p:cNvSpPr>
            <a:spLocks noGrp="1"/>
          </p:cNvSpPr>
          <p:nvPr>
            <p:ph type="ftr" sz="quarter" idx="11"/>
          </p:nvPr>
        </p:nvSpPr>
        <p:spPr/>
        <p:txBody>
          <a:bodyPr/>
          <a:lstStyle/>
          <a:p>
            <a:r>
              <a:rPr lang="de-CH"/>
              <a:t>ARGZ Präsentation: Michael Boos und Matthias Kobi</a:t>
            </a:r>
            <a:endParaRPr lang="de-CH" dirty="0"/>
          </a:p>
        </p:txBody>
      </p:sp>
      <p:sp>
        <p:nvSpPr>
          <p:cNvPr id="6" name="Foliennummernplatzhalter 5">
            <a:extLst>
              <a:ext uri="{FF2B5EF4-FFF2-40B4-BE49-F238E27FC236}">
                <a16:creationId xmlns:a16="http://schemas.microsoft.com/office/drawing/2014/main" id="{229CB340-A76D-4C0F-9825-B727BF25491B}"/>
              </a:ext>
            </a:extLst>
          </p:cNvPr>
          <p:cNvSpPr>
            <a:spLocks noGrp="1"/>
          </p:cNvSpPr>
          <p:nvPr>
            <p:ph type="sldNum" sz="quarter" idx="12"/>
          </p:nvPr>
        </p:nvSpPr>
        <p:spPr/>
        <p:txBody>
          <a:bodyPr/>
          <a:lstStyle/>
          <a:p>
            <a:r>
              <a:rPr lang="de-CH"/>
              <a:t>Seite </a:t>
            </a:r>
            <a:fld id="{298DDF54-96CA-4706-AFE9-54D71408EAE8}" type="slidenum">
              <a:rPr lang="de-CH" smtClean="0"/>
              <a:pPr/>
              <a:t>22</a:t>
            </a:fld>
            <a:endParaRPr lang="de-CH"/>
          </a:p>
        </p:txBody>
      </p:sp>
    </p:spTree>
    <p:extLst>
      <p:ext uri="{BB962C8B-B14F-4D97-AF65-F5344CB8AC3E}">
        <p14:creationId xmlns:p14="http://schemas.microsoft.com/office/powerpoint/2010/main" val="2759398120"/>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EB254803-21CB-429F-9C33-1CE8D75A8BB7}"/>
              </a:ext>
            </a:extLst>
          </p:cNvPr>
          <p:cNvSpPr>
            <a:spLocks noGrp="1"/>
          </p:cNvSpPr>
          <p:nvPr>
            <p:ph idx="1"/>
          </p:nvPr>
        </p:nvSpPr>
        <p:spPr>
          <a:xfrm>
            <a:off x="900113" y="1412776"/>
            <a:ext cx="7343775" cy="4680049"/>
          </a:xfrm>
        </p:spPr>
        <p:txBody>
          <a:bodyPr/>
          <a:lstStyle/>
          <a:p>
            <a:endParaRPr lang="de-DE" dirty="0"/>
          </a:p>
          <a:p>
            <a:endParaRPr lang="de-DE" dirty="0"/>
          </a:p>
          <a:p>
            <a:endParaRPr lang="de-DE" dirty="0"/>
          </a:p>
          <a:p>
            <a:endParaRPr lang="de-DE" dirty="0"/>
          </a:p>
          <a:p>
            <a:endParaRPr lang="de-DE" dirty="0"/>
          </a:p>
          <a:p>
            <a:r>
              <a:rPr lang="en-US" sz="1600" dirty="0"/>
              <a:t>of the news every day and we believe are truth. We are bombarded with news</a:t>
            </a:r>
            <a:endParaRPr lang="de-CH" sz="1600" dirty="0"/>
          </a:p>
        </p:txBody>
      </p:sp>
      <p:sp>
        <p:nvSpPr>
          <p:cNvPr id="4" name="Datumsplatzhalter 3">
            <a:extLst>
              <a:ext uri="{FF2B5EF4-FFF2-40B4-BE49-F238E27FC236}">
                <a16:creationId xmlns:a16="http://schemas.microsoft.com/office/drawing/2014/main" id="{3BF3CE1B-CA8A-465F-8C5E-925B36BC205D}"/>
              </a:ext>
            </a:extLst>
          </p:cNvPr>
          <p:cNvSpPr>
            <a:spLocks noGrp="1"/>
          </p:cNvSpPr>
          <p:nvPr>
            <p:ph type="dt" sz="half" idx="10"/>
          </p:nvPr>
        </p:nvSpPr>
        <p:spPr/>
        <p:txBody>
          <a:bodyPr/>
          <a:lstStyle/>
          <a:p>
            <a:r>
              <a:rPr lang="de-DE"/>
              <a:t>23.10.2018</a:t>
            </a:r>
            <a:endParaRPr lang="de-CH" dirty="0"/>
          </a:p>
        </p:txBody>
      </p:sp>
      <p:sp>
        <p:nvSpPr>
          <p:cNvPr id="5" name="Fußzeilenplatzhalter 4">
            <a:extLst>
              <a:ext uri="{FF2B5EF4-FFF2-40B4-BE49-F238E27FC236}">
                <a16:creationId xmlns:a16="http://schemas.microsoft.com/office/drawing/2014/main" id="{FCFA6FE0-B7F3-4C27-BA6E-0BBC53C2E1EA}"/>
              </a:ext>
            </a:extLst>
          </p:cNvPr>
          <p:cNvSpPr>
            <a:spLocks noGrp="1"/>
          </p:cNvSpPr>
          <p:nvPr>
            <p:ph type="ftr" sz="quarter" idx="11"/>
          </p:nvPr>
        </p:nvSpPr>
        <p:spPr/>
        <p:txBody>
          <a:bodyPr/>
          <a:lstStyle/>
          <a:p>
            <a:r>
              <a:rPr lang="de-CH"/>
              <a:t>ARGZ Präsentation: Michael Boos und Matthias Kobi</a:t>
            </a:r>
            <a:endParaRPr lang="de-CH" dirty="0"/>
          </a:p>
        </p:txBody>
      </p:sp>
      <p:sp>
        <p:nvSpPr>
          <p:cNvPr id="6" name="Foliennummernplatzhalter 5">
            <a:extLst>
              <a:ext uri="{FF2B5EF4-FFF2-40B4-BE49-F238E27FC236}">
                <a16:creationId xmlns:a16="http://schemas.microsoft.com/office/drawing/2014/main" id="{229CB340-A76D-4C0F-9825-B727BF25491B}"/>
              </a:ext>
            </a:extLst>
          </p:cNvPr>
          <p:cNvSpPr>
            <a:spLocks noGrp="1"/>
          </p:cNvSpPr>
          <p:nvPr>
            <p:ph type="sldNum" sz="quarter" idx="12"/>
          </p:nvPr>
        </p:nvSpPr>
        <p:spPr/>
        <p:txBody>
          <a:bodyPr/>
          <a:lstStyle/>
          <a:p>
            <a:r>
              <a:rPr lang="de-CH"/>
              <a:t>Seite </a:t>
            </a:r>
            <a:fld id="{298DDF54-96CA-4706-AFE9-54D71408EAE8}" type="slidenum">
              <a:rPr lang="de-CH" smtClean="0"/>
              <a:pPr/>
              <a:t>23</a:t>
            </a:fld>
            <a:endParaRPr lang="de-CH"/>
          </a:p>
        </p:txBody>
      </p:sp>
    </p:spTree>
    <p:extLst>
      <p:ext uri="{BB962C8B-B14F-4D97-AF65-F5344CB8AC3E}">
        <p14:creationId xmlns:p14="http://schemas.microsoft.com/office/powerpoint/2010/main" val="2362855886"/>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EB254803-21CB-429F-9C33-1CE8D75A8BB7}"/>
              </a:ext>
            </a:extLst>
          </p:cNvPr>
          <p:cNvSpPr>
            <a:spLocks noGrp="1"/>
          </p:cNvSpPr>
          <p:nvPr>
            <p:ph idx="1"/>
          </p:nvPr>
        </p:nvSpPr>
        <p:spPr>
          <a:xfrm>
            <a:off x="900113" y="1412776"/>
            <a:ext cx="7343775" cy="4680049"/>
          </a:xfrm>
        </p:spPr>
        <p:txBody>
          <a:bodyPr/>
          <a:lstStyle/>
          <a:p>
            <a:endParaRPr lang="de-DE" dirty="0"/>
          </a:p>
          <a:p>
            <a:endParaRPr lang="de-DE" dirty="0"/>
          </a:p>
          <a:p>
            <a:endParaRPr lang="de-DE" dirty="0"/>
          </a:p>
          <a:p>
            <a:endParaRPr lang="de-DE" dirty="0"/>
          </a:p>
          <a:p>
            <a:endParaRPr lang="de-DE" dirty="0"/>
          </a:p>
          <a:p>
            <a:r>
              <a:rPr lang="en-US" sz="1600" dirty="0"/>
              <a:t>coming from different sources of information, which makes it difficult for us to</a:t>
            </a:r>
            <a:endParaRPr lang="de-CH" sz="1600" dirty="0"/>
          </a:p>
        </p:txBody>
      </p:sp>
      <p:sp>
        <p:nvSpPr>
          <p:cNvPr id="4" name="Datumsplatzhalter 3">
            <a:extLst>
              <a:ext uri="{FF2B5EF4-FFF2-40B4-BE49-F238E27FC236}">
                <a16:creationId xmlns:a16="http://schemas.microsoft.com/office/drawing/2014/main" id="{3BF3CE1B-CA8A-465F-8C5E-925B36BC205D}"/>
              </a:ext>
            </a:extLst>
          </p:cNvPr>
          <p:cNvSpPr>
            <a:spLocks noGrp="1"/>
          </p:cNvSpPr>
          <p:nvPr>
            <p:ph type="dt" sz="half" idx="10"/>
          </p:nvPr>
        </p:nvSpPr>
        <p:spPr/>
        <p:txBody>
          <a:bodyPr/>
          <a:lstStyle/>
          <a:p>
            <a:r>
              <a:rPr lang="de-DE"/>
              <a:t>23.10.2018</a:t>
            </a:r>
            <a:endParaRPr lang="de-CH" dirty="0"/>
          </a:p>
        </p:txBody>
      </p:sp>
      <p:sp>
        <p:nvSpPr>
          <p:cNvPr id="5" name="Fußzeilenplatzhalter 4">
            <a:extLst>
              <a:ext uri="{FF2B5EF4-FFF2-40B4-BE49-F238E27FC236}">
                <a16:creationId xmlns:a16="http://schemas.microsoft.com/office/drawing/2014/main" id="{FCFA6FE0-B7F3-4C27-BA6E-0BBC53C2E1EA}"/>
              </a:ext>
            </a:extLst>
          </p:cNvPr>
          <p:cNvSpPr>
            <a:spLocks noGrp="1"/>
          </p:cNvSpPr>
          <p:nvPr>
            <p:ph type="ftr" sz="quarter" idx="11"/>
          </p:nvPr>
        </p:nvSpPr>
        <p:spPr/>
        <p:txBody>
          <a:bodyPr/>
          <a:lstStyle/>
          <a:p>
            <a:r>
              <a:rPr lang="de-CH"/>
              <a:t>ARGZ Präsentation: Michael Boos und Matthias Kobi</a:t>
            </a:r>
            <a:endParaRPr lang="de-CH" dirty="0"/>
          </a:p>
        </p:txBody>
      </p:sp>
      <p:sp>
        <p:nvSpPr>
          <p:cNvPr id="6" name="Foliennummernplatzhalter 5">
            <a:extLst>
              <a:ext uri="{FF2B5EF4-FFF2-40B4-BE49-F238E27FC236}">
                <a16:creationId xmlns:a16="http://schemas.microsoft.com/office/drawing/2014/main" id="{229CB340-A76D-4C0F-9825-B727BF25491B}"/>
              </a:ext>
            </a:extLst>
          </p:cNvPr>
          <p:cNvSpPr>
            <a:spLocks noGrp="1"/>
          </p:cNvSpPr>
          <p:nvPr>
            <p:ph type="sldNum" sz="quarter" idx="12"/>
          </p:nvPr>
        </p:nvSpPr>
        <p:spPr/>
        <p:txBody>
          <a:bodyPr/>
          <a:lstStyle/>
          <a:p>
            <a:r>
              <a:rPr lang="de-CH"/>
              <a:t>Seite </a:t>
            </a:r>
            <a:fld id="{298DDF54-96CA-4706-AFE9-54D71408EAE8}" type="slidenum">
              <a:rPr lang="de-CH" smtClean="0"/>
              <a:pPr/>
              <a:t>24</a:t>
            </a:fld>
            <a:endParaRPr lang="de-CH"/>
          </a:p>
        </p:txBody>
      </p:sp>
    </p:spTree>
    <p:extLst>
      <p:ext uri="{BB962C8B-B14F-4D97-AF65-F5344CB8AC3E}">
        <p14:creationId xmlns:p14="http://schemas.microsoft.com/office/powerpoint/2010/main" val="2905569538"/>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EB254803-21CB-429F-9C33-1CE8D75A8BB7}"/>
              </a:ext>
            </a:extLst>
          </p:cNvPr>
          <p:cNvSpPr>
            <a:spLocks noGrp="1"/>
          </p:cNvSpPr>
          <p:nvPr>
            <p:ph idx="1"/>
          </p:nvPr>
        </p:nvSpPr>
        <p:spPr>
          <a:xfrm>
            <a:off x="900113" y="1412776"/>
            <a:ext cx="7343775" cy="4680049"/>
          </a:xfrm>
        </p:spPr>
        <p:txBody>
          <a:bodyPr/>
          <a:lstStyle/>
          <a:p>
            <a:endParaRPr lang="de-DE" dirty="0"/>
          </a:p>
          <a:p>
            <a:endParaRPr lang="de-DE" dirty="0"/>
          </a:p>
          <a:p>
            <a:endParaRPr lang="de-DE" dirty="0"/>
          </a:p>
          <a:p>
            <a:endParaRPr lang="de-DE" dirty="0"/>
          </a:p>
          <a:p>
            <a:endParaRPr lang="de-DE" dirty="0"/>
          </a:p>
          <a:p>
            <a:r>
              <a:rPr lang="en-US" sz="1600" dirty="0"/>
              <a:t>understand which one is reliable and which is not. This is a very important matter</a:t>
            </a:r>
            <a:endParaRPr lang="de-CH" sz="1600" dirty="0"/>
          </a:p>
        </p:txBody>
      </p:sp>
      <p:sp>
        <p:nvSpPr>
          <p:cNvPr id="4" name="Datumsplatzhalter 3">
            <a:extLst>
              <a:ext uri="{FF2B5EF4-FFF2-40B4-BE49-F238E27FC236}">
                <a16:creationId xmlns:a16="http://schemas.microsoft.com/office/drawing/2014/main" id="{3BF3CE1B-CA8A-465F-8C5E-925B36BC205D}"/>
              </a:ext>
            </a:extLst>
          </p:cNvPr>
          <p:cNvSpPr>
            <a:spLocks noGrp="1"/>
          </p:cNvSpPr>
          <p:nvPr>
            <p:ph type="dt" sz="half" idx="10"/>
          </p:nvPr>
        </p:nvSpPr>
        <p:spPr/>
        <p:txBody>
          <a:bodyPr/>
          <a:lstStyle/>
          <a:p>
            <a:r>
              <a:rPr lang="de-DE"/>
              <a:t>23.10.2018</a:t>
            </a:r>
            <a:endParaRPr lang="de-CH" dirty="0"/>
          </a:p>
        </p:txBody>
      </p:sp>
      <p:sp>
        <p:nvSpPr>
          <p:cNvPr id="5" name="Fußzeilenplatzhalter 4">
            <a:extLst>
              <a:ext uri="{FF2B5EF4-FFF2-40B4-BE49-F238E27FC236}">
                <a16:creationId xmlns:a16="http://schemas.microsoft.com/office/drawing/2014/main" id="{FCFA6FE0-B7F3-4C27-BA6E-0BBC53C2E1EA}"/>
              </a:ext>
            </a:extLst>
          </p:cNvPr>
          <p:cNvSpPr>
            <a:spLocks noGrp="1"/>
          </p:cNvSpPr>
          <p:nvPr>
            <p:ph type="ftr" sz="quarter" idx="11"/>
          </p:nvPr>
        </p:nvSpPr>
        <p:spPr/>
        <p:txBody>
          <a:bodyPr/>
          <a:lstStyle/>
          <a:p>
            <a:r>
              <a:rPr lang="de-CH"/>
              <a:t>ARGZ Präsentation: Michael Boos und Matthias Kobi</a:t>
            </a:r>
            <a:endParaRPr lang="de-CH" dirty="0"/>
          </a:p>
        </p:txBody>
      </p:sp>
      <p:sp>
        <p:nvSpPr>
          <p:cNvPr id="6" name="Foliennummernplatzhalter 5">
            <a:extLst>
              <a:ext uri="{FF2B5EF4-FFF2-40B4-BE49-F238E27FC236}">
                <a16:creationId xmlns:a16="http://schemas.microsoft.com/office/drawing/2014/main" id="{229CB340-A76D-4C0F-9825-B727BF25491B}"/>
              </a:ext>
            </a:extLst>
          </p:cNvPr>
          <p:cNvSpPr>
            <a:spLocks noGrp="1"/>
          </p:cNvSpPr>
          <p:nvPr>
            <p:ph type="sldNum" sz="quarter" idx="12"/>
          </p:nvPr>
        </p:nvSpPr>
        <p:spPr/>
        <p:txBody>
          <a:bodyPr/>
          <a:lstStyle/>
          <a:p>
            <a:r>
              <a:rPr lang="de-CH"/>
              <a:t>Seite </a:t>
            </a:r>
            <a:fld id="{298DDF54-96CA-4706-AFE9-54D71408EAE8}" type="slidenum">
              <a:rPr lang="de-CH" smtClean="0"/>
              <a:pPr/>
              <a:t>25</a:t>
            </a:fld>
            <a:endParaRPr lang="de-CH"/>
          </a:p>
        </p:txBody>
      </p:sp>
    </p:spTree>
    <p:extLst>
      <p:ext uri="{BB962C8B-B14F-4D97-AF65-F5344CB8AC3E}">
        <p14:creationId xmlns:p14="http://schemas.microsoft.com/office/powerpoint/2010/main" val="3452949613"/>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EB254803-21CB-429F-9C33-1CE8D75A8BB7}"/>
              </a:ext>
            </a:extLst>
          </p:cNvPr>
          <p:cNvSpPr>
            <a:spLocks noGrp="1"/>
          </p:cNvSpPr>
          <p:nvPr>
            <p:ph idx="1"/>
          </p:nvPr>
        </p:nvSpPr>
        <p:spPr>
          <a:xfrm>
            <a:off x="900113" y="1412776"/>
            <a:ext cx="7343775" cy="4680049"/>
          </a:xfrm>
        </p:spPr>
        <p:txBody>
          <a:bodyPr/>
          <a:lstStyle/>
          <a:p>
            <a:endParaRPr lang="de-DE" dirty="0"/>
          </a:p>
          <a:p>
            <a:endParaRPr lang="de-DE" dirty="0"/>
          </a:p>
          <a:p>
            <a:endParaRPr lang="de-DE" dirty="0"/>
          </a:p>
          <a:p>
            <a:endParaRPr lang="de-DE" dirty="0"/>
          </a:p>
          <a:p>
            <a:endParaRPr lang="de-DE" dirty="0"/>
          </a:p>
          <a:p>
            <a:r>
              <a:rPr lang="en-US" sz="1600" dirty="0"/>
              <a:t>that regards everybody. It is important for people to know the truth, because it</a:t>
            </a:r>
            <a:endParaRPr lang="de-CH" sz="1600" dirty="0"/>
          </a:p>
        </p:txBody>
      </p:sp>
      <p:sp>
        <p:nvSpPr>
          <p:cNvPr id="4" name="Datumsplatzhalter 3">
            <a:extLst>
              <a:ext uri="{FF2B5EF4-FFF2-40B4-BE49-F238E27FC236}">
                <a16:creationId xmlns:a16="http://schemas.microsoft.com/office/drawing/2014/main" id="{3BF3CE1B-CA8A-465F-8C5E-925B36BC205D}"/>
              </a:ext>
            </a:extLst>
          </p:cNvPr>
          <p:cNvSpPr>
            <a:spLocks noGrp="1"/>
          </p:cNvSpPr>
          <p:nvPr>
            <p:ph type="dt" sz="half" idx="10"/>
          </p:nvPr>
        </p:nvSpPr>
        <p:spPr/>
        <p:txBody>
          <a:bodyPr/>
          <a:lstStyle/>
          <a:p>
            <a:r>
              <a:rPr lang="de-DE"/>
              <a:t>23.10.2018</a:t>
            </a:r>
            <a:endParaRPr lang="de-CH" dirty="0"/>
          </a:p>
        </p:txBody>
      </p:sp>
      <p:sp>
        <p:nvSpPr>
          <p:cNvPr id="5" name="Fußzeilenplatzhalter 4">
            <a:extLst>
              <a:ext uri="{FF2B5EF4-FFF2-40B4-BE49-F238E27FC236}">
                <a16:creationId xmlns:a16="http://schemas.microsoft.com/office/drawing/2014/main" id="{FCFA6FE0-B7F3-4C27-BA6E-0BBC53C2E1EA}"/>
              </a:ext>
            </a:extLst>
          </p:cNvPr>
          <p:cNvSpPr>
            <a:spLocks noGrp="1"/>
          </p:cNvSpPr>
          <p:nvPr>
            <p:ph type="ftr" sz="quarter" idx="11"/>
          </p:nvPr>
        </p:nvSpPr>
        <p:spPr/>
        <p:txBody>
          <a:bodyPr/>
          <a:lstStyle/>
          <a:p>
            <a:r>
              <a:rPr lang="de-CH"/>
              <a:t>ARGZ Präsentation: Michael Boos und Matthias Kobi</a:t>
            </a:r>
            <a:endParaRPr lang="de-CH" dirty="0"/>
          </a:p>
        </p:txBody>
      </p:sp>
      <p:sp>
        <p:nvSpPr>
          <p:cNvPr id="6" name="Foliennummernplatzhalter 5">
            <a:extLst>
              <a:ext uri="{FF2B5EF4-FFF2-40B4-BE49-F238E27FC236}">
                <a16:creationId xmlns:a16="http://schemas.microsoft.com/office/drawing/2014/main" id="{229CB340-A76D-4C0F-9825-B727BF25491B}"/>
              </a:ext>
            </a:extLst>
          </p:cNvPr>
          <p:cNvSpPr>
            <a:spLocks noGrp="1"/>
          </p:cNvSpPr>
          <p:nvPr>
            <p:ph type="sldNum" sz="quarter" idx="12"/>
          </p:nvPr>
        </p:nvSpPr>
        <p:spPr/>
        <p:txBody>
          <a:bodyPr/>
          <a:lstStyle/>
          <a:p>
            <a:r>
              <a:rPr lang="de-CH"/>
              <a:t>Seite </a:t>
            </a:r>
            <a:fld id="{298DDF54-96CA-4706-AFE9-54D71408EAE8}" type="slidenum">
              <a:rPr lang="de-CH" smtClean="0"/>
              <a:pPr/>
              <a:t>26</a:t>
            </a:fld>
            <a:endParaRPr lang="de-CH"/>
          </a:p>
        </p:txBody>
      </p:sp>
    </p:spTree>
    <p:extLst>
      <p:ext uri="{BB962C8B-B14F-4D97-AF65-F5344CB8AC3E}">
        <p14:creationId xmlns:p14="http://schemas.microsoft.com/office/powerpoint/2010/main" val="2980865657"/>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EB254803-21CB-429F-9C33-1CE8D75A8BB7}"/>
              </a:ext>
            </a:extLst>
          </p:cNvPr>
          <p:cNvSpPr>
            <a:spLocks noGrp="1"/>
          </p:cNvSpPr>
          <p:nvPr>
            <p:ph idx="1"/>
          </p:nvPr>
        </p:nvSpPr>
        <p:spPr>
          <a:xfrm>
            <a:off x="900113" y="1412776"/>
            <a:ext cx="7343775" cy="4680049"/>
          </a:xfrm>
        </p:spPr>
        <p:txBody>
          <a:bodyPr/>
          <a:lstStyle/>
          <a:p>
            <a:endParaRPr lang="de-DE" dirty="0"/>
          </a:p>
          <a:p>
            <a:endParaRPr lang="de-DE" dirty="0"/>
          </a:p>
          <a:p>
            <a:endParaRPr lang="de-DE" dirty="0"/>
          </a:p>
          <a:p>
            <a:endParaRPr lang="de-DE" dirty="0"/>
          </a:p>
          <a:p>
            <a:endParaRPr lang="de-DE" dirty="0"/>
          </a:p>
          <a:p>
            <a:r>
              <a:rPr lang="en-US" sz="1600" dirty="0"/>
              <a:t>makes one realize what kind of world we live in. No matter how many threats</a:t>
            </a:r>
            <a:endParaRPr lang="de-CH" sz="1600" dirty="0"/>
          </a:p>
        </p:txBody>
      </p:sp>
      <p:sp>
        <p:nvSpPr>
          <p:cNvPr id="4" name="Datumsplatzhalter 3">
            <a:extLst>
              <a:ext uri="{FF2B5EF4-FFF2-40B4-BE49-F238E27FC236}">
                <a16:creationId xmlns:a16="http://schemas.microsoft.com/office/drawing/2014/main" id="{3BF3CE1B-CA8A-465F-8C5E-925B36BC205D}"/>
              </a:ext>
            </a:extLst>
          </p:cNvPr>
          <p:cNvSpPr>
            <a:spLocks noGrp="1"/>
          </p:cNvSpPr>
          <p:nvPr>
            <p:ph type="dt" sz="half" idx="10"/>
          </p:nvPr>
        </p:nvSpPr>
        <p:spPr/>
        <p:txBody>
          <a:bodyPr/>
          <a:lstStyle/>
          <a:p>
            <a:r>
              <a:rPr lang="de-DE"/>
              <a:t>23.10.2018</a:t>
            </a:r>
            <a:endParaRPr lang="de-CH" dirty="0"/>
          </a:p>
        </p:txBody>
      </p:sp>
      <p:sp>
        <p:nvSpPr>
          <p:cNvPr id="5" name="Fußzeilenplatzhalter 4">
            <a:extLst>
              <a:ext uri="{FF2B5EF4-FFF2-40B4-BE49-F238E27FC236}">
                <a16:creationId xmlns:a16="http://schemas.microsoft.com/office/drawing/2014/main" id="{FCFA6FE0-B7F3-4C27-BA6E-0BBC53C2E1EA}"/>
              </a:ext>
            </a:extLst>
          </p:cNvPr>
          <p:cNvSpPr>
            <a:spLocks noGrp="1"/>
          </p:cNvSpPr>
          <p:nvPr>
            <p:ph type="ftr" sz="quarter" idx="11"/>
          </p:nvPr>
        </p:nvSpPr>
        <p:spPr/>
        <p:txBody>
          <a:bodyPr/>
          <a:lstStyle/>
          <a:p>
            <a:r>
              <a:rPr lang="de-CH"/>
              <a:t>ARGZ Präsentation: Michael Boos und Matthias Kobi</a:t>
            </a:r>
            <a:endParaRPr lang="de-CH" dirty="0"/>
          </a:p>
        </p:txBody>
      </p:sp>
      <p:sp>
        <p:nvSpPr>
          <p:cNvPr id="6" name="Foliennummernplatzhalter 5">
            <a:extLst>
              <a:ext uri="{FF2B5EF4-FFF2-40B4-BE49-F238E27FC236}">
                <a16:creationId xmlns:a16="http://schemas.microsoft.com/office/drawing/2014/main" id="{229CB340-A76D-4C0F-9825-B727BF25491B}"/>
              </a:ext>
            </a:extLst>
          </p:cNvPr>
          <p:cNvSpPr>
            <a:spLocks noGrp="1"/>
          </p:cNvSpPr>
          <p:nvPr>
            <p:ph type="sldNum" sz="quarter" idx="12"/>
          </p:nvPr>
        </p:nvSpPr>
        <p:spPr/>
        <p:txBody>
          <a:bodyPr/>
          <a:lstStyle/>
          <a:p>
            <a:r>
              <a:rPr lang="de-CH"/>
              <a:t>Seite </a:t>
            </a:r>
            <a:fld id="{298DDF54-96CA-4706-AFE9-54D71408EAE8}" type="slidenum">
              <a:rPr lang="de-CH" smtClean="0"/>
              <a:pPr/>
              <a:t>27</a:t>
            </a:fld>
            <a:endParaRPr lang="de-CH"/>
          </a:p>
        </p:txBody>
      </p:sp>
    </p:spTree>
    <p:extLst>
      <p:ext uri="{BB962C8B-B14F-4D97-AF65-F5344CB8AC3E}">
        <p14:creationId xmlns:p14="http://schemas.microsoft.com/office/powerpoint/2010/main" val="1456599944"/>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EB254803-21CB-429F-9C33-1CE8D75A8BB7}"/>
              </a:ext>
            </a:extLst>
          </p:cNvPr>
          <p:cNvSpPr>
            <a:spLocks noGrp="1"/>
          </p:cNvSpPr>
          <p:nvPr>
            <p:ph idx="1"/>
          </p:nvPr>
        </p:nvSpPr>
        <p:spPr>
          <a:xfrm>
            <a:off x="900113" y="1412776"/>
            <a:ext cx="7343775" cy="4680049"/>
          </a:xfrm>
        </p:spPr>
        <p:txBody>
          <a:bodyPr/>
          <a:lstStyle/>
          <a:p>
            <a:endParaRPr lang="de-DE" dirty="0"/>
          </a:p>
          <a:p>
            <a:endParaRPr lang="de-DE" dirty="0"/>
          </a:p>
          <a:p>
            <a:endParaRPr lang="de-DE" dirty="0"/>
          </a:p>
          <a:p>
            <a:endParaRPr lang="de-DE" dirty="0"/>
          </a:p>
          <a:p>
            <a:endParaRPr lang="de-DE" dirty="0"/>
          </a:p>
          <a:p>
            <a:r>
              <a:rPr lang="en-US" sz="1600" dirty="0"/>
              <a:t>there are, the goal of journalism should be to release true and objective</a:t>
            </a:r>
            <a:endParaRPr lang="de-CH" sz="1600" dirty="0"/>
          </a:p>
        </p:txBody>
      </p:sp>
      <p:sp>
        <p:nvSpPr>
          <p:cNvPr id="4" name="Datumsplatzhalter 3">
            <a:extLst>
              <a:ext uri="{FF2B5EF4-FFF2-40B4-BE49-F238E27FC236}">
                <a16:creationId xmlns:a16="http://schemas.microsoft.com/office/drawing/2014/main" id="{3BF3CE1B-CA8A-465F-8C5E-925B36BC205D}"/>
              </a:ext>
            </a:extLst>
          </p:cNvPr>
          <p:cNvSpPr>
            <a:spLocks noGrp="1"/>
          </p:cNvSpPr>
          <p:nvPr>
            <p:ph type="dt" sz="half" idx="10"/>
          </p:nvPr>
        </p:nvSpPr>
        <p:spPr/>
        <p:txBody>
          <a:bodyPr/>
          <a:lstStyle/>
          <a:p>
            <a:r>
              <a:rPr lang="de-DE"/>
              <a:t>23.10.2018</a:t>
            </a:r>
            <a:endParaRPr lang="de-CH" dirty="0"/>
          </a:p>
        </p:txBody>
      </p:sp>
      <p:sp>
        <p:nvSpPr>
          <p:cNvPr id="5" name="Fußzeilenplatzhalter 4">
            <a:extLst>
              <a:ext uri="{FF2B5EF4-FFF2-40B4-BE49-F238E27FC236}">
                <a16:creationId xmlns:a16="http://schemas.microsoft.com/office/drawing/2014/main" id="{FCFA6FE0-B7F3-4C27-BA6E-0BBC53C2E1EA}"/>
              </a:ext>
            </a:extLst>
          </p:cNvPr>
          <p:cNvSpPr>
            <a:spLocks noGrp="1"/>
          </p:cNvSpPr>
          <p:nvPr>
            <p:ph type="ftr" sz="quarter" idx="11"/>
          </p:nvPr>
        </p:nvSpPr>
        <p:spPr/>
        <p:txBody>
          <a:bodyPr/>
          <a:lstStyle/>
          <a:p>
            <a:r>
              <a:rPr lang="de-CH"/>
              <a:t>ARGZ Präsentation: Michael Boos und Matthias Kobi</a:t>
            </a:r>
            <a:endParaRPr lang="de-CH" dirty="0"/>
          </a:p>
        </p:txBody>
      </p:sp>
      <p:sp>
        <p:nvSpPr>
          <p:cNvPr id="6" name="Foliennummernplatzhalter 5">
            <a:extLst>
              <a:ext uri="{FF2B5EF4-FFF2-40B4-BE49-F238E27FC236}">
                <a16:creationId xmlns:a16="http://schemas.microsoft.com/office/drawing/2014/main" id="{229CB340-A76D-4C0F-9825-B727BF25491B}"/>
              </a:ext>
            </a:extLst>
          </p:cNvPr>
          <p:cNvSpPr>
            <a:spLocks noGrp="1"/>
          </p:cNvSpPr>
          <p:nvPr>
            <p:ph type="sldNum" sz="quarter" idx="12"/>
          </p:nvPr>
        </p:nvSpPr>
        <p:spPr/>
        <p:txBody>
          <a:bodyPr/>
          <a:lstStyle/>
          <a:p>
            <a:r>
              <a:rPr lang="de-CH"/>
              <a:t>Seite </a:t>
            </a:r>
            <a:fld id="{298DDF54-96CA-4706-AFE9-54D71408EAE8}" type="slidenum">
              <a:rPr lang="de-CH" smtClean="0"/>
              <a:pPr/>
              <a:t>28</a:t>
            </a:fld>
            <a:endParaRPr lang="de-CH"/>
          </a:p>
        </p:txBody>
      </p:sp>
    </p:spTree>
    <p:extLst>
      <p:ext uri="{BB962C8B-B14F-4D97-AF65-F5344CB8AC3E}">
        <p14:creationId xmlns:p14="http://schemas.microsoft.com/office/powerpoint/2010/main" val="210281791"/>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EB254803-21CB-429F-9C33-1CE8D75A8BB7}"/>
              </a:ext>
            </a:extLst>
          </p:cNvPr>
          <p:cNvSpPr>
            <a:spLocks noGrp="1"/>
          </p:cNvSpPr>
          <p:nvPr>
            <p:ph idx="1"/>
          </p:nvPr>
        </p:nvSpPr>
        <p:spPr>
          <a:xfrm>
            <a:off x="900113" y="1412776"/>
            <a:ext cx="7343775" cy="4680049"/>
          </a:xfrm>
        </p:spPr>
        <p:txBody>
          <a:bodyPr/>
          <a:lstStyle/>
          <a:p>
            <a:endParaRPr lang="de-DE" dirty="0"/>
          </a:p>
          <a:p>
            <a:endParaRPr lang="de-DE" dirty="0"/>
          </a:p>
          <a:p>
            <a:endParaRPr lang="de-DE" dirty="0"/>
          </a:p>
          <a:p>
            <a:endParaRPr lang="de-DE" dirty="0"/>
          </a:p>
          <a:p>
            <a:endParaRPr lang="de-DE" dirty="0"/>
          </a:p>
          <a:p>
            <a:r>
              <a:rPr lang="en-US" sz="1600" dirty="0"/>
              <a:t>information. First of all, there is a big responsibility towards the readers:.</a:t>
            </a:r>
            <a:endParaRPr lang="de-CH" sz="1600" dirty="0"/>
          </a:p>
        </p:txBody>
      </p:sp>
      <p:sp>
        <p:nvSpPr>
          <p:cNvPr id="4" name="Datumsplatzhalter 3">
            <a:extLst>
              <a:ext uri="{FF2B5EF4-FFF2-40B4-BE49-F238E27FC236}">
                <a16:creationId xmlns:a16="http://schemas.microsoft.com/office/drawing/2014/main" id="{3BF3CE1B-CA8A-465F-8C5E-925B36BC205D}"/>
              </a:ext>
            </a:extLst>
          </p:cNvPr>
          <p:cNvSpPr>
            <a:spLocks noGrp="1"/>
          </p:cNvSpPr>
          <p:nvPr>
            <p:ph type="dt" sz="half" idx="10"/>
          </p:nvPr>
        </p:nvSpPr>
        <p:spPr/>
        <p:txBody>
          <a:bodyPr/>
          <a:lstStyle/>
          <a:p>
            <a:r>
              <a:rPr lang="de-DE"/>
              <a:t>23.10.2018</a:t>
            </a:r>
            <a:endParaRPr lang="de-CH" dirty="0"/>
          </a:p>
        </p:txBody>
      </p:sp>
      <p:sp>
        <p:nvSpPr>
          <p:cNvPr id="5" name="Fußzeilenplatzhalter 4">
            <a:extLst>
              <a:ext uri="{FF2B5EF4-FFF2-40B4-BE49-F238E27FC236}">
                <a16:creationId xmlns:a16="http://schemas.microsoft.com/office/drawing/2014/main" id="{FCFA6FE0-B7F3-4C27-BA6E-0BBC53C2E1EA}"/>
              </a:ext>
            </a:extLst>
          </p:cNvPr>
          <p:cNvSpPr>
            <a:spLocks noGrp="1"/>
          </p:cNvSpPr>
          <p:nvPr>
            <p:ph type="ftr" sz="quarter" idx="11"/>
          </p:nvPr>
        </p:nvSpPr>
        <p:spPr/>
        <p:txBody>
          <a:bodyPr/>
          <a:lstStyle/>
          <a:p>
            <a:r>
              <a:rPr lang="de-CH"/>
              <a:t>ARGZ Präsentation: Michael Boos und Matthias Kobi</a:t>
            </a:r>
            <a:endParaRPr lang="de-CH" dirty="0"/>
          </a:p>
        </p:txBody>
      </p:sp>
      <p:sp>
        <p:nvSpPr>
          <p:cNvPr id="6" name="Foliennummernplatzhalter 5">
            <a:extLst>
              <a:ext uri="{FF2B5EF4-FFF2-40B4-BE49-F238E27FC236}">
                <a16:creationId xmlns:a16="http://schemas.microsoft.com/office/drawing/2014/main" id="{229CB340-A76D-4C0F-9825-B727BF25491B}"/>
              </a:ext>
            </a:extLst>
          </p:cNvPr>
          <p:cNvSpPr>
            <a:spLocks noGrp="1"/>
          </p:cNvSpPr>
          <p:nvPr>
            <p:ph type="sldNum" sz="quarter" idx="12"/>
          </p:nvPr>
        </p:nvSpPr>
        <p:spPr/>
        <p:txBody>
          <a:bodyPr/>
          <a:lstStyle/>
          <a:p>
            <a:r>
              <a:rPr lang="de-CH"/>
              <a:t>Seite </a:t>
            </a:r>
            <a:fld id="{298DDF54-96CA-4706-AFE9-54D71408EAE8}" type="slidenum">
              <a:rPr lang="de-CH" smtClean="0"/>
              <a:pPr/>
              <a:t>29</a:t>
            </a:fld>
            <a:endParaRPr lang="de-CH"/>
          </a:p>
        </p:txBody>
      </p:sp>
    </p:spTree>
    <p:extLst>
      <p:ext uri="{BB962C8B-B14F-4D97-AF65-F5344CB8AC3E}">
        <p14:creationId xmlns:p14="http://schemas.microsoft.com/office/powerpoint/2010/main" val="3904788542"/>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r>
              <a:rPr lang="de-DE" dirty="0"/>
              <a:t>25.10.2018</a:t>
            </a:r>
            <a:endParaRPr lang="de-CH" dirty="0"/>
          </a:p>
        </p:txBody>
      </p:sp>
      <p:sp>
        <p:nvSpPr>
          <p:cNvPr id="5" name="Fußzeilenplatzhalter 4"/>
          <p:cNvSpPr>
            <a:spLocks noGrp="1"/>
          </p:cNvSpPr>
          <p:nvPr>
            <p:ph type="ftr" sz="quarter" idx="11"/>
          </p:nvPr>
        </p:nvSpPr>
        <p:spPr/>
        <p:txBody>
          <a:bodyPr/>
          <a:lstStyle/>
          <a:p>
            <a:r>
              <a:rPr lang="de-CH" dirty="0"/>
              <a:t>ARGZ Präsentation: Michael Boos und Matthias Kobi</a:t>
            </a:r>
          </a:p>
        </p:txBody>
      </p:sp>
      <p:sp>
        <p:nvSpPr>
          <p:cNvPr id="6" name="Foliennummernplatzhalter 5"/>
          <p:cNvSpPr>
            <a:spLocks noGrp="1"/>
          </p:cNvSpPr>
          <p:nvPr>
            <p:ph type="sldNum" sz="quarter" idx="12"/>
          </p:nvPr>
        </p:nvSpPr>
        <p:spPr/>
        <p:txBody>
          <a:bodyPr/>
          <a:lstStyle/>
          <a:p>
            <a:r>
              <a:rPr lang="de-CH"/>
              <a:t>Seite </a:t>
            </a:r>
            <a:fld id="{15B54A45-78F4-4792-A396-E89738244FCA}" type="slidenum">
              <a:rPr lang="de-CH"/>
              <a:pPr/>
              <a:t>3</a:t>
            </a:fld>
            <a:endParaRPr lang="de-CH"/>
          </a:p>
        </p:txBody>
      </p:sp>
      <p:sp>
        <p:nvSpPr>
          <p:cNvPr id="7170" name="Rectangle 2"/>
          <p:cNvSpPr>
            <a:spLocks noGrp="1" noChangeArrowheads="1"/>
          </p:cNvSpPr>
          <p:nvPr>
            <p:ph type="title"/>
          </p:nvPr>
        </p:nvSpPr>
        <p:spPr/>
        <p:txBody>
          <a:bodyPr/>
          <a:lstStyle/>
          <a:p>
            <a:r>
              <a:rPr lang="de-CH" dirty="0"/>
              <a:t>Theoretischer Hintergrund</a:t>
            </a:r>
          </a:p>
        </p:txBody>
      </p:sp>
      <p:sp>
        <p:nvSpPr>
          <p:cNvPr id="7171" name="Rectangle 3"/>
          <p:cNvSpPr>
            <a:spLocks noGrp="1" noChangeArrowheads="1"/>
          </p:cNvSpPr>
          <p:nvPr>
            <p:ph type="body" idx="1"/>
          </p:nvPr>
        </p:nvSpPr>
        <p:spPr/>
        <p:txBody>
          <a:bodyPr/>
          <a:lstStyle/>
          <a:p>
            <a:pPr marL="285750" indent="-285750">
              <a:buFontTx/>
              <a:buChar char="-"/>
            </a:pPr>
            <a:r>
              <a:rPr lang="de-CH" sz="1400" dirty="0"/>
              <a:t>Englisch immer verbreiteter als Universalsprache</a:t>
            </a:r>
          </a:p>
          <a:p>
            <a:r>
              <a:rPr lang="de-CH" sz="1400" dirty="0">
                <a:sym typeface="Wingdings" panose="05000000000000000000" pitchFamily="2" charset="2"/>
              </a:rPr>
              <a:t>	 bringt internationale Kommunikationsmöglichkeiten</a:t>
            </a:r>
          </a:p>
          <a:p>
            <a:r>
              <a:rPr lang="de-CH" sz="1400" dirty="0">
                <a:sym typeface="Wingdings" panose="05000000000000000000" pitchFamily="2" charset="2"/>
              </a:rPr>
              <a:t>	 birgt zunehmend Probleme durch fehlerhafte Syntax und Semantik</a:t>
            </a:r>
          </a:p>
          <a:p>
            <a:r>
              <a:rPr lang="de-CH" sz="1400" dirty="0">
                <a:sym typeface="Wingdings" panose="05000000000000000000" pitchFamily="2" charset="2"/>
              </a:rPr>
              <a:t>	 führt zum Phänomen von English </a:t>
            </a:r>
            <a:r>
              <a:rPr lang="de-CH" sz="1400" dirty="0" err="1">
                <a:sym typeface="Wingdings" panose="05000000000000000000" pitchFamily="2" charset="2"/>
              </a:rPr>
              <a:t>as</a:t>
            </a:r>
            <a:r>
              <a:rPr lang="de-CH" sz="1400" dirty="0">
                <a:sym typeface="Wingdings" panose="05000000000000000000" pitchFamily="2" charset="2"/>
              </a:rPr>
              <a:t> </a:t>
            </a:r>
            <a:r>
              <a:rPr lang="de-CH" sz="1400" dirty="0" err="1">
                <a:sym typeface="Wingdings" panose="05000000000000000000" pitchFamily="2" charset="2"/>
              </a:rPr>
              <a:t>lingua</a:t>
            </a:r>
            <a:r>
              <a:rPr lang="de-CH" sz="1400" dirty="0">
                <a:sym typeface="Wingdings" panose="05000000000000000000" pitchFamily="2" charset="2"/>
              </a:rPr>
              <a:t> </a:t>
            </a:r>
            <a:r>
              <a:rPr lang="de-CH" sz="1400" dirty="0" err="1">
                <a:sym typeface="Wingdings" panose="05000000000000000000" pitchFamily="2" charset="2"/>
              </a:rPr>
              <a:t>franca</a:t>
            </a:r>
            <a:r>
              <a:rPr lang="de-CH" sz="1400" dirty="0">
                <a:sym typeface="Wingdings" panose="05000000000000000000" pitchFamily="2" charset="2"/>
              </a:rPr>
              <a:t> (ELF)</a:t>
            </a:r>
          </a:p>
          <a:p>
            <a:pPr marL="285750" indent="-285750">
              <a:buFontTx/>
              <a:buChar char="-"/>
            </a:pPr>
            <a:endParaRPr lang="de-CH" sz="1400" dirty="0"/>
          </a:p>
          <a:p>
            <a:pPr marL="285750" indent="-285750">
              <a:buFontTx/>
              <a:buChar char="-"/>
            </a:pPr>
            <a:r>
              <a:rPr lang="de-CH" sz="1400" dirty="0"/>
              <a:t>Erhöhter kognitiver Load und Stress bei Simultandolmetschern und Übersetzern</a:t>
            </a:r>
          </a:p>
          <a:p>
            <a:pPr marL="285750" indent="-285750">
              <a:buFontTx/>
              <a:buChar char="-"/>
            </a:pPr>
            <a:endParaRPr lang="de-CH" sz="1400" dirty="0"/>
          </a:p>
          <a:p>
            <a:pPr marL="285750" indent="-285750">
              <a:buFontTx/>
              <a:buChar char="-"/>
            </a:pPr>
            <a:r>
              <a:rPr lang="de-CH" sz="1400" dirty="0"/>
              <a:t>Fragestellung, ob sich dies im EEG zeigen lässt</a:t>
            </a:r>
          </a:p>
          <a:p>
            <a:pPr marL="285750" indent="-285750">
              <a:buFontTx/>
              <a:buChar char="-"/>
            </a:pPr>
            <a:r>
              <a:rPr lang="de-CH" sz="1400" dirty="0"/>
              <a:t>Bisherige Forschung: Verletzung von Syntax und Semantik führt zu ELAN und N400 </a:t>
            </a:r>
            <a:r>
              <a:rPr lang="de-CH" sz="1200" dirty="0"/>
              <a:t>(</a:t>
            </a:r>
            <a:r>
              <a:rPr lang="de-CH" sz="1200" dirty="0" err="1"/>
              <a:t>Friederici</a:t>
            </a:r>
            <a:r>
              <a:rPr lang="de-CH" sz="1200" dirty="0"/>
              <a:t> 2011)</a:t>
            </a:r>
            <a:endParaRPr lang="de-CH" sz="1400" dirty="0"/>
          </a:p>
          <a:p>
            <a:pPr marL="285750" indent="-285750">
              <a:buFontTx/>
              <a:buChar char="-"/>
            </a:pPr>
            <a:endParaRPr lang="de-CH" sz="1400" dirty="0"/>
          </a:p>
          <a:p>
            <a:pPr marL="285750" indent="-285750">
              <a:buFontTx/>
              <a:buChar char="-"/>
            </a:pPr>
            <a:endParaRPr lang="de-CH" sz="1400" dirty="0"/>
          </a:p>
        </p:txBody>
      </p:sp>
    </p:spTree>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EB254803-21CB-429F-9C33-1CE8D75A8BB7}"/>
              </a:ext>
            </a:extLst>
          </p:cNvPr>
          <p:cNvSpPr>
            <a:spLocks noGrp="1"/>
          </p:cNvSpPr>
          <p:nvPr>
            <p:ph idx="1"/>
          </p:nvPr>
        </p:nvSpPr>
        <p:spPr>
          <a:xfrm>
            <a:off x="900113" y="1412776"/>
            <a:ext cx="7343775" cy="4680049"/>
          </a:xfrm>
        </p:spPr>
        <p:txBody>
          <a:bodyPr/>
          <a:lstStyle/>
          <a:p>
            <a:endParaRPr lang="de-DE" dirty="0"/>
          </a:p>
          <a:p>
            <a:endParaRPr lang="de-DE" dirty="0"/>
          </a:p>
          <a:p>
            <a:endParaRPr lang="de-DE" dirty="0"/>
          </a:p>
          <a:p>
            <a:endParaRPr lang="de-DE" dirty="0"/>
          </a:p>
          <a:p>
            <a:endParaRPr lang="de-DE" dirty="0"/>
          </a:p>
          <a:p>
            <a:r>
              <a:rPr lang="en-US" sz="1600" dirty="0"/>
              <a:t>journalists have the power to shape their thoughts and to influence their political</a:t>
            </a:r>
            <a:endParaRPr lang="de-CH" sz="1600" dirty="0"/>
          </a:p>
        </p:txBody>
      </p:sp>
      <p:sp>
        <p:nvSpPr>
          <p:cNvPr id="4" name="Datumsplatzhalter 3">
            <a:extLst>
              <a:ext uri="{FF2B5EF4-FFF2-40B4-BE49-F238E27FC236}">
                <a16:creationId xmlns:a16="http://schemas.microsoft.com/office/drawing/2014/main" id="{3BF3CE1B-CA8A-465F-8C5E-925B36BC205D}"/>
              </a:ext>
            </a:extLst>
          </p:cNvPr>
          <p:cNvSpPr>
            <a:spLocks noGrp="1"/>
          </p:cNvSpPr>
          <p:nvPr>
            <p:ph type="dt" sz="half" idx="10"/>
          </p:nvPr>
        </p:nvSpPr>
        <p:spPr/>
        <p:txBody>
          <a:bodyPr/>
          <a:lstStyle/>
          <a:p>
            <a:r>
              <a:rPr lang="de-DE"/>
              <a:t>23.10.2018</a:t>
            </a:r>
            <a:endParaRPr lang="de-CH" dirty="0"/>
          </a:p>
        </p:txBody>
      </p:sp>
      <p:sp>
        <p:nvSpPr>
          <p:cNvPr id="5" name="Fußzeilenplatzhalter 4">
            <a:extLst>
              <a:ext uri="{FF2B5EF4-FFF2-40B4-BE49-F238E27FC236}">
                <a16:creationId xmlns:a16="http://schemas.microsoft.com/office/drawing/2014/main" id="{FCFA6FE0-B7F3-4C27-BA6E-0BBC53C2E1EA}"/>
              </a:ext>
            </a:extLst>
          </p:cNvPr>
          <p:cNvSpPr>
            <a:spLocks noGrp="1"/>
          </p:cNvSpPr>
          <p:nvPr>
            <p:ph type="ftr" sz="quarter" idx="11"/>
          </p:nvPr>
        </p:nvSpPr>
        <p:spPr/>
        <p:txBody>
          <a:bodyPr/>
          <a:lstStyle/>
          <a:p>
            <a:r>
              <a:rPr lang="de-CH"/>
              <a:t>ARGZ Präsentation: Michael Boos und Matthias Kobi</a:t>
            </a:r>
            <a:endParaRPr lang="de-CH" dirty="0"/>
          </a:p>
        </p:txBody>
      </p:sp>
      <p:sp>
        <p:nvSpPr>
          <p:cNvPr id="6" name="Foliennummernplatzhalter 5">
            <a:extLst>
              <a:ext uri="{FF2B5EF4-FFF2-40B4-BE49-F238E27FC236}">
                <a16:creationId xmlns:a16="http://schemas.microsoft.com/office/drawing/2014/main" id="{229CB340-A76D-4C0F-9825-B727BF25491B}"/>
              </a:ext>
            </a:extLst>
          </p:cNvPr>
          <p:cNvSpPr>
            <a:spLocks noGrp="1"/>
          </p:cNvSpPr>
          <p:nvPr>
            <p:ph type="sldNum" sz="quarter" idx="12"/>
          </p:nvPr>
        </p:nvSpPr>
        <p:spPr/>
        <p:txBody>
          <a:bodyPr/>
          <a:lstStyle/>
          <a:p>
            <a:r>
              <a:rPr lang="de-CH"/>
              <a:t>Seite </a:t>
            </a:r>
            <a:fld id="{298DDF54-96CA-4706-AFE9-54D71408EAE8}" type="slidenum">
              <a:rPr lang="de-CH" smtClean="0"/>
              <a:pPr/>
              <a:t>30</a:t>
            </a:fld>
            <a:endParaRPr lang="de-CH"/>
          </a:p>
        </p:txBody>
      </p:sp>
    </p:spTree>
    <p:extLst>
      <p:ext uri="{BB962C8B-B14F-4D97-AF65-F5344CB8AC3E}">
        <p14:creationId xmlns:p14="http://schemas.microsoft.com/office/powerpoint/2010/main" val="1048158126"/>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EB254803-21CB-429F-9C33-1CE8D75A8BB7}"/>
              </a:ext>
            </a:extLst>
          </p:cNvPr>
          <p:cNvSpPr>
            <a:spLocks noGrp="1"/>
          </p:cNvSpPr>
          <p:nvPr>
            <p:ph idx="1"/>
          </p:nvPr>
        </p:nvSpPr>
        <p:spPr>
          <a:xfrm>
            <a:off x="900113" y="1412776"/>
            <a:ext cx="7343775" cy="4680049"/>
          </a:xfrm>
        </p:spPr>
        <p:txBody>
          <a:bodyPr/>
          <a:lstStyle/>
          <a:p>
            <a:endParaRPr lang="de-DE" dirty="0"/>
          </a:p>
          <a:p>
            <a:endParaRPr lang="de-DE" dirty="0"/>
          </a:p>
          <a:p>
            <a:endParaRPr lang="de-DE" dirty="0"/>
          </a:p>
          <a:p>
            <a:endParaRPr lang="de-DE" dirty="0"/>
          </a:p>
          <a:p>
            <a:endParaRPr lang="de-DE" dirty="0"/>
          </a:p>
          <a:p>
            <a:r>
              <a:rPr lang="en-US" sz="1600" dirty="0"/>
              <a:t>views. Such a duty can be taken not lightly and, in particular, should not drive by</a:t>
            </a:r>
            <a:endParaRPr lang="de-CH" sz="1600" dirty="0"/>
          </a:p>
        </p:txBody>
      </p:sp>
      <p:sp>
        <p:nvSpPr>
          <p:cNvPr id="4" name="Datumsplatzhalter 3">
            <a:extLst>
              <a:ext uri="{FF2B5EF4-FFF2-40B4-BE49-F238E27FC236}">
                <a16:creationId xmlns:a16="http://schemas.microsoft.com/office/drawing/2014/main" id="{3BF3CE1B-CA8A-465F-8C5E-925B36BC205D}"/>
              </a:ext>
            </a:extLst>
          </p:cNvPr>
          <p:cNvSpPr>
            <a:spLocks noGrp="1"/>
          </p:cNvSpPr>
          <p:nvPr>
            <p:ph type="dt" sz="half" idx="10"/>
          </p:nvPr>
        </p:nvSpPr>
        <p:spPr/>
        <p:txBody>
          <a:bodyPr/>
          <a:lstStyle/>
          <a:p>
            <a:r>
              <a:rPr lang="de-DE"/>
              <a:t>23.10.2018</a:t>
            </a:r>
            <a:endParaRPr lang="de-CH" dirty="0"/>
          </a:p>
        </p:txBody>
      </p:sp>
      <p:sp>
        <p:nvSpPr>
          <p:cNvPr id="5" name="Fußzeilenplatzhalter 4">
            <a:extLst>
              <a:ext uri="{FF2B5EF4-FFF2-40B4-BE49-F238E27FC236}">
                <a16:creationId xmlns:a16="http://schemas.microsoft.com/office/drawing/2014/main" id="{FCFA6FE0-B7F3-4C27-BA6E-0BBC53C2E1EA}"/>
              </a:ext>
            </a:extLst>
          </p:cNvPr>
          <p:cNvSpPr>
            <a:spLocks noGrp="1"/>
          </p:cNvSpPr>
          <p:nvPr>
            <p:ph type="ftr" sz="quarter" idx="11"/>
          </p:nvPr>
        </p:nvSpPr>
        <p:spPr/>
        <p:txBody>
          <a:bodyPr/>
          <a:lstStyle/>
          <a:p>
            <a:r>
              <a:rPr lang="de-CH"/>
              <a:t>ARGZ Präsentation: Michael Boos und Matthias Kobi</a:t>
            </a:r>
            <a:endParaRPr lang="de-CH" dirty="0"/>
          </a:p>
        </p:txBody>
      </p:sp>
      <p:sp>
        <p:nvSpPr>
          <p:cNvPr id="6" name="Foliennummernplatzhalter 5">
            <a:extLst>
              <a:ext uri="{FF2B5EF4-FFF2-40B4-BE49-F238E27FC236}">
                <a16:creationId xmlns:a16="http://schemas.microsoft.com/office/drawing/2014/main" id="{229CB340-A76D-4C0F-9825-B727BF25491B}"/>
              </a:ext>
            </a:extLst>
          </p:cNvPr>
          <p:cNvSpPr>
            <a:spLocks noGrp="1"/>
          </p:cNvSpPr>
          <p:nvPr>
            <p:ph type="sldNum" sz="quarter" idx="12"/>
          </p:nvPr>
        </p:nvSpPr>
        <p:spPr/>
        <p:txBody>
          <a:bodyPr/>
          <a:lstStyle/>
          <a:p>
            <a:r>
              <a:rPr lang="de-CH"/>
              <a:t>Seite </a:t>
            </a:r>
            <a:fld id="{298DDF54-96CA-4706-AFE9-54D71408EAE8}" type="slidenum">
              <a:rPr lang="de-CH" smtClean="0"/>
              <a:pPr/>
              <a:t>31</a:t>
            </a:fld>
            <a:endParaRPr lang="de-CH"/>
          </a:p>
        </p:txBody>
      </p:sp>
    </p:spTree>
    <p:extLst>
      <p:ext uri="{BB962C8B-B14F-4D97-AF65-F5344CB8AC3E}">
        <p14:creationId xmlns:p14="http://schemas.microsoft.com/office/powerpoint/2010/main" val="2373415389"/>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EB254803-21CB-429F-9C33-1CE8D75A8BB7}"/>
              </a:ext>
            </a:extLst>
          </p:cNvPr>
          <p:cNvSpPr>
            <a:spLocks noGrp="1"/>
          </p:cNvSpPr>
          <p:nvPr>
            <p:ph idx="1"/>
          </p:nvPr>
        </p:nvSpPr>
        <p:spPr>
          <a:xfrm>
            <a:off x="900113" y="1412776"/>
            <a:ext cx="7343775" cy="4680049"/>
          </a:xfrm>
        </p:spPr>
        <p:txBody>
          <a:bodyPr/>
          <a:lstStyle/>
          <a:p>
            <a:endParaRPr lang="de-DE" dirty="0"/>
          </a:p>
          <a:p>
            <a:endParaRPr lang="de-DE" dirty="0"/>
          </a:p>
          <a:p>
            <a:endParaRPr lang="de-DE" dirty="0"/>
          </a:p>
          <a:p>
            <a:endParaRPr lang="de-DE" dirty="0"/>
          </a:p>
          <a:p>
            <a:endParaRPr lang="de-DE" dirty="0"/>
          </a:p>
          <a:p>
            <a:r>
              <a:rPr lang="en-US" sz="1600" dirty="0"/>
              <a:t>money. However, there is a whole industry who works on inventing fake news. </a:t>
            </a:r>
            <a:endParaRPr lang="de-CH" sz="1600" dirty="0"/>
          </a:p>
        </p:txBody>
      </p:sp>
      <p:sp>
        <p:nvSpPr>
          <p:cNvPr id="4" name="Datumsplatzhalter 3">
            <a:extLst>
              <a:ext uri="{FF2B5EF4-FFF2-40B4-BE49-F238E27FC236}">
                <a16:creationId xmlns:a16="http://schemas.microsoft.com/office/drawing/2014/main" id="{3BF3CE1B-CA8A-465F-8C5E-925B36BC205D}"/>
              </a:ext>
            </a:extLst>
          </p:cNvPr>
          <p:cNvSpPr>
            <a:spLocks noGrp="1"/>
          </p:cNvSpPr>
          <p:nvPr>
            <p:ph type="dt" sz="half" idx="10"/>
          </p:nvPr>
        </p:nvSpPr>
        <p:spPr/>
        <p:txBody>
          <a:bodyPr/>
          <a:lstStyle/>
          <a:p>
            <a:r>
              <a:rPr lang="de-DE"/>
              <a:t>23.10.2018</a:t>
            </a:r>
            <a:endParaRPr lang="de-CH" dirty="0"/>
          </a:p>
        </p:txBody>
      </p:sp>
      <p:sp>
        <p:nvSpPr>
          <p:cNvPr id="5" name="Fußzeilenplatzhalter 4">
            <a:extLst>
              <a:ext uri="{FF2B5EF4-FFF2-40B4-BE49-F238E27FC236}">
                <a16:creationId xmlns:a16="http://schemas.microsoft.com/office/drawing/2014/main" id="{FCFA6FE0-B7F3-4C27-BA6E-0BBC53C2E1EA}"/>
              </a:ext>
            </a:extLst>
          </p:cNvPr>
          <p:cNvSpPr>
            <a:spLocks noGrp="1"/>
          </p:cNvSpPr>
          <p:nvPr>
            <p:ph type="ftr" sz="quarter" idx="11"/>
          </p:nvPr>
        </p:nvSpPr>
        <p:spPr/>
        <p:txBody>
          <a:bodyPr/>
          <a:lstStyle/>
          <a:p>
            <a:r>
              <a:rPr lang="de-CH"/>
              <a:t>ARGZ Präsentation: Michael Boos und Matthias Kobi</a:t>
            </a:r>
            <a:endParaRPr lang="de-CH" dirty="0"/>
          </a:p>
        </p:txBody>
      </p:sp>
      <p:sp>
        <p:nvSpPr>
          <p:cNvPr id="6" name="Foliennummernplatzhalter 5">
            <a:extLst>
              <a:ext uri="{FF2B5EF4-FFF2-40B4-BE49-F238E27FC236}">
                <a16:creationId xmlns:a16="http://schemas.microsoft.com/office/drawing/2014/main" id="{229CB340-A76D-4C0F-9825-B727BF25491B}"/>
              </a:ext>
            </a:extLst>
          </p:cNvPr>
          <p:cNvSpPr>
            <a:spLocks noGrp="1"/>
          </p:cNvSpPr>
          <p:nvPr>
            <p:ph type="sldNum" sz="quarter" idx="12"/>
          </p:nvPr>
        </p:nvSpPr>
        <p:spPr/>
        <p:txBody>
          <a:bodyPr/>
          <a:lstStyle/>
          <a:p>
            <a:r>
              <a:rPr lang="de-CH"/>
              <a:t>Seite </a:t>
            </a:r>
            <a:fld id="{298DDF54-96CA-4706-AFE9-54D71408EAE8}" type="slidenum">
              <a:rPr lang="de-CH" smtClean="0"/>
              <a:pPr/>
              <a:t>32</a:t>
            </a:fld>
            <a:endParaRPr lang="de-CH"/>
          </a:p>
        </p:txBody>
      </p:sp>
    </p:spTree>
    <p:extLst>
      <p:ext uri="{BB962C8B-B14F-4D97-AF65-F5344CB8AC3E}">
        <p14:creationId xmlns:p14="http://schemas.microsoft.com/office/powerpoint/2010/main" val="3040431840"/>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EB254803-21CB-429F-9C33-1CE8D75A8BB7}"/>
              </a:ext>
            </a:extLst>
          </p:cNvPr>
          <p:cNvSpPr>
            <a:spLocks noGrp="1"/>
          </p:cNvSpPr>
          <p:nvPr>
            <p:ph idx="1"/>
          </p:nvPr>
        </p:nvSpPr>
        <p:spPr>
          <a:xfrm>
            <a:off x="900113" y="1412776"/>
            <a:ext cx="7343775" cy="4680049"/>
          </a:xfrm>
        </p:spPr>
        <p:txBody>
          <a:bodyPr/>
          <a:lstStyle/>
          <a:p>
            <a:endParaRPr lang="de-DE" dirty="0"/>
          </a:p>
          <a:p>
            <a:endParaRPr lang="de-DE" dirty="0"/>
          </a:p>
          <a:p>
            <a:endParaRPr lang="de-DE" dirty="0"/>
          </a:p>
          <a:p>
            <a:endParaRPr lang="de-DE" dirty="0"/>
          </a:p>
          <a:p>
            <a:endParaRPr lang="de-DE" dirty="0"/>
          </a:p>
          <a:p>
            <a:r>
              <a:rPr lang="en-US" sz="1600" dirty="0"/>
              <a:t>Most journalists do not even care about the accuracy of the news; they only care</a:t>
            </a:r>
            <a:endParaRPr lang="de-CH" sz="1600" dirty="0"/>
          </a:p>
        </p:txBody>
      </p:sp>
      <p:sp>
        <p:nvSpPr>
          <p:cNvPr id="4" name="Datumsplatzhalter 3">
            <a:extLst>
              <a:ext uri="{FF2B5EF4-FFF2-40B4-BE49-F238E27FC236}">
                <a16:creationId xmlns:a16="http://schemas.microsoft.com/office/drawing/2014/main" id="{3BF3CE1B-CA8A-465F-8C5E-925B36BC205D}"/>
              </a:ext>
            </a:extLst>
          </p:cNvPr>
          <p:cNvSpPr>
            <a:spLocks noGrp="1"/>
          </p:cNvSpPr>
          <p:nvPr>
            <p:ph type="dt" sz="half" idx="10"/>
          </p:nvPr>
        </p:nvSpPr>
        <p:spPr/>
        <p:txBody>
          <a:bodyPr/>
          <a:lstStyle/>
          <a:p>
            <a:r>
              <a:rPr lang="de-DE"/>
              <a:t>23.10.2018</a:t>
            </a:r>
            <a:endParaRPr lang="de-CH" dirty="0"/>
          </a:p>
        </p:txBody>
      </p:sp>
      <p:sp>
        <p:nvSpPr>
          <p:cNvPr id="5" name="Fußzeilenplatzhalter 4">
            <a:extLst>
              <a:ext uri="{FF2B5EF4-FFF2-40B4-BE49-F238E27FC236}">
                <a16:creationId xmlns:a16="http://schemas.microsoft.com/office/drawing/2014/main" id="{FCFA6FE0-B7F3-4C27-BA6E-0BBC53C2E1EA}"/>
              </a:ext>
            </a:extLst>
          </p:cNvPr>
          <p:cNvSpPr>
            <a:spLocks noGrp="1"/>
          </p:cNvSpPr>
          <p:nvPr>
            <p:ph type="ftr" sz="quarter" idx="11"/>
          </p:nvPr>
        </p:nvSpPr>
        <p:spPr/>
        <p:txBody>
          <a:bodyPr/>
          <a:lstStyle/>
          <a:p>
            <a:r>
              <a:rPr lang="de-CH"/>
              <a:t>ARGZ Präsentation: Michael Boos und Matthias Kobi</a:t>
            </a:r>
            <a:endParaRPr lang="de-CH" dirty="0"/>
          </a:p>
        </p:txBody>
      </p:sp>
      <p:sp>
        <p:nvSpPr>
          <p:cNvPr id="6" name="Foliennummernplatzhalter 5">
            <a:extLst>
              <a:ext uri="{FF2B5EF4-FFF2-40B4-BE49-F238E27FC236}">
                <a16:creationId xmlns:a16="http://schemas.microsoft.com/office/drawing/2014/main" id="{229CB340-A76D-4C0F-9825-B727BF25491B}"/>
              </a:ext>
            </a:extLst>
          </p:cNvPr>
          <p:cNvSpPr>
            <a:spLocks noGrp="1"/>
          </p:cNvSpPr>
          <p:nvPr>
            <p:ph type="sldNum" sz="quarter" idx="12"/>
          </p:nvPr>
        </p:nvSpPr>
        <p:spPr/>
        <p:txBody>
          <a:bodyPr/>
          <a:lstStyle/>
          <a:p>
            <a:r>
              <a:rPr lang="de-CH"/>
              <a:t>Seite </a:t>
            </a:r>
            <a:fld id="{298DDF54-96CA-4706-AFE9-54D71408EAE8}" type="slidenum">
              <a:rPr lang="de-CH" smtClean="0"/>
              <a:pPr/>
              <a:t>33</a:t>
            </a:fld>
            <a:endParaRPr lang="de-CH"/>
          </a:p>
        </p:txBody>
      </p:sp>
    </p:spTree>
    <p:extLst>
      <p:ext uri="{BB962C8B-B14F-4D97-AF65-F5344CB8AC3E}">
        <p14:creationId xmlns:p14="http://schemas.microsoft.com/office/powerpoint/2010/main" val="2569232496"/>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EB254803-21CB-429F-9C33-1CE8D75A8BB7}"/>
              </a:ext>
            </a:extLst>
          </p:cNvPr>
          <p:cNvSpPr>
            <a:spLocks noGrp="1"/>
          </p:cNvSpPr>
          <p:nvPr>
            <p:ph idx="1"/>
          </p:nvPr>
        </p:nvSpPr>
        <p:spPr>
          <a:xfrm>
            <a:off x="900113" y="1412776"/>
            <a:ext cx="7343775" cy="4680049"/>
          </a:xfrm>
        </p:spPr>
        <p:txBody>
          <a:bodyPr/>
          <a:lstStyle/>
          <a:p>
            <a:endParaRPr lang="de-DE" dirty="0"/>
          </a:p>
          <a:p>
            <a:endParaRPr lang="de-DE" dirty="0"/>
          </a:p>
          <a:p>
            <a:endParaRPr lang="de-DE" dirty="0"/>
          </a:p>
          <a:p>
            <a:endParaRPr lang="de-DE" dirty="0"/>
          </a:p>
          <a:p>
            <a:endParaRPr lang="de-DE" dirty="0"/>
          </a:p>
          <a:p>
            <a:r>
              <a:rPr lang="en-US" sz="1600" dirty="0"/>
              <a:t>about their popularity and economical profits. Journalists have to face many</a:t>
            </a:r>
            <a:endParaRPr lang="de-CH" sz="1600" dirty="0"/>
          </a:p>
        </p:txBody>
      </p:sp>
      <p:sp>
        <p:nvSpPr>
          <p:cNvPr id="4" name="Datumsplatzhalter 3">
            <a:extLst>
              <a:ext uri="{FF2B5EF4-FFF2-40B4-BE49-F238E27FC236}">
                <a16:creationId xmlns:a16="http://schemas.microsoft.com/office/drawing/2014/main" id="{3BF3CE1B-CA8A-465F-8C5E-925B36BC205D}"/>
              </a:ext>
            </a:extLst>
          </p:cNvPr>
          <p:cNvSpPr>
            <a:spLocks noGrp="1"/>
          </p:cNvSpPr>
          <p:nvPr>
            <p:ph type="dt" sz="half" idx="10"/>
          </p:nvPr>
        </p:nvSpPr>
        <p:spPr/>
        <p:txBody>
          <a:bodyPr/>
          <a:lstStyle/>
          <a:p>
            <a:r>
              <a:rPr lang="de-DE"/>
              <a:t>23.10.2018</a:t>
            </a:r>
            <a:endParaRPr lang="de-CH" dirty="0"/>
          </a:p>
        </p:txBody>
      </p:sp>
      <p:sp>
        <p:nvSpPr>
          <p:cNvPr id="5" name="Fußzeilenplatzhalter 4">
            <a:extLst>
              <a:ext uri="{FF2B5EF4-FFF2-40B4-BE49-F238E27FC236}">
                <a16:creationId xmlns:a16="http://schemas.microsoft.com/office/drawing/2014/main" id="{FCFA6FE0-B7F3-4C27-BA6E-0BBC53C2E1EA}"/>
              </a:ext>
            </a:extLst>
          </p:cNvPr>
          <p:cNvSpPr>
            <a:spLocks noGrp="1"/>
          </p:cNvSpPr>
          <p:nvPr>
            <p:ph type="ftr" sz="quarter" idx="11"/>
          </p:nvPr>
        </p:nvSpPr>
        <p:spPr/>
        <p:txBody>
          <a:bodyPr/>
          <a:lstStyle/>
          <a:p>
            <a:r>
              <a:rPr lang="de-CH"/>
              <a:t>ARGZ Präsentation: Michael Boos und Matthias Kobi</a:t>
            </a:r>
            <a:endParaRPr lang="de-CH" dirty="0"/>
          </a:p>
        </p:txBody>
      </p:sp>
      <p:sp>
        <p:nvSpPr>
          <p:cNvPr id="6" name="Foliennummernplatzhalter 5">
            <a:extLst>
              <a:ext uri="{FF2B5EF4-FFF2-40B4-BE49-F238E27FC236}">
                <a16:creationId xmlns:a16="http://schemas.microsoft.com/office/drawing/2014/main" id="{229CB340-A76D-4C0F-9825-B727BF25491B}"/>
              </a:ext>
            </a:extLst>
          </p:cNvPr>
          <p:cNvSpPr>
            <a:spLocks noGrp="1"/>
          </p:cNvSpPr>
          <p:nvPr>
            <p:ph type="sldNum" sz="quarter" idx="12"/>
          </p:nvPr>
        </p:nvSpPr>
        <p:spPr/>
        <p:txBody>
          <a:bodyPr/>
          <a:lstStyle/>
          <a:p>
            <a:r>
              <a:rPr lang="de-CH"/>
              <a:t>Seite </a:t>
            </a:r>
            <a:fld id="{298DDF54-96CA-4706-AFE9-54D71408EAE8}" type="slidenum">
              <a:rPr lang="de-CH" smtClean="0"/>
              <a:pPr/>
              <a:t>34</a:t>
            </a:fld>
            <a:endParaRPr lang="de-CH"/>
          </a:p>
        </p:txBody>
      </p:sp>
    </p:spTree>
    <p:extLst>
      <p:ext uri="{BB962C8B-B14F-4D97-AF65-F5344CB8AC3E}">
        <p14:creationId xmlns:p14="http://schemas.microsoft.com/office/powerpoint/2010/main" val="2511061629"/>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EB254803-21CB-429F-9C33-1CE8D75A8BB7}"/>
              </a:ext>
            </a:extLst>
          </p:cNvPr>
          <p:cNvSpPr>
            <a:spLocks noGrp="1"/>
          </p:cNvSpPr>
          <p:nvPr>
            <p:ph idx="1"/>
          </p:nvPr>
        </p:nvSpPr>
        <p:spPr>
          <a:xfrm>
            <a:off x="900113" y="1412776"/>
            <a:ext cx="7343775" cy="4680049"/>
          </a:xfrm>
        </p:spPr>
        <p:txBody>
          <a:bodyPr/>
          <a:lstStyle/>
          <a:p>
            <a:endParaRPr lang="de-DE" dirty="0"/>
          </a:p>
          <a:p>
            <a:endParaRPr lang="de-DE" dirty="0"/>
          </a:p>
          <a:p>
            <a:endParaRPr lang="de-DE" dirty="0"/>
          </a:p>
          <a:p>
            <a:endParaRPr lang="de-DE" dirty="0"/>
          </a:p>
          <a:p>
            <a:endParaRPr lang="de-DE" dirty="0"/>
          </a:p>
          <a:p>
            <a:r>
              <a:rPr lang="en-US" sz="1600" dirty="0"/>
              <a:t>pressures: lack of financial resources, crisis of printed newspapers, impatient</a:t>
            </a:r>
            <a:endParaRPr lang="de-CH" sz="1600" dirty="0"/>
          </a:p>
        </p:txBody>
      </p:sp>
      <p:sp>
        <p:nvSpPr>
          <p:cNvPr id="4" name="Datumsplatzhalter 3">
            <a:extLst>
              <a:ext uri="{FF2B5EF4-FFF2-40B4-BE49-F238E27FC236}">
                <a16:creationId xmlns:a16="http://schemas.microsoft.com/office/drawing/2014/main" id="{3BF3CE1B-CA8A-465F-8C5E-925B36BC205D}"/>
              </a:ext>
            </a:extLst>
          </p:cNvPr>
          <p:cNvSpPr>
            <a:spLocks noGrp="1"/>
          </p:cNvSpPr>
          <p:nvPr>
            <p:ph type="dt" sz="half" idx="10"/>
          </p:nvPr>
        </p:nvSpPr>
        <p:spPr/>
        <p:txBody>
          <a:bodyPr/>
          <a:lstStyle/>
          <a:p>
            <a:r>
              <a:rPr lang="de-DE"/>
              <a:t>23.10.2018</a:t>
            </a:r>
            <a:endParaRPr lang="de-CH" dirty="0"/>
          </a:p>
        </p:txBody>
      </p:sp>
      <p:sp>
        <p:nvSpPr>
          <p:cNvPr id="5" name="Fußzeilenplatzhalter 4">
            <a:extLst>
              <a:ext uri="{FF2B5EF4-FFF2-40B4-BE49-F238E27FC236}">
                <a16:creationId xmlns:a16="http://schemas.microsoft.com/office/drawing/2014/main" id="{FCFA6FE0-B7F3-4C27-BA6E-0BBC53C2E1EA}"/>
              </a:ext>
            </a:extLst>
          </p:cNvPr>
          <p:cNvSpPr>
            <a:spLocks noGrp="1"/>
          </p:cNvSpPr>
          <p:nvPr>
            <p:ph type="ftr" sz="quarter" idx="11"/>
          </p:nvPr>
        </p:nvSpPr>
        <p:spPr/>
        <p:txBody>
          <a:bodyPr/>
          <a:lstStyle/>
          <a:p>
            <a:r>
              <a:rPr lang="de-CH"/>
              <a:t>ARGZ Präsentation: Michael Boos und Matthias Kobi</a:t>
            </a:r>
            <a:endParaRPr lang="de-CH" dirty="0"/>
          </a:p>
        </p:txBody>
      </p:sp>
      <p:sp>
        <p:nvSpPr>
          <p:cNvPr id="6" name="Foliennummernplatzhalter 5">
            <a:extLst>
              <a:ext uri="{FF2B5EF4-FFF2-40B4-BE49-F238E27FC236}">
                <a16:creationId xmlns:a16="http://schemas.microsoft.com/office/drawing/2014/main" id="{229CB340-A76D-4C0F-9825-B727BF25491B}"/>
              </a:ext>
            </a:extLst>
          </p:cNvPr>
          <p:cNvSpPr>
            <a:spLocks noGrp="1"/>
          </p:cNvSpPr>
          <p:nvPr>
            <p:ph type="sldNum" sz="quarter" idx="12"/>
          </p:nvPr>
        </p:nvSpPr>
        <p:spPr/>
        <p:txBody>
          <a:bodyPr/>
          <a:lstStyle/>
          <a:p>
            <a:r>
              <a:rPr lang="de-CH"/>
              <a:t>Seite </a:t>
            </a:r>
            <a:fld id="{298DDF54-96CA-4706-AFE9-54D71408EAE8}" type="slidenum">
              <a:rPr lang="de-CH" smtClean="0"/>
              <a:pPr/>
              <a:t>35</a:t>
            </a:fld>
            <a:endParaRPr lang="de-CH"/>
          </a:p>
        </p:txBody>
      </p:sp>
    </p:spTree>
    <p:extLst>
      <p:ext uri="{BB962C8B-B14F-4D97-AF65-F5344CB8AC3E}">
        <p14:creationId xmlns:p14="http://schemas.microsoft.com/office/powerpoint/2010/main" val="2909572259"/>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EB254803-21CB-429F-9C33-1CE8D75A8BB7}"/>
              </a:ext>
            </a:extLst>
          </p:cNvPr>
          <p:cNvSpPr>
            <a:spLocks noGrp="1"/>
          </p:cNvSpPr>
          <p:nvPr>
            <p:ph idx="1"/>
          </p:nvPr>
        </p:nvSpPr>
        <p:spPr>
          <a:xfrm>
            <a:off x="900113" y="1412776"/>
            <a:ext cx="7343775" cy="4680049"/>
          </a:xfrm>
        </p:spPr>
        <p:txBody>
          <a:bodyPr/>
          <a:lstStyle/>
          <a:p>
            <a:endParaRPr lang="de-DE" dirty="0"/>
          </a:p>
          <a:p>
            <a:endParaRPr lang="de-DE" dirty="0"/>
          </a:p>
          <a:p>
            <a:endParaRPr lang="de-DE" dirty="0"/>
          </a:p>
          <a:p>
            <a:endParaRPr lang="de-DE" dirty="0"/>
          </a:p>
          <a:p>
            <a:endParaRPr lang="de-DE" dirty="0"/>
          </a:p>
          <a:p>
            <a:r>
              <a:rPr lang="en-US" sz="1600" dirty="0"/>
              <a:t>editors and a very tough competition. Nevertheless, none of those factors can</a:t>
            </a:r>
            <a:endParaRPr lang="de-CH" sz="1600" dirty="0"/>
          </a:p>
        </p:txBody>
      </p:sp>
      <p:sp>
        <p:nvSpPr>
          <p:cNvPr id="4" name="Datumsplatzhalter 3">
            <a:extLst>
              <a:ext uri="{FF2B5EF4-FFF2-40B4-BE49-F238E27FC236}">
                <a16:creationId xmlns:a16="http://schemas.microsoft.com/office/drawing/2014/main" id="{3BF3CE1B-CA8A-465F-8C5E-925B36BC205D}"/>
              </a:ext>
            </a:extLst>
          </p:cNvPr>
          <p:cNvSpPr>
            <a:spLocks noGrp="1"/>
          </p:cNvSpPr>
          <p:nvPr>
            <p:ph type="dt" sz="half" idx="10"/>
          </p:nvPr>
        </p:nvSpPr>
        <p:spPr/>
        <p:txBody>
          <a:bodyPr/>
          <a:lstStyle/>
          <a:p>
            <a:r>
              <a:rPr lang="de-DE"/>
              <a:t>23.10.2018</a:t>
            </a:r>
            <a:endParaRPr lang="de-CH" dirty="0"/>
          </a:p>
        </p:txBody>
      </p:sp>
      <p:sp>
        <p:nvSpPr>
          <p:cNvPr id="5" name="Fußzeilenplatzhalter 4">
            <a:extLst>
              <a:ext uri="{FF2B5EF4-FFF2-40B4-BE49-F238E27FC236}">
                <a16:creationId xmlns:a16="http://schemas.microsoft.com/office/drawing/2014/main" id="{FCFA6FE0-B7F3-4C27-BA6E-0BBC53C2E1EA}"/>
              </a:ext>
            </a:extLst>
          </p:cNvPr>
          <p:cNvSpPr>
            <a:spLocks noGrp="1"/>
          </p:cNvSpPr>
          <p:nvPr>
            <p:ph type="ftr" sz="quarter" idx="11"/>
          </p:nvPr>
        </p:nvSpPr>
        <p:spPr/>
        <p:txBody>
          <a:bodyPr/>
          <a:lstStyle/>
          <a:p>
            <a:r>
              <a:rPr lang="de-CH"/>
              <a:t>ARGZ Präsentation: Michael Boos und Matthias Kobi</a:t>
            </a:r>
            <a:endParaRPr lang="de-CH" dirty="0"/>
          </a:p>
        </p:txBody>
      </p:sp>
      <p:sp>
        <p:nvSpPr>
          <p:cNvPr id="6" name="Foliennummernplatzhalter 5">
            <a:extLst>
              <a:ext uri="{FF2B5EF4-FFF2-40B4-BE49-F238E27FC236}">
                <a16:creationId xmlns:a16="http://schemas.microsoft.com/office/drawing/2014/main" id="{229CB340-A76D-4C0F-9825-B727BF25491B}"/>
              </a:ext>
            </a:extLst>
          </p:cNvPr>
          <p:cNvSpPr>
            <a:spLocks noGrp="1"/>
          </p:cNvSpPr>
          <p:nvPr>
            <p:ph type="sldNum" sz="quarter" idx="12"/>
          </p:nvPr>
        </p:nvSpPr>
        <p:spPr/>
        <p:txBody>
          <a:bodyPr/>
          <a:lstStyle/>
          <a:p>
            <a:r>
              <a:rPr lang="de-CH"/>
              <a:t>Seite </a:t>
            </a:r>
            <a:fld id="{298DDF54-96CA-4706-AFE9-54D71408EAE8}" type="slidenum">
              <a:rPr lang="de-CH" smtClean="0"/>
              <a:pPr/>
              <a:t>36</a:t>
            </a:fld>
            <a:endParaRPr lang="de-CH"/>
          </a:p>
        </p:txBody>
      </p:sp>
    </p:spTree>
    <p:extLst>
      <p:ext uri="{BB962C8B-B14F-4D97-AF65-F5344CB8AC3E}">
        <p14:creationId xmlns:p14="http://schemas.microsoft.com/office/powerpoint/2010/main" val="3703916311"/>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EB254803-21CB-429F-9C33-1CE8D75A8BB7}"/>
              </a:ext>
            </a:extLst>
          </p:cNvPr>
          <p:cNvSpPr>
            <a:spLocks noGrp="1"/>
          </p:cNvSpPr>
          <p:nvPr>
            <p:ph idx="1"/>
          </p:nvPr>
        </p:nvSpPr>
        <p:spPr>
          <a:xfrm>
            <a:off x="900113" y="1412776"/>
            <a:ext cx="7343775" cy="4680049"/>
          </a:xfrm>
        </p:spPr>
        <p:txBody>
          <a:bodyPr/>
          <a:lstStyle/>
          <a:p>
            <a:endParaRPr lang="de-DE" dirty="0"/>
          </a:p>
          <a:p>
            <a:endParaRPr lang="de-DE" dirty="0"/>
          </a:p>
          <a:p>
            <a:endParaRPr lang="de-DE" dirty="0"/>
          </a:p>
          <a:p>
            <a:endParaRPr lang="de-DE" dirty="0"/>
          </a:p>
          <a:p>
            <a:endParaRPr lang="de-DE" dirty="0"/>
          </a:p>
          <a:p>
            <a:r>
              <a:rPr lang="en-US" sz="1600" dirty="0"/>
              <a:t>justify a lack of reliability and trustworthy! It should be in the DNA of a good</a:t>
            </a:r>
            <a:endParaRPr lang="de-CH" sz="1600" dirty="0"/>
          </a:p>
        </p:txBody>
      </p:sp>
      <p:sp>
        <p:nvSpPr>
          <p:cNvPr id="4" name="Datumsplatzhalter 3">
            <a:extLst>
              <a:ext uri="{FF2B5EF4-FFF2-40B4-BE49-F238E27FC236}">
                <a16:creationId xmlns:a16="http://schemas.microsoft.com/office/drawing/2014/main" id="{3BF3CE1B-CA8A-465F-8C5E-925B36BC205D}"/>
              </a:ext>
            </a:extLst>
          </p:cNvPr>
          <p:cNvSpPr>
            <a:spLocks noGrp="1"/>
          </p:cNvSpPr>
          <p:nvPr>
            <p:ph type="dt" sz="half" idx="10"/>
          </p:nvPr>
        </p:nvSpPr>
        <p:spPr/>
        <p:txBody>
          <a:bodyPr/>
          <a:lstStyle/>
          <a:p>
            <a:r>
              <a:rPr lang="de-DE"/>
              <a:t>23.10.2018</a:t>
            </a:r>
            <a:endParaRPr lang="de-CH" dirty="0"/>
          </a:p>
        </p:txBody>
      </p:sp>
      <p:sp>
        <p:nvSpPr>
          <p:cNvPr id="5" name="Fußzeilenplatzhalter 4">
            <a:extLst>
              <a:ext uri="{FF2B5EF4-FFF2-40B4-BE49-F238E27FC236}">
                <a16:creationId xmlns:a16="http://schemas.microsoft.com/office/drawing/2014/main" id="{FCFA6FE0-B7F3-4C27-BA6E-0BBC53C2E1EA}"/>
              </a:ext>
            </a:extLst>
          </p:cNvPr>
          <p:cNvSpPr>
            <a:spLocks noGrp="1"/>
          </p:cNvSpPr>
          <p:nvPr>
            <p:ph type="ftr" sz="quarter" idx="11"/>
          </p:nvPr>
        </p:nvSpPr>
        <p:spPr/>
        <p:txBody>
          <a:bodyPr/>
          <a:lstStyle/>
          <a:p>
            <a:r>
              <a:rPr lang="de-CH"/>
              <a:t>ARGZ Präsentation: Michael Boos und Matthias Kobi</a:t>
            </a:r>
            <a:endParaRPr lang="de-CH" dirty="0"/>
          </a:p>
        </p:txBody>
      </p:sp>
      <p:sp>
        <p:nvSpPr>
          <p:cNvPr id="6" name="Foliennummernplatzhalter 5">
            <a:extLst>
              <a:ext uri="{FF2B5EF4-FFF2-40B4-BE49-F238E27FC236}">
                <a16:creationId xmlns:a16="http://schemas.microsoft.com/office/drawing/2014/main" id="{229CB340-A76D-4C0F-9825-B727BF25491B}"/>
              </a:ext>
            </a:extLst>
          </p:cNvPr>
          <p:cNvSpPr>
            <a:spLocks noGrp="1"/>
          </p:cNvSpPr>
          <p:nvPr>
            <p:ph type="sldNum" sz="quarter" idx="12"/>
          </p:nvPr>
        </p:nvSpPr>
        <p:spPr/>
        <p:txBody>
          <a:bodyPr/>
          <a:lstStyle/>
          <a:p>
            <a:r>
              <a:rPr lang="de-CH"/>
              <a:t>Seite </a:t>
            </a:r>
            <a:fld id="{298DDF54-96CA-4706-AFE9-54D71408EAE8}" type="slidenum">
              <a:rPr lang="de-CH" smtClean="0"/>
              <a:pPr/>
              <a:t>37</a:t>
            </a:fld>
            <a:endParaRPr lang="de-CH"/>
          </a:p>
        </p:txBody>
      </p:sp>
    </p:spTree>
    <p:extLst>
      <p:ext uri="{BB962C8B-B14F-4D97-AF65-F5344CB8AC3E}">
        <p14:creationId xmlns:p14="http://schemas.microsoft.com/office/powerpoint/2010/main" val="3588564814"/>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EB254803-21CB-429F-9C33-1CE8D75A8BB7}"/>
              </a:ext>
            </a:extLst>
          </p:cNvPr>
          <p:cNvSpPr>
            <a:spLocks noGrp="1"/>
          </p:cNvSpPr>
          <p:nvPr>
            <p:ph idx="1"/>
          </p:nvPr>
        </p:nvSpPr>
        <p:spPr>
          <a:xfrm>
            <a:off x="900113" y="1412776"/>
            <a:ext cx="7343775" cy="4680049"/>
          </a:xfrm>
        </p:spPr>
        <p:txBody>
          <a:bodyPr/>
          <a:lstStyle/>
          <a:p>
            <a:endParaRPr lang="de-DE" dirty="0"/>
          </a:p>
          <a:p>
            <a:endParaRPr lang="de-DE" dirty="0"/>
          </a:p>
          <a:p>
            <a:endParaRPr lang="de-DE" dirty="0"/>
          </a:p>
          <a:p>
            <a:endParaRPr lang="de-DE" dirty="0"/>
          </a:p>
          <a:p>
            <a:endParaRPr lang="de-DE" dirty="0"/>
          </a:p>
          <a:p>
            <a:r>
              <a:rPr lang="en-US" sz="1600" dirty="0"/>
              <a:t>journalist to verify the source of the news he publishes and to constantly search</a:t>
            </a:r>
            <a:endParaRPr lang="de-CH" sz="1600" dirty="0"/>
          </a:p>
        </p:txBody>
      </p:sp>
      <p:sp>
        <p:nvSpPr>
          <p:cNvPr id="4" name="Datumsplatzhalter 3">
            <a:extLst>
              <a:ext uri="{FF2B5EF4-FFF2-40B4-BE49-F238E27FC236}">
                <a16:creationId xmlns:a16="http://schemas.microsoft.com/office/drawing/2014/main" id="{3BF3CE1B-CA8A-465F-8C5E-925B36BC205D}"/>
              </a:ext>
            </a:extLst>
          </p:cNvPr>
          <p:cNvSpPr>
            <a:spLocks noGrp="1"/>
          </p:cNvSpPr>
          <p:nvPr>
            <p:ph type="dt" sz="half" idx="10"/>
          </p:nvPr>
        </p:nvSpPr>
        <p:spPr/>
        <p:txBody>
          <a:bodyPr/>
          <a:lstStyle/>
          <a:p>
            <a:r>
              <a:rPr lang="de-DE"/>
              <a:t>23.10.2018</a:t>
            </a:r>
            <a:endParaRPr lang="de-CH" dirty="0"/>
          </a:p>
        </p:txBody>
      </p:sp>
      <p:sp>
        <p:nvSpPr>
          <p:cNvPr id="5" name="Fußzeilenplatzhalter 4">
            <a:extLst>
              <a:ext uri="{FF2B5EF4-FFF2-40B4-BE49-F238E27FC236}">
                <a16:creationId xmlns:a16="http://schemas.microsoft.com/office/drawing/2014/main" id="{FCFA6FE0-B7F3-4C27-BA6E-0BBC53C2E1EA}"/>
              </a:ext>
            </a:extLst>
          </p:cNvPr>
          <p:cNvSpPr>
            <a:spLocks noGrp="1"/>
          </p:cNvSpPr>
          <p:nvPr>
            <p:ph type="ftr" sz="quarter" idx="11"/>
          </p:nvPr>
        </p:nvSpPr>
        <p:spPr/>
        <p:txBody>
          <a:bodyPr/>
          <a:lstStyle/>
          <a:p>
            <a:r>
              <a:rPr lang="de-CH"/>
              <a:t>ARGZ Präsentation: Michael Boos und Matthias Kobi</a:t>
            </a:r>
            <a:endParaRPr lang="de-CH" dirty="0"/>
          </a:p>
        </p:txBody>
      </p:sp>
      <p:sp>
        <p:nvSpPr>
          <p:cNvPr id="6" name="Foliennummernplatzhalter 5">
            <a:extLst>
              <a:ext uri="{FF2B5EF4-FFF2-40B4-BE49-F238E27FC236}">
                <a16:creationId xmlns:a16="http://schemas.microsoft.com/office/drawing/2014/main" id="{229CB340-A76D-4C0F-9825-B727BF25491B}"/>
              </a:ext>
            </a:extLst>
          </p:cNvPr>
          <p:cNvSpPr>
            <a:spLocks noGrp="1"/>
          </p:cNvSpPr>
          <p:nvPr>
            <p:ph type="sldNum" sz="quarter" idx="12"/>
          </p:nvPr>
        </p:nvSpPr>
        <p:spPr/>
        <p:txBody>
          <a:bodyPr/>
          <a:lstStyle/>
          <a:p>
            <a:r>
              <a:rPr lang="de-CH"/>
              <a:t>Seite </a:t>
            </a:r>
            <a:fld id="{298DDF54-96CA-4706-AFE9-54D71408EAE8}" type="slidenum">
              <a:rPr lang="de-CH" smtClean="0"/>
              <a:pPr/>
              <a:t>38</a:t>
            </a:fld>
            <a:endParaRPr lang="de-CH"/>
          </a:p>
        </p:txBody>
      </p:sp>
    </p:spTree>
    <p:extLst>
      <p:ext uri="{BB962C8B-B14F-4D97-AF65-F5344CB8AC3E}">
        <p14:creationId xmlns:p14="http://schemas.microsoft.com/office/powerpoint/2010/main" val="1189239368"/>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EB254803-21CB-429F-9C33-1CE8D75A8BB7}"/>
              </a:ext>
            </a:extLst>
          </p:cNvPr>
          <p:cNvSpPr>
            <a:spLocks noGrp="1"/>
          </p:cNvSpPr>
          <p:nvPr>
            <p:ph idx="1"/>
          </p:nvPr>
        </p:nvSpPr>
        <p:spPr>
          <a:xfrm>
            <a:off x="900113" y="1412776"/>
            <a:ext cx="7343775" cy="4680049"/>
          </a:xfrm>
        </p:spPr>
        <p:txBody>
          <a:bodyPr/>
          <a:lstStyle/>
          <a:p>
            <a:endParaRPr lang="de-DE" dirty="0"/>
          </a:p>
          <a:p>
            <a:endParaRPr lang="de-DE" dirty="0"/>
          </a:p>
          <a:p>
            <a:endParaRPr lang="de-DE" dirty="0"/>
          </a:p>
          <a:p>
            <a:endParaRPr lang="de-DE" dirty="0"/>
          </a:p>
          <a:p>
            <a:endParaRPr lang="de-DE" dirty="0"/>
          </a:p>
          <a:p>
            <a:r>
              <a:rPr lang="en-US" sz="1600" dirty="0"/>
              <a:t>for the truth in order for provide the readers with a reliable point of view. Money</a:t>
            </a:r>
            <a:endParaRPr lang="de-CH" sz="1600" dirty="0"/>
          </a:p>
        </p:txBody>
      </p:sp>
      <p:sp>
        <p:nvSpPr>
          <p:cNvPr id="4" name="Datumsplatzhalter 3">
            <a:extLst>
              <a:ext uri="{FF2B5EF4-FFF2-40B4-BE49-F238E27FC236}">
                <a16:creationId xmlns:a16="http://schemas.microsoft.com/office/drawing/2014/main" id="{3BF3CE1B-CA8A-465F-8C5E-925B36BC205D}"/>
              </a:ext>
            </a:extLst>
          </p:cNvPr>
          <p:cNvSpPr>
            <a:spLocks noGrp="1"/>
          </p:cNvSpPr>
          <p:nvPr>
            <p:ph type="dt" sz="half" idx="10"/>
          </p:nvPr>
        </p:nvSpPr>
        <p:spPr/>
        <p:txBody>
          <a:bodyPr/>
          <a:lstStyle/>
          <a:p>
            <a:r>
              <a:rPr lang="de-DE"/>
              <a:t>23.10.2018</a:t>
            </a:r>
            <a:endParaRPr lang="de-CH" dirty="0"/>
          </a:p>
        </p:txBody>
      </p:sp>
      <p:sp>
        <p:nvSpPr>
          <p:cNvPr id="5" name="Fußzeilenplatzhalter 4">
            <a:extLst>
              <a:ext uri="{FF2B5EF4-FFF2-40B4-BE49-F238E27FC236}">
                <a16:creationId xmlns:a16="http://schemas.microsoft.com/office/drawing/2014/main" id="{FCFA6FE0-B7F3-4C27-BA6E-0BBC53C2E1EA}"/>
              </a:ext>
            </a:extLst>
          </p:cNvPr>
          <p:cNvSpPr>
            <a:spLocks noGrp="1"/>
          </p:cNvSpPr>
          <p:nvPr>
            <p:ph type="ftr" sz="quarter" idx="11"/>
          </p:nvPr>
        </p:nvSpPr>
        <p:spPr/>
        <p:txBody>
          <a:bodyPr/>
          <a:lstStyle/>
          <a:p>
            <a:r>
              <a:rPr lang="de-CH"/>
              <a:t>ARGZ Präsentation: Michael Boos und Matthias Kobi</a:t>
            </a:r>
            <a:endParaRPr lang="de-CH" dirty="0"/>
          </a:p>
        </p:txBody>
      </p:sp>
      <p:sp>
        <p:nvSpPr>
          <p:cNvPr id="6" name="Foliennummernplatzhalter 5">
            <a:extLst>
              <a:ext uri="{FF2B5EF4-FFF2-40B4-BE49-F238E27FC236}">
                <a16:creationId xmlns:a16="http://schemas.microsoft.com/office/drawing/2014/main" id="{229CB340-A76D-4C0F-9825-B727BF25491B}"/>
              </a:ext>
            </a:extLst>
          </p:cNvPr>
          <p:cNvSpPr>
            <a:spLocks noGrp="1"/>
          </p:cNvSpPr>
          <p:nvPr>
            <p:ph type="sldNum" sz="quarter" idx="12"/>
          </p:nvPr>
        </p:nvSpPr>
        <p:spPr/>
        <p:txBody>
          <a:bodyPr/>
          <a:lstStyle/>
          <a:p>
            <a:r>
              <a:rPr lang="de-CH"/>
              <a:t>Seite </a:t>
            </a:r>
            <a:fld id="{298DDF54-96CA-4706-AFE9-54D71408EAE8}" type="slidenum">
              <a:rPr lang="de-CH" smtClean="0"/>
              <a:pPr/>
              <a:t>39</a:t>
            </a:fld>
            <a:endParaRPr lang="de-CH"/>
          </a:p>
        </p:txBody>
      </p:sp>
    </p:spTree>
    <p:extLst>
      <p:ext uri="{BB962C8B-B14F-4D97-AF65-F5344CB8AC3E}">
        <p14:creationId xmlns:p14="http://schemas.microsoft.com/office/powerpoint/2010/main" val="2302332708"/>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ELF Beispiele</a:t>
            </a:r>
          </a:p>
        </p:txBody>
      </p:sp>
      <p:sp>
        <p:nvSpPr>
          <p:cNvPr id="4" name="Datumsplatzhalter 3"/>
          <p:cNvSpPr>
            <a:spLocks noGrp="1"/>
          </p:cNvSpPr>
          <p:nvPr>
            <p:ph type="dt" sz="half" idx="10"/>
          </p:nvPr>
        </p:nvSpPr>
        <p:spPr/>
        <p:txBody>
          <a:bodyPr/>
          <a:lstStyle/>
          <a:p>
            <a:r>
              <a:rPr lang="de-DE" dirty="0"/>
              <a:t>25.10.2018</a:t>
            </a:r>
            <a:endParaRPr lang="de-CH" dirty="0"/>
          </a:p>
        </p:txBody>
      </p:sp>
      <p:sp>
        <p:nvSpPr>
          <p:cNvPr id="5" name="Fußzeilenplatzhalter 4"/>
          <p:cNvSpPr>
            <a:spLocks noGrp="1"/>
          </p:cNvSpPr>
          <p:nvPr>
            <p:ph type="ftr" sz="quarter" idx="11"/>
          </p:nvPr>
        </p:nvSpPr>
        <p:spPr/>
        <p:txBody>
          <a:bodyPr/>
          <a:lstStyle/>
          <a:p>
            <a:r>
              <a:rPr lang="de-CH" dirty="0"/>
              <a:t>ARGZ Präsentation: Michael Boos und Matthias Kobi</a:t>
            </a:r>
          </a:p>
        </p:txBody>
      </p:sp>
      <p:sp>
        <p:nvSpPr>
          <p:cNvPr id="6" name="Foliennummernplatzhalter 5"/>
          <p:cNvSpPr>
            <a:spLocks noGrp="1"/>
          </p:cNvSpPr>
          <p:nvPr>
            <p:ph type="sldNum" sz="quarter" idx="12"/>
          </p:nvPr>
        </p:nvSpPr>
        <p:spPr/>
        <p:txBody>
          <a:bodyPr/>
          <a:lstStyle/>
          <a:p>
            <a:r>
              <a:rPr lang="de-CH"/>
              <a:t>Seite </a:t>
            </a:r>
            <a:fld id="{298DDF54-96CA-4706-AFE9-54D71408EAE8}" type="slidenum">
              <a:rPr lang="de-CH" smtClean="0"/>
              <a:pPr/>
              <a:t>4</a:t>
            </a:fld>
            <a:endParaRPr lang="de-CH"/>
          </a:p>
        </p:txBody>
      </p:sp>
      <p:pic>
        <p:nvPicPr>
          <p:cNvPr id="10" name="Inhaltsplatzhalter 9">
            <a:extLst>
              <a:ext uri="{FF2B5EF4-FFF2-40B4-BE49-F238E27FC236}">
                <a16:creationId xmlns:a16="http://schemas.microsoft.com/office/drawing/2014/main" id="{6911DC50-7AC4-495F-9F8D-52E264CBD71A}"/>
              </a:ext>
            </a:extLst>
          </p:cNvPr>
          <p:cNvPicPr>
            <a:picLocks noGrp="1" noChangeAspect="1"/>
          </p:cNvPicPr>
          <p:nvPr>
            <p:ph idx="1"/>
          </p:nvPr>
        </p:nvPicPr>
        <p:blipFill rotWithShape="1">
          <a:blip r:embed="rId2"/>
          <a:srcRect l="32289" t="14813" r="33331" b="9249"/>
          <a:stretch/>
        </p:blipFill>
        <p:spPr>
          <a:xfrm>
            <a:off x="1776311" y="0"/>
            <a:ext cx="5400675" cy="6709929"/>
          </a:xfrm>
          <a:prstGeom prst="rect">
            <a:avLst/>
          </a:prstGeom>
        </p:spPr>
      </p:pic>
    </p:spTree>
    <p:extLst>
      <p:ext uri="{BB962C8B-B14F-4D97-AF65-F5344CB8AC3E}">
        <p14:creationId xmlns:p14="http://schemas.microsoft.com/office/powerpoint/2010/main" val="16556634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1141">
                                          <p:stCondLst>
                                            <p:cond delay="0"/>
                                          </p:stCondLst>
                                        </p:cTn>
                                        <p:tgtEl>
                                          <p:spTgt spid="10"/>
                                        </p:tgtEl>
                                      </p:cBhvr>
                                    </p:animEffect>
                                    <p:anim calcmode="lin" valueType="num">
                                      <p:cBhvr>
                                        <p:cTn id="8" dur="3583"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9" dur="1306"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0" dur="1306" tmFilter="0, 0; 0.125,0.2665; 0.25,0.4; 0.375,0.465; 0.5,0.5;  0.625,0.535; 0.75,0.6; 0.875,0.7335; 1,1">
                                          <p:stCondLst>
                                            <p:cond delay="1306"/>
                                          </p:stCondLst>
                                        </p:cTn>
                                        <p:tgtEl>
                                          <p:spTgt spid="10"/>
                                        </p:tgtEl>
                                        <p:attrNameLst>
                                          <p:attrName>ppt_y</p:attrName>
                                        </p:attrNameLst>
                                      </p:cBhvr>
                                      <p:tavLst>
                                        <p:tav tm="0" fmla="#ppt_y-sin(pi*$)/9">
                                          <p:val>
                                            <p:fltVal val="0"/>
                                          </p:val>
                                        </p:tav>
                                        <p:tav tm="100000">
                                          <p:val>
                                            <p:fltVal val="1"/>
                                          </p:val>
                                        </p:tav>
                                      </p:tavLst>
                                    </p:anim>
                                    <p:anim calcmode="lin" valueType="num">
                                      <p:cBhvr>
                                        <p:cTn id="11" dur="2" tmFilter="0, 0; 0.125,0.2665; 0.25,0.4; 0.375,0.465; 0.5,0.5;  0.625,0.535; 0.75,0.6; 0.875,0.7335; 1,1">
                                          <p:stCondLst>
                                            <p:cond delay="2604"/>
                                          </p:stCondLst>
                                        </p:cTn>
                                        <p:tgtEl>
                                          <p:spTgt spid="10"/>
                                        </p:tgtEl>
                                        <p:attrNameLst>
                                          <p:attrName>ppt_y</p:attrName>
                                        </p:attrNameLst>
                                      </p:cBhvr>
                                      <p:tavLst>
                                        <p:tav tm="0" fmla="#ppt_y-sin(pi*$)/27">
                                          <p:val>
                                            <p:fltVal val="0"/>
                                          </p:val>
                                        </p:tav>
                                        <p:tav tm="100000">
                                          <p:val>
                                            <p:fltVal val="1"/>
                                          </p:val>
                                        </p:tav>
                                      </p:tavLst>
                                    </p:anim>
                                    <p:anim calcmode="lin" valueType="num">
                                      <p:cBhvr>
                                        <p:cTn id="12" dur="1" tmFilter="0, 0; 0.125,0.2665; 0.25,0.4; 0.375,0.465; 0.5,0.5;  0.625,0.535; 0.75,0.6; 0.875,0.7335; 1,1">
                                          <p:stCondLst>
                                            <p:cond delay="3999"/>
                                          </p:stCondLst>
                                        </p:cTn>
                                        <p:tgtEl>
                                          <p:spTgt spid="10"/>
                                        </p:tgtEl>
                                        <p:attrNameLst>
                                          <p:attrName>ppt_y</p:attrName>
                                        </p:attrNameLst>
                                      </p:cBhvr>
                                      <p:tavLst>
                                        <p:tav tm="0" fmla="#ppt_y-sin(pi*$)/81">
                                          <p:val>
                                            <p:fltVal val="0"/>
                                          </p:val>
                                        </p:tav>
                                        <p:tav tm="100000">
                                          <p:val>
                                            <p:fltVal val="1"/>
                                          </p:val>
                                        </p:tav>
                                      </p:tavLst>
                                    </p:anim>
                                    <p:animScale>
                                      <p:cBhvr>
                                        <p:cTn id="13" dur="1">
                                          <p:stCondLst>
                                            <p:cond delay="1278"/>
                                          </p:stCondLst>
                                        </p:cTn>
                                        <p:tgtEl>
                                          <p:spTgt spid="10"/>
                                        </p:tgtEl>
                                      </p:cBhvr>
                                      <p:to x="100000" y="60000"/>
                                    </p:animScale>
                                    <p:animScale>
                                      <p:cBhvr>
                                        <p:cTn id="14" dur="1" decel="50000">
                                          <p:stCondLst>
                                            <p:cond delay="1329"/>
                                          </p:stCondLst>
                                        </p:cTn>
                                        <p:tgtEl>
                                          <p:spTgt spid="10"/>
                                        </p:tgtEl>
                                      </p:cBhvr>
                                      <p:to x="100000" y="100000"/>
                                    </p:animScale>
                                    <p:animScale>
                                      <p:cBhvr>
                                        <p:cTn id="15" dur="1">
                                          <p:stCondLst>
                                            <p:cond delay="2580"/>
                                          </p:stCondLst>
                                        </p:cTn>
                                        <p:tgtEl>
                                          <p:spTgt spid="10"/>
                                        </p:tgtEl>
                                      </p:cBhvr>
                                      <p:to x="100000" y="80000"/>
                                    </p:animScale>
                                    <p:animScale>
                                      <p:cBhvr>
                                        <p:cTn id="16" dur="1" decel="50000">
                                          <p:stCondLst>
                                            <p:cond delay="2631"/>
                                          </p:stCondLst>
                                        </p:cTn>
                                        <p:tgtEl>
                                          <p:spTgt spid="10"/>
                                        </p:tgtEl>
                                      </p:cBhvr>
                                      <p:to x="100000" y="100000"/>
                                    </p:animScale>
                                    <p:animScale>
                                      <p:cBhvr>
                                        <p:cTn id="17" dur="1">
                                          <p:stCondLst>
                                            <p:cond delay="3999"/>
                                          </p:stCondLst>
                                        </p:cTn>
                                        <p:tgtEl>
                                          <p:spTgt spid="10"/>
                                        </p:tgtEl>
                                      </p:cBhvr>
                                      <p:to x="100000" y="90000"/>
                                    </p:animScale>
                                    <p:animScale>
                                      <p:cBhvr>
                                        <p:cTn id="18" dur="1" decel="50000">
                                          <p:stCondLst>
                                            <p:cond delay="3999"/>
                                          </p:stCondLst>
                                        </p:cTn>
                                        <p:tgtEl>
                                          <p:spTgt spid="10"/>
                                        </p:tgtEl>
                                      </p:cBhvr>
                                      <p:to x="100000" y="100000"/>
                                    </p:animScale>
                                    <p:animScale>
                                      <p:cBhvr>
                                        <p:cTn id="19" dur="1">
                                          <p:stCondLst>
                                            <p:cond delay="3999"/>
                                          </p:stCondLst>
                                        </p:cTn>
                                        <p:tgtEl>
                                          <p:spTgt spid="10"/>
                                        </p:tgtEl>
                                      </p:cBhvr>
                                      <p:to x="100000" y="95000"/>
                                    </p:animScale>
                                    <p:animScale>
                                      <p:cBhvr>
                                        <p:cTn id="20" dur="1" decel="50000">
                                          <p:stCondLst>
                                            <p:cond delay="3999"/>
                                          </p:stCondLst>
                                        </p:cTn>
                                        <p:tgtEl>
                                          <p:spTgt spid="10"/>
                                        </p:tgtEl>
                                      </p:cBhvr>
                                      <p:to x="100000" y="100000"/>
                                    </p:animScale>
                                  </p:childTnLst>
                                </p:cTn>
                              </p:par>
                              <p:par>
                                <p:cTn id="21" presetID="42"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4000"/>
                                        <p:tgtEl>
                                          <p:spTgt spid="10"/>
                                        </p:tgtEl>
                                      </p:cBhvr>
                                    </p:animEffect>
                                    <p:anim calcmode="lin" valueType="num">
                                      <p:cBhvr>
                                        <p:cTn id="24" dur="4000" fill="hold"/>
                                        <p:tgtEl>
                                          <p:spTgt spid="10"/>
                                        </p:tgtEl>
                                        <p:attrNameLst>
                                          <p:attrName>ppt_x</p:attrName>
                                        </p:attrNameLst>
                                      </p:cBhvr>
                                      <p:tavLst>
                                        <p:tav tm="0">
                                          <p:val>
                                            <p:strVal val="#ppt_x"/>
                                          </p:val>
                                        </p:tav>
                                        <p:tav tm="100000">
                                          <p:val>
                                            <p:strVal val="#ppt_x"/>
                                          </p:val>
                                        </p:tav>
                                      </p:tavLst>
                                    </p:anim>
                                    <p:anim calcmode="lin" valueType="num">
                                      <p:cBhvr>
                                        <p:cTn id="25" dur="4000" fill="hold"/>
                                        <p:tgtEl>
                                          <p:spTgt spid="10"/>
                                        </p:tgtEl>
                                        <p:attrNameLst>
                                          <p:attrName>ppt_y</p:attrName>
                                        </p:attrNameLst>
                                      </p:cBhvr>
                                      <p:tavLst>
                                        <p:tav tm="0">
                                          <p:val>
                                            <p:strVal val="#ppt_y+.1"/>
                                          </p:val>
                                        </p:tav>
                                        <p:tav tm="100000">
                                          <p:val>
                                            <p:strVal val="#ppt_y"/>
                                          </p:val>
                                        </p:tav>
                                      </p:tavLst>
                                    </p:anim>
                                  </p:childTnLst>
                                </p:cTn>
                              </p:par>
                              <p:par>
                                <p:cTn id="26" presetID="45" presetClass="entr" presetSubtype="0"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4000"/>
                                        <p:tgtEl>
                                          <p:spTgt spid="10"/>
                                        </p:tgtEl>
                                      </p:cBhvr>
                                    </p:animEffect>
                                    <p:anim calcmode="lin" valueType="num">
                                      <p:cBhvr>
                                        <p:cTn id="29" dur="4000" fill="hold"/>
                                        <p:tgtEl>
                                          <p:spTgt spid="10"/>
                                        </p:tgtEl>
                                        <p:attrNameLst>
                                          <p:attrName>ppt_w</p:attrName>
                                        </p:attrNameLst>
                                      </p:cBhvr>
                                      <p:tavLst>
                                        <p:tav tm="0" fmla="#ppt_w*sin(2.5*pi*$)">
                                          <p:val>
                                            <p:fltVal val="0"/>
                                          </p:val>
                                        </p:tav>
                                        <p:tav tm="100000">
                                          <p:val>
                                            <p:fltVal val="1"/>
                                          </p:val>
                                        </p:tav>
                                      </p:tavLst>
                                    </p:anim>
                                    <p:anim calcmode="lin" valueType="num">
                                      <p:cBhvr>
                                        <p:cTn id="30" dur="4000" fill="hold"/>
                                        <p:tgtEl>
                                          <p:spTgt spid="1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EB254803-21CB-429F-9C33-1CE8D75A8BB7}"/>
              </a:ext>
            </a:extLst>
          </p:cNvPr>
          <p:cNvSpPr>
            <a:spLocks noGrp="1"/>
          </p:cNvSpPr>
          <p:nvPr>
            <p:ph idx="1"/>
          </p:nvPr>
        </p:nvSpPr>
        <p:spPr>
          <a:xfrm>
            <a:off x="900113" y="1412776"/>
            <a:ext cx="7343775" cy="4680049"/>
          </a:xfrm>
        </p:spPr>
        <p:txBody>
          <a:bodyPr/>
          <a:lstStyle/>
          <a:p>
            <a:endParaRPr lang="de-DE" dirty="0"/>
          </a:p>
          <a:p>
            <a:endParaRPr lang="de-DE" dirty="0"/>
          </a:p>
          <a:p>
            <a:endParaRPr lang="de-DE" dirty="0"/>
          </a:p>
          <a:p>
            <a:endParaRPr lang="de-DE" dirty="0"/>
          </a:p>
          <a:p>
            <a:endParaRPr lang="de-DE" dirty="0"/>
          </a:p>
          <a:p>
            <a:r>
              <a:rPr lang="en-US" sz="1600" dirty="0"/>
              <a:t>may buy everything, but thoughts and knowledge have to stay unaffected by</a:t>
            </a:r>
            <a:endParaRPr lang="de-CH" sz="1600" dirty="0"/>
          </a:p>
        </p:txBody>
      </p:sp>
      <p:sp>
        <p:nvSpPr>
          <p:cNvPr id="4" name="Datumsplatzhalter 3">
            <a:extLst>
              <a:ext uri="{FF2B5EF4-FFF2-40B4-BE49-F238E27FC236}">
                <a16:creationId xmlns:a16="http://schemas.microsoft.com/office/drawing/2014/main" id="{3BF3CE1B-CA8A-465F-8C5E-925B36BC205D}"/>
              </a:ext>
            </a:extLst>
          </p:cNvPr>
          <p:cNvSpPr>
            <a:spLocks noGrp="1"/>
          </p:cNvSpPr>
          <p:nvPr>
            <p:ph type="dt" sz="half" idx="10"/>
          </p:nvPr>
        </p:nvSpPr>
        <p:spPr/>
        <p:txBody>
          <a:bodyPr/>
          <a:lstStyle/>
          <a:p>
            <a:r>
              <a:rPr lang="de-DE"/>
              <a:t>23.10.2018</a:t>
            </a:r>
            <a:endParaRPr lang="de-CH" dirty="0"/>
          </a:p>
        </p:txBody>
      </p:sp>
      <p:sp>
        <p:nvSpPr>
          <p:cNvPr id="5" name="Fußzeilenplatzhalter 4">
            <a:extLst>
              <a:ext uri="{FF2B5EF4-FFF2-40B4-BE49-F238E27FC236}">
                <a16:creationId xmlns:a16="http://schemas.microsoft.com/office/drawing/2014/main" id="{FCFA6FE0-B7F3-4C27-BA6E-0BBC53C2E1EA}"/>
              </a:ext>
            </a:extLst>
          </p:cNvPr>
          <p:cNvSpPr>
            <a:spLocks noGrp="1"/>
          </p:cNvSpPr>
          <p:nvPr>
            <p:ph type="ftr" sz="quarter" idx="11"/>
          </p:nvPr>
        </p:nvSpPr>
        <p:spPr/>
        <p:txBody>
          <a:bodyPr/>
          <a:lstStyle/>
          <a:p>
            <a:r>
              <a:rPr lang="de-CH"/>
              <a:t>ARGZ Präsentation: Michael Boos und Matthias Kobi</a:t>
            </a:r>
            <a:endParaRPr lang="de-CH" dirty="0"/>
          </a:p>
        </p:txBody>
      </p:sp>
      <p:sp>
        <p:nvSpPr>
          <p:cNvPr id="6" name="Foliennummernplatzhalter 5">
            <a:extLst>
              <a:ext uri="{FF2B5EF4-FFF2-40B4-BE49-F238E27FC236}">
                <a16:creationId xmlns:a16="http://schemas.microsoft.com/office/drawing/2014/main" id="{229CB340-A76D-4C0F-9825-B727BF25491B}"/>
              </a:ext>
            </a:extLst>
          </p:cNvPr>
          <p:cNvSpPr>
            <a:spLocks noGrp="1"/>
          </p:cNvSpPr>
          <p:nvPr>
            <p:ph type="sldNum" sz="quarter" idx="12"/>
          </p:nvPr>
        </p:nvSpPr>
        <p:spPr/>
        <p:txBody>
          <a:bodyPr/>
          <a:lstStyle/>
          <a:p>
            <a:r>
              <a:rPr lang="de-CH"/>
              <a:t>Seite </a:t>
            </a:r>
            <a:fld id="{298DDF54-96CA-4706-AFE9-54D71408EAE8}" type="slidenum">
              <a:rPr lang="de-CH" smtClean="0"/>
              <a:pPr/>
              <a:t>40</a:t>
            </a:fld>
            <a:endParaRPr lang="de-CH"/>
          </a:p>
        </p:txBody>
      </p:sp>
    </p:spTree>
    <p:extLst>
      <p:ext uri="{BB962C8B-B14F-4D97-AF65-F5344CB8AC3E}">
        <p14:creationId xmlns:p14="http://schemas.microsoft.com/office/powerpoint/2010/main" val="1564338108"/>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EB254803-21CB-429F-9C33-1CE8D75A8BB7}"/>
              </a:ext>
            </a:extLst>
          </p:cNvPr>
          <p:cNvSpPr>
            <a:spLocks noGrp="1"/>
          </p:cNvSpPr>
          <p:nvPr>
            <p:ph idx="1"/>
          </p:nvPr>
        </p:nvSpPr>
        <p:spPr>
          <a:xfrm>
            <a:off x="900113" y="1412776"/>
            <a:ext cx="7343775" cy="4680049"/>
          </a:xfrm>
        </p:spPr>
        <p:txBody>
          <a:bodyPr/>
          <a:lstStyle/>
          <a:p>
            <a:endParaRPr lang="de-DE" dirty="0"/>
          </a:p>
          <a:p>
            <a:endParaRPr lang="de-DE" dirty="0"/>
          </a:p>
          <a:p>
            <a:endParaRPr lang="de-DE" dirty="0"/>
          </a:p>
          <a:p>
            <a:endParaRPr lang="de-DE" dirty="0"/>
          </a:p>
          <a:p>
            <a:endParaRPr lang="de-DE" dirty="0"/>
          </a:p>
          <a:p>
            <a:r>
              <a:rPr lang="en-US" sz="1600" dirty="0"/>
              <a:t>profit. People have the right to be well-informed, and journalists have the duty to</a:t>
            </a:r>
            <a:endParaRPr lang="de-CH" sz="1600" dirty="0"/>
          </a:p>
        </p:txBody>
      </p:sp>
      <p:sp>
        <p:nvSpPr>
          <p:cNvPr id="4" name="Datumsplatzhalter 3">
            <a:extLst>
              <a:ext uri="{FF2B5EF4-FFF2-40B4-BE49-F238E27FC236}">
                <a16:creationId xmlns:a16="http://schemas.microsoft.com/office/drawing/2014/main" id="{3BF3CE1B-CA8A-465F-8C5E-925B36BC205D}"/>
              </a:ext>
            </a:extLst>
          </p:cNvPr>
          <p:cNvSpPr>
            <a:spLocks noGrp="1"/>
          </p:cNvSpPr>
          <p:nvPr>
            <p:ph type="dt" sz="half" idx="10"/>
          </p:nvPr>
        </p:nvSpPr>
        <p:spPr/>
        <p:txBody>
          <a:bodyPr/>
          <a:lstStyle/>
          <a:p>
            <a:r>
              <a:rPr lang="de-DE"/>
              <a:t>23.10.2018</a:t>
            </a:r>
            <a:endParaRPr lang="de-CH" dirty="0"/>
          </a:p>
        </p:txBody>
      </p:sp>
      <p:sp>
        <p:nvSpPr>
          <p:cNvPr id="5" name="Fußzeilenplatzhalter 4">
            <a:extLst>
              <a:ext uri="{FF2B5EF4-FFF2-40B4-BE49-F238E27FC236}">
                <a16:creationId xmlns:a16="http://schemas.microsoft.com/office/drawing/2014/main" id="{FCFA6FE0-B7F3-4C27-BA6E-0BBC53C2E1EA}"/>
              </a:ext>
            </a:extLst>
          </p:cNvPr>
          <p:cNvSpPr>
            <a:spLocks noGrp="1"/>
          </p:cNvSpPr>
          <p:nvPr>
            <p:ph type="ftr" sz="quarter" idx="11"/>
          </p:nvPr>
        </p:nvSpPr>
        <p:spPr/>
        <p:txBody>
          <a:bodyPr/>
          <a:lstStyle/>
          <a:p>
            <a:r>
              <a:rPr lang="de-CH"/>
              <a:t>ARGZ Präsentation: Michael Boos und Matthias Kobi</a:t>
            </a:r>
            <a:endParaRPr lang="de-CH" dirty="0"/>
          </a:p>
        </p:txBody>
      </p:sp>
      <p:sp>
        <p:nvSpPr>
          <p:cNvPr id="6" name="Foliennummernplatzhalter 5">
            <a:extLst>
              <a:ext uri="{FF2B5EF4-FFF2-40B4-BE49-F238E27FC236}">
                <a16:creationId xmlns:a16="http://schemas.microsoft.com/office/drawing/2014/main" id="{229CB340-A76D-4C0F-9825-B727BF25491B}"/>
              </a:ext>
            </a:extLst>
          </p:cNvPr>
          <p:cNvSpPr>
            <a:spLocks noGrp="1"/>
          </p:cNvSpPr>
          <p:nvPr>
            <p:ph type="sldNum" sz="quarter" idx="12"/>
          </p:nvPr>
        </p:nvSpPr>
        <p:spPr/>
        <p:txBody>
          <a:bodyPr/>
          <a:lstStyle/>
          <a:p>
            <a:r>
              <a:rPr lang="de-CH"/>
              <a:t>Seite </a:t>
            </a:r>
            <a:fld id="{298DDF54-96CA-4706-AFE9-54D71408EAE8}" type="slidenum">
              <a:rPr lang="de-CH" smtClean="0"/>
              <a:pPr/>
              <a:t>41</a:t>
            </a:fld>
            <a:endParaRPr lang="de-CH"/>
          </a:p>
        </p:txBody>
      </p:sp>
    </p:spTree>
    <p:extLst>
      <p:ext uri="{BB962C8B-B14F-4D97-AF65-F5344CB8AC3E}">
        <p14:creationId xmlns:p14="http://schemas.microsoft.com/office/powerpoint/2010/main" val="3213620155"/>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EB254803-21CB-429F-9C33-1CE8D75A8BB7}"/>
              </a:ext>
            </a:extLst>
          </p:cNvPr>
          <p:cNvSpPr>
            <a:spLocks noGrp="1"/>
          </p:cNvSpPr>
          <p:nvPr>
            <p:ph idx="1"/>
          </p:nvPr>
        </p:nvSpPr>
        <p:spPr>
          <a:xfrm>
            <a:off x="900113" y="1412776"/>
            <a:ext cx="7343775" cy="4680049"/>
          </a:xfrm>
        </p:spPr>
        <p:txBody>
          <a:bodyPr/>
          <a:lstStyle/>
          <a:p>
            <a:endParaRPr lang="de-DE" dirty="0"/>
          </a:p>
          <a:p>
            <a:endParaRPr lang="de-DE" dirty="0"/>
          </a:p>
          <a:p>
            <a:endParaRPr lang="de-DE" dirty="0"/>
          </a:p>
          <a:p>
            <a:endParaRPr lang="de-DE" dirty="0"/>
          </a:p>
          <a:p>
            <a:endParaRPr lang="de-DE" dirty="0"/>
          </a:p>
          <a:p>
            <a:r>
              <a:rPr lang="en-US" sz="1600" dirty="0"/>
              <a:t>be authentic.</a:t>
            </a:r>
            <a:endParaRPr lang="de-CH" sz="1600" dirty="0"/>
          </a:p>
        </p:txBody>
      </p:sp>
      <p:sp>
        <p:nvSpPr>
          <p:cNvPr id="4" name="Datumsplatzhalter 3">
            <a:extLst>
              <a:ext uri="{FF2B5EF4-FFF2-40B4-BE49-F238E27FC236}">
                <a16:creationId xmlns:a16="http://schemas.microsoft.com/office/drawing/2014/main" id="{3BF3CE1B-CA8A-465F-8C5E-925B36BC205D}"/>
              </a:ext>
            </a:extLst>
          </p:cNvPr>
          <p:cNvSpPr>
            <a:spLocks noGrp="1"/>
          </p:cNvSpPr>
          <p:nvPr>
            <p:ph type="dt" sz="half" idx="10"/>
          </p:nvPr>
        </p:nvSpPr>
        <p:spPr/>
        <p:txBody>
          <a:bodyPr/>
          <a:lstStyle/>
          <a:p>
            <a:r>
              <a:rPr lang="de-DE"/>
              <a:t>23.10.2018</a:t>
            </a:r>
            <a:endParaRPr lang="de-CH" dirty="0"/>
          </a:p>
        </p:txBody>
      </p:sp>
      <p:sp>
        <p:nvSpPr>
          <p:cNvPr id="5" name="Fußzeilenplatzhalter 4">
            <a:extLst>
              <a:ext uri="{FF2B5EF4-FFF2-40B4-BE49-F238E27FC236}">
                <a16:creationId xmlns:a16="http://schemas.microsoft.com/office/drawing/2014/main" id="{FCFA6FE0-B7F3-4C27-BA6E-0BBC53C2E1EA}"/>
              </a:ext>
            </a:extLst>
          </p:cNvPr>
          <p:cNvSpPr>
            <a:spLocks noGrp="1"/>
          </p:cNvSpPr>
          <p:nvPr>
            <p:ph type="ftr" sz="quarter" idx="11"/>
          </p:nvPr>
        </p:nvSpPr>
        <p:spPr/>
        <p:txBody>
          <a:bodyPr/>
          <a:lstStyle/>
          <a:p>
            <a:r>
              <a:rPr lang="de-CH"/>
              <a:t>ARGZ Präsentation: Michael Boos und Matthias Kobi</a:t>
            </a:r>
            <a:endParaRPr lang="de-CH" dirty="0"/>
          </a:p>
        </p:txBody>
      </p:sp>
      <p:sp>
        <p:nvSpPr>
          <p:cNvPr id="6" name="Foliennummernplatzhalter 5">
            <a:extLst>
              <a:ext uri="{FF2B5EF4-FFF2-40B4-BE49-F238E27FC236}">
                <a16:creationId xmlns:a16="http://schemas.microsoft.com/office/drawing/2014/main" id="{229CB340-A76D-4C0F-9825-B727BF25491B}"/>
              </a:ext>
            </a:extLst>
          </p:cNvPr>
          <p:cNvSpPr>
            <a:spLocks noGrp="1"/>
          </p:cNvSpPr>
          <p:nvPr>
            <p:ph type="sldNum" sz="quarter" idx="12"/>
          </p:nvPr>
        </p:nvSpPr>
        <p:spPr/>
        <p:txBody>
          <a:bodyPr/>
          <a:lstStyle/>
          <a:p>
            <a:r>
              <a:rPr lang="de-CH"/>
              <a:t>Seite </a:t>
            </a:r>
            <a:fld id="{298DDF54-96CA-4706-AFE9-54D71408EAE8}" type="slidenum">
              <a:rPr lang="de-CH" smtClean="0"/>
              <a:pPr/>
              <a:t>42</a:t>
            </a:fld>
            <a:endParaRPr lang="de-CH"/>
          </a:p>
        </p:txBody>
      </p:sp>
    </p:spTree>
    <p:extLst>
      <p:ext uri="{BB962C8B-B14F-4D97-AF65-F5344CB8AC3E}">
        <p14:creationId xmlns:p14="http://schemas.microsoft.com/office/powerpoint/2010/main" val="2014998021"/>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Fragestellung und Hypothesen</a:t>
            </a:r>
          </a:p>
        </p:txBody>
      </p:sp>
      <p:sp>
        <p:nvSpPr>
          <p:cNvPr id="3" name="Inhaltsplatzhalter 2"/>
          <p:cNvSpPr>
            <a:spLocks noGrp="1"/>
          </p:cNvSpPr>
          <p:nvPr>
            <p:ph idx="1"/>
          </p:nvPr>
        </p:nvSpPr>
        <p:spPr/>
        <p:txBody>
          <a:bodyPr/>
          <a:lstStyle/>
          <a:p>
            <a:r>
              <a:rPr lang="de-DE" sz="1600" dirty="0"/>
              <a:t>Gibt es </a:t>
            </a:r>
            <a:r>
              <a:rPr lang="de-DE" sz="1600" dirty="0" err="1"/>
              <a:t>profizienzabhängige</a:t>
            </a:r>
            <a:r>
              <a:rPr lang="de-DE" sz="1600" dirty="0"/>
              <a:t> Unterschiede im EEG bei syntaktischen und semantischen Verletzungen in der zu übersetzenden Sprache (Englisch)?</a:t>
            </a:r>
          </a:p>
          <a:p>
            <a:endParaRPr lang="de-DE" sz="1600" dirty="0"/>
          </a:p>
          <a:p>
            <a:r>
              <a:rPr lang="de-DE" sz="1600" dirty="0"/>
              <a:t>Wir erwarten erhöhten </a:t>
            </a:r>
            <a:r>
              <a:rPr lang="de-DE" sz="1600" dirty="0" err="1"/>
              <a:t>Cognitive</a:t>
            </a:r>
            <a:r>
              <a:rPr lang="de-DE" sz="1600" dirty="0"/>
              <a:t> Load bei ELF gegenüber Standardenglisch.</a:t>
            </a:r>
          </a:p>
          <a:p>
            <a:endParaRPr lang="de-DE" sz="1600" dirty="0"/>
          </a:p>
          <a:p>
            <a:r>
              <a:rPr lang="de-DE" sz="1600" dirty="0"/>
              <a:t>Wir erwarten erhöhten ELF-bezogenen </a:t>
            </a:r>
            <a:r>
              <a:rPr lang="de-DE" sz="1600" dirty="0" err="1"/>
              <a:t>Cognitive</a:t>
            </a:r>
            <a:r>
              <a:rPr lang="de-DE" sz="1600" dirty="0"/>
              <a:t> Load und Stress bei Profidolmetschern und –</a:t>
            </a:r>
            <a:r>
              <a:rPr lang="de-DE" sz="1600" dirty="0" err="1"/>
              <a:t>übersetzern</a:t>
            </a:r>
            <a:r>
              <a:rPr lang="de-DE" sz="1600" dirty="0"/>
              <a:t> vs. Masterstudenten vs. Bachelorstudenten / Multilinguale.</a:t>
            </a:r>
          </a:p>
          <a:p>
            <a:endParaRPr lang="de-DE" sz="1600" dirty="0"/>
          </a:p>
          <a:p>
            <a:endParaRPr lang="de-DE" sz="1600" dirty="0"/>
          </a:p>
        </p:txBody>
      </p:sp>
      <p:sp>
        <p:nvSpPr>
          <p:cNvPr id="4" name="Datumsplatzhalter 3"/>
          <p:cNvSpPr>
            <a:spLocks noGrp="1"/>
          </p:cNvSpPr>
          <p:nvPr>
            <p:ph type="dt" sz="half" idx="10"/>
          </p:nvPr>
        </p:nvSpPr>
        <p:spPr/>
        <p:txBody>
          <a:bodyPr/>
          <a:lstStyle/>
          <a:p>
            <a:r>
              <a:rPr lang="de-DE" dirty="0"/>
              <a:t>25.10.2018</a:t>
            </a:r>
            <a:endParaRPr lang="de-CH" dirty="0"/>
          </a:p>
        </p:txBody>
      </p:sp>
      <p:sp>
        <p:nvSpPr>
          <p:cNvPr id="5" name="Fußzeilenplatzhalter 4"/>
          <p:cNvSpPr>
            <a:spLocks noGrp="1"/>
          </p:cNvSpPr>
          <p:nvPr>
            <p:ph type="ftr" sz="quarter" idx="11"/>
          </p:nvPr>
        </p:nvSpPr>
        <p:spPr>
          <a:xfrm>
            <a:off x="1908175" y="6524625"/>
            <a:ext cx="5256213" cy="215900"/>
          </a:xfrm>
        </p:spPr>
        <p:txBody>
          <a:bodyPr/>
          <a:lstStyle/>
          <a:p>
            <a:r>
              <a:rPr lang="de-CH" dirty="0"/>
              <a:t>ARGZ Präsentation: Michael Boos und Matthias Kobi</a:t>
            </a:r>
          </a:p>
        </p:txBody>
      </p:sp>
      <p:sp>
        <p:nvSpPr>
          <p:cNvPr id="6" name="Foliennummernplatzhalter 5"/>
          <p:cNvSpPr>
            <a:spLocks noGrp="1"/>
          </p:cNvSpPr>
          <p:nvPr>
            <p:ph type="sldNum" sz="quarter" idx="12"/>
          </p:nvPr>
        </p:nvSpPr>
        <p:spPr/>
        <p:txBody>
          <a:bodyPr/>
          <a:lstStyle/>
          <a:p>
            <a:r>
              <a:rPr lang="de-CH"/>
              <a:t>Seite </a:t>
            </a:r>
            <a:fld id="{298DDF54-96CA-4706-AFE9-54D71408EAE8}" type="slidenum">
              <a:rPr lang="de-CH" smtClean="0"/>
              <a:pPr/>
              <a:t>5</a:t>
            </a:fld>
            <a:endParaRPr lang="de-CH"/>
          </a:p>
        </p:txBody>
      </p:sp>
    </p:spTree>
    <p:extLst>
      <p:ext uri="{BB962C8B-B14F-4D97-AF65-F5344CB8AC3E}">
        <p14:creationId xmlns:p14="http://schemas.microsoft.com/office/powerpoint/2010/main" val="11247063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Stichprobe</a:t>
            </a:r>
          </a:p>
        </p:txBody>
      </p:sp>
      <p:sp>
        <p:nvSpPr>
          <p:cNvPr id="3" name="Inhaltsplatzhalter 2"/>
          <p:cNvSpPr>
            <a:spLocks noGrp="1"/>
          </p:cNvSpPr>
          <p:nvPr>
            <p:ph idx="1"/>
          </p:nvPr>
        </p:nvSpPr>
        <p:spPr>
          <a:xfrm>
            <a:off x="900113" y="1844824"/>
            <a:ext cx="7343775" cy="4392488"/>
          </a:xfrm>
        </p:spPr>
        <p:txBody>
          <a:bodyPr/>
          <a:lstStyle/>
          <a:p>
            <a:r>
              <a:rPr lang="de-DE" sz="1600" dirty="0">
                <a:latin typeface="+mj-lt"/>
              </a:rPr>
              <a:t>L1: Deutsch	L2: Englisch</a:t>
            </a:r>
          </a:p>
          <a:p>
            <a:endParaRPr lang="de-DE" sz="700" dirty="0">
              <a:latin typeface="+mj-lt"/>
            </a:endParaRPr>
          </a:p>
          <a:p>
            <a:r>
              <a:rPr lang="de-DE" sz="1600" dirty="0">
                <a:latin typeface="+mj-lt"/>
              </a:rPr>
              <a:t>Simultandolmetscher: 90 Probanden</a:t>
            </a:r>
          </a:p>
          <a:p>
            <a:pPr marL="285750" indent="-285750">
              <a:buFontTx/>
              <a:buChar char="-"/>
            </a:pPr>
            <a:r>
              <a:rPr lang="de-DE" sz="1600" dirty="0">
                <a:latin typeface="+mj-lt"/>
              </a:rPr>
              <a:t>30 Profis</a:t>
            </a:r>
          </a:p>
          <a:p>
            <a:pPr marL="285750" indent="-285750">
              <a:buFontTx/>
              <a:buChar char="-"/>
            </a:pPr>
            <a:r>
              <a:rPr lang="de-DE" sz="1600" dirty="0">
                <a:latin typeface="+mj-lt"/>
              </a:rPr>
              <a:t>30 Masterstudenten</a:t>
            </a:r>
          </a:p>
          <a:p>
            <a:pPr marL="285750" indent="-285750">
              <a:buFontTx/>
              <a:buChar char="-"/>
            </a:pPr>
            <a:r>
              <a:rPr lang="de-DE" sz="1600" dirty="0">
                <a:latin typeface="+mj-lt"/>
              </a:rPr>
              <a:t>30 Bachelorstudenten</a:t>
            </a:r>
          </a:p>
          <a:p>
            <a:pPr marL="285750" indent="-285750">
              <a:buFontTx/>
              <a:buChar char="-"/>
            </a:pPr>
            <a:endParaRPr lang="de-DE" sz="800" dirty="0">
              <a:latin typeface="+mj-lt"/>
            </a:endParaRPr>
          </a:p>
          <a:p>
            <a:r>
              <a:rPr lang="de-DE" sz="1600" dirty="0">
                <a:latin typeface="+mj-lt"/>
              </a:rPr>
              <a:t>Übersetzer: 90 Probanden</a:t>
            </a:r>
          </a:p>
          <a:p>
            <a:pPr marL="285750" indent="-285750">
              <a:buFontTx/>
              <a:buChar char="-"/>
            </a:pPr>
            <a:r>
              <a:rPr lang="de-DE" sz="1600" dirty="0">
                <a:latin typeface="+mj-lt"/>
              </a:rPr>
              <a:t>30 Profis</a:t>
            </a:r>
          </a:p>
          <a:p>
            <a:pPr marL="285750" indent="-285750">
              <a:buFontTx/>
              <a:buChar char="-"/>
            </a:pPr>
            <a:r>
              <a:rPr lang="de-DE" sz="1600" dirty="0">
                <a:latin typeface="+mj-lt"/>
              </a:rPr>
              <a:t>30 Masterstudenten</a:t>
            </a:r>
          </a:p>
          <a:p>
            <a:pPr marL="285750" indent="-285750">
              <a:buFontTx/>
              <a:buChar char="-"/>
            </a:pPr>
            <a:r>
              <a:rPr lang="de-DE" sz="1600" dirty="0">
                <a:latin typeface="+mj-lt"/>
              </a:rPr>
              <a:t>30 Bachelorstudenten</a:t>
            </a:r>
          </a:p>
          <a:p>
            <a:pPr marL="285750" indent="-285750">
              <a:buFontTx/>
              <a:buChar char="-"/>
            </a:pPr>
            <a:endParaRPr lang="de-DE" sz="1100" dirty="0">
              <a:latin typeface="+mj-lt"/>
            </a:endParaRPr>
          </a:p>
          <a:p>
            <a:r>
              <a:rPr lang="de-DE" sz="1600" dirty="0"/>
              <a:t>(Multi-) </a:t>
            </a:r>
            <a:r>
              <a:rPr lang="de-DE" sz="1600" dirty="0">
                <a:latin typeface="+mj-lt"/>
              </a:rPr>
              <a:t>Bilinguale Kontrollgruppe: 90 Probanden?</a:t>
            </a:r>
          </a:p>
          <a:p>
            <a:r>
              <a:rPr lang="de-DE" sz="1600" dirty="0">
                <a:latin typeface="+mj-lt"/>
              </a:rPr>
              <a:t>- Mindestens Niveau C1 in Englisch und Muttersprache Deutsch</a:t>
            </a:r>
          </a:p>
          <a:p>
            <a:endParaRPr lang="de-DE" dirty="0">
              <a:latin typeface="+mj-lt"/>
            </a:endParaRPr>
          </a:p>
        </p:txBody>
      </p:sp>
      <p:sp>
        <p:nvSpPr>
          <p:cNvPr id="4" name="Datumsplatzhalter 3"/>
          <p:cNvSpPr>
            <a:spLocks noGrp="1"/>
          </p:cNvSpPr>
          <p:nvPr>
            <p:ph type="dt" sz="half" idx="10"/>
          </p:nvPr>
        </p:nvSpPr>
        <p:spPr/>
        <p:txBody>
          <a:bodyPr/>
          <a:lstStyle/>
          <a:p>
            <a:r>
              <a:rPr lang="de-DE" dirty="0"/>
              <a:t>25.10.2018</a:t>
            </a:r>
            <a:endParaRPr lang="de-CH" dirty="0"/>
          </a:p>
        </p:txBody>
      </p:sp>
      <p:sp>
        <p:nvSpPr>
          <p:cNvPr id="5" name="Fußzeilenplatzhalter 4"/>
          <p:cNvSpPr>
            <a:spLocks noGrp="1"/>
          </p:cNvSpPr>
          <p:nvPr>
            <p:ph type="ftr" sz="quarter" idx="11"/>
          </p:nvPr>
        </p:nvSpPr>
        <p:spPr>
          <a:xfrm>
            <a:off x="1900585" y="6524625"/>
            <a:ext cx="5256213" cy="215900"/>
          </a:xfrm>
        </p:spPr>
        <p:txBody>
          <a:bodyPr/>
          <a:lstStyle/>
          <a:p>
            <a:r>
              <a:rPr lang="de-CH" dirty="0"/>
              <a:t>ARGZ Präsentation: Michael Boos und Matthias Kobi</a:t>
            </a:r>
          </a:p>
        </p:txBody>
      </p:sp>
      <p:sp>
        <p:nvSpPr>
          <p:cNvPr id="6" name="Foliennummernplatzhalter 5"/>
          <p:cNvSpPr>
            <a:spLocks noGrp="1"/>
          </p:cNvSpPr>
          <p:nvPr>
            <p:ph type="sldNum" sz="quarter" idx="12"/>
          </p:nvPr>
        </p:nvSpPr>
        <p:spPr/>
        <p:txBody>
          <a:bodyPr/>
          <a:lstStyle/>
          <a:p>
            <a:r>
              <a:rPr lang="de-CH"/>
              <a:t>Seite </a:t>
            </a:r>
            <a:fld id="{298DDF54-96CA-4706-AFE9-54D71408EAE8}" type="slidenum">
              <a:rPr lang="de-CH" smtClean="0"/>
              <a:pPr/>
              <a:t>6</a:t>
            </a:fld>
            <a:endParaRPr lang="de-CH"/>
          </a:p>
        </p:txBody>
      </p:sp>
    </p:spTree>
    <p:extLst>
      <p:ext uri="{BB962C8B-B14F-4D97-AF65-F5344CB8AC3E}">
        <p14:creationId xmlns:p14="http://schemas.microsoft.com/office/powerpoint/2010/main" val="802243064"/>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Methoden</a:t>
            </a:r>
          </a:p>
        </p:txBody>
      </p:sp>
      <p:sp>
        <p:nvSpPr>
          <p:cNvPr id="3" name="Inhaltsplatzhalter 2"/>
          <p:cNvSpPr>
            <a:spLocks noGrp="1"/>
          </p:cNvSpPr>
          <p:nvPr>
            <p:ph idx="1"/>
          </p:nvPr>
        </p:nvSpPr>
        <p:spPr>
          <a:xfrm>
            <a:off x="900113" y="1844824"/>
            <a:ext cx="7343775" cy="4464496"/>
          </a:xfrm>
        </p:spPr>
        <p:txBody>
          <a:bodyPr/>
          <a:lstStyle/>
          <a:p>
            <a:pPr marL="285750" indent="-285750">
              <a:buFontTx/>
              <a:buChar char="-"/>
            </a:pPr>
            <a:r>
              <a:rPr lang="de-DE" sz="1400" dirty="0"/>
              <a:t>EEG – Messung mit EGI (</a:t>
            </a:r>
            <a:r>
              <a:rPr lang="de-DE" sz="1400" dirty="0" err="1"/>
              <a:t>Geodesic</a:t>
            </a:r>
            <a:r>
              <a:rPr lang="de-DE" sz="1400" dirty="0"/>
              <a:t>) und Eye-tracking (</a:t>
            </a:r>
            <a:r>
              <a:rPr lang="de-DE" sz="1400" dirty="0" err="1"/>
              <a:t>Eyelink</a:t>
            </a:r>
            <a:r>
              <a:rPr lang="de-DE" sz="1400" dirty="0"/>
              <a:t>)</a:t>
            </a:r>
          </a:p>
          <a:p>
            <a:pPr marL="285750" indent="-285750">
              <a:buFontTx/>
              <a:buChar char="-"/>
            </a:pPr>
            <a:r>
              <a:rPr lang="de-DE" sz="1400" dirty="0">
                <a:sym typeface="Wingdings" panose="05000000000000000000" pitchFamily="2" charset="2"/>
              </a:rPr>
              <a:t>Erfassung HR (und EDA)</a:t>
            </a:r>
          </a:p>
          <a:p>
            <a:pPr marL="285750" indent="-285750">
              <a:buFontTx/>
              <a:buChar char="-"/>
            </a:pPr>
            <a:r>
              <a:rPr lang="de-DE" sz="1400" dirty="0">
                <a:sym typeface="Wingdings" panose="05000000000000000000" pitchFamily="2" charset="2"/>
              </a:rPr>
              <a:t>Psychometrie</a:t>
            </a:r>
          </a:p>
          <a:p>
            <a:pPr marL="631825" lvl="1" indent="-285750">
              <a:buFontTx/>
              <a:buChar char="-"/>
            </a:pPr>
            <a:r>
              <a:rPr lang="de-DE" sz="1400" dirty="0">
                <a:sym typeface="Wingdings" panose="05000000000000000000" pitchFamily="2" charset="2"/>
              </a:rPr>
              <a:t>Vor EEG:</a:t>
            </a:r>
          </a:p>
          <a:p>
            <a:pPr marL="1000125" lvl="2" indent="-285750">
              <a:buFontTx/>
              <a:buChar char="-"/>
            </a:pPr>
            <a:r>
              <a:rPr lang="de-DE" sz="1400" dirty="0">
                <a:sym typeface="Wingdings" panose="05000000000000000000" pitchFamily="2" charset="2"/>
              </a:rPr>
              <a:t>HAWIE (Intelligenz)</a:t>
            </a:r>
          </a:p>
          <a:p>
            <a:pPr marL="1000125" lvl="2" indent="-285750">
              <a:buFontTx/>
              <a:buChar char="-"/>
            </a:pPr>
            <a:r>
              <a:rPr lang="de-DE" sz="1400" dirty="0">
                <a:sym typeface="Wingdings" panose="05000000000000000000" pitchFamily="2" charset="2"/>
              </a:rPr>
              <a:t>ZVT / TMT (Verarbeitungsgeschwindigkeit)</a:t>
            </a:r>
          </a:p>
          <a:p>
            <a:pPr marL="1000125" lvl="2" indent="-285750">
              <a:buFontTx/>
              <a:buChar char="-"/>
            </a:pPr>
            <a:r>
              <a:rPr lang="de-DE" sz="1400" dirty="0" err="1">
                <a:sym typeface="Wingdings" panose="05000000000000000000" pitchFamily="2" charset="2"/>
              </a:rPr>
              <a:t>Corsi</a:t>
            </a:r>
            <a:r>
              <a:rPr lang="de-DE" sz="1400" dirty="0">
                <a:sym typeface="Wingdings" panose="05000000000000000000" pitchFamily="2" charset="2"/>
              </a:rPr>
              <a:t> Block-</a:t>
            </a:r>
            <a:r>
              <a:rPr lang="de-DE" sz="1400" dirty="0" err="1">
                <a:sym typeface="Wingdings" panose="05000000000000000000" pitchFamily="2" charset="2"/>
              </a:rPr>
              <a:t>Tapping</a:t>
            </a:r>
            <a:r>
              <a:rPr lang="de-DE" sz="1400" dirty="0">
                <a:sym typeface="Wingdings" panose="05000000000000000000" pitchFamily="2" charset="2"/>
              </a:rPr>
              <a:t> (räumliches AG)</a:t>
            </a:r>
          </a:p>
          <a:p>
            <a:pPr marL="1000125" lvl="2" indent="-285750">
              <a:buFontTx/>
              <a:buChar char="-"/>
            </a:pPr>
            <a:r>
              <a:rPr lang="de-DE" sz="1400" dirty="0">
                <a:sym typeface="Wingdings" panose="05000000000000000000" pitchFamily="2" charset="2"/>
              </a:rPr>
              <a:t>N-back auditorisch und visuell (AG)  3-back Task</a:t>
            </a:r>
          </a:p>
          <a:p>
            <a:pPr marL="1000125" lvl="2" indent="-285750">
              <a:buFontTx/>
              <a:buChar char="-"/>
            </a:pPr>
            <a:r>
              <a:rPr lang="de-DE" sz="1400" dirty="0">
                <a:sym typeface="Wingdings" panose="05000000000000000000" pitchFamily="2" charset="2"/>
              </a:rPr>
              <a:t>Inhibition (Go- No-Go)</a:t>
            </a:r>
          </a:p>
          <a:p>
            <a:pPr marL="1000125" lvl="2" indent="-285750">
              <a:buFontTx/>
              <a:buChar char="-"/>
            </a:pPr>
            <a:r>
              <a:rPr lang="de-DE" sz="1400" dirty="0" err="1">
                <a:sym typeface="Wingdings" panose="05000000000000000000" pitchFamily="2" charset="2"/>
              </a:rPr>
              <a:t>Switching</a:t>
            </a:r>
            <a:r>
              <a:rPr lang="de-DE" sz="1400" dirty="0">
                <a:sym typeface="Wingdings" panose="05000000000000000000" pitchFamily="2" charset="2"/>
              </a:rPr>
              <a:t> (?)</a:t>
            </a:r>
          </a:p>
          <a:p>
            <a:pPr marL="1000125" lvl="2" indent="-285750">
              <a:buFontTx/>
              <a:buChar char="-"/>
            </a:pPr>
            <a:r>
              <a:rPr lang="de-DE" sz="1400" dirty="0">
                <a:sym typeface="Wingdings" panose="05000000000000000000" pitchFamily="2" charset="2"/>
              </a:rPr>
              <a:t>Audiometrie</a:t>
            </a:r>
          </a:p>
          <a:p>
            <a:pPr marL="631825" lvl="1" indent="-285750">
              <a:buFontTx/>
              <a:buChar char="-"/>
            </a:pPr>
            <a:r>
              <a:rPr lang="de-DE" sz="1400" dirty="0">
                <a:sym typeface="Wingdings" panose="05000000000000000000" pitchFamily="2" charset="2"/>
              </a:rPr>
              <a:t>Im EEG:</a:t>
            </a:r>
          </a:p>
          <a:p>
            <a:pPr marL="1000125" lvl="2" indent="-285750">
              <a:buFontTx/>
              <a:buChar char="-"/>
            </a:pPr>
            <a:r>
              <a:rPr lang="de-DE" sz="1400" dirty="0" err="1">
                <a:sym typeface="Wingdings" panose="05000000000000000000" pitchFamily="2" charset="2"/>
              </a:rPr>
              <a:t>Lexical</a:t>
            </a:r>
            <a:r>
              <a:rPr lang="de-DE" sz="1400" dirty="0">
                <a:sym typeface="Wingdings" panose="05000000000000000000" pitchFamily="2" charset="2"/>
              </a:rPr>
              <a:t> </a:t>
            </a:r>
            <a:r>
              <a:rPr lang="de-DE" sz="1400" dirty="0" err="1">
                <a:sym typeface="Wingdings" panose="05000000000000000000" pitchFamily="2" charset="2"/>
              </a:rPr>
              <a:t>decision</a:t>
            </a:r>
            <a:r>
              <a:rPr lang="de-DE" sz="1400" dirty="0">
                <a:sym typeface="Wingdings" panose="05000000000000000000" pitchFamily="2" charset="2"/>
              </a:rPr>
              <a:t> </a:t>
            </a:r>
            <a:r>
              <a:rPr lang="de-DE" sz="1400" dirty="0" err="1">
                <a:sym typeface="Wingdings" panose="05000000000000000000" pitchFamily="2" charset="2"/>
              </a:rPr>
              <a:t>task</a:t>
            </a:r>
            <a:endParaRPr lang="de-DE" sz="1400" dirty="0">
              <a:sym typeface="Wingdings" panose="05000000000000000000" pitchFamily="2" charset="2"/>
            </a:endParaRPr>
          </a:p>
          <a:p>
            <a:pPr marL="631825" lvl="1" indent="-285750">
              <a:buFontTx/>
              <a:buChar char="-"/>
            </a:pPr>
            <a:r>
              <a:rPr lang="de-DE" sz="1400" dirty="0">
                <a:sym typeface="Wingdings" panose="05000000000000000000" pitchFamily="2" charset="2"/>
              </a:rPr>
              <a:t>Nach Messung</a:t>
            </a:r>
          </a:p>
          <a:p>
            <a:pPr marL="1000125" lvl="2" indent="-285750">
              <a:buFontTx/>
              <a:buChar char="-"/>
            </a:pPr>
            <a:r>
              <a:rPr lang="de-DE" sz="1400" dirty="0" err="1">
                <a:sym typeface="Wingdings" panose="05000000000000000000" pitchFamily="2" charset="2"/>
              </a:rPr>
              <a:t>Dialang</a:t>
            </a:r>
            <a:r>
              <a:rPr lang="de-DE" sz="1400" dirty="0">
                <a:sym typeface="Wingdings" panose="05000000000000000000" pitchFamily="2" charset="2"/>
              </a:rPr>
              <a:t> Sprachtest</a:t>
            </a:r>
            <a:endParaRPr lang="de-DE" sz="1600" dirty="0">
              <a:sym typeface="Wingdings" panose="05000000000000000000" pitchFamily="2" charset="2"/>
            </a:endParaRPr>
          </a:p>
          <a:p>
            <a:pPr lvl="3" indent="0">
              <a:buNone/>
            </a:pPr>
            <a:endParaRPr lang="de-DE" dirty="0">
              <a:sym typeface="Wingdings" panose="05000000000000000000" pitchFamily="2" charset="2"/>
            </a:endParaRPr>
          </a:p>
          <a:p>
            <a:endParaRPr lang="de-DE" dirty="0">
              <a:sym typeface="Wingdings" panose="05000000000000000000" pitchFamily="2" charset="2"/>
            </a:endParaRPr>
          </a:p>
          <a:p>
            <a:pPr lvl="2" indent="0">
              <a:buNone/>
            </a:pPr>
            <a:endParaRPr lang="de-DE" dirty="0">
              <a:sym typeface="Wingdings" panose="05000000000000000000" pitchFamily="2" charset="2"/>
            </a:endParaRPr>
          </a:p>
        </p:txBody>
      </p:sp>
      <p:sp>
        <p:nvSpPr>
          <p:cNvPr id="4" name="Datumsplatzhalter 3"/>
          <p:cNvSpPr>
            <a:spLocks noGrp="1"/>
          </p:cNvSpPr>
          <p:nvPr>
            <p:ph type="dt" sz="half" idx="10"/>
          </p:nvPr>
        </p:nvSpPr>
        <p:spPr/>
        <p:txBody>
          <a:bodyPr/>
          <a:lstStyle/>
          <a:p>
            <a:r>
              <a:rPr lang="de-DE" dirty="0"/>
              <a:t>25.10.2018</a:t>
            </a:r>
            <a:endParaRPr lang="de-CH" dirty="0"/>
          </a:p>
        </p:txBody>
      </p:sp>
      <p:sp>
        <p:nvSpPr>
          <p:cNvPr id="5" name="Fußzeilenplatzhalter 4"/>
          <p:cNvSpPr>
            <a:spLocks noGrp="1"/>
          </p:cNvSpPr>
          <p:nvPr>
            <p:ph type="ftr" sz="quarter" idx="11"/>
          </p:nvPr>
        </p:nvSpPr>
        <p:spPr/>
        <p:txBody>
          <a:bodyPr/>
          <a:lstStyle/>
          <a:p>
            <a:r>
              <a:rPr lang="de-CH" dirty="0"/>
              <a:t>ARGZ Präsentation: Michael Boos und Matthias Kobi</a:t>
            </a:r>
          </a:p>
        </p:txBody>
      </p:sp>
      <p:sp>
        <p:nvSpPr>
          <p:cNvPr id="6" name="Foliennummernplatzhalter 5"/>
          <p:cNvSpPr>
            <a:spLocks noGrp="1"/>
          </p:cNvSpPr>
          <p:nvPr>
            <p:ph type="sldNum" sz="quarter" idx="12"/>
          </p:nvPr>
        </p:nvSpPr>
        <p:spPr/>
        <p:txBody>
          <a:bodyPr/>
          <a:lstStyle/>
          <a:p>
            <a:r>
              <a:rPr lang="de-CH"/>
              <a:t>Seite </a:t>
            </a:r>
            <a:fld id="{298DDF54-96CA-4706-AFE9-54D71408EAE8}" type="slidenum">
              <a:rPr lang="de-CH" smtClean="0"/>
              <a:pPr/>
              <a:t>7</a:t>
            </a:fld>
            <a:endParaRPr lang="de-CH"/>
          </a:p>
        </p:txBody>
      </p:sp>
    </p:spTree>
    <p:extLst>
      <p:ext uri="{BB962C8B-B14F-4D97-AF65-F5344CB8AC3E}">
        <p14:creationId xmlns:p14="http://schemas.microsoft.com/office/powerpoint/2010/main" val="1289469102"/>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AC2663-FE9F-44DA-AC7E-621C92F676AA}"/>
              </a:ext>
            </a:extLst>
          </p:cNvPr>
          <p:cNvSpPr>
            <a:spLocks noGrp="1"/>
          </p:cNvSpPr>
          <p:nvPr>
            <p:ph type="title"/>
          </p:nvPr>
        </p:nvSpPr>
        <p:spPr/>
        <p:txBody>
          <a:bodyPr/>
          <a:lstStyle/>
          <a:p>
            <a:r>
              <a:rPr lang="de-CH" dirty="0"/>
              <a:t>Paradigma Übersetzer</a:t>
            </a:r>
          </a:p>
        </p:txBody>
      </p:sp>
      <p:sp>
        <p:nvSpPr>
          <p:cNvPr id="3" name="Inhaltsplatzhalter 2">
            <a:extLst>
              <a:ext uri="{FF2B5EF4-FFF2-40B4-BE49-F238E27FC236}">
                <a16:creationId xmlns:a16="http://schemas.microsoft.com/office/drawing/2014/main" id="{4DD4D9B5-BE03-4B8A-BBCE-FF3C699E360D}"/>
              </a:ext>
            </a:extLst>
          </p:cNvPr>
          <p:cNvSpPr>
            <a:spLocks noGrp="1"/>
          </p:cNvSpPr>
          <p:nvPr>
            <p:ph idx="1"/>
          </p:nvPr>
        </p:nvSpPr>
        <p:spPr>
          <a:xfrm>
            <a:off x="864393" y="1771650"/>
            <a:ext cx="7343775" cy="4609678"/>
          </a:xfrm>
        </p:spPr>
        <p:txBody>
          <a:bodyPr/>
          <a:lstStyle/>
          <a:p>
            <a:pPr marL="285750" indent="-285750">
              <a:buFontTx/>
              <a:buChar char="-"/>
            </a:pPr>
            <a:r>
              <a:rPr lang="de-CH" dirty="0"/>
              <a:t>Stresstask: Überprüfung der Stressmarker (Atem 1 min anhalten o.ä.)</a:t>
            </a:r>
          </a:p>
          <a:p>
            <a:pPr marL="285750" indent="-285750">
              <a:buFontTx/>
              <a:buChar char="-"/>
            </a:pPr>
            <a:r>
              <a:rPr lang="de-CH" dirty="0" err="1"/>
              <a:t>Restingstate</a:t>
            </a:r>
            <a:r>
              <a:rPr lang="de-CH" dirty="0"/>
              <a:t>: EO / EC (je 3 min)</a:t>
            </a:r>
          </a:p>
          <a:p>
            <a:pPr marL="285750" indent="-285750">
              <a:buFontTx/>
              <a:buChar char="-"/>
            </a:pPr>
            <a:r>
              <a:rPr lang="de-CH" dirty="0"/>
              <a:t>Kontrollaufgabe: Abschreiben eines Textes in SE; ca. 5 min</a:t>
            </a:r>
          </a:p>
          <a:p>
            <a:pPr marL="285750" indent="-285750">
              <a:buFontTx/>
              <a:buChar char="-"/>
            </a:pPr>
            <a:r>
              <a:rPr lang="de-CH" dirty="0"/>
              <a:t>Übersetzungsaufgabe (SE &amp; ELF); ca. 40 min</a:t>
            </a:r>
          </a:p>
          <a:p>
            <a:pPr marL="631825" lvl="1" indent="-285750">
              <a:buFontTx/>
              <a:buChar char="-"/>
            </a:pPr>
            <a:r>
              <a:rPr lang="de-CH" sz="1400" dirty="0"/>
              <a:t>Lesen eines Texts in SE </a:t>
            </a:r>
            <a:r>
              <a:rPr lang="de-CH" sz="1400" b="1" dirty="0"/>
              <a:t>oder</a:t>
            </a:r>
            <a:r>
              <a:rPr lang="de-CH" sz="1400" dirty="0"/>
              <a:t> ELF mit Instruktion für Übersetzen</a:t>
            </a:r>
          </a:p>
          <a:p>
            <a:pPr marL="631825" lvl="1" indent="-285750">
              <a:buFontTx/>
              <a:buChar char="-"/>
            </a:pPr>
            <a:r>
              <a:rPr lang="de-CH" sz="1400" dirty="0"/>
              <a:t>Y/N - Kontrollfragen </a:t>
            </a:r>
          </a:p>
          <a:p>
            <a:pPr marL="631825" lvl="1" indent="-285750">
              <a:buFontTx/>
              <a:buChar char="-"/>
            </a:pPr>
            <a:r>
              <a:rPr lang="de-CH" sz="1400" dirty="0"/>
              <a:t>Präsentation des gesamten Ursprungtextes </a:t>
            </a:r>
          </a:p>
          <a:p>
            <a:pPr marL="631825" lvl="1" indent="-285750">
              <a:buFontTx/>
              <a:buChar char="-"/>
            </a:pPr>
            <a:r>
              <a:rPr lang="de-CH" sz="1400" dirty="0"/>
              <a:t>Präsentation Satz für Satz mit Übersetzerfeld</a:t>
            </a:r>
          </a:p>
          <a:p>
            <a:pPr marL="631825" lvl="1" indent="-285750">
              <a:buFontTx/>
              <a:buChar char="-"/>
            </a:pPr>
            <a:r>
              <a:rPr lang="de-CH" sz="1400" dirty="0"/>
              <a:t>Selfreport zur wahrgenommenen Anstrengung (Stress, Schwierigkeit)</a:t>
            </a:r>
          </a:p>
          <a:p>
            <a:pPr marL="285750" indent="-285750">
              <a:buFontTx/>
              <a:buChar char="-"/>
            </a:pPr>
            <a:r>
              <a:rPr lang="de-CH" dirty="0"/>
              <a:t>Visueller </a:t>
            </a:r>
            <a:r>
              <a:rPr lang="de-CH" dirty="0" err="1"/>
              <a:t>lexical</a:t>
            </a:r>
            <a:r>
              <a:rPr lang="de-CH" dirty="0"/>
              <a:t> </a:t>
            </a:r>
            <a:r>
              <a:rPr lang="de-CH" dirty="0" err="1"/>
              <a:t>decision</a:t>
            </a:r>
            <a:r>
              <a:rPr lang="de-CH" dirty="0"/>
              <a:t> </a:t>
            </a:r>
            <a:r>
              <a:rPr lang="de-CH" dirty="0" err="1"/>
              <a:t>task</a:t>
            </a:r>
            <a:r>
              <a:rPr lang="de-CH" dirty="0"/>
              <a:t>; ca. 15 min</a:t>
            </a:r>
            <a:endParaRPr lang="de-CH" sz="1400" dirty="0"/>
          </a:p>
          <a:p>
            <a:pPr marL="285750" indent="-285750">
              <a:buFontTx/>
              <a:buChar char="-"/>
            </a:pPr>
            <a:r>
              <a:rPr lang="de-CH" dirty="0"/>
              <a:t>Übersetzungsaufgabe (SE &amp; ELF); ca. 40 min</a:t>
            </a:r>
          </a:p>
          <a:p>
            <a:pPr marL="631825" lvl="1" indent="-285750">
              <a:buFontTx/>
              <a:buChar char="-"/>
            </a:pPr>
            <a:endParaRPr lang="de-CH" sz="1400" dirty="0"/>
          </a:p>
          <a:p>
            <a:pPr marL="285750" indent="-285750">
              <a:buFontTx/>
              <a:buChar char="-"/>
            </a:pPr>
            <a:endParaRPr lang="de-CH" dirty="0"/>
          </a:p>
        </p:txBody>
      </p:sp>
      <p:sp>
        <p:nvSpPr>
          <p:cNvPr id="4" name="Datumsplatzhalter 3">
            <a:extLst>
              <a:ext uri="{FF2B5EF4-FFF2-40B4-BE49-F238E27FC236}">
                <a16:creationId xmlns:a16="http://schemas.microsoft.com/office/drawing/2014/main" id="{2A19D45D-5D10-4A4C-8E8B-52DB16509451}"/>
              </a:ext>
            </a:extLst>
          </p:cNvPr>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de-DE" sz="1000" b="0" i="0" u="none" strike="noStrike" kern="1200" cap="none" spc="0" normalizeH="0" baseline="0" noProof="0" dirty="0">
                <a:ln>
                  <a:noFill/>
                </a:ln>
                <a:solidFill>
                  <a:srgbClr val="000000"/>
                </a:solidFill>
                <a:effectLst/>
                <a:uLnTx/>
                <a:uFillTx/>
                <a:latin typeface="Arial" charset="0"/>
                <a:ea typeface="+mn-ea"/>
                <a:cs typeface="Arial" charset="0"/>
              </a:rPr>
              <a:t>25.10.2018</a:t>
            </a:r>
            <a:endParaRPr kumimoji="0" lang="de-CH" sz="1000" b="0" i="0" u="none" strike="noStrike" kern="1200" cap="none" spc="0" normalizeH="0" baseline="0" noProof="0" dirty="0">
              <a:ln>
                <a:noFill/>
              </a:ln>
              <a:solidFill>
                <a:srgbClr val="000000"/>
              </a:solidFill>
              <a:effectLst/>
              <a:uLnTx/>
              <a:uFillTx/>
              <a:latin typeface="Arial" charset="0"/>
              <a:ea typeface="+mn-ea"/>
              <a:cs typeface="Arial" charset="0"/>
            </a:endParaRPr>
          </a:p>
        </p:txBody>
      </p:sp>
      <p:sp>
        <p:nvSpPr>
          <p:cNvPr id="5" name="Fußzeilenplatzhalter 4">
            <a:extLst>
              <a:ext uri="{FF2B5EF4-FFF2-40B4-BE49-F238E27FC236}">
                <a16:creationId xmlns:a16="http://schemas.microsoft.com/office/drawing/2014/main" id="{914B9AB9-062F-4A72-9292-3773CC5B2285}"/>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de-CH" sz="1000" b="0" i="0" u="none" strike="noStrike" kern="1200" cap="none" spc="0" normalizeH="0" baseline="0" noProof="0" dirty="0">
                <a:ln>
                  <a:noFill/>
                </a:ln>
                <a:solidFill>
                  <a:srgbClr val="000000"/>
                </a:solidFill>
                <a:effectLst/>
                <a:uLnTx/>
                <a:uFillTx/>
                <a:latin typeface="Arial" charset="0"/>
                <a:ea typeface="+mn-ea"/>
                <a:cs typeface="Arial" charset="0"/>
              </a:rPr>
              <a:t>ARGZ Präsentation: Michael Boos und Matthias Kobi</a:t>
            </a:r>
          </a:p>
        </p:txBody>
      </p:sp>
      <p:sp>
        <p:nvSpPr>
          <p:cNvPr id="6" name="Foliennummernplatzhalter 5">
            <a:extLst>
              <a:ext uri="{FF2B5EF4-FFF2-40B4-BE49-F238E27FC236}">
                <a16:creationId xmlns:a16="http://schemas.microsoft.com/office/drawing/2014/main" id="{72883E9C-69B3-4A44-AAA4-DEC1DCA7DCF4}"/>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de-CH" sz="1000" b="0" i="0" u="none" strike="noStrike" kern="1200" cap="none" spc="0" normalizeH="0" baseline="0" noProof="0">
                <a:ln>
                  <a:noFill/>
                </a:ln>
                <a:solidFill>
                  <a:srgbClr val="000000"/>
                </a:solidFill>
                <a:effectLst/>
                <a:uLnTx/>
                <a:uFillTx/>
                <a:latin typeface="Arial" charset="0"/>
                <a:ea typeface="+mn-ea"/>
                <a:cs typeface="Arial" charset="0"/>
              </a:rPr>
              <a:t>Seite </a:t>
            </a:r>
            <a:fld id="{298DDF54-96CA-4706-AFE9-54D71408EAE8}" type="slidenum">
              <a:rPr kumimoji="0" lang="de-CH" sz="1000" b="0" i="0" u="none" strike="noStrike" kern="1200" cap="none" spc="0" normalizeH="0" baseline="0" noProof="0" smtClean="0">
                <a:ln>
                  <a:noFill/>
                </a:ln>
                <a:solidFill>
                  <a:srgbClr val="000000"/>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de-CH" sz="1000" b="0" i="0" u="none" strike="noStrike" kern="1200" cap="none" spc="0" normalizeH="0" baseline="0" noProof="0">
              <a:ln>
                <a:noFill/>
              </a:ln>
              <a:solidFill>
                <a:srgbClr val="000000"/>
              </a:solidFill>
              <a:effectLst/>
              <a:uLnTx/>
              <a:uFillTx/>
              <a:latin typeface="Arial" charset="0"/>
              <a:ea typeface="+mn-ea"/>
              <a:cs typeface="Arial" charset="0"/>
            </a:endParaRPr>
          </a:p>
        </p:txBody>
      </p:sp>
    </p:spTree>
    <p:extLst>
      <p:ext uri="{BB962C8B-B14F-4D97-AF65-F5344CB8AC3E}">
        <p14:creationId xmlns:p14="http://schemas.microsoft.com/office/powerpoint/2010/main" val="309844068"/>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EF5036-77D6-4E76-B1C2-5AE203F7BE31}"/>
              </a:ext>
            </a:extLst>
          </p:cNvPr>
          <p:cNvSpPr>
            <a:spLocks noGrp="1"/>
          </p:cNvSpPr>
          <p:nvPr>
            <p:ph type="title"/>
          </p:nvPr>
        </p:nvSpPr>
        <p:spPr/>
        <p:txBody>
          <a:bodyPr/>
          <a:lstStyle/>
          <a:p>
            <a:r>
              <a:rPr lang="de-CH" dirty="0"/>
              <a:t>Lesen</a:t>
            </a:r>
          </a:p>
        </p:txBody>
      </p:sp>
      <p:sp>
        <p:nvSpPr>
          <p:cNvPr id="3" name="Inhaltsplatzhalter 2">
            <a:extLst>
              <a:ext uri="{FF2B5EF4-FFF2-40B4-BE49-F238E27FC236}">
                <a16:creationId xmlns:a16="http://schemas.microsoft.com/office/drawing/2014/main" id="{8B4E1EE2-BFF8-408F-BC88-D5B6F8A7D6DC}"/>
              </a:ext>
            </a:extLst>
          </p:cNvPr>
          <p:cNvSpPr>
            <a:spLocks noGrp="1"/>
          </p:cNvSpPr>
          <p:nvPr>
            <p:ph idx="1"/>
          </p:nvPr>
        </p:nvSpPr>
        <p:spPr>
          <a:xfrm>
            <a:off x="900113" y="2205038"/>
            <a:ext cx="7343775" cy="3887787"/>
          </a:xfrm>
        </p:spPr>
        <p:txBody>
          <a:bodyPr/>
          <a:lstStyle/>
          <a:p>
            <a:endParaRPr lang="de-CH" dirty="0"/>
          </a:p>
          <a:p>
            <a:endParaRPr lang="de-CH" dirty="0"/>
          </a:p>
          <a:p>
            <a:endParaRPr lang="de-CH" dirty="0"/>
          </a:p>
          <a:p>
            <a:endParaRPr lang="de-CH" dirty="0"/>
          </a:p>
          <a:p>
            <a:r>
              <a:rPr lang="en-US" sz="1600" dirty="0"/>
              <a:t>The right of information is one of the most important in our country nowadays,</a:t>
            </a:r>
            <a:endParaRPr lang="de-CH" sz="1600" dirty="0"/>
          </a:p>
        </p:txBody>
      </p:sp>
      <p:sp>
        <p:nvSpPr>
          <p:cNvPr id="4" name="Datumsplatzhalter 3">
            <a:extLst>
              <a:ext uri="{FF2B5EF4-FFF2-40B4-BE49-F238E27FC236}">
                <a16:creationId xmlns:a16="http://schemas.microsoft.com/office/drawing/2014/main" id="{3235E0BD-38DA-4252-8617-B1E1C5567EDB}"/>
              </a:ext>
            </a:extLst>
          </p:cNvPr>
          <p:cNvSpPr>
            <a:spLocks noGrp="1"/>
          </p:cNvSpPr>
          <p:nvPr>
            <p:ph type="dt" sz="half" idx="10"/>
          </p:nvPr>
        </p:nvSpPr>
        <p:spPr/>
        <p:txBody>
          <a:bodyPr/>
          <a:lstStyle/>
          <a:p>
            <a:r>
              <a:rPr lang="de-DE"/>
              <a:t>23.10.2018</a:t>
            </a:r>
            <a:endParaRPr lang="de-CH" dirty="0"/>
          </a:p>
        </p:txBody>
      </p:sp>
      <p:sp>
        <p:nvSpPr>
          <p:cNvPr id="5" name="Fußzeilenplatzhalter 4">
            <a:extLst>
              <a:ext uri="{FF2B5EF4-FFF2-40B4-BE49-F238E27FC236}">
                <a16:creationId xmlns:a16="http://schemas.microsoft.com/office/drawing/2014/main" id="{FB0FA37C-286C-427E-9116-F4AB1FA23EB9}"/>
              </a:ext>
            </a:extLst>
          </p:cNvPr>
          <p:cNvSpPr>
            <a:spLocks noGrp="1"/>
          </p:cNvSpPr>
          <p:nvPr>
            <p:ph type="ftr" sz="quarter" idx="11"/>
          </p:nvPr>
        </p:nvSpPr>
        <p:spPr/>
        <p:txBody>
          <a:bodyPr/>
          <a:lstStyle/>
          <a:p>
            <a:r>
              <a:rPr lang="de-CH"/>
              <a:t>ARGZ Präsentation: Michael Boos und Matthias Kobi</a:t>
            </a:r>
            <a:endParaRPr lang="de-CH" dirty="0"/>
          </a:p>
        </p:txBody>
      </p:sp>
      <p:sp>
        <p:nvSpPr>
          <p:cNvPr id="6" name="Foliennummernplatzhalter 5">
            <a:extLst>
              <a:ext uri="{FF2B5EF4-FFF2-40B4-BE49-F238E27FC236}">
                <a16:creationId xmlns:a16="http://schemas.microsoft.com/office/drawing/2014/main" id="{AAE9CF16-0A0E-4C73-B355-B9D8ECAF03A2}"/>
              </a:ext>
            </a:extLst>
          </p:cNvPr>
          <p:cNvSpPr>
            <a:spLocks noGrp="1"/>
          </p:cNvSpPr>
          <p:nvPr>
            <p:ph type="sldNum" sz="quarter" idx="12"/>
          </p:nvPr>
        </p:nvSpPr>
        <p:spPr/>
        <p:txBody>
          <a:bodyPr/>
          <a:lstStyle/>
          <a:p>
            <a:r>
              <a:rPr lang="de-CH"/>
              <a:t>Seite </a:t>
            </a:r>
            <a:fld id="{298DDF54-96CA-4706-AFE9-54D71408EAE8}" type="slidenum">
              <a:rPr lang="de-CH" smtClean="0"/>
              <a:pPr/>
              <a:t>9</a:t>
            </a:fld>
            <a:endParaRPr lang="de-CH"/>
          </a:p>
        </p:txBody>
      </p:sp>
      <p:sp>
        <p:nvSpPr>
          <p:cNvPr id="7" name="Rechteck 6">
            <a:extLst>
              <a:ext uri="{FF2B5EF4-FFF2-40B4-BE49-F238E27FC236}">
                <a16:creationId xmlns:a16="http://schemas.microsoft.com/office/drawing/2014/main" id="{3E4E452F-7B8A-4703-AAC1-4FDFBECE8C6F}"/>
              </a:ext>
            </a:extLst>
          </p:cNvPr>
          <p:cNvSpPr/>
          <p:nvPr/>
        </p:nvSpPr>
        <p:spPr bwMode="auto">
          <a:xfrm>
            <a:off x="467544" y="2420888"/>
            <a:ext cx="7848872" cy="3168699"/>
          </a:xfrm>
          <a:prstGeom prst="rect">
            <a:avLst/>
          </a:prstGeom>
          <a:no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CH" sz="1700" b="0" i="0" u="none" strike="noStrike" cap="none" normalizeH="0" baseline="0">
              <a:ln>
                <a:noFill/>
              </a:ln>
              <a:solidFill>
                <a:schemeClr val="tx1"/>
              </a:solidFill>
              <a:effectLst/>
              <a:latin typeface="Arial" charset="0"/>
              <a:cs typeface="Arial" charset="0"/>
            </a:endParaRPr>
          </a:p>
        </p:txBody>
      </p:sp>
      <p:sp>
        <p:nvSpPr>
          <p:cNvPr id="8" name="Textfeld 7">
            <a:extLst>
              <a:ext uri="{FF2B5EF4-FFF2-40B4-BE49-F238E27FC236}">
                <a16:creationId xmlns:a16="http://schemas.microsoft.com/office/drawing/2014/main" id="{81286AC8-93D1-48FF-9BFD-F42BEE8DB8F4}"/>
              </a:ext>
            </a:extLst>
          </p:cNvPr>
          <p:cNvSpPr txBox="1"/>
          <p:nvPr/>
        </p:nvSpPr>
        <p:spPr>
          <a:xfrm>
            <a:off x="7454677" y="3254741"/>
            <a:ext cx="898003" cy="261610"/>
          </a:xfrm>
          <a:prstGeom prst="rect">
            <a:avLst/>
          </a:prstGeom>
          <a:noFill/>
        </p:spPr>
        <p:txBody>
          <a:bodyPr wrap="none" rtlCol="0">
            <a:spAutoFit/>
          </a:bodyPr>
          <a:lstStyle/>
          <a:p>
            <a:r>
              <a:rPr lang="de-CH" sz="1100" dirty="0"/>
              <a:t>Knopfdruck</a:t>
            </a:r>
          </a:p>
        </p:txBody>
      </p:sp>
      <p:sp>
        <p:nvSpPr>
          <p:cNvPr id="9" name="Explosion: 8 Zacken 8">
            <a:extLst>
              <a:ext uri="{FF2B5EF4-FFF2-40B4-BE49-F238E27FC236}">
                <a16:creationId xmlns:a16="http://schemas.microsoft.com/office/drawing/2014/main" id="{CECCD1F3-A020-43E6-B69F-614771A727AB}"/>
              </a:ext>
            </a:extLst>
          </p:cNvPr>
          <p:cNvSpPr/>
          <p:nvPr/>
        </p:nvSpPr>
        <p:spPr bwMode="auto">
          <a:xfrm>
            <a:off x="7263117" y="2963439"/>
            <a:ext cx="1281122" cy="877531"/>
          </a:xfrm>
          <a:prstGeom prst="irregularSeal1">
            <a:avLst/>
          </a:prstGeom>
          <a:no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CH" sz="1700" b="0" i="0" u="none" strike="noStrike" cap="none" normalizeH="0" baseline="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61762843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Lst>
  </p:timing>
</p:sld>
</file>

<file path=ppt/theme/theme1.xml><?xml version="1.0" encoding="utf-8"?>
<a:theme xmlns:a="http://schemas.openxmlformats.org/drawingml/2006/main" name="uzh_praesentation_d">
  <a:themeElements>
    <a:clrScheme name="UZH">
      <a:dk1>
        <a:srgbClr val="000000"/>
      </a:dk1>
      <a:lt1>
        <a:srgbClr val="FFFFFF"/>
      </a:lt1>
      <a:dk2>
        <a:srgbClr val="0028A5"/>
      </a:dk2>
      <a:lt2>
        <a:srgbClr val="808080"/>
      </a:lt2>
      <a:accent1>
        <a:srgbClr val="0028A5"/>
      </a:accent1>
      <a:accent2>
        <a:srgbClr val="667EC9"/>
      </a:accent2>
      <a:accent3>
        <a:srgbClr val="A3B5C5"/>
      </a:accent3>
      <a:accent4>
        <a:srgbClr val="C8CED4"/>
      </a:accent4>
      <a:accent5>
        <a:srgbClr val="DC6027"/>
      </a:accent5>
      <a:accent6>
        <a:srgbClr val="EAA07D"/>
      </a:accent6>
      <a:hlink>
        <a:srgbClr val="DC6027"/>
      </a:hlink>
      <a:folHlink>
        <a:srgbClr val="000000"/>
      </a:folHlink>
    </a:clrScheme>
    <a:fontScheme name="Standarddesign">
      <a:majorFont>
        <a:latin typeface="Arial"/>
        <a:ea typeface=""/>
        <a:cs typeface="Arial"/>
      </a:majorFont>
      <a:minorFont>
        <a:latin typeface="Arial"/>
        <a:ea typeface=""/>
        <a:cs typeface="Arial"/>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0" tIns="0" rIns="0" bIns="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CH" sz="17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0" tIns="0" rIns="0" bIns="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CH" sz="17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Uni ZH">
        <a:dk1>
          <a:srgbClr val="000000"/>
        </a:dk1>
        <a:lt1>
          <a:srgbClr val="FFFFFF"/>
        </a:lt1>
        <a:dk2>
          <a:srgbClr val="0028A5"/>
        </a:dk2>
        <a:lt2>
          <a:srgbClr val="808080"/>
        </a:lt2>
        <a:accent1>
          <a:srgbClr val="0028A5"/>
        </a:accent1>
        <a:accent2>
          <a:srgbClr val="A3ADB7"/>
        </a:accent2>
        <a:accent3>
          <a:srgbClr val="DC6027"/>
        </a:accent3>
        <a:accent4>
          <a:srgbClr val="000000"/>
        </a:accent4>
        <a:accent5>
          <a:srgbClr val="AAACCF"/>
        </a:accent5>
        <a:accent6>
          <a:srgbClr val="939CA6"/>
        </a:accent6>
        <a:hlink>
          <a:srgbClr val="DC6027"/>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uzh_praesentation_d</Template>
  <TotalTime>0</TotalTime>
  <Words>1482</Words>
  <Application>Microsoft Office PowerPoint</Application>
  <PresentationFormat>Bildschirmpräsentation (4:3)</PresentationFormat>
  <Paragraphs>431</Paragraphs>
  <Slides>42</Slides>
  <Notes>1</Notes>
  <HiddenSlides>0</HiddenSlides>
  <MMClips>0</MMClips>
  <ScaleCrop>false</ScaleCrop>
  <HeadingPairs>
    <vt:vector size="6" baseType="variant">
      <vt:variant>
        <vt:lpstr>Verwendete Schriftarten</vt:lpstr>
      </vt:variant>
      <vt:variant>
        <vt:i4>1</vt:i4>
      </vt:variant>
      <vt:variant>
        <vt:lpstr>Design</vt:lpstr>
      </vt:variant>
      <vt:variant>
        <vt:i4>1</vt:i4>
      </vt:variant>
      <vt:variant>
        <vt:lpstr>Folientitel</vt:lpstr>
      </vt:variant>
      <vt:variant>
        <vt:i4>42</vt:i4>
      </vt:variant>
    </vt:vector>
  </HeadingPairs>
  <TitlesOfParts>
    <vt:vector size="44" baseType="lpstr">
      <vt:lpstr>Arial</vt:lpstr>
      <vt:lpstr>uzh_praesentation_d</vt:lpstr>
      <vt:lpstr>Cognitive load in interpreting and translation (CLINT)</vt:lpstr>
      <vt:lpstr>Inhaltsverzeichnis</vt:lpstr>
      <vt:lpstr>Theoretischer Hintergrund</vt:lpstr>
      <vt:lpstr>ELF Beispiele</vt:lpstr>
      <vt:lpstr>Fragestellung und Hypothesen</vt:lpstr>
      <vt:lpstr>Stichprobe</vt:lpstr>
      <vt:lpstr>Methoden</vt:lpstr>
      <vt:lpstr>Paradigma Übersetzer</vt:lpstr>
      <vt:lpstr>Lesen</vt:lpstr>
      <vt:lpstr>Lesen</vt:lpstr>
      <vt:lpstr>Textpräsentation</vt:lpstr>
      <vt:lpstr>Übersetzen – Satz für Satz</vt:lpstr>
      <vt:lpstr>Übersetzen – Satz für Satz</vt:lpstr>
      <vt:lpstr>Ablauf Übersetzerparadigma</vt:lpstr>
      <vt:lpstr>Zeitberechnung</vt:lpstr>
      <vt:lpstr>Randomisierung</vt:lpstr>
      <vt:lpstr>Auswertung Übersetzungsparadigma </vt:lpstr>
      <vt:lpstr>Offenes im Übersetzerparadigma</vt:lpstr>
      <vt:lpstr>Offenes</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Bridging the Gap between Perceptual and Cognitive Perspectives on Absolute Pitch</dc:title>
  <dc:creator>Matthias Kobi</dc:creator>
  <dc:description>Vorlage uzh_praesentation_d MSO2007 v1 7.5.2010</dc:description>
  <cp:lastModifiedBy>matthias.kobi@uzh.ch</cp:lastModifiedBy>
  <cp:revision>72</cp:revision>
  <dcterms:created xsi:type="dcterms:W3CDTF">2015-04-07T21:47:11Z</dcterms:created>
  <dcterms:modified xsi:type="dcterms:W3CDTF">2018-12-06T08:48:40Z</dcterms:modified>
</cp:coreProperties>
</file>