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305" r:id="rId3"/>
    <p:sldId id="306" r:id="rId4"/>
    <p:sldId id="273" r:id="rId5"/>
    <p:sldId id="274" r:id="rId6"/>
    <p:sldId id="307" r:id="rId7"/>
    <p:sldId id="275" r:id="rId8"/>
    <p:sldId id="302" r:id="rId9"/>
    <p:sldId id="272" r:id="rId10"/>
    <p:sldId id="277" r:id="rId11"/>
    <p:sldId id="278" r:id="rId12"/>
    <p:sldId id="308" r:id="rId13"/>
    <p:sldId id="309" r:id="rId14"/>
  </p:sldIdLst>
  <p:sldSz cx="9144000" cy="6858000" type="screen4x3"/>
  <p:notesSz cx="6400800" cy="8686800"/>
  <p:defaultTextStyle>
    <a:defPPr>
      <a:defRPr lang="de-CH"/>
    </a:defPPr>
    <a:lvl1pPr algn="l" rtl="0" fontAlgn="base">
      <a:spcBef>
        <a:spcPct val="0"/>
      </a:spcBef>
      <a:spcAft>
        <a:spcPct val="0"/>
      </a:spcAft>
      <a:defRPr sz="1700" kern="1200">
        <a:solidFill>
          <a:schemeClr val="tx1"/>
        </a:solidFill>
        <a:latin typeface="Arial" charset="0"/>
        <a:ea typeface="+mn-ea"/>
        <a:cs typeface="Arial" charset="0"/>
      </a:defRPr>
    </a:lvl1pPr>
    <a:lvl2pPr marL="457200" algn="l" rtl="0" fontAlgn="base">
      <a:spcBef>
        <a:spcPct val="0"/>
      </a:spcBef>
      <a:spcAft>
        <a:spcPct val="0"/>
      </a:spcAft>
      <a:defRPr sz="1700" kern="1200">
        <a:solidFill>
          <a:schemeClr val="tx1"/>
        </a:solidFill>
        <a:latin typeface="Arial" charset="0"/>
        <a:ea typeface="+mn-ea"/>
        <a:cs typeface="Arial" charset="0"/>
      </a:defRPr>
    </a:lvl2pPr>
    <a:lvl3pPr marL="914400" algn="l" rtl="0" fontAlgn="base">
      <a:spcBef>
        <a:spcPct val="0"/>
      </a:spcBef>
      <a:spcAft>
        <a:spcPct val="0"/>
      </a:spcAft>
      <a:defRPr sz="1700" kern="1200">
        <a:solidFill>
          <a:schemeClr val="tx1"/>
        </a:solidFill>
        <a:latin typeface="Arial" charset="0"/>
        <a:ea typeface="+mn-ea"/>
        <a:cs typeface="Arial" charset="0"/>
      </a:defRPr>
    </a:lvl3pPr>
    <a:lvl4pPr marL="1371600" algn="l" rtl="0" fontAlgn="base">
      <a:spcBef>
        <a:spcPct val="0"/>
      </a:spcBef>
      <a:spcAft>
        <a:spcPct val="0"/>
      </a:spcAft>
      <a:defRPr sz="1700" kern="1200">
        <a:solidFill>
          <a:schemeClr val="tx1"/>
        </a:solidFill>
        <a:latin typeface="Arial" charset="0"/>
        <a:ea typeface="+mn-ea"/>
        <a:cs typeface="Arial" charset="0"/>
      </a:defRPr>
    </a:lvl4pPr>
    <a:lvl5pPr marL="1828800" algn="l" rtl="0" fontAlgn="base">
      <a:spcBef>
        <a:spcPct val="0"/>
      </a:spcBef>
      <a:spcAft>
        <a:spcPct val="0"/>
      </a:spcAft>
      <a:defRPr sz="1700" kern="1200">
        <a:solidFill>
          <a:schemeClr val="tx1"/>
        </a:solidFill>
        <a:latin typeface="Arial" charset="0"/>
        <a:ea typeface="+mn-ea"/>
        <a:cs typeface="Arial" charset="0"/>
      </a:defRPr>
    </a:lvl5pPr>
    <a:lvl6pPr marL="2286000" algn="l" defTabSz="914400" rtl="0" eaLnBrk="1" latinLnBrk="0" hangingPunct="1">
      <a:defRPr sz="1700" kern="1200">
        <a:solidFill>
          <a:schemeClr val="tx1"/>
        </a:solidFill>
        <a:latin typeface="Arial" charset="0"/>
        <a:ea typeface="+mn-ea"/>
        <a:cs typeface="Arial" charset="0"/>
      </a:defRPr>
    </a:lvl6pPr>
    <a:lvl7pPr marL="2743200" algn="l" defTabSz="914400" rtl="0" eaLnBrk="1" latinLnBrk="0" hangingPunct="1">
      <a:defRPr sz="1700" kern="1200">
        <a:solidFill>
          <a:schemeClr val="tx1"/>
        </a:solidFill>
        <a:latin typeface="Arial" charset="0"/>
        <a:ea typeface="+mn-ea"/>
        <a:cs typeface="Arial" charset="0"/>
      </a:defRPr>
    </a:lvl7pPr>
    <a:lvl8pPr marL="3200400" algn="l" defTabSz="914400" rtl="0" eaLnBrk="1" latinLnBrk="0" hangingPunct="1">
      <a:defRPr sz="1700" kern="1200">
        <a:solidFill>
          <a:schemeClr val="tx1"/>
        </a:solidFill>
        <a:latin typeface="Arial" charset="0"/>
        <a:ea typeface="+mn-ea"/>
        <a:cs typeface="Arial" charset="0"/>
      </a:defRPr>
    </a:lvl8pPr>
    <a:lvl9pPr marL="3657600" algn="l" defTabSz="914400" rtl="0" eaLnBrk="1" latinLnBrk="0" hangingPunct="1">
      <a:defRPr sz="17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799">
          <p15:clr>
            <a:srgbClr val="A4A3A4"/>
          </p15:clr>
        </p15:guide>
        <p15:guide id="2" orient="horz" pos="4110">
          <p15:clr>
            <a:srgbClr val="A4A3A4"/>
          </p15:clr>
        </p15:guide>
        <p15:guide id="3" orient="horz" pos="1389">
          <p15:clr>
            <a:srgbClr val="A4A3A4"/>
          </p15:clr>
        </p15:guide>
        <p15:guide id="4" orient="horz" pos="3838">
          <p15:clr>
            <a:srgbClr val="A4A3A4"/>
          </p15:clr>
        </p15:guide>
        <p15:guide id="5" orient="horz" pos="709">
          <p15:clr>
            <a:srgbClr val="A4A3A4"/>
          </p15:clr>
        </p15:guide>
        <p15:guide id="6" pos="567">
          <p15:clr>
            <a:srgbClr val="A4A3A4"/>
          </p15:clr>
        </p15:guide>
        <p15:guide id="7" pos="519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2" autoAdjust="0"/>
  </p:normalViewPr>
  <p:slideViewPr>
    <p:cSldViewPr snapToObjects="1" showGuides="1">
      <p:cViewPr varScale="1">
        <p:scale>
          <a:sx n="80" d="100"/>
          <a:sy n="80" d="100"/>
        </p:scale>
        <p:origin x="96" y="840"/>
      </p:cViewPr>
      <p:guideLst>
        <p:guide orient="horz" pos="799"/>
        <p:guide orient="horz" pos="4110"/>
        <p:guide orient="horz" pos="1389"/>
        <p:guide orient="horz" pos="3838"/>
        <p:guide orient="horz" pos="709"/>
        <p:guide pos="567"/>
        <p:guide pos="519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773363" cy="433388"/>
          </a:xfrm>
          <a:prstGeom prst="rect">
            <a:avLst/>
          </a:prstGeom>
          <a:noFill/>
          <a:ln w="9525">
            <a:noFill/>
            <a:miter lim="800000"/>
            <a:headEnd/>
            <a:tailEnd/>
          </a:ln>
          <a:effectLst/>
        </p:spPr>
        <p:txBody>
          <a:bodyPr vert="horz" wrap="square" lIns="86211" tIns="43106" rIns="86211" bIns="43106" numCol="1" anchor="t" anchorCtr="0" compatLnSpc="1">
            <a:prstTxWarp prst="textNoShape">
              <a:avLst/>
            </a:prstTxWarp>
          </a:bodyPr>
          <a:lstStyle>
            <a:lvl1pPr defTabSz="862013">
              <a:defRPr sz="1100"/>
            </a:lvl1pPr>
          </a:lstStyle>
          <a:p>
            <a:endParaRPr lang="de-CH"/>
          </a:p>
        </p:txBody>
      </p:sp>
      <p:sp>
        <p:nvSpPr>
          <p:cNvPr id="5123" name="Rectangle 3"/>
          <p:cNvSpPr>
            <a:spLocks noGrp="1" noChangeArrowheads="1"/>
          </p:cNvSpPr>
          <p:nvPr>
            <p:ph type="dt" idx="1"/>
          </p:nvPr>
        </p:nvSpPr>
        <p:spPr bwMode="auto">
          <a:xfrm>
            <a:off x="3625850" y="0"/>
            <a:ext cx="2773363" cy="433388"/>
          </a:xfrm>
          <a:prstGeom prst="rect">
            <a:avLst/>
          </a:prstGeom>
          <a:noFill/>
          <a:ln w="9525">
            <a:noFill/>
            <a:miter lim="800000"/>
            <a:headEnd/>
            <a:tailEnd/>
          </a:ln>
          <a:effectLst/>
        </p:spPr>
        <p:txBody>
          <a:bodyPr vert="horz" wrap="square" lIns="86211" tIns="43106" rIns="86211" bIns="43106" numCol="1" anchor="t" anchorCtr="0" compatLnSpc="1">
            <a:prstTxWarp prst="textNoShape">
              <a:avLst/>
            </a:prstTxWarp>
          </a:bodyPr>
          <a:lstStyle>
            <a:lvl1pPr algn="r" defTabSz="862013">
              <a:defRPr sz="1100"/>
            </a:lvl1pPr>
          </a:lstStyle>
          <a:p>
            <a:endParaRPr lang="de-CH"/>
          </a:p>
        </p:txBody>
      </p:sp>
      <p:sp>
        <p:nvSpPr>
          <p:cNvPr id="5124" name="Rectangle 4"/>
          <p:cNvSpPr>
            <a:spLocks noGrp="1" noRot="1" noChangeAspect="1" noChangeArrowheads="1" noTextEdit="1"/>
          </p:cNvSpPr>
          <p:nvPr>
            <p:ph type="sldImg" idx="2"/>
          </p:nvPr>
        </p:nvSpPr>
        <p:spPr bwMode="auto">
          <a:xfrm>
            <a:off x="1030288" y="652463"/>
            <a:ext cx="4341812" cy="3255962"/>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639763" y="4125913"/>
            <a:ext cx="5121275" cy="3908425"/>
          </a:xfrm>
          <a:prstGeom prst="rect">
            <a:avLst/>
          </a:prstGeom>
          <a:noFill/>
          <a:ln w="9525">
            <a:noFill/>
            <a:miter lim="800000"/>
            <a:headEnd/>
            <a:tailEnd/>
          </a:ln>
          <a:effectLst/>
        </p:spPr>
        <p:txBody>
          <a:bodyPr vert="horz" wrap="square" lIns="86211" tIns="43106" rIns="86211" bIns="43106" numCol="1" anchor="t" anchorCtr="0" compatLnSpc="1">
            <a:prstTxWarp prst="textNoShape">
              <a:avLst/>
            </a:prstTxWarp>
          </a:bodyPr>
          <a:lstStyle/>
          <a:p>
            <a:pPr lvl="0"/>
            <a:r>
              <a:rPr lang="de-CH"/>
              <a:t>Textmasterformate durch Klicken bearbeiten</a:t>
            </a:r>
          </a:p>
          <a:p>
            <a:pPr lvl="1"/>
            <a:r>
              <a:rPr lang="de-CH"/>
              <a:t>Zweite Ebene</a:t>
            </a:r>
          </a:p>
          <a:p>
            <a:pPr lvl="2"/>
            <a:r>
              <a:rPr lang="de-CH"/>
              <a:t>Dritte Ebene</a:t>
            </a:r>
          </a:p>
          <a:p>
            <a:pPr lvl="3"/>
            <a:r>
              <a:rPr lang="de-CH"/>
              <a:t>Vierte Ebene</a:t>
            </a:r>
          </a:p>
          <a:p>
            <a:pPr lvl="4"/>
            <a:r>
              <a:rPr lang="de-CH"/>
              <a:t>Fünfte Ebene</a:t>
            </a:r>
          </a:p>
        </p:txBody>
      </p:sp>
      <p:sp>
        <p:nvSpPr>
          <p:cNvPr id="5126" name="Rectangle 6"/>
          <p:cNvSpPr>
            <a:spLocks noGrp="1" noChangeArrowheads="1"/>
          </p:cNvSpPr>
          <p:nvPr>
            <p:ph type="ftr" sz="quarter" idx="4"/>
          </p:nvPr>
        </p:nvSpPr>
        <p:spPr bwMode="auto">
          <a:xfrm>
            <a:off x="0" y="8251825"/>
            <a:ext cx="2773363" cy="433388"/>
          </a:xfrm>
          <a:prstGeom prst="rect">
            <a:avLst/>
          </a:prstGeom>
          <a:noFill/>
          <a:ln w="9525">
            <a:noFill/>
            <a:miter lim="800000"/>
            <a:headEnd/>
            <a:tailEnd/>
          </a:ln>
          <a:effectLst/>
        </p:spPr>
        <p:txBody>
          <a:bodyPr vert="horz" wrap="square" lIns="86211" tIns="43106" rIns="86211" bIns="43106" numCol="1" anchor="b" anchorCtr="0" compatLnSpc="1">
            <a:prstTxWarp prst="textNoShape">
              <a:avLst/>
            </a:prstTxWarp>
          </a:bodyPr>
          <a:lstStyle>
            <a:lvl1pPr defTabSz="862013">
              <a:defRPr sz="1100"/>
            </a:lvl1pPr>
          </a:lstStyle>
          <a:p>
            <a:endParaRPr lang="de-CH"/>
          </a:p>
        </p:txBody>
      </p:sp>
      <p:sp>
        <p:nvSpPr>
          <p:cNvPr id="5127" name="Rectangle 7"/>
          <p:cNvSpPr>
            <a:spLocks noGrp="1" noChangeArrowheads="1"/>
          </p:cNvSpPr>
          <p:nvPr>
            <p:ph type="sldNum" sz="quarter" idx="5"/>
          </p:nvPr>
        </p:nvSpPr>
        <p:spPr bwMode="auto">
          <a:xfrm>
            <a:off x="3625850" y="8251825"/>
            <a:ext cx="2773363" cy="433388"/>
          </a:xfrm>
          <a:prstGeom prst="rect">
            <a:avLst/>
          </a:prstGeom>
          <a:noFill/>
          <a:ln w="9525">
            <a:noFill/>
            <a:miter lim="800000"/>
            <a:headEnd/>
            <a:tailEnd/>
          </a:ln>
          <a:effectLst/>
        </p:spPr>
        <p:txBody>
          <a:bodyPr vert="horz" wrap="square" lIns="86211" tIns="43106" rIns="86211" bIns="43106" numCol="1" anchor="b" anchorCtr="0" compatLnSpc="1">
            <a:prstTxWarp prst="textNoShape">
              <a:avLst/>
            </a:prstTxWarp>
          </a:bodyPr>
          <a:lstStyle>
            <a:lvl1pPr algn="r" defTabSz="862013">
              <a:defRPr sz="1100"/>
            </a:lvl1pPr>
          </a:lstStyle>
          <a:p>
            <a:fld id="{16F90109-4F21-4BBC-B978-135A6ECFD136}" type="slidenum">
              <a:rPr lang="de-CH"/>
              <a:pPr/>
              <a:t>‹Nr.›</a:t>
            </a:fld>
            <a:endParaRPr lang="de-CH"/>
          </a:p>
        </p:txBody>
      </p:sp>
    </p:spTree>
    <p:extLst>
      <p:ext uri="{BB962C8B-B14F-4D97-AF65-F5344CB8AC3E}">
        <p14:creationId xmlns:p14="http://schemas.microsoft.com/office/powerpoint/2010/main" val="136934697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6F90109-4F21-4BBC-B978-135A6ECFD136}" type="slidenum">
              <a:rPr lang="de-CH" smtClean="0"/>
              <a:pPr/>
              <a:t>1</a:t>
            </a:fld>
            <a:endParaRPr lang="de-CH"/>
          </a:p>
        </p:txBody>
      </p:sp>
    </p:spTree>
    <p:extLst>
      <p:ext uri="{BB962C8B-B14F-4D97-AF65-F5344CB8AC3E}">
        <p14:creationId xmlns:p14="http://schemas.microsoft.com/office/powerpoint/2010/main" val="32617915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00113" y="1989138"/>
            <a:ext cx="7343775" cy="1295400"/>
          </a:xfrm>
        </p:spPr>
        <p:txBody>
          <a:bodyPr/>
          <a:lstStyle>
            <a:lvl1pPr>
              <a:defRPr sz="3900">
                <a:solidFill>
                  <a:schemeClr val="tx2"/>
                </a:solidFill>
              </a:defRPr>
            </a:lvl1pPr>
          </a:lstStyle>
          <a:p>
            <a:r>
              <a:rPr lang="de-DE"/>
              <a:t>Titelmasterformat durch Klicken bearbeiten</a:t>
            </a:r>
            <a:endParaRPr lang="de-CH" dirty="0"/>
          </a:p>
        </p:txBody>
      </p:sp>
      <p:sp>
        <p:nvSpPr>
          <p:cNvPr id="4099" name="Rectangle 3"/>
          <p:cNvSpPr>
            <a:spLocks noGrp="1" noChangeArrowheads="1"/>
          </p:cNvSpPr>
          <p:nvPr>
            <p:ph type="subTitle" idx="1"/>
          </p:nvPr>
        </p:nvSpPr>
        <p:spPr>
          <a:xfrm>
            <a:off x="900113" y="3429000"/>
            <a:ext cx="7343775" cy="1752600"/>
          </a:xfrm>
        </p:spPr>
        <p:txBody>
          <a:bodyPr/>
          <a:lstStyle>
            <a:lvl1pPr>
              <a:defRPr/>
            </a:lvl1pPr>
          </a:lstStyle>
          <a:p>
            <a:r>
              <a:rPr lang="de-DE"/>
              <a:t>Formatvorlage des Untertitelmasters durch Klicken bearbeiten</a:t>
            </a:r>
            <a:endParaRPr lang="de-CH"/>
          </a:p>
        </p:txBody>
      </p:sp>
      <p:sp>
        <p:nvSpPr>
          <p:cNvPr id="4100" name="Rectangle 4"/>
          <p:cNvSpPr>
            <a:spLocks noGrp="1" noChangeArrowheads="1"/>
          </p:cNvSpPr>
          <p:nvPr>
            <p:ph type="dt" sz="half" idx="2"/>
          </p:nvPr>
        </p:nvSpPr>
        <p:spPr>
          <a:xfrm>
            <a:off x="900113" y="6524625"/>
            <a:ext cx="2133600" cy="215900"/>
          </a:xfrm>
        </p:spPr>
        <p:txBody>
          <a:bodyPr/>
          <a:lstStyle>
            <a:lvl1pPr>
              <a:defRPr/>
            </a:lvl1pPr>
          </a:lstStyle>
          <a:p>
            <a:r>
              <a:rPr lang="de-DE" dirty="0"/>
              <a:t>23.10.2018</a:t>
            </a:r>
            <a:endParaRPr lang="de-CH" dirty="0"/>
          </a:p>
        </p:txBody>
      </p:sp>
      <p:sp>
        <p:nvSpPr>
          <p:cNvPr id="4102" name="Rectangle 6"/>
          <p:cNvSpPr>
            <a:spLocks noGrp="1" noChangeArrowheads="1"/>
          </p:cNvSpPr>
          <p:nvPr>
            <p:ph type="sldNum" sz="quarter" idx="4"/>
          </p:nvPr>
        </p:nvSpPr>
        <p:spPr>
          <a:xfrm>
            <a:off x="6399213" y="6524625"/>
            <a:ext cx="1844675" cy="215900"/>
          </a:xfrm>
        </p:spPr>
        <p:txBody>
          <a:bodyPr/>
          <a:lstStyle>
            <a:lvl1pPr>
              <a:defRPr/>
            </a:lvl1pPr>
          </a:lstStyle>
          <a:p>
            <a:r>
              <a:rPr lang="de-CH"/>
              <a:t>Seite </a:t>
            </a:r>
            <a:fld id="{095A06C1-A939-4FDB-AEB0-B3358448343A}" type="slidenum">
              <a:rPr lang="de-CH"/>
              <a:pPr/>
              <a:t>‹Nr.›</a:t>
            </a:fld>
            <a:endParaRPr lang="de-CH"/>
          </a:p>
        </p:txBody>
      </p:sp>
      <p:pic>
        <p:nvPicPr>
          <p:cNvPr id="4103" name="Picture 7" descr="uzh_logo_d_pos_grau_1mm"/>
          <p:cNvPicPr preferRelativeResize="0">
            <a:picLocks noChangeAspect="1" noChangeArrowheads="1"/>
          </p:cNvPicPr>
          <p:nvPr userDrawn="1"/>
        </p:nvPicPr>
        <p:blipFill>
          <a:blip r:embed="rId2" cstate="print"/>
          <a:srcRect/>
          <a:stretch>
            <a:fillRect/>
          </a:stretch>
        </p:blipFill>
        <p:spPr bwMode="auto">
          <a:xfrm>
            <a:off x="161925" y="142875"/>
            <a:ext cx="1868488" cy="684213"/>
          </a:xfrm>
          <a:prstGeom prst="rect">
            <a:avLst/>
          </a:prstGeom>
          <a:noFill/>
        </p:spPr>
      </p:pic>
      <p:sp>
        <p:nvSpPr>
          <p:cNvPr id="4104" name="Line 8"/>
          <p:cNvSpPr>
            <a:spLocks noChangeShapeType="1"/>
          </p:cNvSpPr>
          <p:nvPr userDrawn="1"/>
        </p:nvSpPr>
        <p:spPr bwMode="auto">
          <a:xfrm>
            <a:off x="0" y="1125538"/>
            <a:ext cx="9144000" cy="0"/>
          </a:xfrm>
          <a:prstGeom prst="line">
            <a:avLst/>
          </a:prstGeom>
          <a:noFill/>
          <a:ln w="15875">
            <a:solidFill>
              <a:schemeClr val="accent2"/>
            </a:solidFill>
            <a:round/>
            <a:headEnd/>
            <a:tailEnd/>
          </a:ln>
          <a:effectLst/>
        </p:spPr>
        <p:txBody>
          <a:bodyPr/>
          <a:lstStyle/>
          <a:p>
            <a:endParaRPr lang="de-CH"/>
          </a:p>
        </p:txBody>
      </p:sp>
      <p:sp>
        <p:nvSpPr>
          <p:cNvPr id="4105" name="Text Box 9"/>
          <p:cNvSpPr txBox="1">
            <a:spLocks noChangeArrowheads="1"/>
          </p:cNvSpPr>
          <p:nvPr userDrawn="1"/>
        </p:nvSpPr>
        <p:spPr bwMode="auto">
          <a:xfrm>
            <a:off x="900113" y="852488"/>
            <a:ext cx="7343775" cy="227012"/>
          </a:xfrm>
          <a:prstGeom prst="rect">
            <a:avLst/>
          </a:prstGeom>
          <a:noFill/>
          <a:ln w="9525">
            <a:noFill/>
            <a:miter lim="800000"/>
            <a:headEnd/>
            <a:tailEnd/>
          </a:ln>
          <a:effectLst/>
        </p:spPr>
        <p:txBody>
          <a:bodyPr lIns="0" tIns="36000" rIns="0" bIns="0"/>
          <a:lstStyle/>
          <a:p>
            <a:pPr>
              <a:spcBef>
                <a:spcPct val="50000"/>
              </a:spcBef>
            </a:pPr>
            <a:r>
              <a:rPr lang="de-CH" sz="1400" b="1" dirty="0"/>
              <a:t>Lehrstuhl für Neuropsychologie</a:t>
            </a:r>
            <a:endParaRPr lang="de-CH" sz="1400" b="1" baseline="0"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Kapitel">
    <p:spTree>
      <p:nvGrpSpPr>
        <p:cNvPr id="1" name=""/>
        <p:cNvGrpSpPr/>
        <p:nvPr/>
      </p:nvGrpSpPr>
      <p:grpSpPr>
        <a:xfrm>
          <a:off x="0" y="0"/>
          <a:ext cx="0" cy="0"/>
          <a:chOff x="0" y="0"/>
          <a:chExt cx="0" cy="0"/>
        </a:xfrm>
      </p:grpSpPr>
      <p:sp>
        <p:nvSpPr>
          <p:cNvPr id="7" name="Rechteck 6"/>
          <p:cNvSpPr/>
          <p:nvPr userDrawn="1"/>
        </p:nvSpPr>
        <p:spPr bwMode="gray">
          <a:xfrm>
            <a:off x="0" y="1125538"/>
            <a:ext cx="9144000" cy="5732462"/>
          </a:xfrm>
          <a:prstGeom prst="rect">
            <a:avLst/>
          </a:prstGeom>
          <a:solidFill>
            <a:schemeClr val="accent3"/>
          </a:solidFill>
          <a:ln w="9525"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1700" b="0" i="0" u="none" strike="noStrike" cap="none" normalizeH="0" baseline="0">
              <a:ln>
                <a:noFill/>
              </a:ln>
              <a:solidFill>
                <a:schemeClr val="tx1"/>
              </a:solidFill>
              <a:effectLst/>
              <a:latin typeface="Arial" charset="0"/>
              <a:cs typeface="Arial" charset="0"/>
            </a:endParaRPr>
          </a:p>
        </p:txBody>
      </p:sp>
      <p:sp>
        <p:nvSpPr>
          <p:cNvPr id="2" name="Titel 1"/>
          <p:cNvSpPr>
            <a:spLocks noGrp="1"/>
          </p:cNvSpPr>
          <p:nvPr>
            <p:ph type="title"/>
          </p:nvPr>
        </p:nvSpPr>
        <p:spPr bwMode="gray">
          <a:solidFill>
            <a:schemeClr val="accent3"/>
          </a:solidFill>
        </p:spPr>
        <p:txBody>
          <a:bodyPr/>
          <a:lstStyle>
            <a:lvl1pPr>
              <a:defRPr>
                <a:solidFill>
                  <a:schemeClr val="bg1"/>
                </a:solidFill>
              </a:defRPr>
            </a:lvl1pPr>
          </a:lstStyle>
          <a:p>
            <a:r>
              <a:rPr lang="de-DE"/>
              <a:t>Titelmasterformat durch Klicken bearbeiten</a:t>
            </a:r>
            <a:endParaRPr lang="de-CH"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p:txBody>
          <a:bodyPr/>
          <a:lstStyle>
            <a:lvl1pPr>
              <a:defRPr/>
            </a:lvl1pPr>
          </a:lstStyle>
          <a:p>
            <a:r>
              <a:rPr lang="de-DE" dirty="0"/>
              <a:t>23.10.2018</a:t>
            </a:r>
            <a:endParaRPr lang="de-CH" dirty="0"/>
          </a:p>
        </p:txBody>
      </p:sp>
      <p:sp>
        <p:nvSpPr>
          <p:cNvPr id="5" name="Fußzeilenplatzhalter 4"/>
          <p:cNvSpPr>
            <a:spLocks noGrp="1"/>
          </p:cNvSpPr>
          <p:nvPr>
            <p:ph type="ftr" sz="quarter" idx="11"/>
          </p:nvPr>
        </p:nvSpPr>
        <p:spPr/>
        <p:txBody>
          <a:bodyPr/>
          <a:lstStyle>
            <a:lvl1pPr>
              <a:defRPr/>
            </a:lvl1pPr>
          </a:lstStyle>
          <a:p>
            <a:r>
              <a:rPr lang="de-CH" dirty="0"/>
              <a:t>ARGZ Präsentation: Michael Boos und Matthias Kobi</a:t>
            </a:r>
          </a:p>
        </p:txBody>
      </p:sp>
      <p:sp>
        <p:nvSpPr>
          <p:cNvPr id="6" name="Foliennummernplatzhalter 5"/>
          <p:cNvSpPr>
            <a:spLocks noGrp="1"/>
          </p:cNvSpPr>
          <p:nvPr>
            <p:ph type="sldNum" sz="quarter" idx="12"/>
          </p:nvPr>
        </p:nvSpPr>
        <p:spPr/>
        <p:txBody>
          <a:bodyPr/>
          <a:lstStyle>
            <a:lvl1pPr>
              <a:defRPr/>
            </a:lvl1pPr>
          </a:lstStyle>
          <a:p>
            <a:r>
              <a:rPr lang="de-CH"/>
              <a:t>Seite </a:t>
            </a:r>
            <a:fld id="{298DDF54-96CA-4706-AFE9-54D71408EAE8}" type="slidenum">
              <a:rPr lang="de-CH"/>
              <a:pPr/>
              <a:t>‹Nr.›</a:t>
            </a:fld>
            <a:endParaRPr lang="de-CH"/>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Inhalt 2sp">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idx="1"/>
          </p:nvPr>
        </p:nvSpPr>
        <p:spPr>
          <a:xfrm>
            <a:off x="900113" y="2205038"/>
            <a:ext cx="3529011" cy="3887787"/>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4" name="Datumsplatzhalter 3"/>
          <p:cNvSpPr>
            <a:spLocks noGrp="1"/>
          </p:cNvSpPr>
          <p:nvPr>
            <p:ph type="dt" sz="half" idx="10"/>
          </p:nvPr>
        </p:nvSpPr>
        <p:spPr/>
        <p:txBody>
          <a:bodyPr/>
          <a:lstStyle>
            <a:lvl1pPr>
              <a:defRPr/>
            </a:lvl1pPr>
          </a:lstStyle>
          <a:p>
            <a:r>
              <a:rPr lang="de-DE" dirty="0"/>
              <a:t>23.10.2018</a:t>
            </a:r>
            <a:endParaRPr lang="de-CH" dirty="0"/>
          </a:p>
        </p:txBody>
      </p:sp>
      <p:sp>
        <p:nvSpPr>
          <p:cNvPr id="5" name="Fußzeilenplatzhalter 4"/>
          <p:cNvSpPr>
            <a:spLocks noGrp="1"/>
          </p:cNvSpPr>
          <p:nvPr>
            <p:ph type="ftr" sz="quarter" idx="11"/>
          </p:nvPr>
        </p:nvSpPr>
        <p:spPr/>
        <p:txBody>
          <a:bodyPr/>
          <a:lstStyle>
            <a:lvl1pPr>
              <a:defRPr/>
            </a:lvl1pPr>
          </a:lstStyle>
          <a:p>
            <a:r>
              <a:rPr lang="de-CH" dirty="0"/>
              <a:t>ARGZ Präsentation: Michael Boos und Matthias Kobi</a:t>
            </a:r>
          </a:p>
        </p:txBody>
      </p:sp>
      <p:sp>
        <p:nvSpPr>
          <p:cNvPr id="6" name="Foliennummernplatzhalter 5"/>
          <p:cNvSpPr>
            <a:spLocks noGrp="1"/>
          </p:cNvSpPr>
          <p:nvPr>
            <p:ph type="sldNum" sz="quarter" idx="12"/>
          </p:nvPr>
        </p:nvSpPr>
        <p:spPr/>
        <p:txBody>
          <a:bodyPr/>
          <a:lstStyle>
            <a:lvl1pPr>
              <a:defRPr/>
            </a:lvl1pPr>
          </a:lstStyle>
          <a:p>
            <a:r>
              <a:rPr lang="de-CH"/>
              <a:t>Seite </a:t>
            </a:r>
            <a:fld id="{298DDF54-96CA-4706-AFE9-54D71408EAE8}" type="slidenum">
              <a:rPr lang="de-CH"/>
              <a:pPr/>
              <a:t>‹Nr.›</a:t>
            </a:fld>
            <a:endParaRPr lang="de-CH"/>
          </a:p>
        </p:txBody>
      </p:sp>
      <p:sp>
        <p:nvSpPr>
          <p:cNvPr id="8" name="Inhaltsplatzhalter 7"/>
          <p:cNvSpPr>
            <a:spLocks noGrp="1"/>
          </p:cNvSpPr>
          <p:nvPr>
            <p:ph sz="quarter" idx="13"/>
          </p:nvPr>
        </p:nvSpPr>
        <p:spPr>
          <a:xfrm>
            <a:off x="4714876" y="2205038"/>
            <a:ext cx="3529012" cy="3887787"/>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Text / Bi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idx="1"/>
          </p:nvPr>
        </p:nvSpPr>
        <p:spPr>
          <a:xfrm>
            <a:off x="900113" y="2205038"/>
            <a:ext cx="3529011" cy="3887787"/>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4" name="Datumsplatzhalter 3"/>
          <p:cNvSpPr>
            <a:spLocks noGrp="1"/>
          </p:cNvSpPr>
          <p:nvPr>
            <p:ph type="dt" sz="half" idx="10"/>
          </p:nvPr>
        </p:nvSpPr>
        <p:spPr/>
        <p:txBody>
          <a:bodyPr/>
          <a:lstStyle>
            <a:lvl1pPr>
              <a:defRPr/>
            </a:lvl1pPr>
          </a:lstStyle>
          <a:p>
            <a:r>
              <a:rPr lang="de-DE" dirty="0"/>
              <a:t>23.10.2018</a:t>
            </a:r>
            <a:endParaRPr lang="de-CH" dirty="0"/>
          </a:p>
        </p:txBody>
      </p:sp>
      <p:sp>
        <p:nvSpPr>
          <p:cNvPr id="5" name="Fußzeilenplatzhalter 4"/>
          <p:cNvSpPr>
            <a:spLocks noGrp="1"/>
          </p:cNvSpPr>
          <p:nvPr>
            <p:ph type="ftr" sz="quarter" idx="11"/>
          </p:nvPr>
        </p:nvSpPr>
        <p:spPr/>
        <p:txBody>
          <a:bodyPr/>
          <a:lstStyle>
            <a:lvl1pPr>
              <a:defRPr/>
            </a:lvl1pPr>
          </a:lstStyle>
          <a:p>
            <a:r>
              <a:rPr lang="de-CH" dirty="0"/>
              <a:t>ARGZ Präsentation: Michael Boos und Matthias Kobi</a:t>
            </a:r>
          </a:p>
        </p:txBody>
      </p:sp>
      <p:sp>
        <p:nvSpPr>
          <p:cNvPr id="6" name="Foliennummernplatzhalter 5"/>
          <p:cNvSpPr>
            <a:spLocks noGrp="1"/>
          </p:cNvSpPr>
          <p:nvPr>
            <p:ph type="sldNum" sz="quarter" idx="12"/>
          </p:nvPr>
        </p:nvSpPr>
        <p:spPr/>
        <p:txBody>
          <a:bodyPr/>
          <a:lstStyle>
            <a:lvl1pPr>
              <a:defRPr/>
            </a:lvl1pPr>
          </a:lstStyle>
          <a:p>
            <a:r>
              <a:rPr lang="de-CH"/>
              <a:t>Seite </a:t>
            </a:r>
            <a:fld id="{298DDF54-96CA-4706-AFE9-54D71408EAE8}" type="slidenum">
              <a:rPr lang="de-CH"/>
              <a:pPr/>
              <a:t>‹Nr.›</a:t>
            </a:fld>
            <a:endParaRPr lang="de-CH"/>
          </a:p>
        </p:txBody>
      </p:sp>
      <p:sp>
        <p:nvSpPr>
          <p:cNvPr id="10" name="Bildplatzhalter 9"/>
          <p:cNvSpPr>
            <a:spLocks noGrp="1"/>
          </p:cNvSpPr>
          <p:nvPr>
            <p:ph type="pic" sz="quarter" idx="13"/>
          </p:nvPr>
        </p:nvSpPr>
        <p:spPr>
          <a:xfrm>
            <a:off x="4716463" y="2205038"/>
            <a:ext cx="3527425" cy="3887787"/>
          </a:xfrm>
        </p:spPr>
        <p:txBody>
          <a:bodyPr/>
          <a:lstStyle/>
          <a:p>
            <a:r>
              <a:rPr lang="de-DE"/>
              <a:t>Bild durch Klicken auf Symbol hinzufügen</a:t>
            </a:r>
            <a:endParaRPr lang="de-CH"/>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und Inhalt (Bild /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3" name="Inhaltsplatzhalter 2"/>
          <p:cNvSpPr>
            <a:spLocks noGrp="1"/>
          </p:cNvSpPr>
          <p:nvPr>
            <p:ph idx="1"/>
          </p:nvPr>
        </p:nvSpPr>
        <p:spPr>
          <a:xfrm>
            <a:off x="4716463" y="2205038"/>
            <a:ext cx="3529011" cy="3887787"/>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4" name="Datumsplatzhalter 3"/>
          <p:cNvSpPr>
            <a:spLocks noGrp="1"/>
          </p:cNvSpPr>
          <p:nvPr>
            <p:ph type="dt" sz="half" idx="10"/>
          </p:nvPr>
        </p:nvSpPr>
        <p:spPr/>
        <p:txBody>
          <a:bodyPr/>
          <a:lstStyle>
            <a:lvl1pPr>
              <a:defRPr/>
            </a:lvl1pPr>
          </a:lstStyle>
          <a:p>
            <a:r>
              <a:rPr lang="de-DE" dirty="0"/>
              <a:t>23.10.2018</a:t>
            </a:r>
            <a:endParaRPr lang="de-CH" dirty="0"/>
          </a:p>
        </p:txBody>
      </p:sp>
      <p:sp>
        <p:nvSpPr>
          <p:cNvPr id="5" name="Fußzeilenplatzhalter 4"/>
          <p:cNvSpPr>
            <a:spLocks noGrp="1"/>
          </p:cNvSpPr>
          <p:nvPr>
            <p:ph type="ftr" sz="quarter" idx="11"/>
          </p:nvPr>
        </p:nvSpPr>
        <p:spPr/>
        <p:txBody>
          <a:bodyPr/>
          <a:lstStyle>
            <a:lvl1pPr>
              <a:defRPr/>
            </a:lvl1pPr>
          </a:lstStyle>
          <a:p>
            <a:r>
              <a:rPr lang="de-CH" dirty="0"/>
              <a:t>ARGZ Präsentation: Michael Boos und Matthias Kobi</a:t>
            </a:r>
          </a:p>
        </p:txBody>
      </p:sp>
      <p:sp>
        <p:nvSpPr>
          <p:cNvPr id="6" name="Foliennummernplatzhalter 5"/>
          <p:cNvSpPr>
            <a:spLocks noGrp="1"/>
          </p:cNvSpPr>
          <p:nvPr>
            <p:ph type="sldNum" sz="quarter" idx="12"/>
          </p:nvPr>
        </p:nvSpPr>
        <p:spPr/>
        <p:txBody>
          <a:bodyPr/>
          <a:lstStyle>
            <a:lvl1pPr>
              <a:defRPr/>
            </a:lvl1pPr>
          </a:lstStyle>
          <a:p>
            <a:r>
              <a:rPr lang="de-CH"/>
              <a:t>Seite </a:t>
            </a:r>
            <a:fld id="{298DDF54-96CA-4706-AFE9-54D71408EAE8}" type="slidenum">
              <a:rPr lang="de-CH"/>
              <a:pPr/>
              <a:t>‹Nr.›</a:t>
            </a:fld>
            <a:endParaRPr lang="de-CH"/>
          </a:p>
        </p:txBody>
      </p:sp>
      <p:sp>
        <p:nvSpPr>
          <p:cNvPr id="10" name="Bildplatzhalter 9"/>
          <p:cNvSpPr>
            <a:spLocks noGrp="1"/>
          </p:cNvSpPr>
          <p:nvPr>
            <p:ph type="pic" sz="quarter" idx="13"/>
          </p:nvPr>
        </p:nvSpPr>
        <p:spPr>
          <a:xfrm>
            <a:off x="900113" y="2205038"/>
            <a:ext cx="3527425" cy="3887787"/>
          </a:xfrm>
        </p:spPr>
        <p:txBody>
          <a:bodyPr/>
          <a:lstStyle/>
          <a:p>
            <a:r>
              <a:rPr lang="de-DE" dirty="0"/>
              <a:t>Bild durch Klicken auf Symbol hinzufügen</a:t>
            </a:r>
            <a:endParaRPr lang="de-CH"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00113" y="1268413"/>
            <a:ext cx="7343775" cy="503237"/>
          </a:xfrm>
          <a:prstGeom prst="rect">
            <a:avLst/>
          </a:prstGeom>
          <a:noFill/>
          <a:ln w="9525">
            <a:noFill/>
            <a:miter lim="800000"/>
            <a:headEnd/>
            <a:tailEnd/>
          </a:ln>
          <a:effectLst/>
        </p:spPr>
        <p:txBody>
          <a:bodyPr vert="horz" wrap="square" lIns="0" tIns="36000" rIns="0" bIns="0" numCol="1" anchor="t" anchorCtr="0" compatLnSpc="1">
            <a:prstTxWarp prst="textNoShape">
              <a:avLst/>
            </a:prstTxWarp>
          </a:bodyPr>
          <a:lstStyle/>
          <a:p>
            <a:pPr lvl="0"/>
            <a:r>
              <a:rPr lang="de-CH" dirty="0"/>
              <a:t>Titelmasterformat durch Klicken bearbeiten</a:t>
            </a:r>
          </a:p>
        </p:txBody>
      </p:sp>
      <p:sp>
        <p:nvSpPr>
          <p:cNvPr id="1027" name="Rectangle 3"/>
          <p:cNvSpPr>
            <a:spLocks noGrp="1" noChangeArrowheads="1"/>
          </p:cNvSpPr>
          <p:nvPr>
            <p:ph type="body" idx="1"/>
          </p:nvPr>
        </p:nvSpPr>
        <p:spPr bwMode="auto">
          <a:xfrm>
            <a:off x="900113" y="2205038"/>
            <a:ext cx="7343775" cy="388778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CH"/>
              <a:t>Textmasterformate durch Klicken bearbeiten</a:t>
            </a:r>
          </a:p>
          <a:p>
            <a:pPr lvl="1"/>
            <a:r>
              <a:rPr lang="de-CH"/>
              <a:t>Zweite Ebene</a:t>
            </a:r>
          </a:p>
          <a:p>
            <a:pPr lvl="2"/>
            <a:r>
              <a:rPr lang="de-CH"/>
              <a:t>Dritte Ebene</a:t>
            </a:r>
          </a:p>
          <a:p>
            <a:pPr lvl="3"/>
            <a:r>
              <a:rPr lang="de-CH"/>
              <a:t>Vierte Ebene</a:t>
            </a:r>
          </a:p>
          <a:p>
            <a:pPr lvl="4"/>
            <a:r>
              <a:rPr lang="de-CH"/>
              <a:t>Fünfte Ebene</a:t>
            </a:r>
          </a:p>
        </p:txBody>
      </p:sp>
      <p:sp>
        <p:nvSpPr>
          <p:cNvPr id="1028" name="Rectangle 4"/>
          <p:cNvSpPr>
            <a:spLocks noGrp="1" noChangeArrowheads="1"/>
          </p:cNvSpPr>
          <p:nvPr>
            <p:ph type="dt" sz="half" idx="2"/>
          </p:nvPr>
        </p:nvSpPr>
        <p:spPr bwMode="auto">
          <a:xfrm>
            <a:off x="900113" y="6524625"/>
            <a:ext cx="935037" cy="2159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lvl1pPr>
          </a:lstStyle>
          <a:p>
            <a:r>
              <a:rPr lang="de-DE" dirty="0"/>
              <a:t>23.10.2018</a:t>
            </a:r>
            <a:endParaRPr lang="de-CH" dirty="0"/>
          </a:p>
        </p:txBody>
      </p:sp>
      <p:sp>
        <p:nvSpPr>
          <p:cNvPr id="1029" name="Rectangle 5"/>
          <p:cNvSpPr>
            <a:spLocks noGrp="1" noChangeArrowheads="1"/>
          </p:cNvSpPr>
          <p:nvPr>
            <p:ph type="ftr" sz="quarter" idx="3"/>
          </p:nvPr>
        </p:nvSpPr>
        <p:spPr bwMode="auto">
          <a:xfrm>
            <a:off x="1908175" y="6524625"/>
            <a:ext cx="5256213" cy="2159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000"/>
            </a:lvl1pPr>
          </a:lstStyle>
          <a:p>
            <a:r>
              <a:rPr lang="de-CH" dirty="0"/>
              <a:t>ARGZ Präsentation: Michael Boos und Matthias Kobi</a:t>
            </a:r>
          </a:p>
        </p:txBody>
      </p:sp>
      <p:sp>
        <p:nvSpPr>
          <p:cNvPr id="1030" name="Rectangle 6"/>
          <p:cNvSpPr>
            <a:spLocks noGrp="1" noChangeArrowheads="1"/>
          </p:cNvSpPr>
          <p:nvPr>
            <p:ph type="sldNum" sz="quarter" idx="4"/>
          </p:nvPr>
        </p:nvSpPr>
        <p:spPr bwMode="auto">
          <a:xfrm>
            <a:off x="7451725" y="6524625"/>
            <a:ext cx="792163" cy="2159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a:lvl1pPr>
          </a:lstStyle>
          <a:p>
            <a:r>
              <a:rPr lang="de-CH"/>
              <a:t>Seite </a:t>
            </a:r>
            <a:fld id="{45B55F50-8663-4465-A6C3-5F55140633EF}" type="slidenum">
              <a:rPr lang="de-CH"/>
              <a:pPr/>
              <a:t>‹Nr.›</a:t>
            </a:fld>
            <a:endParaRPr lang="de-CH"/>
          </a:p>
        </p:txBody>
      </p:sp>
      <p:pic>
        <p:nvPicPr>
          <p:cNvPr id="1031" name="Picture 7" descr="uzh_logo_d_pos_grau_1mm"/>
          <p:cNvPicPr preferRelativeResize="0">
            <a:picLocks noChangeAspect="1" noChangeArrowheads="1"/>
          </p:cNvPicPr>
          <p:nvPr/>
        </p:nvPicPr>
        <p:blipFill>
          <a:blip r:embed="rId8" cstate="print"/>
          <a:srcRect/>
          <a:stretch>
            <a:fillRect/>
          </a:stretch>
        </p:blipFill>
        <p:spPr bwMode="auto">
          <a:xfrm>
            <a:off x="161925" y="142875"/>
            <a:ext cx="1868488" cy="684213"/>
          </a:xfrm>
          <a:prstGeom prst="rect">
            <a:avLst/>
          </a:prstGeom>
          <a:noFill/>
        </p:spPr>
      </p:pic>
      <p:sp>
        <p:nvSpPr>
          <p:cNvPr id="1034" name="Line 10"/>
          <p:cNvSpPr>
            <a:spLocks noChangeShapeType="1"/>
          </p:cNvSpPr>
          <p:nvPr/>
        </p:nvSpPr>
        <p:spPr bwMode="auto">
          <a:xfrm>
            <a:off x="0" y="1125538"/>
            <a:ext cx="9144000" cy="0"/>
          </a:xfrm>
          <a:prstGeom prst="line">
            <a:avLst/>
          </a:prstGeom>
          <a:noFill/>
          <a:ln w="15875">
            <a:solidFill>
              <a:schemeClr val="accent2"/>
            </a:solidFill>
            <a:round/>
            <a:headEnd/>
            <a:tailEnd/>
          </a:ln>
          <a:effectLst/>
        </p:spPr>
        <p:txBody>
          <a:bodyPr/>
          <a:lstStyle/>
          <a:p>
            <a:endParaRPr lang="de-CH"/>
          </a:p>
        </p:txBody>
      </p:sp>
      <p:sp>
        <p:nvSpPr>
          <p:cNvPr id="1035" name="Text Box 11"/>
          <p:cNvSpPr txBox="1">
            <a:spLocks noChangeArrowheads="1"/>
          </p:cNvSpPr>
          <p:nvPr userDrawn="1"/>
        </p:nvSpPr>
        <p:spPr bwMode="auto">
          <a:xfrm>
            <a:off x="900113" y="852488"/>
            <a:ext cx="7343775" cy="227012"/>
          </a:xfrm>
          <a:prstGeom prst="rect">
            <a:avLst/>
          </a:prstGeom>
          <a:noFill/>
          <a:ln w="9525">
            <a:noFill/>
            <a:miter lim="800000"/>
            <a:headEnd/>
            <a:tailEnd/>
          </a:ln>
          <a:effectLst/>
        </p:spPr>
        <p:txBody>
          <a:bodyPr lIns="0" tIns="36000" rIns="0" bIns="0"/>
          <a:lstStyle/>
          <a:p>
            <a:pPr marL="0" marR="0" indent="0" algn="l" defTabSz="914400" rtl="0" eaLnBrk="1" fontAlgn="base" latinLnBrk="0" hangingPunct="1">
              <a:lnSpc>
                <a:spcPct val="100000"/>
              </a:lnSpc>
              <a:spcBef>
                <a:spcPct val="50000"/>
              </a:spcBef>
              <a:spcAft>
                <a:spcPct val="0"/>
              </a:spcAft>
              <a:buClrTx/>
              <a:buSzTx/>
              <a:buFontTx/>
              <a:buNone/>
              <a:tabLst/>
              <a:defRPr/>
            </a:pPr>
            <a:r>
              <a:rPr lang="de-CH" sz="1400" b="1" baseline="0" dirty="0"/>
              <a:t>Lehrstuhl für Neuropsychologie</a:t>
            </a:r>
          </a:p>
          <a:p>
            <a:pPr>
              <a:spcBef>
                <a:spcPct val="50000"/>
              </a:spcBef>
            </a:pPr>
            <a:endParaRPr lang="de-CH" sz="1400" b="1" dirty="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Lst>
  <p:transition spd="slow">
    <p:wipe/>
  </p:transition>
  <p:hf hdr="0"/>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cs typeface="Arial" charset="0"/>
        </a:defRPr>
      </a:lvl2pPr>
      <a:lvl3pPr algn="l" rtl="0" eaLnBrk="1" fontAlgn="base" hangingPunct="1">
        <a:spcBef>
          <a:spcPct val="0"/>
        </a:spcBef>
        <a:spcAft>
          <a:spcPct val="0"/>
        </a:spcAft>
        <a:defRPr sz="2400" b="1">
          <a:solidFill>
            <a:schemeClr val="tx2"/>
          </a:solidFill>
          <a:latin typeface="Arial" charset="0"/>
          <a:cs typeface="Arial" charset="0"/>
        </a:defRPr>
      </a:lvl3pPr>
      <a:lvl4pPr algn="l" rtl="0" eaLnBrk="1" fontAlgn="base" hangingPunct="1">
        <a:spcBef>
          <a:spcPct val="0"/>
        </a:spcBef>
        <a:spcAft>
          <a:spcPct val="0"/>
        </a:spcAft>
        <a:defRPr sz="2400" b="1">
          <a:solidFill>
            <a:schemeClr val="tx2"/>
          </a:solidFill>
          <a:latin typeface="Arial" charset="0"/>
          <a:cs typeface="Arial" charset="0"/>
        </a:defRPr>
      </a:lvl4pPr>
      <a:lvl5pPr algn="l" rtl="0" eaLnBrk="1" fontAlgn="base" hangingPunct="1">
        <a:spcBef>
          <a:spcPct val="0"/>
        </a:spcBef>
        <a:spcAft>
          <a:spcPct val="0"/>
        </a:spcAft>
        <a:defRPr sz="2400" b="1">
          <a:solidFill>
            <a:schemeClr val="tx2"/>
          </a:solidFill>
          <a:latin typeface="Arial" charset="0"/>
          <a:cs typeface="Arial" charset="0"/>
        </a:defRPr>
      </a:lvl5pPr>
      <a:lvl6pPr marL="457200" algn="l" rtl="0" eaLnBrk="1" fontAlgn="base" hangingPunct="1">
        <a:spcBef>
          <a:spcPct val="0"/>
        </a:spcBef>
        <a:spcAft>
          <a:spcPct val="0"/>
        </a:spcAft>
        <a:defRPr sz="2400" b="1">
          <a:solidFill>
            <a:schemeClr val="tx2"/>
          </a:solidFill>
          <a:latin typeface="Arial" charset="0"/>
          <a:cs typeface="Arial" charset="0"/>
        </a:defRPr>
      </a:lvl6pPr>
      <a:lvl7pPr marL="914400" algn="l" rtl="0" eaLnBrk="1" fontAlgn="base" hangingPunct="1">
        <a:spcBef>
          <a:spcPct val="0"/>
        </a:spcBef>
        <a:spcAft>
          <a:spcPct val="0"/>
        </a:spcAft>
        <a:defRPr sz="2400" b="1">
          <a:solidFill>
            <a:schemeClr val="tx2"/>
          </a:solidFill>
          <a:latin typeface="Arial" charset="0"/>
          <a:cs typeface="Arial" charset="0"/>
        </a:defRPr>
      </a:lvl7pPr>
      <a:lvl8pPr marL="1371600" algn="l" rtl="0" eaLnBrk="1" fontAlgn="base" hangingPunct="1">
        <a:spcBef>
          <a:spcPct val="0"/>
        </a:spcBef>
        <a:spcAft>
          <a:spcPct val="0"/>
        </a:spcAft>
        <a:defRPr sz="2400" b="1">
          <a:solidFill>
            <a:schemeClr val="tx2"/>
          </a:solidFill>
          <a:latin typeface="Arial" charset="0"/>
          <a:cs typeface="Arial" charset="0"/>
        </a:defRPr>
      </a:lvl8pPr>
      <a:lvl9pPr marL="1828800" algn="l" rtl="0" eaLnBrk="1" fontAlgn="base" hangingPunct="1">
        <a:spcBef>
          <a:spcPct val="0"/>
        </a:spcBef>
        <a:spcAft>
          <a:spcPct val="0"/>
        </a:spcAft>
        <a:defRPr sz="2400" b="1">
          <a:solidFill>
            <a:schemeClr val="tx2"/>
          </a:solidFill>
          <a:latin typeface="Arial" charset="0"/>
          <a:cs typeface="Arial" charset="0"/>
        </a:defRPr>
      </a:lvl9pPr>
    </p:titleStyle>
    <p:bodyStyle>
      <a:lvl1pPr algn="l" rtl="0" eaLnBrk="1" fontAlgn="base" hangingPunct="1">
        <a:spcBef>
          <a:spcPct val="40000"/>
        </a:spcBef>
        <a:spcAft>
          <a:spcPct val="0"/>
        </a:spcAft>
        <a:buFont typeface="Arial" charset="0"/>
        <a:defRPr sz="1700">
          <a:solidFill>
            <a:schemeClr val="tx1"/>
          </a:solidFill>
          <a:latin typeface="+mn-lt"/>
          <a:ea typeface="+mn-ea"/>
          <a:cs typeface="+mn-cs"/>
        </a:defRPr>
      </a:lvl1pPr>
      <a:lvl2pPr marL="346075" indent="-344488" algn="l" rtl="0" eaLnBrk="1" fontAlgn="base" hangingPunct="1">
        <a:spcBef>
          <a:spcPct val="40000"/>
        </a:spcBef>
        <a:spcAft>
          <a:spcPct val="0"/>
        </a:spcAft>
        <a:buFont typeface="Arial" charset="0"/>
        <a:buChar char="–"/>
        <a:defRPr sz="1700">
          <a:solidFill>
            <a:schemeClr val="tx1"/>
          </a:solidFill>
          <a:latin typeface="+mn-lt"/>
          <a:cs typeface="+mn-cs"/>
        </a:defRPr>
      </a:lvl2pPr>
      <a:lvl3pPr marL="714375" indent="-366713" algn="l" rtl="0" eaLnBrk="1" fontAlgn="base" hangingPunct="1">
        <a:spcBef>
          <a:spcPct val="40000"/>
        </a:spcBef>
        <a:spcAft>
          <a:spcPct val="0"/>
        </a:spcAft>
        <a:buFont typeface="Arial" charset="0"/>
        <a:buChar char="–"/>
        <a:defRPr sz="1700">
          <a:solidFill>
            <a:schemeClr val="tx1"/>
          </a:solidFill>
          <a:latin typeface="+mn-lt"/>
          <a:cs typeface="+mn-cs"/>
        </a:defRPr>
      </a:lvl3pPr>
      <a:lvl4pPr marL="1069975" indent="-354013" algn="l" rtl="0" eaLnBrk="1" fontAlgn="base" hangingPunct="1">
        <a:spcBef>
          <a:spcPct val="40000"/>
        </a:spcBef>
        <a:spcAft>
          <a:spcPct val="0"/>
        </a:spcAft>
        <a:buFont typeface="Arial" charset="0"/>
        <a:buChar char="–"/>
        <a:defRPr sz="1700">
          <a:solidFill>
            <a:schemeClr val="tx1"/>
          </a:solidFill>
          <a:latin typeface="+mn-lt"/>
          <a:cs typeface="+mn-cs"/>
        </a:defRPr>
      </a:lvl4pPr>
      <a:lvl5pPr marL="1438275" indent="-366713" algn="l" rtl="0" eaLnBrk="1" fontAlgn="base" hangingPunct="1">
        <a:spcBef>
          <a:spcPct val="40000"/>
        </a:spcBef>
        <a:spcAft>
          <a:spcPct val="0"/>
        </a:spcAft>
        <a:buFont typeface="Arial" charset="0"/>
        <a:buChar char="–"/>
        <a:defRPr sz="1700">
          <a:solidFill>
            <a:schemeClr val="tx1"/>
          </a:solidFill>
          <a:latin typeface="+mn-lt"/>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half" idx="2"/>
          </p:nvPr>
        </p:nvSpPr>
        <p:spPr/>
        <p:txBody>
          <a:bodyPr/>
          <a:lstStyle/>
          <a:p>
            <a:endParaRPr lang="de-DE" dirty="0"/>
          </a:p>
        </p:txBody>
      </p:sp>
      <p:sp>
        <p:nvSpPr>
          <p:cNvPr id="5" name="Rectangle 6"/>
          <p:cNvSpPr>
            <a:spLocks noGrp="1" noChangeArrowheads="1"/>
          </p:cNvSpPr>
          <p:nvPr>
            <p:ph type="sldNum" sz="quarter" idx="4"/>
          </p:nvPr>
        </p:nvSpPr>
        <p:spPr/>
        <p:txBody>
          <a:bodyPr/>
          <a:lstStyle/>
          <a:p>
            <a:endParaRPr lang="de-CH" dirty="0">
              <a:solidFill>
                <a:schemeClr val="bg2">
                  <a:lumMod val="60000"/>
                  <a:lumOff val="40000"/>
                </a:schemeClr>
              </a:solidFill>
            </a:endParaRPr>
          </a:p>
        </p:txBody>
      </p:sp>
      <p:sp>
        <p:nvSpPr>
          <p:cNvPr id="2050" name="Rectangle 2"/>
          <p:cNvSpPr>
            <a:spLocks noGrp="1" noChangeArrowheads="1"/>
          </p:cNvSpPr>
          <p:nvPr>
            <p:ph type="ctrTitle"/>
          </p:nvPr>
        </p:nvSpPr>
        <p:spPr/>
        <p:txBody>
          <a:bodyPr/>
          <a:lstStyle/>
          <a:p>
            <a:r>
              <a:rPr lang="de-CH" sz="2800" dirty="0" err="1">
                <a:solidFill>
                  <a:schemeClr val="tx2"/>
                </a:solidFill>
              </a:rPr>
              <a:t>Cognitive</a:t>
            </a:r>
            <a:r>
              <a:rPr lang="de-CH" sz="2800" dirty="0">
                <a:solidFill>
                  <a:schemeClr val="tx2"/>
                </a:solidFill>
              </a:rPr>
              <a:t> </a:t>
            </a:r>
            <a:r>
              <a:rPr lang="de-CH" sz="2800" dirty="0" err="1">
                <a:solidFill>
                  <a:schemeClr val="tx2"/>
                </a:solidFill>
              </a:rPr>
              <a:t>load</a:t>
            </a:r>
            <a:r>
              <a:rPr lang="de-CH" sz="2800" dirty="0">
                <a:solidFill>
                  <a:schemeClr val="tx2"/>
                </a:solidFill>
              </a:rPr>
              <a:t> in </a:t>
            </a:r>
            <a:r>
              <a:rPr lang="de-CH" sz="2800" dirty="0" err="1">
                <a:solidFill>
                  <a:schemeClr val="tx2"/>
                </a:solidFill>
              </a:rPr>
              <a:t>interpreting</a:t>
            </a:r>
            <a:r>
              <a:rPr lang="de-CH" sz="2800" dirty="0">
                <a:solidFill>
                  <a:schemeClr val="tx2"/>
                </a:solidFill>
              </a:rPr>
              <a:t> and </a:t>
            </a:r>
            <a:r>
              <a:rPr lang="de-CH" sz="2800" dirty="0" err="1">
                <a:solidFill>
                  <a:schemeClr val="tx2"/>
                </a:solidFill>
              </a:rPr>
              <a:t>translation</a:t>
            </a:r>
            <a:r>
              <a:rPr lang="de-CH" sz="2800" dirty="0">
                <a:solidFill>
                  <a:schemeClr val="tx2"/>
                </a:solidFill>
              </a:rPr>
              <a:t> (CLINT)</a:t>
            </a:r>
            <a:br>
              <a:rPr lang="de-CH" sz="2800" dirty="0">
                <a:solidFill>
                  <a:schemeClr val="tx2"/>
                </a:solidFill>
              </a:rPr>
            </a:br>
            <a:br>
              <a:rPr lang="de-CH" sz="2800" dirty="0">
                <a:solidFill>
                  <a:schemeClr val="tx2"/>
                </a:solidFill>
              </a:rPr>
            </a:br>
            <a:r>
              <a:rPr lang="de-CH" sz="2400" b="0" dirty="0">
                <a:solidFill>
                  <a:schemeClr val="tx1"/>
                </a:solidFill>
              </a:rPr>
              <a:t>Paradigma für die Übersetzer</a:t>
            </a:r>
            <a:endParaRPr lang="de-CH" sz="2800" b="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9BC7F2-94EB-47DF-82AE-3AC0E4433ECB}"/>
              </a:ext>
            </a:extLst>
          </p:cNvPr>
          <p:cNvSpPr>
            <a:spLocks noGrp="1"/>
          </p:cNvSpPr>
          <p:nvPr>
            <p:ph type="title"/>
          </p:nvPr>
        </p:nvSpPr>
        <p:spPr/>
        <p:txBody>
          <a:bodyPr/>
          <a:lstStyle/>
          <a:p>
            <a:r>
              <a:rPr lang="de-CH" dirty="0"/>
              <a:t>Randomisierung der Texte – 2 Varianten</a:t>
            </a:r>
          </a:p>
        </p:txBody>
      </p:sp>
      <p:sp>
        <p:nvSpPr>
          <p:cNvPr id="3" name="Inhaltsplatzhalter 2">
            <a:extLst>
              <a:ext uri="{FF2B5EF4-FFF2-40B4-BE49-F238E27FC236}">
                <a16:creationId xmlns:a16="http://schemas.microsoft.com/office/drawing/2014/main" id="{8B55D650-7D87-424F-BEFD-1A4DF231EE63}"/>
              </a:ext>
            </a:extLst>
          </p:cNvPr>
          <p:cNvSpPr>
            <a:spLocks noGrp="1"/>
          </p:cNvSpPr>
          <p:nvPr>
            <p:ph idx="1"/>
          </p:nvPr>
        </p:nvSpPr>
        <p:spPr/>
        <p:txBody>
          <a:bodyPr/>
          <a:lstStyle/>
          <a:p>
            <a:pPr marL="285750" indent="-285750">
              <a:buFontTx/>
              <a:buChar char="-"/>
            </a:pPr>
            <a:endParaRPr lang="de-CH" dirty="0"/>
          </a:p>
          <a:p>
            <a:pPr marL="285750" indent="-285750">
              <a:buFontTx/>
              <a:buChar char="-"/>
            </a:pPr>
            <a:endParaRPr lang="de-CH" dirty="0"/>
          </a:p>
          <a:p>
            <a:pPr marL="285750" indent="-285750">
              <a:buFontTx/>
              <a:buChar char="-"/>
            </a:pPr>
            <a:endParaRPr lang="de-CH" dirty="0"/>
          </a:p>
          <a:p>
            <a:pPr marL="285750" indent="-285750">
              <a:buFontTx/>
              <a:buChar char="-"/>
            </a:pPr>
            <a:endParaRPr lang="de-CH" dirty="0"/>
          </a:p>
        </p:txBody>
      </p:sp>
      <p:sp>
        <p:nvSpPr>
          <p:cNvPr id="4" name="Datumsplatzhalter 3">
            <a:extLst>
              <a:ext uri="{FF2B5EF4-FFF2-40B4-BE49-F238E27FC236}">
                <a16:creationId xmlns:a16="http://schemas.microsoft.com/office/drawing/2014/main" id="{AE198433-A2CE-4F07-8E43-FB20E6982FBC}"/>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dirty="0">
                <a:solidFill>
                  <a:schemeClr val="bg2">
                    <a:lumMod val="60000"/>
                    <a:lumOff val="40000"/>
                  </a:schemeClr>
                </a:solidFill>
              </a:rPr>
              <a:t>12</a:t>
            </a:r>
            <a:r>
              <a:rPr kumimoji="0" lang="de-DE" sz="1000" b="0" i="0" u="none" strike="noStrike" kern="1200" cap="none" spc="0" normalizeH="0" baseline="0" noProof="0" dirty="0">
                <a:ln>
                  <a:noFill/>
                </a:ln>
                <a:solidFill>
                  <a:schemeClr val="bg2">
                    <a:lumMod val="60000"/>
                    <a:lumOff val="40000"/>
                  </a:schemeClr>
                </a:solidFill>
                <a:effectLst/>
                <a:uLnTx/>
                <a:uFillTx/>
                <a:latin typeface="Arial" charset="0"/>
                <a:ea typeface="+mn-ea"/>
                <a:cs typeface="Arial" charset="0"/>
              </a:rPr>
              <a:t>.12.2018</a:t>
            </a:r>
            <a:endParaRPr kumimoji="0" lang="de-CH" sz="1000" b="0" i="0" u="none" strike="noStrike" kern="1200" cap="none" spc="0" normalizeH="0" baseline="0" noProof="0" dirty="0">
              <a:ln>
                <a:noFill/>
              </a:ln>
              <a:solidFill>
                <a:schemeClr val="bg2">
                  <a:lumMod val="60000"/>
                  <a:lumOff val="40000"/>
                </a:schemeClr>
              </a:solidFill>
              <a:effectLst/>
              <a:uLnTx/>
              <a:uFillTx/>
              <a:latin typeface="Arial" charset="0"/>
              <a:ea typeface="+mn-ea"/>
              <a:cs typeface="Arial" charset="0"/>
            </a:endParaRPr>
          </a:p>
        </p:txBody>
      </p:sp>
      <p:sp>
        <p:nvSpPr>
          <p:cNvPr id="5" name="Fußzeilenplatzhalter 4">
            <a:extLst>
              <a:ext uri="{FF2B5EF4-FFF2-40B4-BE49-F238E27FC236}">
                <a16:creationId xmlns:a16="http://schemas.microsoft.com/office/drawing/2014/main" id="{59B7DC7A-F450-4883-8878-41FE4E2CD3F8}"/>
              </a:ext>
            </a:extLst>
          </p:cNvPr>
          <p:cNvSpPr>
            <a:spLocks noGrp="1"/>
          </p:cNvSpPr>
          <p:nvPr>
            <p:ph type="ftr" sz="quarter" idx="11"/>
          </p:nvPr>
        </p:nvSpPr>
        <p:spPr/>
        <p:txBody>
          <a:bodyPr/>
          <a:lstStyle/>
          <a:p>
            <a:pPr lvl="0" algn="ctr">
              <a:defRPr/>
            </a:pPr>
            <a:r>
              <a:rPr lang="de-CH" dirty="0">
                <a:solidFill>
                  <a:schemeClr val="bg2">
                    <a:lumMod val="60000"/>
                    <a:lumOff val="40000"/>
                  </a:schemeClr>
                </a:solidFill>
              </a:rPr>
              <a:t>CLINT Workshop II - </a:t>
            </a:r>
            <a:r>
              <a:rPr kumimoji="0" lang="de-CH" sz="1000" b="0" i="0" u="none" strike="noStrike" kern="1200" cap="none" spc="0" normalizeH="0" baseline="0" noProof="0" dirty="0">
                <a:ln>
                  <a:noFill/>
                </a:ln>
                <a:solidFill>
                  <a:schemeClr val="bg2">
                    <a:lumMod val="60000"/>
                    <a:lumOff val="40000"/>
                  </a:schemeClr>
                </a:solidFill>
                <a:effectLst/>
                <a:uLnTx/>
                <a:uFillTx/>
                <a:latin typeface="Arial" charset="0"/>
                <a:ea typeface="+mn-ea"/>
                <a:cs typeface="Arial" charset="0"/>
              </a:rPr>
              <a:t>Matthias Kobi</a:t>
            </a:r>
          </a:p>
        </p:txBody>
      </p:sp>
      <p:sp>
        <p:nvSpPr>
          <p:cNvPr id="6" name="Foliennummernplatzhalter 5">
            <a:extLst>
              <a:ext uri="{FF2B5EF4-FFF2-40B4-BE49-F238E27FC236}">
                <a16:creationId xmlns:a16="http://schemas.microsoft.com/office/drawing/2014/main" id="{C6440545-7DE8-4AFA-A588-3EBAD8E6BF54}"/>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98DDF54-96CA-4706-AFE9-54D71408EAE8}" type="slidenum">
              <a:rPr kumimoji="0" lang="de-CH" sz="1000" b="0" i="0" u="none" strike="noStrike" kern="1200" cap="none" spc="0" normalizeH="0" baseline="0" noProof="0" smtClean="0">
                <a:ln>
                  <a:noFill/>
                </a:ln>
                <a:solidFill>
                  <a:schemeClr val="bg2">
                    <a:lumMod val="60000"/>
                    <a:lumOff val="4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de-CH" sz="1000" b="0" i="0" u="none" strike="noStrike" kern="1200" cap="none" spc="0" normalizeH="0" baseline="0" noProof="0" dirty="0">
              <a:ln>
                <a:noFill/>
              </a:ln>
              <a:solidFill>
                <a:schemeClr val="bg2">
                  <a:lumMod val="60000"/>
                  <a:lumOff val="40000"/>
                </a:schemeClr>
              </a:solidFill>
              <a:effectLst/>
              <a:uLnTx/>
              <a:uFillTx/>
              <a:latin typeface="Arial" charset="0"/>
              <a:ea typeface="+mn-ea"/>
              <a:cs typeface="Arial" charset="0"/>
            </a:endParaRPr>
          </a:p>
        </p:txBody>
      </p:sp>
      <p:graphicFrame>
        <p:nvGraphicFramePr>
          <p:cNvPr id="8" name="Tabelle 7">
            <a:extLst>
              <a:ext uri="{FF2B5EF4-FFF2-40B4-BE49-F238E27FC236}">
                <a16:creationId xmlns:a16="http://schemas.microsoft.com/office/drawing/2014/main" id="{42E4B77A-94AA-4CAF-9F1A-F28197CC8494}"/>
              </a:ext>
            </a:extLst>
          </p:cNvPr>
          <p:cNvGraphicFramePr>
            <a:graphicFrameLocks noGrp="1"/>
          </p:cNvGraphicFramePr>
          <p:nvPr>
            <p:extLst>
              <p:ext uri="{D42A27DB-BD31-4B8C-83A1-F6EECF244321}">
                <p14:modId xmlns:p14="http://schemas.microsoft.com/office/powerpoint/2010/main" val="367212170"/>
              </p:ext>
            </p:extLst>
          </p:nvPr>
        </p:nvGraphicFramePr>
        <p:xfrm>
          <a:off x="900112" y="2060848"/>
          <a:ext cx="6455941" cy="3866582"/>
        </p:xfrm>
        <a:graphic>
          <a:graphicData uri="http://schemas.openxmlformats.org/drawingml/2006/table">
            <a:tbl>
              <a:tblPr firstRow="1" bandRow="1">
                <a:tableStyleId>{5C22544A-7EE6-4342-B048-85BDC9FD1C3A}</a:tableStyleId>
              </a:tblPr>
              <a:tblGrid>
                <a:gridCol w="6455941">
                  <a:extLst>
                    <a:ext uri="{9D8B030D-6E8A-4147-A177-3AD203B41FA5}">
                      <a16:colId xmlns:a16="http://schemas.microsoft.com/office/drawing/2014/main" val="942514698"/>
                    </a:ext>
                  </a:extLst>
                </a:gridCol>
              </a:tblGrid>
              <a:tr h="1933291">
                <a:tc>
                  <a:txBody>
                    <a:bodyPr/>
                    <a:lstStyle/>
                    <a:p>
                      <a:r>
                        <a:rPr lang="de-CH" sz="1700" b="0" dirty="0">
                          <a:solidFill>
                            <a:schemeClr val="tx1"/>
                          </a:solidFill>
                        </a:rPr>
                        <a:t>Versuchsteilnehmer sehen denselben Text in SE und ELF um Vergleichbarkeit zu erhöhen</a:t>
                      </a:r>
                    </a:p>
                    <a:p>
                      <a:pPr marL="285750" indent="-285750">
                        <a:buFont typeface="Wingdings" panose="05000000000000000000" pitchFamily="2" charset="2"/>
                        <a:buChar char="à"/>
                      </a:pPr>
                      <a:r>
                        <a:rPr lang="de-CH" sz="1700" b="0" dirty="0">
                          <a:solidFill>
                            <a:schemeClr val="tx1"/>
                          </a:solidFill>
                          <a:sym typeface="Wingdings" panose="05000000000000000000" pitchFamily="2" charset="2"/>
                        </a:rPr>
                        <a:t>Nachteil: Wiedererkennungseffekt</a:t>
                      </a:r>
                    </a:p>
                    <a:p>
                      <a:pPr marL="0" indent="0">
                        <a:buFont typeface="Wingdings" panose="05000000000000000000" pitchFamily="2" charset="2"/>
                        <a:buNone/>
                      </a:pPr>
                      <a:endParaRPr lang="de-CH" sz="1700" b="0" dirty="0">
                        <a:solidFill>
                          <a:schemeClr val="tx1"/>
                        </a:solidFill>
                      </a:endParaRPr>
                    </a:p>
                    <a:p>
                      <a:endParaRPr lang="de-CH" dirty="0"/>
                    </a:p>
                  </a:txBody>
                  <a:tcPr>
                    <a:solidFill>
                      <a:schemeClr val="bg1">
                        <a:lumMod val="95000"/>
                      </a:schemeClr>
                    </a:solidFill>
                  </a:tcPr>
                </a:tc>
                <a:extLst>
                  <a:ext uri="{0D108BD9-81ED-4DB2-BD59-A6C34878D82A}">
                    <a16:rowId xmlns:a16="http://schemas.microsoft.com/office/drawing/2014/main" val="3222153187"/>
                  </a:ext>
                </a:extLst>
              </a:tr>
              <a:tr h="1933291">
                <a:tc>
                  <a:txBody>
                    <a:bodyPr/>
                    <a:lstStyle/>
                    <a:p>
                      <a:r>
                        <a:rPr lang="de-CH" sz="1700" dirty="0"/>
                        <a:t>Optimalfall: parallelisierte Texte</a:t>
                      </a:r>
                    </a:p>
                    <a:p>
                      <a:pPr marL="285750" indent="-285750">
                        <a:buFont typeface="Wingdings" panose="05000000000000000000" pitchFamily="2" charset="2"/>
                        <a:buChar char="à"/>
                      </a:pPr>
                      <a:r>
                        <a:rPr lang="de-CH" sz="1700" dirty="0">
                          <a:sym typeface="Wingdings" panose="05000000000000000000" pitchFamily="2" charset="2"/>
                        </a:rPr>
                        <a:t>Gleich lang, gleicher Aufbau, gleiche Anzahl Hauptwörter, gleiche Schwierigkeit</a:t>
                      </a:r>
                    </a:p>
                    <a:p>
                      <a:pPr marL="285750" indent="-285750">
                        <a:buFont typeface="Wingdings" panose="05000000000000000000" pitchFamily="2" charset="2"/>
                        <a:buChar char="à"/>
                      </a:pPr>
                      <a:r>
                        <a:rPr lang="de-DE" sz="1700" dirty="0"/>
                        <a:t>Text wird von Versuchsteilnehmer nur in SE oder ELF-Version gesehen, dies randomisiert über die VP hinweg</a:t>
                      </a:r>
                      <a:endParaRPr lang="de-CH" sz="1700" dirty="0"/>
                    </a:p>
                    <a:p>
                      <a:endParaRPr lang="de-CH" dirty="0"/>
                    </a:p>
                  </a:txBody>
                  <a:tcPr>
                    <a:solidFill>
                      <a:schemeClr val="bg1">
                        <a:lumMod val="75000"/>
                      </a:schemeClr>
                    </a:solidFill>
                  </a:tcPr>
                </a:tc>
                <a:extLst>
                  <a:ext uri="{0D108BD9-81ED-4DB2-BD59-A6C34878D82A}">
                    <a16:rowId xmlns:a16="http://schemas.microsoft.com/office/drawing/2014/main" val="1875481457"/>
                  </a:ext>
                </a:extLst>
              </a:tr>
            </a:tbl>
          </a:graphicData>
        </a:graphic>
      </p:graphicFrame>
    </p:spTree>
    <p:extLst>
      <p:ext uri="{BB962C8B-B14F-4D97-AF65-F5344CB8AC3E}">
        <p14:creationId xmlns:p14="http://schemas.microsoft.com/office/powerpoint/2010/main" val="11951742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C3F8CE-8CE8-470A-BA8B-D07426EB5E01}"/>
              </a:ext>
            </a:extLst>
          </p:cNvPr>
          <p:cNvSpPr>
            <a:spLocks noGrp="1"/>
          </p:cNvSpPr>
          <p:nvPr>
            <p:ph type="title"/>
          </p:nvPr>
        </p:nvSpPr>
        <p:spPr/>
        <p:txBody>
          <a:bodyPr/>
          <a:lstStyle/>
          <a:p>
            <a:r>
              <a:rPr lang="de-CH" dirty="0"/>
              <a:t>Probleme im Übersetzerparadigma</a:t>
            </a:r>
          </a:p>
        </p:txBody>
      </p:sp>
      <p:sp>
        <p:nvSpPr>
          <p:cNvPr id="3" name="Inhaltsplatzhalter 2">
            <a:extLst>
              <a:ext uri="{FF2B5EF4-FFF2-40B4-BE49-F238E27FC236}">
                <a16:creationId xmlns:a16="http://schemas.microsoft.com/office/drawing/2014/main" id="{05077956-1B7C-4567-8CDC-2A84D648BF7E}"/>
              </a:ext>
            </a:extLst>
          </p:cNvPr>
          <p:cNvSpPr>
            <a:spLocks noGrp="1"/>
          </p:cNvSpPr>
          <p:nvPr>
            <p:ph idx="1"/>
          </p:nvPr>
        </p:nvSpPr>
        <p:spPr/>
        <p:txBody>
          <a:bodyPr/>
          <a:lstStyle/>
          <a:p>
            <a:pPr marL="285750" indent="-285750">
              <a:buFontTx/>
              <a:buChar char="-"/>
            </a:pPr>
            <a:r>
              <a:rPr lang="de-CH" dirty="0"/>
              <a:t>Dauer des Paradigmas abhängig von der VP</a:t>
            </a:r>
          </a:p>
          <a:p>
            <a:pPr marL="285750" indent="-285750">
              <a:buFontTx/>
              <a:buChar char="-"/>
            </a:pPr>
            <a:r>
              <a:rPr lang="de-CH" dirty="0"/>
              <a:t>Anzahl ELF-Phänomene pro Text</a:t>
            </a:r>
          </a:p>
          <a:p>
            <a:pPr marL="285750" indent="-285750">
              <a:buFontTx/>
              <a:buChar char="-"/>
            </a:pPr>
            <a:r>
              <a:rPr lang="de-CH" dirty="0"/>
              <a:t>Vergleichbarkeit des visuellen Inputs bei ELF vs. SE</a:t>
            </a:r>
          </a:p>
          <a:p>
            <a:pPr marL="285750" indent="-285750">
              <a:buFontTx/>
              <a:buChar char="-"/>
            </a:pPr>
            <a:r>
              <a:rPr lang="de-CH" dirty="0"/>
              <a:t>Rating der Übersetzung: Wie?</a:t>
            </a:r>
          </a:p>
          <a:p>
            <a:pPr marL="285750" indent="-285750">
              <a:buFontTx/>
              <a:buChar char="-"/>
            </a:pPr>
            <a:endParaRPr lang="de-CH" dirty="0"/>
          </a:p>
        </p:txBody>
      </p:sp>
      <p:sp>
        <p:nvSpPr>
          <p:cNvPr id="4" name="Datumsplatzhalter 3">
            <a:extLst>
              <a:ext uri="{FF2B5EF4-FFF2-40B4-BE49-F238E27FC236}">
                <a16:creationId xmlns:a16="http://schemas.microsoft.com/office/drawing/2014/main" id="{585F49C9-3BE5-40EC-A5C4-5A60B25DC1C4}"/>
              </a:ext>
            </a:extLst>
          </p:cNvPr>
          <p:cNvSpPr>
            <a:spLocks noGrp="1"/>
          </p:cNvSpPr>
          <p:nvPr>
            <p:ph type="dt" sz="half" idx="10"/>
          </p:nvPr>
        </p:nvSpPr>
        <p:spPr/>
        <p:txBody>
          <a:bodyPr/>
          <a:lstStyle/>
          <a:p>
            <a:r>
              <a:rPr lang="de-DE" dirty="0">
                <a:solidFill>
                  <a:schemeClr val="bg2">
                    <a:lumMod val="60000"/>
                    <a:lumOff val="40000"/>
                  </a:schemeClr>
                </a:solidFill>
              </a:rPr>
              <a:t>12.12.2018</a:t>
            </a:r>
            <a:endParaRPr lang="de-CH" dirty="0">
              <a:solidFill>
                <a:schemeClr val="bg2">
                  <a:lumMod val="60000"/>
                  <a:lumOff val="40000"/>
                </a:schemeClr>
              </a:solidFill>
            </a:endParaRPr>
          </a:p>
        </p:txBody>
      </p:sp>
      <p:sp>
        <p:nvSpPr>
          <p:cNvPr id="5" name="Fußzeilenplatzhalter 4">
            <a:extLst>
              <a:ext uri="{FF2B5EF4-FFF2-40B4-BE49-F238E27FC236}">
                <a16:creationId xmlns:a16="http://schemas.microsoft.com/office/drawing/2014/main" id="{E328B1D8-BACD-47D1-BD68-EF54147013B3}"/>
              </a:ext>
            </a:extLst>
          </p:cNvPr>
          <p:cNvSpPr>
            <a:spLocks noGrp="1"/>
          </p:cNvSpPr>
          <p:nvPr>
            <p:ph type="ftr" sz="quarter" idx="11"/>
          </p:nvPr>
        </p:nvSpPr>
        <p:spPr/>
        <p:txBody>
          <a:bodyPr/>
          <a:lstStyle/>
          <a:p>
            <a:pPr algn="ctr"/>
            <a:r>
              <a:rPr lang="de-CH" dirty="0">
                <a:solidFill>
                  <a:schemeClr val="bg2">
                    <a:lumMod val="60000"/>
                    <a:lumOff val="40000"/>
                  </a:schemeClr>
                </a:solidFill>
              </a:rPr>
              <a:t>CLINT Workshop II - Matthias Kobi</a:t>
            </a:r>
          </a:p>
        </p:txBody>
      </p:sp>
      <p:sp>
        <p:nvSpPr>
          <p:cNvPr id="6" name="Foliennummernplatzhalter 5">
            <a:extLst>
              <a:ext uri="{FF2B5EF4-FFF2-40B4-BE49-F238E27FC236}">
                <a16:creationId xmlns:a16="http://schemas.microsoft.com/office/drawing/2014/main" id="{75592661-3DD8-4668-BC0F-497A70E6146B}"/>
              </a:ext>
            </a:extLst>
          </p:cNvPr>
          <p:cNvSpPr>
            <a:spLocks noGrp="1"/>
          </p:cNvSpPr>
          <p:nvPr>
            <p:ph type="sldNum" sz="quarter" idx="12"/>
          </p:nvPr>
        </p:nvSpPr>
        <p:spPr/>
        <p:txBody>
          <a:bodyPr/>
          <a:lstStyle/>
          <a:p>
            <a:fld id="{298DDF54-96CA-4706-AFE9-54D71408EAE8}" type="slidenum">
              <a:rPr lang="de-CH" smtClean="0">
                <a:solidFill>
                  <a:schemeClr val="bg2">
                    <a:lumMod val="60000"/>
                    <a:lumOff val="40000"/>
                  </a:schemeClr>
                </a:solidFill>
              </a:rPr>
              <a:pPr/>
              <a:t>11</a:t>
            </a:fld>
            <a:endParaRPr lang="de-CH" dirty="0">
              <a:solidFill>
                <a:schemeClr val="bg2">
                  <a:lumMod val="60000"/>
                  <a:lumOff val="40000"/>
                </a:schemeClr>
              </a:solidFill>
            </a:endParaRPr>
          </a:p>
        </p:txBody>
      </p:sp>
    </p:spTree>
    <p:extLst>
      <p:ext uri="{BB962C8B-B14F-4D97-AF65-F5344CB8AC3E}">
        <p14:creationId xmlns:p14="http://schemas.microsoft.com/office/powerpoint/2010/main" val="197260059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EF5036-77D6-4E76-B1C2-5AE203F7BE31}"/>
              </a:ext>
            </a:extLst>
          </p:cNvPr>
          <p:cNvSpPr>
            <a:spLocks noGrp="1"/>
          </p:cNvSpPr>
          <p:nvPr>
            <p:ph type="title"/>
          </p:nvPr>
        </p:nvSpPr>
        <p:spPr/>
        <p:txBody>
          <a:bodyPr/>
          <a:lstStyle/>
          <a:p>
            <a:r>
              <a:rPr lang="de-CH" dirty="0"/>
              <a:t>Übersetzen</a:t>
            </a:r>
          </a:p>
        </p:txBody>
      </p:sp>
      <p:sp>
        <p:nvSpPr>
          <p:cNvPr id="3" name="Inhaltsplatzhalter 2">
            <a:extLst>
              <a:ext uri="{FF2B5EF4-FFF2-40B4-BE49-F238E27FC236}">
                <a16:creationId xmlns:a16="http://schemas.microsoft.com/office/drawing/2014/main" id="{8B4E1EE2-BFF8-408F-BC88-D5B6F8A7D6DC}"/>
              </a:ext>
            </a:extLst>
          </p:cNvPr>
          <p:cNvSpPr>
            <a:spLocks noGrp="1"/>
          </p:cNvSpPr>
          <p:nvPr>
            <p:ph idx="1"/>
          </p:nvPr>
        </p:nvSpPr>
        <p:spPr>
          <a:xfrm>
            <a:off x="900113" y="2205038"/>
            <a:ext cx="7343775" cy="3887787"/>
          </a:xfrm>
        </p:spPr>
        <p:txBody>
          <a:bodyPr/>
          <a:lstStyle/>
          <a:p>
            <a:endParaRPr lang="de-CH" dirty="0"/>
          </a:p>
          <a:p>
            <a:endParaRPr lang="de-CH" dirty="0"/>
          </a:p>
          <a:p>
            <a:endParaRPr lang="en-US" sz="700" dirty="0"/>
          </a:p>
          <a:p>
            <a:r>
              <a:rPr lang="de-DE" sz="2800" dirty="0"/>
              <a:t>Most </a:t>
            </a:r>
            <a:r>
              <a:rPr lang="de-DE" sz="2800" dirty="0" err="1"/>
              <a:t>journalists</a:t>
            </a:r>
            <a:r>
              <a:rPr lang="de-DE" sz="2800" dirty="0"/>
              <a:t> do not </a:t>
            </a:r>
            <a:r>
              <a:rPr lang="de-DE" sz="2800" dirty="0" err="1"/>
              <a:t>even</a:t>
            </a:r>
            <a:r>
              <a:rPr lang="de-DE" sz="2800" dirty="0"/>
              <a:t> care </a:t>
            </a:r>
            <a:r>
              <a:rPr lang="de-DE" sz="2800" dirty="0" err="1"/>
              <a:t>about</a:t>
            </a:r>
            <a:r>
              <a:rPr lang="de-DE" sz="2800" dirty="0"/>
              <a:t> </a:t>
            </a:r>
            <a:r>
              <a:rPr lang="de-DE" sz="2800" dirty="0" err="1"/>
              <a:t>the</a:t>
            </a:r>
            <a:r>
              <a:rPr lang="de-DE" sz="2800" dirty="0"/>
              <a:t> </a:t>
            </a:r>
            <a:r>
              <a:rPr lang="de-DE" sz="2800" dirty="0" err="1"/>
              <a:t>accuracy</a:t>
            </a:r>
            <a:r>
              <a:rPr lang="de-DE" sz="2800" dirty="0"/>
              <a:t> </a:t>
            </a:r>
            <a:r>
              <a:rPr lang="de-DE" sz="2800" dirty="0" err="1"/>
              <a:t>of</a:t>
            </a:r>
            <a:r>
              <a:rPr lang="de-DE" sz="2800" dirty="0"/>
              <a:t> </a:t>
            </a:r>
            <a:r>
              <a:rPr lang="de-DE" sz="2800" dirty="0" err="1"/>
              <a:t>the</a:t>
            </a:r>
            <a:r>
              <a:rPr lang="de-DE" sz="2800" dirty="0"/>
              <a:t> </a:t>
            </a:r>
            <a:r>
              <a:rPr lang="de-DE" sz="2800" dirty="0" err="1"/>
              <a:t>news</a:t>
            </a:r>
            <a:r>
              <a:rPr lang="de-DE" sz="2800" dirty="0"/>
              <a:t>; </a:t>
            </a:r>
            <a:r>
              <a:rPr lang="de-DE" sz="2800" dirty="0" err="1"/>
              <a:t>they</a:t>
            </a:r>
            <a:r>
              <a:rPr lang="de-DE" sz="2800" dirty="0"/>
              <a:t> </a:t>
            </a:r>
            <a:r>
              <a:rPr lang="de-DE" sz="2800" dirty="0" err="1"/>
              <a:t>only</a:t>
            </a:r>
            <a:r>
              <a:rPr lang="de-DE" sz="2800" dirty="0"/>
              <a:t> care </a:t>
            </a:r>
            <a:r>
              <a:rPr lang="de-DE" sz="2800" dirty="0" err="1"/>
              <a:t>about</a:t>
            </a:r>
            <a:r>
              <a:rPr lang="de-DE" sz="2800" dirty="0"/>
              <a:t> </a:t>
            </a:r>
            <a:r>
              <a:rPr lang="de-DE" sz="2800" dirty="0" err="1"/>
              <a:t>their</a:t>
            </a:r>
            <a:r>
              <a:rPr lang="de-DE" sz="2800" dirty="0"/>
              <a:t> </a:t>
            </a:r>
            <a:r>
              <a:rPr lang="de-DE" sz="2800" dirty="0" err="1"/>
              <a:t>popularity</a:t>
            </a:r>
            <a:r>
              <a:rPr lang="de-DE" sz="2800" dirty="0"/>
              <a:t> and </a:t>
            </a:r>
            <a:r>
              <a:rPr lang="de-DE" sz="2800" dirty="0" err="1"/>
              <a:t>economical</a:t>
            </a:r>
            <a:r>
              <a:rPr lang="de-DE" sz="2800" dirty="0"/>
              <a:t> </a:t>
            </a:r>
            <a:r>
              <a:rPr lang="de-DE" sz="2800" dirty="0" err="1"/>
              <a:t>profits</a:t>
            </a:r>
            <a:r>
              <a:rPr lang="de-DE" sz="2800" dirty="0"/>
              <a:t>.</a:t>
            </a:r>
            <a:endParaRPr lang="de-CH" sz="2800" dirty="0"/>
          </a:p>
          <a:p>
            <a:endParaRPr lang="de-CH" sz="1600" dirty="0"/>
          </a:p>
        </p:txBody>
      </p:sp>
      <p:sp>
        <p:nvSpPr>
          <p:cNvPr id="4" name="Datumsplatzhalter 3">
            <a:extLst>
              <a:ext uri="{FF2B5EF4-FFF2-40B4-BE49-F238E27FC236}">
                <a16:creationId xmlns:a16="http://schemas.microsoft.com/office/drawing/2014/main" id="{3235E0BD-38DA-4252-8617-B1E1C5567EDB}"/>
              </a:ext>
            </a:extLst>
          </p:cNvPr>
          <p:cNvSpPr>
            <a:spLocks noGrp="1"/>
          </p:cNvSpPr>
          <p:nvPr>
            <p:ph type="dt" sz="half" idx="10"/>
          </p:nvPr>
        </p:nvSpPr>
        <p:spPr/>
        <p:txBody>
          <a:bodyPr/>
          <a:lstStyle/>
          <a:p>
            <a:r>
              <a:rPr lang="de-DE" dirty="0">
                <a:solidFill>
                  <a:schemeClr val="bg2">
                    <a:lumMod val="60000"/>
                    <a:lumOff val="40000"/>
                  </a:schemeClr>
                </a:solidFill>
              </a:rPr>
              <a:t>12.12.2018</a:t>
            </a:r>
            <a:endParaRPr lang="de-CH" dirty="0">
              <a:solidFill>
                <a:schemeClr val="bg2">
                  <a:lumMod val="60000"/>
                  <a:lumOff val="40000"/>
                </a:schemeClr>
              </a:solidFill>
            </a:endParaRPr>
          </a:p>
        </p:txBody>
      </p:sp>
      <p:sp>
        <p:nvSpPr>
          <p:cNvPr id="5" name="Fußzeilenplatzhalter 4">
            <a:extLst>
              <a:ext uri="{FF2B5EF4-FFF2-40B4-BE49-F238E27FC236}">
                <a16:creationId xmlns:a16="http://schemas.microsoft.com/office/drawing/2014/main" id="{FB0FA37C-286C-427E-9116-F4AB1FA23EB9}"/>
              </a:ext>
            </a:extLst>
          </p:cNvPr>
          <p:cNvSpPr>
            <a:spLocks noGrp="1"/>
          </p:cNvSpPr>
          <p:nvPr>
            <p:ph type="ftr" sz="quarter" idx="11"/>
          </p:nvPr>
        </p:nvSpPr>
        <p:spPr/>
        <p:txBody>
          <a:bodyPr/>
          <a:lstStyle/>
          <a:p>
            <a:pPr algn="ctr"/>
            <a:r>
              <a:rPr lang="de-CH" dirty="0">
                <a:solidFill>
                  <a:schemeClr val="bg2">
                    <a:lumMod val="60000"/>
                    <a:lumOff val="40000"/>
                  </a:schemeClr>
                </a:solidFill>
              </a:rPr>
              <a:t>CLINT Workshop II - Matthias Kobi</a:t>
            </a:r>
          </a:p>
        </p:txBody>
      </p:sp>
      <p:sp>
        <p:nvSpPr>
          <p:cNvPr id="6" name="Foliennummernplatzhalter 5">
            <a:extLst>
              <a:ext uri="{FF2B5EF4-FFF2-40B4-BE49-F238E27FC236}">
                <a16:creationId xmlns:a16="http://schemas.microsoft.com/office/drawing/2014/main" id="{AAE9CF16-0A0E-4C73-B355-B9D8ECAF03A2}"/>
              </a:ext>
            </a:extLst>
          </p:cNvPr>
          <p:cNvSpPr>
            <a:spLocks noGrp="1"/>
          </p:cNvSpPr>
          <p:nvPr>
            <p:ph type="sldNum" sz="quarter" idx="12"/>
          </p:nvPr>
        </p:nvSpPr>
        <p:spPr/>
        <p:txBody>
          <a:bodyPr/>
          <a:lstStyle/>
          <a:p>
            <a:fld id="{298DDF54-96CA-4706-AFE9-54D71408EAE8}" type="slidenum">
              <a:rPr lang="de-CH" smtClean="0">
                <a:solidFill>
                  <a:schemeClr val="bg2">
                    <a:lumMod val="60000"/>
                    <a:lumOff val="40000"/>
                  </a:schemeClr>
                </a:solidFill>
              </a:rPr>
              <a:pPr/>
              <a:t>12</a:t>
            </a:fld>
            <a:endParaRPr lang="de-CH" dirty="0">
              <a:solidFill>
                <a:schemeClr val="bg2">
                  <a:lumMod val="60000"/>
                  <a:lumOff val="40000"/>
                </a:schemeClr>
              </a:solidFill>
            </a:endParaRPr>
          </a:p>
        </p:txBody>
      </p:sp>
    </p:spTree>
    <p:extLst>
      <p:ext uri="{BB962C8B-B14F-4D97-AF65-F5344CB8AC3E}">
        <p14:creationId xmlns:p14="http://schemas.microsoft.com/office/powerpoint/2010/main" val="25301790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EF5036-77D6-4E76-B1C2-5AE203F7BE31}"/>
              </a:ext>
            </a:extLst>
          </p:cNvPr>
          <p:cNvSpPr>
            <a:spLocks noGrp="1"/>
          </p:cNvSpPr>
          <p:nvPr>
            <p:ph type="title"/>
          </p:nvPr>
        </p:nvSpPr>
        <p:spPr/>
        <p:txBody>
          <a:bodyPr/>
          <a:lstStyle/>
          <a:p>
            <a:r>
              <a:rPr lang="de-CH" dirty="0"/>
              <a:t>Übersetzen</a:t>
            </a:r>
          </a:p>
        </p:txBody>
      </p:sp>
      <p:sp>
        <p:nvSpPr>
          <p:cNvPr id="3" name="Inhaltsplatzhalter 2">
            <a:extLst>
              <a:ext uri="{FF2B5EF4-FFF2-40B4-BE49-F238E27FC236}">
                <a16:creationId xmlns:a16="http://schemas.microsoft.com/office/drawing/2014/main" id="{8B4E1EE2-BFF8-408F-BC88-D5B6F8A7D6DC}"/>
              </a:ext>
            </a:extLst>
          </p:cNvPr>
          <p:cNvSpPr>
            <a:spLocks noGrp="1"/>
          </p:cNvSpPr>
          <p:nvPr>
            <p:ph idx="1"/>
          </p:nvPr>
        </p:nvSpPr>
        <p:spPr>
          <a:xfrm>
            <a:off x="900113" y="2205038"/>
            <a:ext cx="7704335" cy="3887787"/>
          </a:xfrm>
        </p:spPr>
        <p:txBody>
          <a:bodyPr/>
          <a:lstStyle/>
          <a:p>
            <a:endParaRPr lang="de-CH" dirty="0"/>
          </a:p>
          <a:p>
            <a:endParaRPr lang="de-CH" dirty="0"/>
          </a:p>
          <a:p>
            <a:endParaRPr lang="en-US" sz="700" dirty="0"/>
          </a:p>
          <a:p>
            <a:r>
              <a:rPr lang="de-CH" sz="2800" dirty="0" err="1"/>
              <a:t>Journalists</a:t>
            </a:r>
            <a:r>
              <a:rPr lang="de-CH" sz="2800" dirty="0"/>
              <a:t> </a:t>
            </a:r>
            <a:r>
              <a:rPr lang="de-CH" sz="2800" dirty="0" err="1"/>
              <a:t>have</a:t>
            </a:r>
            <a:r>
              <a:rPr lang="de-CH" sz="2800" dirty="0"/>
              <a:t> </a:t>
            </a:r>
            <a:r>
              <a:rPr lang="de-CH" sz="2800" dirty="0" err="1"/>
              <a:t>to</a:t>
            </a:r>
            <a:r>
              <a:rPr lang="de-CH" sz="2800" dirty="0"/>
              <a:t> </a:t>
            </a:r>
            <a:r>
              <a:rPr lang="de-CH" sz="2800" dirty="0" err="1"/>
              <a:t>face</a:t>
            </a:r>
            <a:r>
              <a:rPr lang="de-CH" sz="2800" dirty="0"/>
              <a:t> </a:t>
            </a:r>
            <a:r>
              <a:rPr lang="de-CH" sz="2800" dirty="0" err="1"/>
              <a:t>many</a:t>
            </a:r>
            <a:r>
              <a:rPr lang="de-CH" sz="2800" dirty="0"/>
              <a:t> </a:t>
            </a:r>
            <a:r>
              <a:rPr lang="de-CH" sz="2800" dirty="0" err="1"/>
              <a:t>pressures</a:t>
            </a:r>
            <a:r>
              <a:rPr lang="de-CH" sz="2800" dirty="0"/>
              <a:t>: lack </a:t>
            </a:r>
            <a:r>
              <a:rPr lang="de-CH" sz="2800" dirty="0" err="1"/>
              <a:t>of</a:t>
            </a:r>
            <a:r>
              <a:rPr lang="de-CH" sz="2800" dirty="0"/>
              <a:t> </a:t>
            </a:r>
            <a:r>
              <a:rPr lang="de-CH" sz="2800" dirty="0" err="1"/>
              <a:t>financial</a:t>
            </a:r>
            <a:r>
              <a:rPr lang="de-CH" sz="2800" dirty="0"/>
              <a:t> </a:t>
            </a:r>
            <a:r>
              <a:rPr lang="de-CH" sz="2800" dirty="0" err="1"/>
              <a:t>resources</a:t>
            </a:r>
            <a:r>
              <a:rPr lang="de-CH" sz="2800" dirty="0"/>
              <a:t>, </a:t>
            </a:r>
            <a:r>
              <a:rPr lang="de-CH" sz="2800" dirty="0" err="1"/>
              <a:t>crisis</a:t>
            </a:r>
            <a:r>
              <a:rPr lang="de-CH" sz="2800" dirty="0"/>
              <a:t> in </a:t>
            </a:r>
            <a:r>
              <a:rPr lang="de-CH" sz="2800" dirty="0" err="1"/>
              <a:t>print</a:t>
            </a:r>
            <a:r>
              <a:rPr lang="de-CH" sz="2800" dirty="0"/>
              <a:t> </a:t>
            </a:r>
            <a:r>
              <a:rPr lang="de-CH" sz="2800" dirty="0" err="1"/>
              <a:t>newspapers</a:t>
            </a:r>
            <a:r>
              <a:rPr lang="de-CH" sz="2800" dirty="0"/>
              <a:t>, </a:t>
            </a:r>
            <a:r>
              <a:rPr lang="de-CH" sz="2800" dirty="0" err="1"/>
              <a:t>impatient</a:t>
            </a:r>
            <a:r>
              <a:rPr lang="de-CH" sz="2800" dirty="0"/>
              <a:t> </a:t>
            </a:r>
            <a:r>
              <a:rPr lang="de-CH" sz="2800" dirty="0" err="1"/>
              <a:t>editors</a:t>
            </a:r>
            <a:r>
              <a:rPr lang="de-CH" sz="2800" dirty="0"/>
              <a:t> and </a:t>
            </a:r>
            <a:r>
              <a:rPr lang="de-CH" sz="2800" dirty="0" err="1"/>
              <a:t>very</a:t>
            </a:r>
            <a:r>
              <a:rPr lang="de-CH" sz="2800" dirty="0"/>
              <a:t> tough </a:t>
            </a:r>
            <a:r>
              <a:rPr lang="de-CH" sz="2800" dirty="0" err="1"/>
              <a:t>competition</a:t>
            </a:r>
            <a:r>
              <a:rPr lang="de-CH" sz="2800" dirty="0"/>
              <a:t>.</a:t>
            </a:r>
          </a:p>
          <a:p>
            <a:endParaRPr lang="de-CH" sz="1600" dirty="0"/>
          </a:p>
        </p:txBody>
      </p:sp>
      <p:sp>
        <p:nvSpPr>
          <p:cNvPr id="4" name="Datumsplatzhalter 3">
            <a:extLst>
              <a:ext uri="{FF2B5EF4-FFF2-40B4-BE49-F238E27FC236}">
                <a16:creationId xmlns:a16="http://schemas.microsoft.com/office/drawing/2014/main" id="{3235E0BD-38DA-4252-8617-B1E1C5567EDB}"/>
              </a:ext>
            </a:extLst>
          </p:cNvPr>
          <p:cNvSpPr>
            <a:spLocks noGrp="1"/>
          </p:cNvSpPr>
          <p:nvPr>
            <p:ph type="dt" sz="half" idx="10"/>
          </p:nvPr>
        </p:nvSpPr>
        <p:spPr/>
        <p:txBody>
          <a:bodyPr/>
          <a:lstStyle/>
          <a:p>
            <a:r>
              <a:rPr lang="de-DE" dirty="0">
                <a:solidFill>
                  <a:schemeClr val="bg2">
                    <a:lumMod val="60000"/>
                    <a:lumOff val="40000"/>
                  </a:schemeClr>
                </a:solidFill>
              </a:rPr>
              <a:t>12.12.2018</a:t>
            </a:r>
            <a:endParaRPr lang="de-CH" dirty="0">
              <a:solidFill>
                <a:schemeClr val="bg2">
                  <a:lumMod val="60000"/>
                  <a:lumOff val="40000"/>
                </a:schemeClr>
              </a:solidFill>
            </a:endParaRPr>
          </a:p>
        </p:txBody>
      </p:sp>
      <p:sp>
        <p:nvSpPr>
          <p:cNvPr id="5" name="Fußzeilenplatzhalter 4">
            <a:extLst>
              <a:ext uri="{FF2B5EF4-FFF2-40B4-BE49-F238E27FC236}">
                <a16:creationId xmlns:a16="http://schemas.microsoft.com/office/drawing/2014/main" id="{FB0FA37C-286C-427E-9116-F4AB1FA23EB9}"/>
              </a:ext>
            </a:extLst>
          </p:cNvPr>
          <p:cNvSpPr>
            <a:spLocks noGrp="1"/>
          </p:cNvSpPr>
          <p:nvPr>
            <p:ph type="ftr" sz="quarter" idx="11"/>
          </p:nvPr>
        </p:nvSpPr>
        <p:spPr/>
        <p:txBody>
          <a:bodyPr/>
          <a:lstStyle/>
          <a:p>
            <a:pPr algn="ctr"/>
            <a:r>
              <a:rPr lang="de-CH" dirty="0">
                <a:solidFill>
                  <a:schemeClr val="bg2">
                    <a:lumMod val="60000"/>
                    <a:lumOff val="40000"/>
                  </a:schemeClr>
                </a:solidFill>
              </a:rPr>
              <a:t>CLINT Workshop II - Matthias Kobi</a:t>
            </a:r>
          </a:p>
        </p:txBody>
      </p:sp>
      <p:sp>
        <p:nvSpPr>
          <p:cNvPr id="6" name="Foliennummernplatzhalter 5">
            <a:extLst>
              <a:ext uri="{FF2B5EF4-FFF2-40B4-BE49-F238E27FC236}">
                <a16:creationId xmlns:a16="http://schemas.microsoft.com/office/drawing/2014/main" id="{AAE9CF16-0A0E-4C73-B355-B9D8ECAF03A2}"/>
              </a:ext>
            </a:extLst>
          </p:cNvPr>
          <p:cNvSpPr>
            <a:spLocks noGrp="1"/>
          </p:cNvSpPr>
          <p:nvPr>
            <p:ph type="sldNum" sz="quarter" idx="12"/>
          </p:nvPr>
        </p:nvSpPr>
        <p:spPr/>
        <p:txBody>
          <a:bodyPr/>
          <a:lstStyle/>
          <a:p>
            <a:fld id="{298DDF54-96CA-4706-AFE9-54D71408EAE8}" type="slidenum">
              <a:rPr lang="de-CH" smtClean="0">
                <a:solidFill>
                  <a:schemeClr val="bg2">
                    <a:lumMod val="60000"/>
                    <a:lumOff val="40000"/>
                  </a:schemeClr>
                </a:solidFill>
              </a:rPr>
              <a:pPr/>
              <a:t>13</a:t>
            </a:fld>
            <a:endParaRPr lang="de-CH" dirty="0">
              <a:solidFill>
                <a:schemeClr val="bg2">
                  <a:lumMod val="60000"/>
                  <a:lumOff val="40000"/>
                </a:schemeClr>
              </a:solidFill>
            </a:endParaRPr>
          </a:p>
        </p:txBody>
      </p:sp>
    </p:spTree>
    <p:extLst>
      <p:ext uri="{BB962C8B-B14F-4D97-AF65-F5344CB8AC3E}">
        <p14:creationId xmlns:p14="http://schemas.microsoft.com/office/powerpoint/2010/main" val="1124867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54899E56-ECC9-4E64-A971-627183991A52}"/>
              </a:ext>
            </a:extLst>
          </p:cNvPr>
          <p:cNvSpPr>
            <a:spLocks noGrp="1"/>
          </p:cNvSpPr>
          <p:nvPr>
            <p:ph type="dt" sz="half" idx="10"/>
          </p:nvPr>
        </p:nvSpPr>
        <p:spPr/>
        <p:txBody>
          <a:bodyPr/>
          <a:lstStyle/>
          <a:p>
            <a:r>
              <a:rPr lang="de-DE" dirty="0">
                <a:solidFill>
                  <a:schemeClr val="bg2">
                    <a:lumMod val="60000"/>
                    <a:lumOff val="40000"/>
                  </a:schemeClr>
                </a:solidFill>
              </a:rPr>
              <a:t>12.12.2018</a:t>
            </a:r>
            <a:endParaRPr lang="de-CH" dirty="0">
              <a:solidFill>
                <a:schemeClr val="bg2">
                  <a:lumMod val="60000"/>
                  <a:lumOff val="40000"/>
                </a:schemeClr>
              </a:solidFill>
            </a:endParaRPr>
          </a:p>
        </p:txBody>
      </p:sp>
      <p:sp>
        <p:nvSpPr>
          <p:cNvPr id="5" name="Fußzeilenplatzhalter 4">
            <a:extLst>
              <a:ext uri="{FF2B5EF4-FFF2-40B4-BE49-F238E27FC236}">
                <a16:creationId xmlns:a16="http://schemas.microsoft.com/office/drawing/2014/main" id="{E6170345-3278-4117-9D48-E54DE44A8FD0}"/>
              </a:ext>
            </a:extLst>
          </p:cNvPr>
          <p:cNvSpPr>
            <a:spLocks noGrp="1"/>
          </p:cNvSpPr>
          <p:nvPr>
            <p:ph type="ftr" sz="quarter" idx="11"/>
          </p:nvPr>
        </p:nvSpPr>
        <p:spPr/>
        <p:txBody>
          <a:bodyPr/>
          <a:lstStyle/>
          <a:p>
            <a:pPr algn="ctr"/>
            <a:r>
              <a:rPr lang="de-CH" dirty="0">
                <a:solidFill>
                  <a:schemeClr val="bg2">
                    <a:lumMod val="60000"/>
                    <a:lumOff val="40000"/>
                  </a:schemeClr>
                </a:solidFill>
              </a:rPr>
              <a:t>CLINT Workshop II - Matthias Kobi</a:t>
            </a:r>
          </a:p>
        </p:txBody>
      </p:sp>
      <p:sp>
        <p:nvSpPr>
          <p:cNvPr id="6" name="Foliennummernplatzhalter 5">
            <a:extLst>
              <a:ext uri="{FF2B5EF4-FFF2-40B4-BE49-F238E27FC236}">
                <a16:creationId xmlns:a16="http://schemas.microsoft.com/office/drawing/2014/main" id="{62DD7687-2993-4902-8317-B16AAD6A1E09}"/>
              </a:ext>
            </a:extLst>
          </p:cNvPr>
          <p:cNvSpPr>
            <a:spLocks noGrp="1"/>
          </p:cNvSpPr>
          <p:nvPr>
            <p:ph type="sldNum" sz="quarter" idx="12"/>
          </p:nvPr>
        </p:nvSpPr>
        <p:spPr/>
        <p:txBody>
          <a:bodyPr/>
          <a:lstStyle/>
          <a:p>
            <a:fld id="{298DDF54-96CA-4706-AFE9-54D71408EAE8}" type="slidenum">
              <a:rPr lang="de-CH" smtClean="0">
                <a:solidFill>
                  <a:schemeClr val="bg2">
                    <a:lumMod val="60000"/>
                    <a:lumOff val="40000"/>
                  </a:schemeClr>
                </a:solidFill>
              </a:rPr>
              <a:pPr/>
              <a:t>2</a:t>
            </a:fld>
            <a:endParaRPr lang="de-CH" dirty="0">
              <a:solidFill>
                <a:schemeClr val="bg2">
                  <a:lumMod val="60000"/>
                  <a:lumOff val="40000"/>
                </a:schemeClr>
              </a:solidFill>
            </a:endParaRPr>
          </a:p>
        </p:txBody>
      </p:sp>
      <p:sp>
        <p:nvSpPr>
          <p:cNvPr id="7" name="Rechteck: abgerundete Ecken 6">
            <a:extLst>
              <a:ext uri="{FF2B5EF4-FFF2-40B4-BE49-F238E27FC236}">
                <a16:creationId xmlns:a16="http://schemas.microsoft.com/office/drawing/2014/main" id="{546C1E19-48B9-4588-8614-607985D11E55}"/>
              </a:ext>
            </a:extLst>
          </p:cNvPr>
          <p:cNvSpPr/>
          <p:nvPr/>
        </p:nvSpPr>
        <p:spPr bwMode="auto">
          <a:xfrm>
            <a:off x="900112" y="1335173"/>
            <a:ext cx="3527870" cy="503237"/>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de-CH" sz="1700" b="0" i="0" u="none" strike="noStrike" cap="none" normalizeH="0" baseline="0" dirty="0">
                <a:ln>
                  <a:noFill/>
                </a:ln>
                <a:solidFill>
                  <a:schemeClr val="tx1"/>
                </a:solidFill>
                <a:effectLst/>
                <a:latin typeface="Arial" charset="0"/>
                <a:cs typeface="Arial" charset="0"/>
              </a:rPr>
              <a:t> </a:t>
            </a:r>
            <a:r>
              <a:rPr kumimoji="0" lang="de-CH" sz="1700" b="0" i="0" u="none" strike="noStrike" cap="none" normalizeH="0" baseline="0" dirty="0" err="1">
                <a:ln>
                  <a:noFill/>
                </a:ln>
                <a:solidFill>
                  <a:schemeClr val="tx1"/>
                </a:solidFill>
                <a:effectLst/>
                <a:latin typeface="Arial" charset="0"/>
                <a:cs typeface="Arial" charset="0"/>
              </a:rPr>
              <a:t>Resting</a:t>
            </a:r>
            <a:r>
              <a:rPr lang="de-CH" dirty="0" err="1"/>
              <a:t>state</a:t>
            </a:r>
            <a:r>
              <a:rPr lang="de-CH" dirty="0"/>
              <a:t> – Eyes Open</a:t>
            </a:r>
            <a:endParaRPr kumimoji="0" lang="de-CH" sz="1700" b="1" i="0" u="none" strike="noStrike" cap="none" normalizeH="0" baseline="0" dirty="0">
              <a:ln>
                <a:noFill/>
              </a:ln>
              <a:solidFill>
                <a:schemeClr val="tx1"/>
              </a:solidFill>
              <a:effectLst/>
              <a:latin typeface="Arial" charset="0"/>
              <a:cs typeface="Arial" charset="0"/>
            </a:endParaRPr>
          </a:p>
        </p:txBody>
      </p:sp>
      <p:sp>
        <p:nvSpPr>
          <p:cNvPr id="9" name="Rechteck: abgerundete Ecken 8">
            <a:extLst>
              <a:ext uri="{FF2B5EF4-FFF2-40B4-BE49-F238E27FC236}">
                <a16:creationId xmlns:a16="http://schemas.microsoft.com/office/drawing/2014/main" id="{EFB270CD-11DD-4D44-8BAC-13ADEAF2BACD}"/>
              </a:ext>
            </a:extLst>
          </p:cNvPr>
          <p:cNvSpPr/>
          <p:nvPr/>
        </p:nvSpPr>
        <p:spPr bwMode="auto">
          <a:xfrm>
            <a:off x="900116" y="2371424"/>
            <a:ext cx="3527872" cy="503237"/>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CH" sz="1700" b="0" i="0" u="none" strike="noStrike" cap="none" normalizeH="0" baseline="0" dirty="0">
                <a:ln>
                  <a:noFill/>
                </a:ln>
                <a:solidFill>
                  <a:schemeClr val="tx1"/>
                </a:solidFill>
                <a:effectLst/>
                <a:latin typeface="Arial" charset="0"/>
                <a:cs typeface="Arial" charset="0"/>
              </a:rPr>
              <a:t> Lesen in SE</a:t>
            </a:r>
          </a:p>
        </p:txBody>
      </p:sp>
      <p:sp>
        <p:nvSpPr>
          <p:cNvPr id="10" name="Rechteck: abgerundete Ecken 9">
            <a:extLst>
              <a:ext uri="{FF2B5EF4-FFF2-40B4-BE49-F238E27FC236}">
                <a16:creationId xmlns:a16="http://schemas.microsoft.com/office/drawing/2014/main" id="{71DA08A7-4EDA-40FC-BC7F-CEC5FE727A4E}"/>
              </a:ext>
            </a:extLst>
          </p:cNvPr>
          <p:cNvSpPr/>
          <p:nvPr/>
        </p:nvSpPr>
        <p:spPr bwMode="auto">
          <a:xfrm>
            <a:off x="900114" y="2993590"/>
            <a:ext cx="3527874" cy="503237"/>
          </a:xfrm>
          <a:prstGeom prst="round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de-CH" dirty="0"/>
              <a:t> Übersetzen in SE</a:t>
            </a:r>
            <a:endParaRPr kumimoji="0" lang="de-CH" sz="1700" b="0" i="0" u="none" strike="noStrike" cap="none" normalizeH="0" baseline="0" dirty="0">
              <a:ln>
                <a:noFill/>
              </a:ln>
              <a:solidFill>
                <a:schemeClr val="tx1"/>
              </a:solidFill>
              <a:effectLst/>
              <a:latin typeface="Arial" charset="0"/>
              <a:cs typeface="Arial" charset="0"/>
            </a:endParaRPr>
          </a:p>
        </p:txBody>
      </p:sp>
      <p:sp>
        <p:nvSpPr>
          <p:cNvPr id="11" name="Rechteck: abgerundete Ecken 10">
            <a:extLst>
              <a:ext uri="{FF2B5EF4-FFF2-40B4-BE49-F238E27FC236}">
                <a16:creationId xmlns:a16="http://schemas.microsoft.com/office/drawing/2014/main" id="{8E1D025D-1B6A-47CF-BECD-3AD3C97C1391}"/>
              </a:ext>
            </a:extLst>
          </p:cNvPr>
          <p:cNvSpPr/>
          <p:nvPr/>
        </p:nvSpPr>
        <p:spPr bwMode="auto">
          <a:xfrm>
            <a:off x="900116" y="3639795"/>
            <a:ext cx="3527872" cy="503237"/>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CH" sz="1700" b="0" i="0" u="none" strike="noStrike" cap="none" normalizeH="0" baseline="0" dirty="0">
                <a:ln>
                  <a:noFill/>
                </a:ln>
                <a:solidFill>
                  <a:schemeClr val="tx1"/>
                </a:solidFill>
                <a:effectLst/>
                <a:latin typeface="Arial" charset="0"/>
                <a:cs typeface="Arial" charset="0"/>
              </a:rPr>
              <a:t> Abschreiben in SE</a:t>
            </a:r>
          </a:p>
        </p:txBody>
      </p:sp>
      <p:sp>
        <p:nvSpPr>
          <p:cNvPr id="12" name="Rechteck: abgerundete Ecken 11">
            <a:extLst>
              <a:ext uri="{FF2B5EF4-FFF2-40B4-BE49-F238E27FC236}">
                <a16:creationId xmlns:a16="http://schemas.microsoft.com/office/drawing/2014/main" id="{AD09F87C-1651-47B4-B96F-E2776DA4215C}"/>
              </a:ext>
            </a:extLst>
          </p:cNvPr>
          <p:cNvSpPr/>
          <p:nvPr/>
        </p:nvSpPr>
        <p:spPr bwMode="auto">
          <a:xfrm>
            <a:off x="4716010" y="1339277"/>
            <a:ext cx="3527870" cy="498471"/>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r>
              <a:rPr kumimoji="0" lang="de-CH" sz="1700" b="0" i="0" u="none" strike="noStrike" cap="none" normalizeH="0" baseline="0" dirty="0">
                <a:ln>
                  <a:noFill/>
                </a:ln>
                <a:solidFill>
                  <a:schemeClr val="tx1"/>
                </a:solidFill>
                <a:effectLst/>
                <a:latin typeface="Arial" charset="0"/>
                <a:cs typeface="Arial" charset="0"/>
              </a:rPr>
              <a:t> </a:t>
            </a:r>
            <a:r>
              <a:rPr kumimoji="0" lang="de-CH" sz="1700" b="0" i="0" u="none" strike="noStrike" cap="none" normalizeH="0" baseline="0" dirty="0" err="1">
                <a:ln>
                  <a:noFill/>
                </a:ln>
                <a:solidFill>
                  <a:schemeClr val="tx1"/>
                </a:solidFill>
                <a:effectLst/>
                <a:latin typeface="Arial" charset="0"/>
                <a:cs typeface="Arial" charset="0"/>
              </a:rPr>
              <a:t>Resting</a:t>
            </a:r>
            <a:r>
              <a:rPr lang="de-CH" dirty="0" err="1"/>
              <a:t>state</a:t>
            </a:r>
            <a:r>
              <a:rPr lang="de-CH" dirty="0"/>
              <a:t> – Eyes </a:t>
            </a:r>
            <a:r>
              <a:rPr lang="de-CH" dirty="0" err="1"/>
              <a:t>Closed</a:t>
            </a:r>
            <a:endParaRPr kumimoji="0" lang="de-CH" sz="1700" b="0" i="0" u="none" strike="noStrike" cap="none" normalizeH="0" baseline="0" dirty="0">
              <a:ln>
                <a:noFill/>
              </a:ln>
              <a:solidFill>
                <a:schemeClr val="tx1"/>
              </a:solidFill>
              <a:effectLst/>
              <a:latin typeface="Arial" charset="0"/>
              <a:cs typeface="Arial" charset="0"/>
            </a:endParaRPr>
          </a:p>
        </p:txBody>
      </p:sp>
      <p:sp>
        <p:nvSpPr>
          <p:cNvPr id="14" name="Rechteck: abgerundete Ecken 13">
            <a:extLst>
              <a:ext uri="{FF2B5EF4-FFF2-40B4-BE49-F238E27FC236}">
                <a16:creationId xmlns:a16="http://schemas.microsoft.com/office/drawing/2014/main" id="{B4C7D173-141A-43D4-A2A8-DE5973710CCC}"/>
              </a:ext>
            </a:extLst>
          </p:cNvPr>
          <p:cNvSpPr/>
          <p:nvPr/>
        </p:nvSpPr>
        <p:spPr bwMode="auto">
          <a:xfrm>
            <a:off x="4716016" y="2371424"/>
            <a:ext cx="3527872" cy="503237"/>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CH" sz="1700" b="0" i="0" u="none" strike="noStrike" cap="none" normalizeH="0" baseline="0" dirty="0">
                <a:ln>
                  <a:noFill/>
                </a:ln>
                <a:solidFill>
                  <a:schemeClr val="tx1"/>
                </a:solidFill>
                <a:effectLst/>
                <a:latin typeface="Arial" charset="0"/>
                <a:cs typeface="Arial" charset="0"/>
              </a:rPr>
              <a:t>  Lesen in ELF</a:t>
            </a:r>
          </a:p>
        </p:txBody>
      </p:sp>
      <p:sp>
        <p:nvSpPr>
          <p:cNvPr id="16" name="Rechteck: abgerundete Ecken 15">
            <a:extLst>
              <a:ext uri="{FF2B5EF4-FFF2-40B4-BE49-F238E27FC236}">
                <a16:creationId xmlns:a16="http://schemas.microsoft.com/office/drawing/2014/main" id="{93774130-F17D-447C-8B12-3F33F2D3CB9C}"/>
              </a:ext>
            </a:extLst>
          </p:cNvPr>
          <p:cNvSpPr/>
          <p:nvPr/>
        </p:nvSpPr>
        <p:spPr bwMode="auto">
          <a:xfrm>
            <a:off x="904296" y="5921750"/>
            <a:ext cx="3527872" cy="503237"/>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de-CH" dirty="0"/>
              <a:t> </a:t>
            </a:r>
            <a:r>
              <a:rPr kumimoji="0" lang="de-CH" sz="1700" b="0" i="0" u="none" strike="noStrike" cap="none" normalizeH="0" baseline="0" dirty="0">
                <a:ln>
                  <a:noFill/>
                </a:ln>
                <a:solidFill>
                  <a:schemeClr val="tx1"/>
                </a:solidFill>
                <a:effectLst/>
                <a:latin typeface="Arial" charset="0"/>
                <a:cs typeface="Arial" charset="0"/>
              </a:rPr>
              <a:t>Lesen in ELF</a:t>
            </a:r>
          </a:p>
        </p:txBody>
      </p:sp>
      <p:sp>
        <p:nvSpPr>
          <p:cNvPr id="17" name="Rechteck: abgerundete Ecken 16">
            <a:extLst>
              <a:ext uri="{FF2B5EF4-FFF2-40B4-BE49-F238E27FC236}">
                <a16:creationId xmlns:a16="http://schemas.microsoft.com/office/drawing/2014/main" id="{687FBB6F-1DED-4707-A920-E109C7679759}"/>
              </a:ext>
            </a:extLst>
          </p:cNvPr>
          <p:cNvSpPr/>
          <p:nvPr/>
        </p:nvSpPr>
        <p:spPr bwMode="auto">
          <a:xfrm>
            <a:off x="4720196" y="5921750"/>
            <a:ext cx="3527872" cy="503237"/>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CH" sz="1700" b="0" i="0" u="none" strike="noStrike" cap="none" normalizeH="0" baseline="0" dirty="0">
                <a:ln>
                  <a:noFill/>
                </a:ln>
                <a:solidFill>
                  <a:schemeClr val="tx1"/>
                </a:solidFill>
                <a:effectLst/>
                <a:latin typeface="Arial" charset="0"/>
                <a:cs typeface="Arial" charset="0"/>
              </a:rPr>
              <a:t>  Lesen in SE</a:t>
            </a:r>
          </a:p>
        </p:txBody>
      </p:sp>
      <p:sp>
        <p:nvSpPr>
          <p:cNvPr id="18" name="Rechteck: abgerundete Ecken 17">
            <a:extLst>
              <a:ext uri="{FF2B5EF4-FFF2-40B4-BE49-F238E27FC236}">
                <a16:creationId xmlns:a16="http://schemas.microsoft.com/office/drawing/2014/main" id="{9C39035B-AD3D-4FCD-97BC-8304CE06B3B8}"/>
              </a:ext>
            </a:extLst>
          </p:cNvPr>
          <p:cNvSpPr/>
          <p:nvPr/>
        </p:nvSpPr>
        <p:spPr bwMode="auto">
          <a:xfrm>
            <a:off x="4720194" y="2993590"/>
            <a:ext cx="3527874" cy="503237"/>
          </a:xfrm>
          <a:prstGeom prst="round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de-CH" dirty="0"/>
              <a:t>  Übersetzen in ELF</a:t>
            </a:r>
            <a:endParaRPr kumimoji="0" lang="de-CH" sz="1700" b="0" i="0" u="none" strike="noStrike" cap="none" normalizeH="0" baseline="0" dirty="0">
              <a:ln>
                <a:noFill/>
              </a:ln>
              <a:solidFill>
                <a:schemeClr val="tx1"/>
              </a:solidFill>
              <a:effectLst/>
              <a:latin typeface="Arial" charset="0"/>
              <a:cs typeface="Arial" charset="0"/>
            </a:endParaRPr>
          </a:p>
        </p:txBody>
      </p:sp>
      <p:sp>
        <p:nvSpPr>
          <p:cNvPr id="19" name="Rechteck: abgerundete Ecken 18">
            <a:extLst>
              <a:ext uri="{FF2B5EF4-FFF2-40B4-BE49-F238E27FC236}">
                <a16:creationId xmlns:a16="http://schemas.microsoft.com/office/drawing/2014/main" id="{15378BA1-2427-44B4-9CDD-BC14F93CC52F}"/>
              </a:ext>
            </a:extLst>
          </p:cNvPr>
          <p:cNvSpPr/>
          <p:nvPr/>
        </p:nvSpPr>
        <p:spPr bwMode="auto">
          <a:xfrm>
            <a:off x="4720196" y="3639795"/>
            <a:ext cx="3527872" cy="503237"/>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CH" sz="1700" b="0" i="0" u="none" strike="noStrike" cap="none" normalizeH="0" baseline="0" dirty="0">
                <a:ln>
                  <a:noFill/>
                </a:ln>
                <a:solidFill>
                  <a:schemeClr val="tx1"/>
                </a:solidFill>
                <a:effectLst/>
                <a:latin typeface="Arial" charset="0"/>
                <a:cs typeface="Arial" charset="0"/>
              </a:rPr>
              <a:t>  Abschreiben in ELF</a:t>
            </a:r>
          </a:p>
        </p:txBody>
      </p:sp>
      <p:sp>
        <p:nvSpPr>
          <p:cNvPr id="20" name="Rechteck: abgerundete Ecken 19">
            <a:extLst>
              <a:ext uri="{FF2B5EF4-FFF2-40B4-BE49-F238E27FC236}">
                <a16:creationId xmlns:a16="http://schemas.microsoft.com/office/drawing/2014/main" id="{AF0A498F-4EE1-42FB-BFF4-978D34713678}"/>
              </a:ext>
            </a:extLst>
          </p:cNvPr>
          <p:cNvSpPr/>
          <p:nvPr/>
        </p:nvSpPr>
        <p:spPr bwMode="auto">
          <a:xfrm>
            <a:off x="904296" y="4519404"/>
            <a:ext cx="7343772" cy="10764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CH" sz="1700" b="0" i="0" u="none" strike="noStrike" cap="none" normalizeH="0" baseline="0" dirty="0">
                <a:ln>
                  <a:noFill/>
                </a:ln>
                <a:solidFill>
                  <a:schemeClr val="tx1"/>
                </a:solidFill>
                <a:effectLst/>
                <a:latin typeface="Arial" charset="0"/>
                <a:cs typeface="Arial" charset="0"/>
              </a:rPr>
              <a:t> </a:t>
            </a:r>
            <a:r>
              <a:rPr kumimoji="0" lang="de-CH" sz="1700" b="0" i="0" u="none" strike="noStrike" cap="none" normalizeH="0" baseline="0" dirty="0" err="1">
                <a:ln>
                  <a:noFill/>
                </a:ln>
                <a:solidFill>
                  <a:schemeClr val="tx1"/>
                </a:solidFill>
                <a:effectLst/>
                <a:latin typeface="Arial" charset="0"/>
                <a:cs typeface="Arial" charset="0"/>
              </a:rPr>
              <a:t>Lexical</a:t>
            </a:r>
            <a:r>
              <a:rPr kumimoji="0" lang="de-CH" sz="1700" b="0" i="0" u="none" strike="noStrike" cap="none" normalizeH="0" baseline="0" dirty="0">
                <a:ln>
                  <a:noFill/>
                </a:ln>
                <a:solidFill>
                  <a:schemeClr val="tx1"/>
                </a:solidFill>
                <a:effectLst/>
                <a:latin typeface="Arial" charset="0"/>
                <a:cs typeface="Arial" charset="0"/>
              </a:rPr>
              <a:t> </a:t>
            </a:r>
            <a:r>
              <a:rPr kumimoji="0" lang="de-CH" sz="1700" b="0" i="0" u="none" strike="noStrike" cap="none" normalizeH="0" baseline="0" dirty="0" err="1">
                <a:ln>
                  <a:noFill/>
                </a:ln>
                <a:solidFill>
                  <a:schemeClr val="tx1"/>
                </a:solidFill>
                <a:effectLst/>
                <a:latin typeface="Arial" charset="0"/>
                <a:cs typeface="Arial" charset="0"/>
              </a:rPr>
              <a:t>Decision</a:t>
            </a:r>
            <a:r>
              <a:rPr kumimoji="0" lang="de-CH" sz="1700" b="0" i="0" u="none" strike="noStrike" cap="none" normalizeH="0" baseline="0" dirty="0">
                <a:ln>
                  <a:noFill/>
                </a:ln>
                <a:solidFill>
                  <a:schemeClr val="tx1"/>
                </a:solidFill>
                <a:effectLst/>
                <a:latin typeface="Arial" charset="0"/>
                <a:cs typeface="Arial" charset="0"/>
              </a:rPr>
              <a:t> Task</a:t>
            </a:r>
          </a:p>
          <a:p>
            <a:r>
              <a:rPr lang="de-DE" dirty="0"/>
              <a:t> N-Back-Task visuell/auditorisch</a:t>
            </a:r>
            <a:endParaRPr lang="de-CH" dirty="0"/>
          </a:p>
        </p:txBody>
      </p:sp>
      <p:sp>
        <p:nvSpPr>
          <p:cNvPr id="21" name="Textfeld 20">
            <a:extLst>
              <a:ext uri="{FF2B5EF4-FFF2-40B4-BE49-F238E27FC236}">
                <a16:creationId xmlns:a16="http://schemas.microsoft.com/office/drawing/2014/main" id="{C4D6B2B5-C436-4BF5-9AB4-8AE3D1254AB4}"/>
              </a:ext>
            </a:extLst>
          </p:cNvPr>
          <p:cNvSpPr txBox="1"/>
          <p:nvPr/>
        </p:nvSpPr>
        <p:spPr>
          <a:xfrm>
            <a:off x="3893707" y="1363614"/>
            <a:ext cx="356188" cy="461665"/>
          </a:xfrm>
          <a:prstGeom prst="rect">
            <a:avLst/>
          </a:prstGeom>
          <a:noFill/>
        </p:spPr>
        <p:txBody>
          <a:bodyPr wrap="none" rtlCol="0">
            <a:spAutoFit/>
          </a:bodyPr>
          <a:lstStyle/>
          <a:p>
            <a:r>
              <a:rPr lang="de-CH" sz="2400" b="1" dirty="0"/>
              <a:t>3</a:t>
            </a:r>
            <a:endParaRPr lang="de-CH" sz="2000" dirty="0"/>
          </a:p>
        </p:txBody>
      </p:sp>
      <p:sp>
        <p:nvSpPr>
          <p:cNvPr id="22" name="Textfeld 21">
            <a:extLst>
              <a:ext uri="{FF2B5EF4-FFF2-40B4-BE49-F238E27FC236}">
                <a16:creationId xmlns:a16="http://schemas.microsoft.com/office/drawing/2014/main" id="{DD80B638-41D3-4C9D-B9A1-534E66FDEFBE}"/>
              </a:ext>
            </a:extLst>
          </p:cNvPr>
          <p:cNvSpPr txBox="1"/>
          <p:nvPr/>
        </p:nvSpPr>
        <p:spPr>
          <a:xfrm>
            <a:off x="7713523" y="1363635"/>
            <a:ext cx="356188" cy="461665"/>
          </a:xfrm>
          <a:prstGeom prst="rect">
            <a:avLst/>
          </a:prstGeom>
          <a:noFill/>
        </p:spPr>
        <p:txBody>
          <a:bodyPr wrap="none" rtlCol="0">
            <a:spAutoFit/>
          </a:bodyPr>
          <a:lstStyle/>
          <a:p>
            <a:r>
              <a:rPr lang="de-CH" sz="2400" b="1" dirty="0"/>
              <a:t>3</a:t>
            </a:r>
            <a:endParaRPr lang="de-CH" sz="2000" dirty="0"/>
          </a:p>
        </p:txBody>
      </p:sp>
      <p:sp>
        <p:nvSpPr>
          <p:cNvPr id="23" name="Textfeld 22">
            <a:extLst>
              <a:ext uri="{FF2B5EF4-FFF2-40B4-BE49-F238E27FC236}">
                <a16:creationId xmlns:a16="http://schemas.microsoft.com/office/drawing/2014/main" id="{A8C2D08E-AE2A-4E82-A9BA-A5CC91A8CF6D}"/>
              </a:ext>
            </a:extLst>
          </p:cNvPr>
          <p:cNvSpPr txBox="1"/>
          <p:nvPr/>
        </p:nvSpPr>
        <p:spPr>
          <a:xfrm>
            <a:off x="3893707" y="2387686"/>
            <a:ext cx="356188" cy="461665"/>
          </a:xfrm>
          <a:prstGeom prst="rect">
            <a:avLst/>
          </a:prstGeom>
          <a:noFill/>
        </p:spPr>
        <p:txBody>
          <a:bodyPr wrap="none" rtlCol="0">
            <a:spAutoFit/>
          </a:bodyPr>
          <a:lstStyle/>
          <a:p>
            <a:r>
              <a:rPr lang="de-CH" sz="2400" b="1" dirty="0"/>
              <a:t>3</a:t>
            </a:r>
            <a:endParaRPr lang="de-CH" sz="2000" dirty="0"/>
          </a:p>
        </p:txBody>
      </p:sp>
      <p:sp>
        <p:nvSpPr>
          <p:cNvPr id="24" name="Textfeld 23">
            <a:extLst>
              <a:ext uri="{FF2B5EF4-FFF2-40B4-BE49-F238E27FC236}">
                <a16:creationId xmlns:a16="http://schemas.microsoft.com/office/drawing/2014/main" id="{4CD069E7-6B96-4E76-870A-540D3A697E09}"/>
              </a:ext>
            </a:extLst>
          </p:cNvPr>
          <p:cNvSpPr txBox="1"/>
          <p:nvPr/>
        </p:nvSpPr>
        <p:spPr>
          <a:xfrm>
            <a:off x="7709605" y="2387686"/>
            <a:ext cx="356188" cy="461665"/>
          </a:xfrm>
          <a:prstGeom prst="rect">
            <a:avLst/>
          </a:prstGeom>
          <a:noFill/>
        </p:spPr>
        <p:txBody>
          <a:bodyPr wrap="none" rtlCol="0">
            <a:spAutoFit/>
          </a:bodyPr>
          <a:lstStyle/>
          <a:p>
            <a:r>
              <a:rPr lang="de-CH" sz="2400" b="1" dirty="0"/>
              <a:t>3</a:t>
            </a:r>
            <a:endParaRPr lang="de-CH" sz="2000" dirty="0"/>
          </a:p>
        </p:txBody>
      </p:sp>
      <p:sp>
        <p:nvSpPr>
          <p:cNvPr id="25" name="Textfeld 24">
            <a:extLst>
              <a:ext uri="{FF2B5EF4-FFF2-40B4-BE49-F238E27FC236}">
                <a16:creationId xmlns:a16="http://schemas.microsoft.com/office/drawing/2014/main" id="{8181C473-1AF4-4CC6-AF77-31F788D3A611}"/>
              </a:ext>
            </a:extLst>
          </p:cNvPr>
          <p:cNvSpPr txBox="1"/>
          <p:nvPr/>
        </p:nvSpPr>
        <p:spPr>
          <a:xfrm>
            <a:off x="3893707" y="3015842"/>
            <a:ext cx="356188" cy="461665"/>
          </a:xfrm>
          <a:prstGeom prst="rect">
            <a:avLst/>
          </a:prstGeom>
          <a:noFill/>
        </p:spPr>
        <p:txBody>
          <a:bodyPr wrap="none" rtlCol="0">
            <a:spAutoFit/>
          </a:bodyPr>
          <a:lstStyle/>
          <a:p>
            <a:r>
              <a:rPr lang="de-CH" sz="2400" b="1" dirty="0"/>
              <a:t>6</a:t>
            </a:r>
            <a:endParaRPr lang="de-CH" sz="2000" dirty="0"/>
          </a:p>
        </p:txBody>
      </p:sp>
      <p:sp>
        <p:nvSpPr>
          <p:cNvPr id="26" name="Textfeld 25">
            <a:extLst>
              <a:ext uri="{FF2B5EF4-FFF2-40B4-BE49-F238E27FC236}">
                <a16:creationId xmlns:a16="http://schemas.microsoft.com/office/drawing/2014/main" id="{4DD0F678-BE2B-49F6-915F-599AB88654BA}"/>
              </a:ext>
            </a:extLst>
          </p:cNvPr>
          <p:cNvSpPr txBox="1"/>
          <p:nvPr/>
        </p:nvSpPr>
        <p:spPr>
          <a:xfrm>
            <a:off x="3893707" y="3663934"/>
            <a:ext cx="356188" cy="461665"/>
          </a:xfrm>
          <a:prstGeom prst="rect">
            <a:avLst/>
          </a:prstGeom>
          <a:noFill/>
        </p:spPr>
        <p:txBody>
          <a:bodyPr wrap="none" rtlCol="0">
            <a:spAutoFit/>
          </a:bodyPr>
          <a:lstStyle/>
          <a:p>
            <a:r>
              <a:rPr lang="de-CH" sz="2400" b="1" dirty="0"/>
              <a:t>6</a:t>
            </a:r>
            <a:endParaRPr lang="de-CH" sz="2000" dirty="0"/>
          </a:p>
        </p:txBody>
      </p:sp>
      <p:sp>
        <p:nvSpPr>
          <p:cNvPr id="27" name="Textfeld 26">
            <a:extLst>
              <a:ext uri="{FF2B5EF4-FFF2-40B4-BE49-F238E27FC236}">
                <a16:creationId xmlns:a16="http://schemas.microsoft.com/office/drawing/2014/main" id="{1C4AC414-CF08-443C-A34F-AF705102C11B}"/>
              </a:ext>
            </a:extLst>
          </p:cNvPr>
          <p:cNvSpPr txBox="1"/>
          <p:nvPr/>
        </p:nvSpPr>
        <p:spPr>
          <a:xfrm>
            <a:off x="7709605" y="3015842"/>
            <a:ext cx="356188" cy="461665"/>
          </a:xfrm>
          <a:prstGeom prst="rect">
            <a:avLst/>
          </a:prstGeom>
          <a:noFill/>
        </p:spPr>
        <p:txBody>
          <a:bodyPr wrap="none" rtlCol="0">
            <a:spAutoFit/>
          </a:bodyPr>
          <a:lstStyle/>
          <a:p>
            <a:r>
              <a:rPr lang="de-CH" sz="2400" b="1" dirty="0"/>
              <a:t>6</a:t>
            </a:r>
            <a:endParaRPr lang="de-CH" sz="2000" dirty="0"/>
          </a:p>
        </p:txBody>
      </p:sp>
      <p:sp>
        <p:nvSpPr>
          <p:cNvPr id="28" name="Textfeld 27">
            <a:extLst>
              <a:ext uri="{FF2B5EF4-FFF2-40B4-BE49-F238E27FC236}">
                <a16:creationId xmlns:a16="http://schemas.microsoft.com/office/drawing/2014/main" id="{D3F40AA3-06D0-4ADC-A6BE-1B058C4292C9}"/>
              </a:ext>
            </a:extLst>
          </p:cNvPr>
          <p:cNvSpPr txBox="1"/>
          <p:nvPr/>
        </p:nvSpPr>
        <p:spPr>
          <a:xfrm>
            <a:off x="7709605" y="3663934"/>
            <a:ext cx="356188" cy="461665"/>
          </a:xfrm>
          <a:prstGeom prst="rect">
            <a:avLst/>
          </a:prstGeom>
          <a:noFill/>
        </p:spPr>
        <p:txBody>
          <a:bodyPr wrap="none" rtlCol="0">
            <a:spAutoFit/>
          </a:bodyPr>
          <a:lstStyle/>
          <a:p>
            <a:r>
              <a:rPr lang="de-CH" sz="2400" b="1" dirty="0"/>
              <a:t>6</a:t>
            </a:r>
            <a:endParaRPr lang="de-CH" sz="2000" dirty="0"/>
          </a:p>
        </p:txBody>
      </p:sp>
      <p:sp>
        <p:nvSpPr>
          <p:cNvPr id="29" name="Textfeld 28">
            <a:extLst>
              <a:ext uri="{FF2B5EF4-FFF2-40B4-BE49-F238E27FC236}">
                <a16:creationId xmlns:a16="http://schemas.microsoft.com/office/drawing/2014/main" id="{3F7AE6B1-F1E9-4DE9-A53B-A11C39555954}"/>
              </a:ext>
            </a:extLst>
          </p:cNvPr>
          <p:cNvSpPr txBox="1"/>
          <p:nvPr/>
        </p:nvSpPr>
        <p:spPr>
          <a:xfrm>
            <a:off x="7709605" y="4826771"/>
            <a:ext cx="527709" cy="461665"/>
          </a:xfrm>
          <a:prstGeom prst="rect">
            <a:avLst/>
          </a:prstGeom>
          <a:noFill/>
        </p:spPr>
        <p:txBody>
          <a:bodyPr wrap="none" rtlCol="0">
            <a:spAutoFit/>
          </a:bodyPr>
          <a:lstStyle/>
          <a:p>
            <a:r>
              <a:rPr lang="de-CH" sz="2400" b="1" dirty="0"/>
              <a:t>25</a:t>
            </a:r>
            <a:endParaRPr lang="de-CH" sz="2000" dirty="0"/>
          </a:p>
        </p:txBody>
      </p:sp>
      <p:sp>
        <p:nvSpPr>
          <p:cNvPr id="30" name="Textfeld 29">
            <a:extLst>
              <a:ext uri="{FF2B5EF4-FFF2-40B4-BE49-F238E27FC236}">
                <a16:creationId xmlns:a16="http://schemas.microsoft.com/office/drawing/2014/main" id="{0BEF38A9-44A8-4C21-A75A-6B8CA98E4931}"/>
              </a:ext>
            </a:extLst>
          </p:cNvPr>
          <p:cNvSpPr txBox="1"/>
          <p:nvPr/>
        </p:nvSpPr>
        <p:spPr>
          <a:xfrm>
            <a:off x="3893707" y="5942535"/>
            <a:ext cx="356188" cy="461665"/>
          </a:xfrm>
          <a:prstGeom prst="rect">
            <a:avLst/>
          </a:prstGeom>
          <a:noFill/>
        </p:spPr>
        <p:txBody>
          <a:bodyPr wrap="none" rtlCol="0">
            <a:spAutoFit/>
          </a:bodyPr>
          <a:lstStyle/>
          <a:p>
            <a:r>
              <a:rPr lang="de-CH" sz="2400" b="1" dirty="0"/>
              <a:t>3</a:t>
            </a:r>
            <a:endParaRPr lang="de-CH" sz="2000" dirty="0"/>
          </a:p>
        </p:txBody>
      </p:sp>
      <p:sp>
        <p:nvSpPr>
          <p:cNvPr id="31" name="Textfeld 30">
            <a:extLst>
              <a:ext uri="{FF2B5EF4-FFF2-40B4-BE49-F238E27FC236}">
                <a16:creationId xmlns:a16="http://schemas.microsoft.com/office/drawing/2014/main" id="{C86C0D07-F1DA-438A-887C-078E6065D7E0}"/>
              </a:ext>
            </a:extLst>
          </p:cNvPr>
          <p:cNvSpPr txBox="1"/>
          <p:nvPr/>
        </p:nvSpPr>
        <p:spPr>
          <a:xfrm>
            <a:off x="7709605" y="5948186"/>
            <a:ext cx="356188" cy="461665"/>
          </a:xfrm>
          <a:prstGeom prst="rect">
            <a:avLst/>
          </a:prstGeom>
          <a:noFill/>
        </p:spPr>
        <p:txBody>
          <a:bodyPr wrap="none" rtlCol="0">
            <a:spAutoFit/>
          </a:bodyPr>
          <a:lstStyle/>
          <a:p>
            <a:r>
              <a:rPr lang="de-CH" sz="2400" b="1" dirty="0"/>
              <a:t>3</a:t>
            </a:r>
            <a:endParaRPr lang="de-CH" sz="2000" dirty="0"/>
          </a:p>
        </p:txBody>
      </p:sp>
      <p:cxnSp>
        <p:nvCxnSpPr>
          <p:cNvPr id="15" name="Verbinder: gekrümmt 14">
            <a:extLst>
              <a:ext uri="{FF2B5EF4-FFF2-40B4-BE49-F238E27FC236}">
                <a16:creationId xmlns:a16="http://schemas.microsoft.com/office/drawing/2014/main" id="{D77D132E-322B-4792-8B6A-16B1D9E6D9CB}"/>
              </a:ext>
            </a:extLst>
          </p:cNvPr>
          <p:cNvCxnSpPr>
            <a:cxnSpLocks/>
            <a:stCxn id="41" idx="3"/>
            <a:endCxn id="45" idx="1"/>
          </p:cNvCxnSpPr>
          <p:nvPr/>
        </p:nvCxnSpPr>
        <p:spPr bwMode="auto">
          <a:xfrm flipV="1">
            <a:off x="3086477" y="2210715"/>
            <a:ext cx="3015810" cy="4067"/>
          </a:xfrm>
          <a:prstGeom prst="curvedConnector3">
            <a:avLst>
              <a:gd name="adj1" fmla="val 50000"/>
            </a:avLst>
          </a:prstGeom>
          <a:ln>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33" name="Verbinder: gekrümmt 32">
            <a:extLst>
              <a:ext uri="{FF2B5EF4-FFF2-40B4-BE49-F238E27FC236}">
                <a16:creationId xmlns:a16="http://schemas.microsoft.com/office/drawing/2014/main" id="{86706EAF-F188-4214-9D18-753D9588D3C8}"/>
              </a:ext>
            </a:extLst>
          </p:cNvPr>
          <p:cNvCxnSpPr>
            <a:stCxn id="10" idx="1"/>
            <a:endCxn id="11" idx="1"/>
          </p:cNvCxnSpPr>
          <p:nvPr/>
        </p:nvCxnSpPr>
        <p:spPr bwMode="auto">
          <a:xfrm rot="10800000" flipH="1" flipV="1">
            <a:off x="900114" y="3245208"/>
            <a:ext cx="2" cy="646205"/>
          </a:xfrm>
          <a:prstGeom prst="curvedConnector3">
            <a:avLst>
              <a:gd name="adj1" fmla="val -11430000000"/>
            </a:avLst>
          </a:prstGeom>
          <a:ln>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37" name="Gerade Verbindung mit Pfeil 36">
            <a:extLst>
              <a:ext uri="{FF2B5EF4-FFF2-40B4-BE49-F238E27FC236}">
                <a16:creationId xmlns:a16="http://schemas.microsoft.com/office/drawing/2014/main" id="{A24E7544-E6F2-458F-9C09-5D5F087AC67E}"/>
              </a:ext>
            </a:extLst>
          </p:cNvPr>
          <p:cNvCxnSpPr>
            <a:cxnSpLocks/>
            <a:stCxn id="9" idx="2"/>
            <a:endCxn id="10" idx="0"/>
          </p:cNvCxnSpPr>
          <p:nvPr/>
        </p:nvCxnSpPr>
        <p:spPr bwMode="auto">
          <a:xfrm flipH="1">
            <a:off x="2664051" y="2874661"/>
            <a:ext cx="1" cy="11892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0" name="Gerade Verbindung mit Pfeil 39">
            <a:extLst>
              <a:ext uri="{FF2B5EF4-FFF2-40B4-BE49-F238E27FC236}">
                <a16:creationId xmlns:a16="http://schemas.microsoft.com/office/drawing/2014/main" id="{034D01FE-B849-4959-8555-4AB552145B07}"/>
              </a:ext>
            </a:extLst>
          </p:cNvPr>
          <p:cNvCxnSpPr>
            <a:stCxn id="10" idx="2"/>
            <a:endCxn id="11" idx="0"/>
          </p:cNvCxnSpPr>
          <p:nvPr/>
        </p:nvCxnSpPr>
        <p:spPr bwMode="auto">
          <a:xfrm>
            <a:off x="2664051" y="3496827"/>
            <a:ext cx="1" cy="1429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Gerade Verbindung mit Pfeil 41">
            <a:extLst>
              <a:ext uri="{FF2B5EF4-FFF2-40B4-BE49-F238E27FC236}">
                <a16:creationId xmlns:a16="http://schemas.microsoft.com/office/drawing/2014/main" id="{17BA5438-93B0-47C1-8FBF-8D8A9039E0B2}"/>
              </a:ext>
            </a:extLst>
          </p:cNvPr>
          <p:cNvCxnSpPr>
            <a:stCxn id="14" idx="2"/>
            <a:endCxn id="18" idx="0"/>
          </p:cNvCxnSpPr>
          <p:nvPr/>
        </p:nvCxnSpPr>
        <p:spPr bwMode="auto">
          <a:xfrm>
            <a:off x="6479952" y="2874661"/>
            <a:ext cx="4179" cy="11892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4" name="Gerade Verbindung mit Pfeil 43">
            <a:extLst>
              <a:ext uri="{FF2B5EF4-FFF2-40B4-BE49-F238E27FC236}">
                <a16:creationId xmlns:a16="http://schemas.microsoft.com/office/drawing/2014/main" id="{2D81674F-CFF6-4F99-A962-5BB753D6D42F}"/>
              </a:ext>
            </a:extLst>
          </p:cNvPr>
          <p:cNvCxnSpPr>
            <a:stCxn id="18" idx="2"/>
            <a:endCxn id="19" idx="0"/>
          </p:cNvCxnSpPr>
          <p:nvPr/>
        </p:nvCxnSpPr>
        <p:spPr bwMode="auto">
          <a:xfrm>
            <a:off x="6484131" y="3496827"/>
            <a:ext cx="1" cy="1429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1" name="Textfeld 40">
            <a:extLst>
              <a:ext uri="{FF2B5EF4-FFF2-40B4-BE49-F238E27FC236}">
                <a16:creationId xmlns:a16="http://schemas.microsoft.com/office/drawing/2014/main" id="{F93A8211-5808-4E6D-B3E2-D30A94F3846F}"/>
              </a:ext>
            </a:extLst>
          </p:cNvPr>
          <p:cNvSpPr txBox="1"/>
          <p:nvPr/>
        </p:nvSpPr>
        <p:spPr>
          <a:xfrm>
            <a:off x="2286386" y="2037810"/>
            <a:ext cx="800091" cy="353943"/>
          </a:xfrm>
          <a:prstGeom prst="rect">
            <a:avLst/>
          </a:prstGeom>
          <a:noFill/>
        </p:spPr>
        <p:txBody>
          <a:bodyPr wrap="none" rtlCol="0">
            <a:spAutoFit/>
          </a:bodyPr>
          <a:lstStyle/>
          <a:p>
            <a:r>
              <a:rPr lang="de-DE" b="1" dirty="0"/>
              <a:t>Text 1</a:t>
            </a:r>
            <a:endParaRPr lang="de-CH" b="1" dirty="0"/>
          </a:p>
        </p:txBody>
      </p:sp>
      <p:sp>
        <p:nvSpPr>
          <p:cNvPr id="45" name="Textfeld 44">
            <a:extLst>
              <a:ext uri="{FF2B5EF4-FFF2-40B4-BE49-F238E27FC236}">
                <a16:creationId xmlns:a16="http://schemas.microsoft.com/office/drawing/2014/main" id="{7DD4517A-C081-4FA8-A71A-87299F1D6C14}"/>
              </a:ext>
            </a:extLst>
          </p:cNvPr>
          <p:cNvSpPr txBox="1"/>
          <p:nvPr/>
        </p:nvSpPr>
        <p:spPr>
          <a:xfrm>
            <a:off x="6102287" y="2033743"/>
            <a:ext cx="800091" cy="353943"/>
          </a:xfrm>
          <a:prstGeom prst="rect">
            <a:avLst/>
          </a:prstGeom>
          <a:noFill/>
        </p:spPr>
        <p:txBody>
          <a:bodyPr wrap="none" rtlCol="0">
            <a:spAutoFit/>
          </a:bodyPr>
          <a:lstStyle/>
          <a:p>
            <a:r>
              <a:rPr lang="de-DE" b="1" dirty="0"/>
              <a:t>Text 2</a:t>
            </a:r>
            <a:endParaRPr lang="de-CH" b="1" dirty="0"/>
          </a:p>
        </p:txBody>
      </p:sp>
    </p:spTree>
    <p:extLst>
      <p:ext uri="{BB962C8B-B14F-4D97-AF65-F5344CB8AC3E}">
        <p14:creationId xmlns:p14="http://schemas.microsoft.com/office/powerpoint/2010/main" val="4938508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54899E56-ECC9-4E64-A971-627183991A52}"/>
              </a:ext>
            </a:extLst>
          </p:cNvPr>
          <p:cNvSpPr>
            <a:spLocks noGrp="1"/>
          </p:cNvSpPr>
          <p:nvPr>
            <p:ph type="dt" sz="half" idx="10"/>
          </p:nvPr>
        </p:nvSpPr>
        <p:spPr/>
        <p:txBody>
          <a:bodyPr/>
          <a:lstStyle/>
          <a:p>
            <a:r>
              <a:rPr lang="de-DE" dirty="0">
                <a:solidFill>
                  <a:schemeClr val="bg2">
                    <a:lumMod val="60000"/>
                    <a:lumOff val="40000"/>
                  </a:schemeClr>
                </a:solidFill>
              </a:rPr>
              <a:t>12.12.2018</a:t>
            </a:r>
            <a:endParaRPr lang="de-CH" dirty="0">
              <a:solidFill>
                <a:schemeClr val="bg2">
                  <a:lumMod val="60000"/>
                  <a:lumOff val="40000"/>
                </a:schemeClr>
              </a:solidFill>
            </a:endParaRPr>
          </a:p>
        </p:txBody>
      </p:sp>
      <p:sp>
        <p:nvSpPr>
          <p:cNvPr id="5" name="Fußzeilenplatzhalter 4">
            <a:extLst>
              <a:ext uri="{FF2B5EF4-FFF2-40B4-BE49-F238E27FC236}">
                <a16:creationId xmlns:a16="http://schemas.microsoft.com/office/drawing/2014/main" id="{E6170345-3278-4117-9D48-E54DE44A8FD0}"/>
              </a:ext>
            </a:extLst>
          </p:cNvPr>
          <p:cNvSpPr>
            <a:spLocks noGrp="1"/>
          </p:cNvSpPr>
          <p:nvPr>
            <p:ph type="ftr" sz="quarter" idx="11"/>
          </p:nvPr>
        </p:nvSpPr>
        <p:spPr/>
        <p:txBody>
          <a:bodyPr/>
          <a:lstStyle/>
          <a:p>
            <a:pPr algn="ctr"/>
            <a:r>
              <a:rPr lang="de-CH" dirty="0">
                <a:solidFill>
                  <a:schemeClr val="bg2">
                    <a:lumMod val="60000"/>
                    <a:lumOff val="40000"/>
                  </a:schemeClr>
                </a:solidFill>
              </a:rPr>
              <a:t>CLINT Workshop II - Matthias Kobi</a:t>
            </a:r>
          </a:p>
        </p:txBody>
      </p:sp>
      <p:sp>
        <p:nvSpPr>
          <p:cNvPr id="6" name="Foliennummernplatzhalter 5">
            <a:extLst>
              <a:ext uri="{FF2B5EF4-FFF2-40B4-BE49-F238E27FC236}">
                <a16:creationId xmlns:a16="http://schemas.microsoft.com/office/drawing/2014/main" id="{62DD7687-2993-4902-8317-B16AAD6A1E09}"/>
              </a:ext>
            </a:extLst>
          </p:cNvPr>
          <p:cNvSpPr>
            <a:spLocks noGrp="1"/>
          </p:cNvSpPr>
          <p:nvPr>
            <p:ph type="sldNum" sz="quarter" idx="12"/>
          </p:nvPr>
        </p:nvSpPr>
        <p:spPr/>
        <p:txBody>
          <a:bodyPr/>
          <a:lstStyle/>
          <a:p>
            <a:fld id="{298DDF54-96CA-4706-AFE9-54D71408EAE8}" type="slidenum">
              <a:rPr lang="de-CH" smtClean="0">
                <a:solidFill>
                  <a:schemeClr val="bg2">
                    <a:lumMod val="60000"/>
                    <a:lumOff val="40000"/>
                  </a:schemeClr>
                </a:solidFill>
              </a:rPr>
              <a:pPr/>
              <a:t>3</a:t>
            </a:fld>
            <a:endParaRPr lang="de-CH" dirty="0">
              <a:solidFill>
                <a:schemeClr val="bg2">
                  <a:lumMod val="60000"/>
                  <a:lumOff val="40000"/>
                </a:schemeClr>
              </a:solidFill>
            </a:endParaRPr>
          </a:p>
        </p:txBody>
      </p:sp>
      <p:sp>
        <p:nvSpPr>
          <p:cNvPr id="7" name="Rechteck: abgerundete Ecken 6">
            <a:extLst>
              <a:ext uri="{FF2B5EF4-FFF2-40B4-BE49-F238E27FC236}">
                <a16:creationId xmlns:a16="http://schemas.microsoft.com/office/drawing/2014/main" id="{546C1E19-48B9-4588-8614-607985D11E55}"/>
              </a:ext>
            </a:extLst>
          </p:cNvPr>
          <p:cNvSpPr/>
          <p:nvPr/>
        </p:nvSpPr>
        <p:spPr bwMode="auto">
          <a:xfrm>
            <a:off x="900112" y="1335173"/>
            <a:ext cx="3527870" cy="503237"/>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de-CH" sz="1700" b="0" i="0" u="none" strike="noStrike" cap="none" normalizeH="0" baseline="0" dirty="0">
                <a:ln>
                  <a:noFill/>
                </a:ln>
                <a:solidFill>
                  <a:schemeClr val="tx1"/>
                </a:solidFill>
                <a:effectLst/>
                <a:latin typeface="Arial" charset="0"/>
                <a:cs typeface="Arial" charset="0"/>
              </a:rPr>
              <a:t> </a:t>
            </a:r>
            <a:r>
              <a:rPr kumimoji="0" lang="de-CH" sz="1700" b="0" i="0" u="none" strike="noStrike" cap="none" normalizeH="0" baseline="0" dirty="0" err="1">
                <a:ln>
                  <a:noFill/>
                </a:ln>
                <a:solidFill>
                  <a:schemeClr val="tx1"/>
                </a:solidFill>
                <a:effectLst/>
                <a:latin typeface="Arial" charset="0"/>
                <a:cs typeface="Arial" charset="0"/>
              </a:rPr>
              <a:t>Resting</a:t>
            </a:r>
            <a:r>
              <a:rPr lang="de-CH" dirty="0" err="1"/>
              <a:t>state</a:t>
            </a:r>
            <a:r>
              <a:rPr lang="de-CH" dirty="0"/>
              <a:t> – Eyes Open</a:t>
            </a:r>
            <a:endParaRPr kumimoji="0" lang="de-CH" sz="1700" b="1" i="0" u="none" strike="noStrike" cap="none" normalizeH="0" baseline="0" dirty="0">
              <a:ln>
                <a:noFill/>
              </a:ln>
              <a:solidFill>
                <a:schemeClr val="tx1"/>
              </a:solidFill>
              <a:effectLst/>
              <a:latin typeface="Arial" charset="0"/>
              <a:cs typeface="Arial" charset="0"/>
            </a:endParaRPr>
          </a:p>
        </p:txBody>
      </p:sp>
      <p:sp>
        <p:nvSpPr>
          <p:cNvPr id="9" name="Rechteck: abgerundete Ecken 8">
            <a:extLst>
              <a:ext uri="{FF2B5EF4-FFF2-40B4-BE49-F238E27FC236}">
                <a16:creationId xmlns:a16="http://schemas.microsoft.com/office/drawing/2014/main" id="{EFB270CD-11DD-4D44-8BAC-13ADEAF2BACD}"/>
              </a:ext>
            </a:extLst>
          </p:cNvPr>
          <p:cNvSpPr/>
          <p:nvPr/>
        </p:nvSpPr>
        <p:spPr bwMode="auto">
          <a:xfrm>
            <a:off x="904296" y="2145116"/>
            <a:ext cx="3527872" cy="503237"/>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CH" sz="1700" b="0" i="0" u="none" strike="noStrike" cap="none" normalizeH="0" baseline="0" dirty="0">
                <a:ln>
                  <a:noFill/>
                </a:ln>
                <a:solidFill>
                  <a:schemeClr val="tx1"/>
                </a:solidFill>
                <a:effectLst/>
                <a:latin typeface="Arial" charset="0"/>
                <a:cs typeface="Arial" charset="0"/>
              </a:rPr>
              <a:t> Lesen in ELF</a:t>
            </a:r>
          </a:p>
        </p:txBody>
      </p:sp>
      <p:sp>
        <p:nvSpPr>
          <p:cNvPr id="10" name="Rechteck: abgerundete Ecken 9">
            <a:extLst>
              <a:ext uri="{FF2B5EF4-FFF2-40B4-BE49-F238E27FC236}">
                <a16:creationId xmlns:a16="http://schemas.microsoft.com/office/drawing/2014/main" id="{71DA08A7-4EDA-40FC-BC7F-CEC5FE727A4E}"/>
              </a:ext>
            </a:extLst>
          </p:cNvPr>
          <p:cNvSpPr/>
          <p:nvPr/>
        </p:nvSpPr>
        <p:spPr bwMode="auto">
          <a:xfrm>
            <a:off x="900108" y="3419947"/>
            <a:ext cx="3527874" cy="503237"/>
          </a:xfrm>
          <a:prstGeom prst="round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de-CH" dirty="0"/>
              <a:t> Übersetzen in ELF</a:t>
            </a:r>
            <a:endParaRPr kumimoji="0" lang="de-CH" sz="1700" b="0" i="0" u="none" strike="noStrike" cap="none" normalizeH="0" baseline="0" dirty="0">
              <a:ln>
                <a:noFill/>
              </a:ln>
              <a:solidFill>
                <a:schemeClr val="tx1"/>
              </a:solidFill>
              <a:effectLst/>
              <a:latin typeface="Arial" charset="0"/>
              <a:cs typeface="Arial" charset="0"/>
            </a:endParaRPr>
          </a:p>
        </p:txBody>
      </p:sp>
      <p:sp>
        <p:nvSpPr>
          <p:cNvPr id="11" name="Rechteck: abgerundete Ecken 10">
            <a:extLst>
              <a:ext uri="{FF2B5EF4-FFF2-40B4-BE49-F238E27FC236}">
                <a16:creationId xmlns:a16="http://schemas.microsoft.com/office/drawing/2014/main" id="{8E1D025D-1B6A-47CF-BECD-3AD3C97C1391}"/>
              </a:ext>
            </a:extLst>
          </p:cNvPr>
          <p:cNvSpPr/>
          <p:nvPr/>
        </p:nvSpPr>
        <p:spPr bwMode="auto">
          <a:xfrm>
            <a:off x="895932" y="2783624"/>
            <a:ext cx="3527872" cy="503237"/>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CH" sz="1700" b="0" i="0" u="none" strike="noStrike" cap="none" normalizeH="0" baseline="0" dirty="0">
                <a:ln>
                  <a:noFill/>
                </a:ln>
                <a:solidFill>
                  <a:schemeClr val="tx1"/>
                </a:solidFill>
                <a:effectLst/>
                <a:latin typeface="Arial" charset="0"/>
                <a:cs typeface="Arial" charset="0"/>
              </a:rPr>
              <a:t> Abschreiben in ELF</a:t>
            </a:r>
          </a:p>
        </p:txBody>
      </p:sp>
      <p:sp>
        <p:nvSpPr>
          <p:cNvPr id="12" name="Rechteck: abgerundete Ecken 11">
            <a:extLst>
              <a:ext uri="{FF2B5EF4-FFF2-40B4-BE49-F238E27FC236}">
                <a16:creationId xmlns:a16="http://schemas.microsoft.com/office/drawing/2014/main" id="{AD09F87C-1651-47B4-B96F-E2776DA4215C}"/>
              </a:ext>
            </a:extLst>
          </p:cNvPr>
          <p:cNvSpPr/>
          <p:nvPr/>
        </p:nvSpPr>
        <p:spPr bwMode="auto">
          <a:xfrm>
            <a:off x="4716010" y="1339277"/>
            <a:ext cx="3527870" cy="499133"/>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r>
              <a:rPr kumimoji="0" lang="de-CH" sz="1700" b="0" i="0" u="none" strike="noStrike" cap="none" normalizeH="0" baseline="0" dirty="0">
                <a:ln>
                  <a:noFill/>
                </a:ln>
                <a:solidFill>
                  <a:schemeClr val="tx1"/>
                </a:solidFill>
                <a:effectLst/>
                <a:latin typeface="Arial" charset="0"/>
                <a:cs typeface="Arial" charset="0"/>
              </a:rPr>
              <a:t> </a:t>
            </a:r>
            <a:r>
              <a:rPr kumimoji="0" lang="de-CH" sz="1700" b="0" i="0" u="none" strike="noStrike" cap="none" normalizeH="0" baseline="0" dirty="0" err="1">
                <a:ln>
                  <a:noFill/>
                </a:ln>
                <a:solidFill>
                  <a:schemeClr val="tx1"/>
                </a:solidFill>
                <a:effectLst/>
                <a:latin typeface="Arial" charset="0"/>
                <a:cs typeface="Arial" charset="0"/>
              </a:rPr>
              <a:t>Resting</a:t>
            </a:r>
            <a:r>
              <a:rPr lang="de-CH" dirty="0" err="1"/>
              <a:t>state</a:t>
            </a:r>
            <a:r>
              <a:rPr lang="de-CH" dirty="0"/>
              <a:t> – Eyes </a:t>
            </a:r>
            <a:r>
              <a:rPr lang="de-CH" dirty="0" err="1"/>
              <a:t>Closed</a:t>
            </a:r>
            <a:endParaRPr kumimoji="0" lang="de-CH" sz="1700" b="0" i="0" u="none" strike="noStrike" cap="none" normalizeH="0" baseline="0" dirty="0">
              <a:ln>
                <a:noFill/>
              </a:ln>
              <a:solidFill>
                <a:schemeClr val="tx1"/>
              </a:solidFill>
              <a:effectLst/>
              <a:latin typeface="Arial" charset="0"/>
              <a:cs typeface="Arial" charset="0"/>
            </a:endParaRPr>
          </a:p>
        </p:txBody>
      </p:sp>
      <p:sp>
        <p:nvSpPr>
          <p:cNvPr id="14" name="Rechteck: abgerundete Ecken 13">
            <a:extLst>
              <a:ext uri="{FF2B5EF4-FFF2-40B4-BE49-F238E27FC236}">
                <a16:creationId xmlns:a16="http://schemas.microsoft.com/office/drawing/2014/main" id="{B4C7D173-141A-43D4-A2A8-DE5973710CCC}"/>
              </a:ext>
            </a:extLst>
          </p:cNvPr>
          <p:cNvSpPr/>
          <p:nvPr/>
        </p:nvSpPr>
        <p:spPr bwMode="auto">
          <a:xfrm>
            <a:off x="4716016" y="2145116"/>
            <a:ext cx="3527872" cy="503237"/>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CH" sz="1700" b="0" i="0" u="none" strike="noStrike" cap="none" normalizeH="0" baseline="0" dirty="0">
                <a:ln>
                  <a:noFill/>
                </a:ln>
                <a:solidFill>
                  <a:schemeClr val="tx1"/>
                </a:solidFill>
                <a:effectLst/>
                <a:latin typeface="Arial" charset="0"/>
                <a:cs typeface="Arial" charset="0"/>
              </a:rPr>
              <a:t> Lesen in SE</a:t>
            </a:r>
          </a:p>
        </p:txBody>
      </p:sp>
      <p:sp>
        <p:nvSpPr>
          <p:cNvPr id="16" name="Rechteck: abgerundete Ecken 15">
            <a:extLst>
              <a:ext uri="{FF2B5EF4-FFF2-40B4-BE49-F238E27FC236}">
                <a16:creationId xmlns:a16="http://schemas.microsoft.com/office/drawing/2014/main" id="{93774130-F17D-447C-8B12-3F33F2D3CB9C}"/>
              </a:ext>
            </a:extLst>
          </p:cNvPr>
          <p:cNvSpPr/>
          <p:nvPr/>
        </p:nvSpPr>
        <p:spPr bwMode="auto">
          <a:xfrm>
            <a:off x="904296" y="5695442"/>
            <a:ext cx="3527872" cy="503237"/>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CH" sz="1700" b="0" i="0" u="none" strike="noStrike" cap="none" normalizeH="0" baseline="0" dirty="0">
                <a:ln>
                  <a:noFill/>
                </a:ln>
                <a:solidFill>
                  <a:schemeClr val="tx1"/>
                </a:solidFill>
                <a:effectLst/>
                <a:latin typeface="Arial" charset="0"/>
                <a:cs typeface="Arial" charset="0"/>
              </a:rPr>
              <a:t> Lesen in SE</a:t>
            </a:r>
          </a:p>
        </p:txBody>
      </p:sp>
      <p:sp>
        <p:nvSpPr>
          <p:cNvPr id="17" name="Rechteck: abgerundete Ecken 16">
            <a:extLst>
              <a:ext uri="{FF2B5EF4-FFF2-40B4-BE49-F238E27FC236}">
                <a16:creationId xmlns:a16="http://schemas.microsoft.com/office/drawing/2014/main" id="{687FBB6F-1DED-4707-A920-E109C7679759}"/>
              </a:ext>
            </a:extLst>
          </p:cNvPr>
          <p:cNvSpPr/>
          <p:nvPr/>
        </p:nvSpPr>
        <p:spPr bwMode="auto">
          <a:xfrm>
            <a:off x="4720196" y="5695442"/>
            <a:ext cx="3527872" cy="503237"/>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CH" sz="1700" b="0" i="0" u="none" strike="noStrike" cap="none" normalizeH="0" baseline="0" dirty="0">
                <a:ln>
                  <a:noFill/>
                </a:ln>
                <a:solidFill>
                  <a:schemeClr val="tx1"/>
                </a:solidFill>
                <a:effectLst/>
                <a:latin typeface="Arial" charset="0"/>
                <a:cs typeface="Arial" charset="0"/>
              </a:rPr>
              <a:t> Lesen in ELF</a:t>
            </a:r>
          </a:p>
        </p:txBody>
      </p:sp>
      <p:sp>
        <p:nvSpPr>
          <p:cNvPr id="18" name="Rechteck: abgerundete Ecken 17">
            <a:extLst>
              <a:ext uri="{FF2B5EF4-FFF2-40B4-BE49-F238E27FC236}">
                <a16:creationId xmlns:a16="http://schemas.microsoft.com/office/drawing/2014/main" id="{9C39035B-AD3D-4FCD-97BC-8304CE06B3B8}"/>
              </a:ext>
            </a:extLst>
          </p:cNvPr>
          <p:cNvSpPr/>
          <p:nvPr/>
        </p:nvSpPr>
        <p:spPr bwMode="auto">
          <a:xfrm>
            <a:off x="4720194" y="2767282"/>
            <a:ext cx="3527874" cy="503237"/>
          </a:xfrm>
          <a:prstGeom prst="roundRect">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de-CH" dirty="0"/>
              <a:t> Übersetzen in SE</a:t>
            </a:r>
            <a:endParaRPr kumimoji="0" lang="de-CH" sz="1700" b="0" i="0" u="none" strike="noStrike" cap="none" normalizeH="0" baseline="0" dirty="0">
              <a:ln>
                <a:noFill/>
              </a:ln>
              <a:solidFill>
                <a:schemeClr val="tx1"/>
              </a:solidFill>
              <a:effectLst/>
              <a:latin typeface="Arial" charset="0"/>
              <a:cs typeface="Arial" charset="0"/>
            </a:endParaRPr>
          </a:p>
        </p:txBody>
      </p:sp>
      <p:sp>
        <p:nvSpPr>
          <p:cNvPr id="19" name="Rechteck: abgerundete Ecken 18">
            <a:extLst>
              <a:ext uri="{FF2B5EF4-FFF2-40B4-BE49-F238E27FC236}">
                <a16:creationId xmlns:a16="http://schemas.microsoft.com/office/drawing/2014/main" id="{15378BA1-2427-44B4-9CDD-BC14F93CC52F}"/>
              </a:ext>
            </a:extLst>
          </p:cNvPr>
          <p:cNvSpPr/>
          <p:nvPr/>
        </p:nvSpPr>
        <p:spPr bwMode="auto">
          <a:xfrm>
            <a:off x="4720196" y="3413487"/>
            <a:ext cx="3527872" cy="503237"/>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CH" sz="1700" b="0" i="0" u="none" strike="noStrike" cap="none" normalizeH="0" baseline="0" dirty="0">
                <a:ln>
                  <a:noFill/>
                </a:ln>
                <a:solidFill>
                  <a:schemeClr val="tx1"/>
                </a:solidFill>
                <a:effectLst/>
                <a:latin typeface="Arial" charset="0"/>
                <a:cs typeface="Arial" charset="0"/>
              </a:rPr>
              <a:t> Abschreiben in SE</a:t>
            </a:r>
          </a:p>
        </p:txBody>
      </p:sp>
      <p:sp>
        <p:nvSpPr>
          <p:cNvPr id="20" name="Rechteck: abgerundete Ecken 19">
            <a:extLst>
              <a:ext uri="{FF2B5EF4-FFF2-40B4-BE49-F238E27FC236}">
                <a16:creationId xmlns:a16="http://schemas.microsoft.com/office/drawing/2014/main" id="{AF0A498F-4EE1-42FB-BFF4-978D34713678}"/>
              </a:ext>
            </a:extLst>
          </p:cNvPr>
          <p:cNvSpPr/>
          <p:nvPr/>
        </p:nvSpPr>
        <p:spPr bwMode="auto">
          <a:xfrm>
            <a:off x="904296" y="4293096"/>
            <a:ext cx="7343772" cy="10764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CH" sz="1700" b="0" i="0" u="none" strike="noStrike" cap="none" normalizeH="0" baseline="0" dirty="0">
                <a:ln>
                  <a:noFill/>
                </a:ln>
                <a:solidFill>
                  <a:schemeClr val="tx1"/>
                </a:solidFill>
                <a:effectLst/>
                <a:latin typeface="Arial" charset="0"/>
                <a:cs typeface="Arial" charset="0"/>
              </a:rPr>
              <a:t> </a:t>
            </a:r>
            <a:r>
              <a:rPr kumimoji="0" lang="de-CH" sz="1700" b="0" i="0" u="none" strike="noStrike" cap="none" normalizeH="0" baseline="0" dirty="0" err="1">
                <a:ln>
                  <a:noFill/>
                </a:ln>
                <a:solidFill>
                  <a:schemeClr val="tx1"/>
                </a:solidFill>
                <a:effectLst/>
                <a:latin typeface="Arial" charset="0"/>
                <a:cs typeface="Arial" charset="0"/>
              </a:rPr>
              <a:t>Lexical</a:t>
            </a:r>
            <a:r>
              <a:rPr kumimoji="0" lang="de-CH" sz="1700" b="0" i="0" u="none" strike="noStrike" cap="none" normalizeH="0" baseline="0" dirty="0">
                <a:ln>
                  <a:noFill/>
                </a:ln>
                <a:solidFill>
                  <a:schemeClr val="tx1"/>
                </a:solidFill>
                <a:effectLst/>
                <a:latin typeface="Arial" charset="0"/>
                <a:cs typeface="Arial" charset="0"/>
              </a:rPr>
              <a:t> </a:t>
            </a:r>
            <a:r>
              <a:rPr kumimoji="0" lang="de-CH" sz="1700" b="0" i="0" u="none" strike="noStrike" cap="none" normalizeH="0" baseline="0" dirty="0" err="1">
                <a:ln>
                  <a:noFill/>
                </a:ln>
                <a:solidFill>
                  <a:schemeClr val="tx1"/>
                </a:solidFill>
                <a:effectLst/>
                <a:latin typeface="Arial" charset="0"/>
                <a:cs typeface="Arial" charset="0"/>
              </a:rPr>
              <a:t>Decision</a:t>
            </a:r>
            <a:r>
              <a:rPr kumimoji="0" lang="de-CH" sz="1700" b="0" i="0" u="none" strike="noStrike" cap="none" normalizeH="0" baseline="0" dirty="0">
                <a:ln>
                  <a:noFill/>
                </a:ln>
                <a:solidFill>
                  <a:schemeClr val="tx1"/>
                </a:solidFill>
                <a:effectLst/>
                <a:latin typeface="Arial" charset="0"/>
                <a:cs typeface="Arial" charset="0"/>
              </a:rPr>
              <a:t> Task</a:t>
            </a:r>
          </a:p>
          <a:p>
            <a:pPr marL="0" marR="0" indent="0" algn="l" defTabSz="914400" rtl="0" eaLnBrk="1" fontAlgn="base" latinLnBrk="0" hangingPunct="1">
              <a:lnSpc>
                <a:spcPct val="100000"/>
              </a:lnSpc>
              <a:spcBef>
                <a:spcPct val="0"/>
              </a:spcBef>
              <a:spcAft>
                <a:spcPct val="0"/>
              </a:spcAft>
              <a:buClrTx/>
              <a:buSzTx/>
              <a:buFontTx/>
              <a:buNone/>
              <a:tabLst/>
            </a:pPr>
            <a:r>
              <a:rPr lang="de-DE" dirty="0"/>
              <a:t> N-Back-Task visuell/auditorisch</a:t>
            </a:r>
            <a:endParaRPr kumimoji="0" lang="de-CH" sz="1700" b="0" i="0" u="none" strike="noStrike" cap="none" normalizeH="0" baseline="0" dirty="0">
              <a:ln>
                <a:noFill/>
              </a:ln>
              <a:solidFill>
                <a:schemeClr val="tx1"/>
              </a:solidFill>
              <a:effectLst/>
              <a:latin typeface="Arial" charset="0"/>
              <a:cs typeface="Arial" charset="0"/>
            </a:endParaRPr>
          </a:p>
        </p:txBody>
      </p:sp>
      <p:sp>
        <p:nvSpPr>
          <p:cNvPr id="21" name="Textfeld 20">
            <a:extLst>
              <a:ext uri="{FF2B5EF4-FFF2-40B4-BE49-F238E27FC236}">
                <a16:creationId xmlns:a16="http://schemas.microsoft.com/office/drawing/2014/main" id="{C4D6B2B5-C436-4BF5-9AB4-8AE3D1254AB4}"/>
              </a:ext>
            </a:extLst>
          </p:cNvPr>
          <p:cNvSpPr txBox="1"/>
          <p:nvPr/>
        </p:nvSpPr>
        <p:spPr>
          <a:xfrm>
            <a:off x="3893707" y="1359180"/>
            <a:ext cx="356188" cy="461665"/>
          </a:xfrm>
          <a:prstGeom prst="rect">
            <a:avLst/>
          </a:prstGeom>
          <a:noFill/>
        </p:spPr>
        <p:txBody>
          <a:bodyPr wrap="none" rtlCol="0">
            <a:spAutoFit/>
          </a:bodyPr>
          <a:lstStyle/>
          <a:p>
            <a:r>
              <a:rPr lang="de-CH" sz="2400" b="1" dirty="0"/>
              <a:t>3</a:t>
            </a:r>
            <a:endParaRPr lang="de-CH" sz="2000" dirty="0"/>
          </a:p>
        </p:txBody>
      </p:sp>
      <p:sp>
        <p:nvSpPr>
          <p:cNvPr id="22" name="Textfeld 21">
            <a:extLst>
              <a:ext uri="{FF2B5EF4-FFF2-40B4-BE49-F238E27FC236}">
                <a16:creationId xmlns:a16="http://schemas.microsoft.com/office/drawing/2014/main" id="{DD80B638-41D3-4C9D-B9A1-534E66FDEFBE}"/>
              </a:ext>
            </a:extLst>
          </p:cNvPr>
          <p:cNvSpPr txBox="1"/>
          <p:nvPr/>
        </p:nvSpPr>
        <p:spPr>
          <a:xfrm>
            <a:off x="7709602" y="1350136"/>
            <a:ext cx="356188" cy="461665"/>
          </a:xfrm>
          <a:prstGeom prst="rect">
            <a:avLst/>
          </a:prstGeom>
          <a:noFill/>
        </p:spPr>
        <p:txBody>
          <a:bodyPr wrap="none" rtlCol="0">
            <a:spAutoFit/>
          </a:bodyPr>
          <a:lstStyle/>
          <a:p>
            <a:r>
              <a:rPr lang="de-CH" sz="2400" b="1" dirty="0"/>
              <a:t>3</a:t>
            </a:r>
            <a:endParaRPr lang="de-CH" sz="2000" dirty="0"/>
          </a:p>
        </p:txBody>
      </p:sp>
      <p:sp>
        <p:nvSpPr>
          <p:cNvPr id="23" name="Textfeld 22">
            <a:extLst>
              <a:ext uri="{FF2B5EF4-FFF2-40B4-BE49-F238E27FC236}">
                <a16:creationId xmlns:a16="http://schemas.microsoft.com/office/drawing/2014/main" id="{A8C2D08E-AE2A-4E82-A9BA-A5CC91A8CF6D}"/>
              </a:ext>
            </a:extLst>
          </p:cNvPr>
          <p:cNvSpPr txBox="1"/>
          <p:nvPr/>
        </p:nvSpPr>
        <p:spPr>
          <a:xfrm>
            <a:off x="3893707" y="2161378"/>
            <a:ext cx="356188" cy="461665"/>
          </a:xfrm>
          <a:prstGeom prst="rect">
            <a:avLst/>
          </a:prstGeom>
          <a:noFill/>
        </p:spPr>
        <p:txBody>
          <a:bodyPr wrap="none" rtlCol="0">
            <a:spAutoFit/>
          </a:bodyPr>
          <a:lstStyle/>
          <a:p>
            <a:r>
              <a:rPr lang="de-CH" sz="2400" b="1" dirty="0"/>
              <a:t>3</a:t>
            </a:r>
            <a:endParaRPr lang="de-CH" sz="2000" dirty="0"/>
          </a:p>
        </p:txBody>
      </p:sp>
      <p:sp>
        <p:nvSpPr>
          <p:cNvPr id="24" name="Textfeld 23">
            <a:extLst>
              <a:ext uri="{FF2B5EF4-FFF2-40B4-BE49-F238E27FC236}">
                <a16:creationId xmlns:a16="http://schemas.microsoft.com/office/drawing/2014/main" id="{4CD069E7-6B96-4E76-870A-540D3A697E09}"/>
              </a:ext>
            </a:extLst>
          </p:cNvPr>
          <p:cNvSpPr txBox="1"/>
          <p:nvPr/>
        </p:nvSpPr>
        <p:spPr>
          <a:xfrm>
            <a:off x="7709605" y="2161378"/>
            <a:ext cx="356188" cy="461665"/>
          </a:xfrm>
          <a:prstGeom prst="rect">
            <a:avLst/>
          </a:prstGeom>
          <a:noFill/>
        </p:spPr>
        <p:txBody>
          <a:bodyPr wrap="none" rtlCol="0">
            <a:spAutoFit/>
          </a:bodyPr>
          <a:lstStyle/>
          <a:p>
            <a:r>
              <a:rPr lang="de-CH" sz="2400" b="1" dirty="0"/>
              <a:t>3</a:t>
            </a:r>
            <a:endParaRPr lang="de-CH" sz="2000" dirty="0"/>
          </a:p>
        </p:txBody>
      </p:sp>
      <p:sp>
        <p:nvSpPr>
          <p:cNvPr id="25" name="Textfeld 24">
            <a:extLst>
              <a:ext uri="{FF2B5EF4-FFF2-40B4-BE49-F238E27FC236}">
                <a16:creationId xmlns:a16="http://schemas.microsoft.com/office/drawing/2014/main" id="{8181C473-1AF4-4CC6-AF77-31F788D3A611}"/>
              </a:ext>
            </a:extLst>
          </p:cNvPr>
          <p:cNvSpPr txBox="1"/>
          <p:nvPr/>
        </p:nvSpPr>
        <p:spPr>
          <a:xfrm>
            <a:off x="3893707" y="2789534"/>
            <a:ext cx="356188" cy="461665"/>
          </a:xfrm>
          <a:prstGeom prst="rect">
            <a:avLst/>
          </a:prstGeom>
          <a:noFill/>
        </p:spPr>
        <p:txBody>
          <a:bodyPr wrap="none" rtlCol="0">
            <a:spAutoFit/>
          </a:bodyPr>
          <a:lstStyle/>
          <a:p>
            <a:r>
              <a:rPr lang="de-CH" sz="2400" b="1" dirty="0"/>
              <a:t>5</a:t>
            </a:r>
            <a:endParaRPr lang="de-CH" sz="2000" dirty="0"/>
          </a:p>
        </p:txBody>
      </p:sp>
      <p:sp>
        <p:nvSpPr>
          <p:cNvPr id="26" name="Textfeld 25">
            <a:extLst>
              <a:ext uri="{FF2B5EF4-FFF2-40B4-BE49-F238E27FC236}">
                <a16:creationId xmlns:a16="http://schemas.microsoft.com/office/drawing/2014/main" id="{4DD0F678-BE2B-49F6-915F-599AB88654BA}"/>
              </a:ext>
            </a:extLst>
          </p:cNvPr>
          <p:cNvSpPr txBox="1"/>
          <p:nvPr/>
        </p:nvSpPr>
        <p:spPr>
          <a:xfrm>
            <a:off x="3893707" y="3437626"/>
            <a:ext cx="356188" cy="461665"/>
          </a:xfrm>
          <a:prstGeom prst="rect">
            <a:avLst/>
          </a:prstGeom>
          <a:noFill/>
        </p:spPr>
        <p:txBody>
          <a:bodyPr wrap="none" rtlCol="0">
            <a:spAutoFit/>
          </a:bodyPr>
          <a:lstStyle/>
          <a:p>
            <a:r>
              <a:rPr lang="de-CH" sz="2400" b="1" dirty="0"/>
              <a:t>5</a:t>
            </a:r>
            <a:endParaRPr lang="de-CH" sz="2000" dirty="0"/>
          </a:p>
        </p:txBody>
      </p:sp>
      <p:sp>
        <p:nvSpPr>
          <p:cNvPr id="27" name="Textfeld 26">
            <a:extLst>
              <a:ext uri="{FF2B5EF4-FFF2-40B4-BE49-F238E27FC236}">
                <a16:creationId xmlns:a16="http://schemas.microsoft.com/office/drawing/2014/main" id="{1C4AC414-CF08-443C-A34F-AF705102C11B}"/>
              </a:ext>
            </a:extLst>
          </p:cNvPr>
          <p:cNvSpPr txBox="1"/>
          <p:nvPr/>
        </p:nvSpPr>
        <p:spPr>
          <a:xfrm>
            <a:off x="7709605" y="2789534"/>
            <a:ext cx="356188" cy="461665"/>
          </a:xfrm>
          <a:prstGeom prst="rect">
            <a:avLst/>
          </a:prstGeom>
          <a:noFill/>
        </p:spPr>
        <p:txBody>
          <a:bodyPr wrap="none" rtlCol="0">
            <a:spAutoFit/>
          </a:bodyPr>
          <a:lstStyle/>
          <a:p>
            <a:r>
              <a:rPr lang="de-CH" sz="2400" b="1" dirty="0"/>
              <a:t>5</a:t>
            </a:r>
            <a:endParaRPr lang="de-CH" sz="2000" dirty="0"/>
          </a:p>
        </p:txBody>
      </p:sp>
      <p:sp>
        <p:nvSpPr>
          <p:cNvPr id="28" name="Textfeld 27">
            <a:extLst>
              <a:ext uri="{FF2B5EF4-FFF2-40B4-BE49-F238E27FC236}">
                <a16:creationId xmlns:a16="http://schemas.microsoft.com/office/drawing/2014/main" id="{D3F40AA3-06D0-4ADC-A6BE-1B058C4292C9}"/>
              </a:ext>
            </a:extLst>
          </p:cNvPr>
          <p:cNvSpPr txBox="1"/>
          <p:nvPr/>
        </p:nvSpPr>
        <p:spPr>
          <a:xfrm>
            <a:off x="7709605" y="3437626"/>
            <a:ext cx="356188" cy="461665"/>
          </a:xfrm>
          <a:prstGeom prst="rect">
            <a:avLst/>
          </a:prstGeom>
          <a:noFill/>
        </p:spPr>
        <p:txBody>
          <a:bodyPr wrap="none" rtlCol="0">
            <a:spAutoFit/>
          </a:bodyPr>
          <a:lstStyle/>
          <a:p>
            <a:r>
              <a:rPr lang="de-CH" sz="2400" b="1" dirty="0"/>
              <a:t>5</a:t>
            </a:r>
            <a:endParaRPr lang="de-CH" sz="2000" dirty="0"/>
          </a:p>
        </p:txBody>
      </p:sp>
      <p:sp>
        <p:nvSpPr>
          <p:cNvPr id="29" name="Textfeld 28">
            <a:extLst>
              <a:ext uri="{FF2B5EF4-FFF2-40B4-BE49-F238E27FC236}">
                <a16:creationId xmlns:a16="http://schemas.microsoft.com/office/drawing/2014/main" id="{3F7AE6B1-F1E9-4DE9-A53B-A11C39555954}"/>
              </a:ext>
            </a:extLst>
          </p:cNvPr>
          <p:cNvSpPr txBox="1"/>
          <p:nvPr/>
        </p:nvSpPr>
        <p:spPr>
          <a:xfrm>
            <a:off x="7709605" y="4600463"/>
            <a:ext cx="527709" cy="461665"/>
          </a:xfrm>
          <a:prstGeom prst="rect">
            <a:avLst/>
          </a:prstGeom>
          <a:noFill/>
        </p:spPr>
        <p:txBody>
          <a:bodyPr wrap="none" rtlCol="0">
            <a:spAutoFit/>
          </a:bodyPr>
          <a:lstStyle/>
          <a:p>
            <a:r>
              <a:rPr lang="de-CH" sz="2400" b="1" dirty="0"/>
              <a:t>25</a:t>
            </a:r>
            <a:endParaRPr lang="de-CH" sz="2000" dirty="0"/>
          </a:p>
        </p:txBody>
      </p:sp>
      <p:sp>
        <p:nvSpPr>
          <p:cNvPr id="30" name="Textfeld 29">
            <a:extLst>
              <a:ext uri="{FF2B5EF4-FFF2-40B4-BE49-F238E27FC236}">
                <a16:creationId xmlns:a16="http://schemas.microsoft.com/office/drawing/2014/main" id="{0BEF38A9-44A8-4C21-A75A-6B8CA98E4931}"/>
              </a:ext>
            </a:extLst>
          </p:cNvPr>
          <p:cNvSpPr txBox="1"/>
          <p:nvPr/>
        </p:nvSpPr>
        <p:spPr>
          <a:xfrm>
            <a:off x="3893707" y="5716227"/>
            <a:ext cx="356188" cy="461665"/>
          </a:xfrm>
          <a:prstGeom prst="rect">
            <a:avLst/>
          </a:prstGeom>
          <a:noFill/>
        </p:spPr>
        <p:txBody>
          <a:bodyPr wrap="none" rtlCol="0">
            <a:spAutoFit/>
          </a:bodyPr>
          <a:lstStyle/>
          <a:p>
            <a:r>
              <a:rPr lang="de-CH" sz="2400" b="1" dirty="0"/>
              <a:t>3</a:t>
            </a:r>
            <a:endParaRPr lang="de-CH" sz="2000" dirty="0"/>
          </a:p>
        </p:txBody>
      </p:sp>
      <p:sp>
        <p:nvSpPr>
          <p:cNvPr id="31" name="Textfeld 30">
            <a:extLst>
              <a:ext uri="{FF2B5EF4-FFF2-40B4-BE49-F238E27FC236}">
                <a16:creationId xmlns:a16="http://schemas.microsoft.com/office/drawing/2014/main" id="{C86C0D07-F1DA-438A-887C-078E6065D7E0}"/>
              </a:ext>
            </a:extLst>
          </p:cNvPr>
          <p:cNvSpPr txBox="1"/>
          <p:nvPr/>
        </p:nvSpPr>
        <p:spPr>
          <a:xfrm>
            <a:off x="7709605" y="5721878"/>
            <a:ext cx="356188" cy="461665"/>
          </a:xfrm>
          <a:prstGeom prst="rect">
            <a:avLst/>
          </a:prstGeom>
          <a:noFill/>
        </p:spPr>
        <p:txBody>
          <a:bodyPr wrap="none" rtlCol="0">
            <a:spAutoFit/>
          </a:bodyPr>
          <a:lstStyle/>
          <a:p>
            <a:r>
              <a:rPr lang="de-CH" sz="2400" b="1" dirty="0"/>
              <a:t>3</a:t>
            </a:r>
            <a:endParaRPr lang="de-CH" sz="2000" dirty="0"/>
          </a:p>
        </p:txBody>
      </p:sp>
    </p:spTree>
    <p:extLst>
      <p:ext uri="{BB962C8B-B14F-4D97-AF65-F5344CB8AC3E}">
        <p14:creationId xmlns:p14="http://schemas.microsoft.com/office/powerpoint/2010/main" val="3293961017"/>
      </p:ext>
    </p:extLst>
  </p:cSld>
  <p:clrMapOvr>
    <a:masterClrMapping/>
  </p:clrMapOvr>
  <mc:AlternateContent xmlns:mc="http://schemas.openxmlformats.org/markup-compatibility/2006" xmlns:p14="http://schemas.microsoft.com/office/powerpoint/2010/main">
    <mc:Choice Requires="p14">
      <p:transition spd="slow" p14:dur="15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EF5036-77D6-4E76-B1C2-5AE203F7BE31}"/>
              </a:ext>
            </a:extLst>
          </p:cNvPr>
          <p:cNvSpPr>
            <a:spLocks noGrp="1"/>
          </p:cNvSpPr>
          <p:nvPr>
            <p:ph type="title"/>
          </p:nvPr>
        </p:nvSpPr>
        <p:spPr/>
        <p:txBody>
          <a:bodyPr/>
          <a:lstStyle/>
          <a:p>
            <a:r>
              <a:rPr lang="de-CH" dirty="0"/>
              <a:t>Lesen</a:t>
            </a:r>
          </a:p>
        </p:txBody>
      </p:sp>
      <p:sp>
        <p:nvSpPr>
          <p:cNvPr id="3" name="Inhaltsplatzhalter 2">
            <a:extLst>
              <a:ext uri="{FF2B5EF4-FFF2-40B4-BE49-F238E27FC236}">
                <a16:creationId xmlns:a16="http://schemas.microsoft.com/office/drawing/2014/main" id="{8B4E1EE2-BFF8-408F-BC88-D5B6F8A7D6DC}"/>
              </a:ext>
            </a:extLst>
          </p:cNvPr>
          <p:cNvSpPr>
            <a:spLocks noGrp="1"/>
          </p:cNvSpPr>
          <p:nvPr>
            <p:ph idx="1"/>
          </p:nvPr>
        </p:nvSpPr>
        <p:spPr>
          <a:xfrm>
            <a:off x="900113" y="2205038"/>
            <a:ext cx="7343775" cy="3887787"/>
          </a:xfrm>
        </p:spPr>
        <p:txBody>
          <a:bodyPr/>
          <a:lstStyle/>
          <a:p>
            <a:endParaRPr lang="de-CH" dirty="0"/>
          </a:p>
          <a:p>
            <a:endParaRPr lang="de-CH" dirty="0"/>
          </a:p>
          <a:p>
            <a:endParaRPr lang="de-CH" dirty="0"/>
          </a:p>
          <a:p>
            <a:endParaRPr lang="de-CH" dirty="0"/>
          </a:p>
          <a:p>
            <a:r>
              <a:rPr lang="en-US" sz="1600" dirty="0"/>
              <a:t>The right of information is one of the most important in our country nowadays,</a:t>
            </a:r>
            <a:endParaRPr lang="de-CH" sz="1600" dirty="0"/>
          </a:p>
        </p:txBody>
      </p:sp>
      <p:sp>
        <p:nvSpPr>
          <p:cNvPr id="4" name="Datumsplatzhalter 3">
            <a:extLst>
              <a:ext uri="{FF2B5EF4-FFF2-40B4-BE49-F238E27FC236}">
                <a16:creationId xmlns:a16="http://schemas.microsoft.com/office/drawing/2014/main" id="{3235E0BD-38DA-4252-8617-B1E1C5567EDB}"/>
              </a:ext>
            </a:extLst>
          </p:cNvPr>
          <p:cNvSpPr>
            <a:spLocks noGrp="1"/>
          </p:cNvSpPr>
          <p:nvPr>
            <p:ph type="dt" sz="half" idx="10"/>
          </p:nvPr>
        </p:nvSpPr>
        <p:spPr/>
        <p:txBody>
          <a:bodyPr/>
          <a:lstStyle/>
          <a:p>
            <a:r>
              <a:rPr lang="de-DE" dirty="0">
                <a:solidFill>
                  <a:schemeClr val="bg2">
                    <a:lumMod val="60000"/>
                    <a:lumOff val="40000"/>
                  </a:schemeClr>
                </a:solidFill>
              </a:rPr>
              <a:t>12.12.2018</a:t>
            </a:r>
            <a:endParaRPr lang="de-CH" dirty="0">
              <a:solidFill>
                <a:schemeClr val="bg2">
                  <a:lumMod val="60000"/>
                  <a:lumOff val="40000"/>
                </a:schemeClr>
              </a:solidFill>
            </a:endParaRPr>
          </a:p>
        </p:txBody>
      </p:sp>
      <p:sp>
        <p:nvSpPr>
          <p:cNvPr id="5" name="Fußzeilenplatzhalter 4">
            <a:extLst>
              <a:ext uri="{FF2B5EF4-FFF2-40B4-BE49-F238E27FC236}">
                <a16:creationId xmlns:a16="http://schemas.microsoft.com/office/drawing/2014/main" id="{FB0FA37C-286C-427E-9116-F4AB1FA23EB9}"/>
              </a:ext>
            </a:extLst>
          </p:cNvPr>
          <p:cNvSpPr>
            <a:spLocks noGrp="1"/>
          </p:cNvSpPr>
          <p:nvPr>
            <p:ph type="ftr" sz="quarter" idx="11"/>
          </p:nvPr>
        </p:nvSpPr>
        <p:spPr/>
        <p:txBody>
          <a:bodyPr/>
          <a:lstStyle/>
          <a:p>
            <a:pPr algn="ctr"/>
            <a:r>
              <a:rPr lang="de-CH" dirty="0">
                <a:solidFill>
                  <a:schemeClr val="bg2">
                    <a:lumMod val="60000"/>
                    <a:lumOff val="40000"/>
                  </a:schemeClr>
                </a:solidFill>
              </a:rPr>
              <a:t>CLINT Workshop II - Matthias Kobi</a:t>
            </a:r>
          </a:p>
        </p:txBody>
      </p:sp>
      <p:sp>
        <p:nvSpPr>
          <p:cNvPr id="6" name="Foliennummernplatzhalter 5">
            <a:extLst>
              <a:ext uri="{FF2B5EF4-FFF2-40B4-BE49-F238E27FC236}">
                <a16:creationId xmlns:a16="http://schemas.microsoft.com/office/drawing/2014/main" id="{AAE9CF16-0A0E-4C73-B355-B9D8ECAF03A2}"/>
              </a:ext>
            </a:extLst>
          </p:cNvPr>
          <p:cNvSpPr>
            <a:spLocks noGrp="1"/>
          </p:cNvSpPr>
          <p:nvPr>
            <p:ph type="sldNum" sz="quarter" idx="12"/>
          </p:nvPr>
        </p:nvSpPr>
        <p:spPr/>
        <p:txBody>
          <a:bodyPr/>
          <a:lstStyle/>
          <a:p>
            <a:fld id="{298DDF54-96CA-4706-AFE9-54D71408EAE8}" type="slidenum">
              <a:rPr lang="de-CH" smtClean="0">
                <a:solidFill>
                  <a:schemeClr val="bg2">
                    <a:lumMod val="60000"/>
                    <a:lumOff val="40000"/>
                  </a:schemeClr>
                </a:solidFill>
              </a:rPr>
              <a:pPr/>
              <a:t>4</a:t>
            </a:fld>
            <a:endParaRPr lang="de-CH" dirty="0">
              <a:solidFill>
                <a:schemeClr val="bg2">
                  <a:lumMod val="60000"/>
                  <a:lumOff val="40000"/>
                </a:schemeClr>
              </a:solidFill>
            </a:endParaRPr>
          </a:p>
        </p:txBody>
      </p:sp>
      <p:sp>
        <p:nvSpPr>
          <p:cNvPr id="7" name="Rechteck 6">
            <a:extLst>
              <a:ext uri="{FF2B5EF4-FFF2-40B4-BE49-F238E27FC236}">
                <a16:creationId xmlns:a16="http://schemas.microsoft.com/office/drawing/2014/main" id="{3E4E452F-7B8A-4703-AAC1-4FDFBECE8C6F}"/>
              </a:ext>
            </a:extLst>
          </p:cNvPr>
          <p:cNvSpPr/>
          <p:nvPr/>
        </p:nvSpPr>
        <p:spPr bwMode="auto">
          <a:xfrm>
            <a:off x="467544" y="2420888"/>
            <a:ext cx="7848872" cy="3168699"/>
          </a:xfrm>
          <a:prstGeom prst="rect">
            <a:avLst/>
          </a:prstGeom>
          <a:no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1700" b="0" i="0" u="none" strike="noStrike" cap="none" normalizeH="0" baseline="0">
              <a:ln>
                <a:noFill/>
              </a:ln>
              <a:solidFill>
                <a:schemeClr val="tx1"/>
              </a:solidFill>
              <a:effectLst/>
              <a:latin typeface="Arial" charset="0"/>
              <a:cs typeface="Arial" charset="0"/>
            </a:endParaRPr>
          </a:p>
        </p:txBody>
      </p:sp>
      <p:sp>
        <p:nvSpPr>
          <p:cNvPr id="8" name="Textfeld 7">
            <a:extLst>
              <a:ext uri="{FF2B5EF4-FFF2-40B4-BE49-F238E27FC236}">
                <a16:creationId xmlns:a16="http://schemas.microsoft.com/office/drawing/2014/main" id="{81286AC8-93D1-48FF-9BFD-F42BEE8DB8F4}"/>
              </a:ext>
            </a:extLst>
          </p:cNvPr>
          <p:cNvSpPr txBox="1"/>
          <p:nvPr/>
        </p:nvSpPr>
        <p:spPr>
          <a:xfrm>
            <a:off x="7454677" y="3254741"/>
            <a:ext cx="898003" cy="261610"/>
          </a:xfrm>
          <a:prstGeom prst="rect">
            <a:avLst/>
          </a:prstGeom>
          <a:noFill/>
        </p:spPr>
        <p:txBody>
          <a:bodyPr wrap="none" rtlCol="0">
            <a:spAutoFit/>
          </a:bodyPr>
          <a:lstStyle/>
          <a:p>
            <a:r>
              <a:rPr lang="de-CH" sz="1100" dirty="0"/>
              <a:t>Knopfdruck</a:t>
            </a:r>
          </a:p>
        </p:txBody>
      </p:sp>
      <p:sp>
        <p:nvSpPr>
          <p:cNvPr id="9" name="Explosion: 8 Zacken 8">
            <a:extLst>
              <a:ext uri="{FF2B5EF4-FFF2-40B4-BE49-F238E27FC236}">
                <a16:creationId xmlns:a16="http://schemas.microsoft.com/office/drawing/2014/main" id="{CECCD1F3-A020-43E6-B69F-614771A727AB}"/>
              </a:ext>
            </a:extLst>
          </p:cNvPr>
          <p:cNvSpPr/>
          <p:nvPr/>
        </p:nvSpPr>
        <p:spPr bwMode="auto">
          <a:xfrm>
            <a:off x="7263117" y="2963439"/>
            <a:ext cx="1281122" cy="877531"/>
          </a:xfrm>
          <a:prstGeom prst="irregularSeal1">
            <a:avLst/>
          </a:prstGeom>
          <a:no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17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617628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EF5036-77D6-4E76-B1C2-5AE203F7BE31}"/>
              </a:ext>
            </a:extLst>
          </p:cNvPr>
          <p:cNvSpPr>
            <a:spLocks noGrp="1"/>
          </p:cNvSpPr>
          <p:nvPr>
            <p:ph type="title"/>
          </p:nvPr>
        </p:nvSpPr>
        <p:spPr/>
        <p:txBody>
          <a:bodyPr/>
          <a:lstStyle/>
          <a:p>
            <a:r>
              <a:rPr lang="de-CH" dirty="0"/>
              <a:t>Lesen</a:t>
            </a:r>
          </a:p>
        </p:txBody>
      </p:sp>
      <p:sp>
        <p:nvSpPr>
          <p:cNvPr id="3" name="Inhaltsplatzhalter 2">
            <a:extLst>
              <a:ext uri="{FF2B5EF4-FFF2-40B4-BE49-F238E27FC236}">
                <a16:creationId xmlns:a16="http://schemas.microsoft.com/office/drawing/2014/main" id="{8B4E1EE2-BFF8-408F-BC88-D5B6F8A7D6DC}"/>
              </a:ext>
            </a:extLst>
          </p:cNvPr>
          <p:cNvSpPr>
            <a:spLocks noGrp="1"/>
          </p:cNvSpPr>
          <p:nvPr>
            <p:ph idx="1"/>
          </p:nvPr>
        </p:nvSpPr>
        <p:spPr>
          <a:xfrm>
            <a:off x="900113" y="2205038"/>
            <a:ext cx="7343775" cy="3887787"/>
          </a:xfrm>
        </p:spPr>
        <p:txBody>
          <a:bodyPr/>
          <a:lstStyle/>
          <a:p>
            <a:endParaRPr lang="de-CH" dirty="0"/>
          </a:p>
          <a:p>
            <a:endParaRPr lang="de-CH" dirty="0"/>
          </a:p>
          <a:p>
            <a:endParaRPr lang="de-CH" dirty="0"/>
          </a:p>
          <a:p>
            <a:endParaRPr lang="de-CH" dirty="0"/>
          </a:p>
          <a:p>
            <a:r>
              <a:rPr lang="en-US" sz="1400" dirty="0"/>
              <a:t>and who else is responsible for the quality of the news if not newsrooms and journalists?</a:t>
            </a:r>
            <a:endParaRPr lang="de-CH" sz="1200" dirty="0"/>
          </a:p>
        </p:txBody>
      </p:sp>
      <p:sp>
        <p:nvSpPr>
          <p:cNvPr id="4" name="Datumsplatzhalter 3">
            <a:extLst>
              <a:ext uri="{FF2B5EF4-FFF2-40B4-BE49-F238E27FC236}">
                <a16:creationId xmlns:a16="http://schemas.microsoft.com/office/drawing/2014/main" id="{3235E0BD-38DA-4252-8617-B1E1C5567EDB}"/>
              </a:ext>
            </a:extLst>
          </p:cNvPr>
          <p:cNvSpPr>
            <a:spLocks noGrp="1"/>
          </p:cNvSpPr>
          <p:nvPr>
            <p:ph type="dt" sz="half" idx="10"/>
          </p:nvPr>
        </p:nvSpPr>
        <p:spPr/>
        <p:txBody>
          <a:bodyPr/>
          <a:lstStyle/>
          <a:p>
            <a:r>
              <a:rPr lang="de-DE" dirty="0">
                <a:solidFill>
                  <a:schemeClr val="bg2">
                    <a:lumMod val="60000"/>
                    <a:lumOff val="40000"/>
                  </a:schemeClr>
                </a:solidFill>
              </a:rPr>
              <a:t>12.12.2018</a:t>
            </a:r>
            <a:endParaRPr lang="de-CH" dirty="0">
              <a:solidFill>
                <a:schemeClr val="bg2">
                  <a:lumMod val="60000"/>
                  <a:lumOff val="40000"/>
                </a:schemeClr>
              </a:solidFill>
            </a:endParaRPr>
          </a:p>
        </p:txBody>
      </p:sp>
      <p:sp>
        <p:nvSpPr>
          <p:cNvPr id="5" name="Fußzeilenplatzhalter 4">
            <a:extLst>
              <a:ext uri="{FF2B5EF4-FFF2-40B4-BE49-F238E27FC236}">
                <a16:creationId xmlns:a16="http://schemas.microsoft.com/office/drawing/2014/main" id="{FB0FA37C-286C-427E-9116-F4AB1FA23EB9}"/>
              </a:ext>
            </a:extLst>
          </p:cNvPr>
          <p:cNvSpPr>
            <a:spLocks noGrp="1"/>
          </p:cNvSpPr>
          <p:nvPr>
            <p:ph type="ftr" sz="quarter" idx="11"/>
          </p:nvPr>
        </p:nvSpPr>
        <p:spPr/>
        <p:txBody>
          <a:bodyPr/>
          <a:lstStyle/>
          <a:p>
            <a:pPr algn="ctr"/>
            <a:r>
              <a:rPr lang="de-CH" dirty="0">
                <a:solidFill>
                  <a:schemeClr val="bg2">
                    <a:lumMod val="60000"/>
                    <a:lumOff val="40000"/>
                  </a:schemeClr>
                </a:solidFill>
              </a:rPr>
              <a:t>CLINT Workshop II - Matthias Kobi</a:t>
            </a:r>
          </a:p>
        </p:txBody>
      </p:sp>
      <p:sp>
        <p:nvSpPr>
          <p:cNvPr id="6" name="Foliennummernplatzhalter 5">
            <a:extLst>
              <a:ext uri="{FF2B5EF4-FFF2-40B4-BE49-F238E27FC236}">
                <a16:creationId xmlns:a16="http://schemas.microsoft.com/office/drawing/2014/main" id="{AAE9CF16-0A0E-4C73-B355-B9D8ECAF03A2}"/>
              </a:ext>
            </a:extLst>
          </p:cNvPr>
          <p:cNvSpPr>
            <a:spLocks noGrp="1"/>
          </p:cNvSpPr>
          <p:nvPr>
            <p:ph type="sldNum" sz="quarter" idx="12"/>
          </p:nvPr>
        </p:nvSpPr>
        <p:spPr/>
        <p:txBody>
          <a:bodyPr/>
          <a:lstStyle/>
          <a:p>
            <a:fld id="{298DDF54-96CA-4706-AFE9-54D71408EAE8}" type="slidenum">
              <a:rPr lang="de-CH" smtClean="0">
                <a:solidFill>
                  <a:schemeClr val="bg2">
                    <a:lumMod val="60000"/>
                    <a:lumOff val="40000"/>
                  </a:schemeClr>
                </a:solidFill>
              </a:rPr>
              <a:pPr/>
              <a:t>5</a:t>
            </a:fld>
            <a:endParaRPr lang="de-CH" dirty="0">
              <a:solidFill>
                <a:schemeClr val="bg2">
                  <a:lumMod val="60000"/>
                  <a:lumOff val="40000"/>
                </a:schemeClr>
              </a:solidFill>
            </a:endParaRPr>
          </a:p>
        </p:txBody>
      </p:sp>
      <p:sp>
        <p:nvSpPr>
          <p:cNvPr id="7" name="Rechteck 6">
            <a:extLst>
              <a:ext uri="{FF2B5EF4-FFF2-40B4-BE49-F238E27FC236}">
                <a16:creationId xmlns:a16="http://schemas.microsoft.com/office/drawing/2014/main" id="{3E4E452F-7B8A-4703-AAC1-4FDFBECE8C6F}"/>
              </a:ext>
            </a:extLst>
          </p:cNvPr>
          <p:cNvSpPr/>
          <p:nvPr/>
        </p:nvSpPr>
        <p:spPr bwMode="auto">
          <a:xfrm>
            <a:off x="467544" y="2420888"/>
            <a:ext cx="7848872" cy="3168699"/>
          </a:xfrm>
          <a:prstGeom prst="rect">
            <a:avLst/>
          </a:prstGeom>
          <a:no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17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6061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EF5036-77D6-4E76-B1C2-5AE203F7BE31}"/>
              </a:ext>
            </a:extLst>
          </p:cNvPr>
          <p:cNvSpPr>
            <a:spLocks noGrp="1"/>
          </p:cNvSpPr>
          <p:nvPr>
            <p:ph type="title"/>
          </p:nvPr>
        </p:nvSpPr>
        <p:spPr/>
        <p:txBody>
          <a:bodyPr/>
          <a:lstStyle/>
          <a:p>
            <a:r>
              <a:rPr lang="de-CH" dirty="0"/>
              <a:t>Lesen</a:t>
            </a:r>
          </a:p>
        </p:txBody>
      </p:sp>
      <p:sp>
        <p:nvSpPr>
          <p:cNvPr id="3" name="Inhaltsplatzhalter 2">
            <a:extLst>
              <a:ext uri="{FF2B5EF4-FFF2-40B4-BE49-F238E27FC236}">
                <a16:creationId xmlns:a16="http://schemas.microsoft.com/office/drawing/2014/main" id="{8B4E1EE2-BFF8-408F-BC88-D5B6F8A7D6DC}"/>
              </a:ext>
            </a:extLst>
          </p:cNvPr>
          <p:cNvSpPr>
            <a:spLocks noGrp="1"/>
          </p:cNvSpPr>
          <p:nvPr>
            <p:ph idx="1"/>
          </p:nvPr>
        </p:nvSpPr>
        <p:spPr>
          <a:xfrm>
            <a:off x="900113" y="2205038"/>
            <a:ext cx="7343775" cy="3887787"/>
          </a:xfrm>
        </p:spPr>
        <p:txBody>
          <a:bodyPr/>
          <a:lstStyle/>
          <a:p>
            <a:endParaRPr lang="de-CH" dirty="0"/>
          </a:p>
          <a:p>
            <a:endParaRPr lang="de-CH" dirty="0"/>
          </a:p>
          <a:p>
            <a:endParaRPr lang="de-CH" dirty="0"/>
          </a:p>
          <a:p>
            <a:endParaRPr lang="de-CH" dirty="0"/>
          </a:p>
          <a:p>
            <a:r>
              <a:rPr lang="en-US" sz="1400" dirty="0"/>
              <a:t>and </a:t>
            </a:r>
            <a:r>
              <a:rPr lang="en-US" sz="1400" dirty="0">
                <a:highlight>
                  <a:srgbClr val="FFFF00"/>
                </a:highlight>
              </a:rPr>
              <a:t>who else </a:t>
            </a:r>
            <a:r>
              <a:rPr lang="en-US" sz="1400" dirty="0"/>
              <a:t>is responsible for the quality of the news if not newsrooms and journalists?</a:t>
            </a:r>
            <a:endParaRPr lang="de-CH" sz="1200" dirty="0"/>
          </a:p>
        </p:txBody>
      </p:sp>
      <p:sp>
        <p:nvSpPr>
          <p:cNvPr id="4" name="Datumsplatzhalter 3">
            <a:extLst>
              <a:ext uri="{FF2B5EF4-FFF2-40B4-BE49-F238E27FC236}">
                <a16:creationId xmlns:a16="http://schemas.microsoft.com/office/drawing/2014/main" id="{3235E0BD-38DA-4252-8617-B1E1C5567EDB}"/>
              </a:ext>
            </a:extLst>
          </p:cNvPr>
          <p:cNvSpPr>
            <a:spLocks noGrp="1"/>
          </p:cNvSpPr>
          <p:nvPr>
            <p:ph type="dt" sz="half" idx="10"/>
          </p:nvPr>
        </p:nvSpPr>
        <p:spPr/>
        <p:txBody>
          <a:bodyPr/>
          <a:lstStyle/>
          <a:p>
            <a:r>
              <a:rPr lang="de-DE" dirty="0">
                <a:solidFill>
                  <a:schemeClr val="bg2">
                    <a:lumMod val="60000"/>
                    <a:lumOff val="40000"/>
                  </a:schemeClr>
                </a:solidFill>
              </a:rPr>
              <a:t>12.12.2018</a:t>
            </a:r>
            <a:endParaRPr lang="de-CH" dirty="0">
              <a:solidFill>
                <a:schemeClr val="bg2">
                  <a:lumMod val="60000"/>
                  <a:lumOff val="40000"/>
                </a:schemeClr>
              </a:solidFill>
            </a:endParaRPr>
          </a:p>
        </p:txBody>
      </p:sp>
      <p:sp>
        <p:nvSpPr>
          <p:cNvPr id="5" name="Fußzeilenplatzhalter 4">
            <a:extLst>
              <a:ext uri="{FF2B5EF4-FFF2-40B4-BE49-F238E27FC236}">
                <a16:creationId xmlns:a16="http://schemas.microsoft.com/office/drawing/2014/main" id="{FB0FA37C-286C-427E-9116-F4AB1FA23EB9}"/>
              </a:ext>
            </a:extLst>
          </p:cNvPr>
          <p:cNvSpPr>
            <a:spLocks noGrp="1"/>
          </p:cNvSpPr>
          <p:nvPr>
            <p:ph type="ftr" sz="quarter" idx="11"/>
          </p:nvPr>
        </p:nvSpPr>
        <p:spPr/>
        <p:txBody>
          <a:bodyPr/>
          <a:lstStyle/>
          <a:p>
            <a:pPr algn="ctr"/>
            <a:r>
              <a:rPr lang="de-CH" dirty="0">
                <a:solidFill>
                  <a:schemeClr val="bg2">
                    <a:lumMod val="60000"/>
                    <a:lumOff val="40000"/>
                  </a:schemeClr>
                </a:solidFill>
              </a:rPr>
              <a:t>CLINT Workshop II - Matthias Kobi</a:t>
            </a:r>
          </a:p>
        </p:txBody>
      </p:sp>
      <p:sp>
        <p:nvSpPr>
          <p:cNvPr id="6" name="Foliennummernplatzhalter 5">
            <a:extLst>
              <a:ext uri="{FF2B5EF4-FFF2-40B4-BE49-F238E27FC236}">
                <a16:creationId xmlns:a16="http://schemas.microsoft.com/office/drawing/2014/main" id="{AAE9CF16-0A0E-4C73-B355-B9D8ECAF03A2}"/>
              </a:ext>
            </a:extLst>
          </p:cNvPr>
          <p:cNvSpPr>
            <a:spLocks noGrp="1"/>
          </p:cNvSpPr>
          <p:nvPr>
            <p:ph type="sldNum" sz="quarter" idx="12"/>
          </p:nvPr>
        </p:nvSpPr>
        <p:spPr/>
        <p:txBody>
          <a:bodyPr/>
          <a:lstStyle/>
          <a:p>
            <a:fld id="{298DDF54-96CA-4706-AFE9-54D71408EAE8}" type="slidenum">
              <a:rPr lang="de-CH" smtClean="0">
                <a:solidFill>
                  <a:schemeClr val="bg2">
                    <a:lumMod val="60000"/>
                    <a:lumOff val="40000"/>
                  </a:schemeClr>
                </a:solidFill>
              </a:rPr>
              <a:pPr/>
              <a:t>6</a:t>
            </a:fld>
            <a:endParaRPr lang="de-CH" dirty="0">
              <a:solidFill>
                <a:schemeClr val="bg2">
                  <a:lumMod val="60000"/>
                  <a:lumOff val="40000"/>
                </a:schemeClr>
              </a:solidFill>
            </a:endParaRPr>
          </a:p>
        </p:txBody>
      </p:sp>
      <p:sp>
        <p:nvSpPr>
          <p:cNvPr id="7" name="Rechteck 6">
            <a:extLst>
              <a:ext uri="{FF2B5EF4-FFF2-40B4-BE49-F238E27FC236}">
                <a16:creationId xmlns:a16="http://schemas.microsoft.com/office/drawing/2014/main" id="{3E4E452F-7B8A-4703-AAC1-4FDFBECE8C6F}"/>
              </a:ext>
            </a:extLst>
          </p:cNvPr>
          <p:cNvSpPr/>
          <p:nvPr/>
        </p:nvSpPr>
        <p:spPr bwMode="auto">
          <a:xfrm>
            <a:off x="467544" y="2420888"/>
            <a:ext cx="7848872" cy="3168699"/>
          </a:xfrm>
          <a:prstGeom prst="rect">
            <a:avLst/>
          </a:prstGeom>
          <a:no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1700" b="0" i="0" u="none" strike="noStrike" cap="none" normalizeH="0" baseline="0">
              <a:ln>
                <a:noFill/>
              </a:ln>
              <a:solidFill>
                <a:schemeClr val="tx1"/>
              </a:solidFill>
              <a:effectLst/>
              <a:latin typeface="Arial" charset="0"/>
              <a:cs typeface="Arial" charset="0"/>
            </a:endParaRPr>
          </a:p>
        </p:txBody>
      </p:sp>
      <p:sp>
        <p:nvSpPr>
          <p:cNvPr id="8" name="Textfeld 7">
            <a:extLst>
              <a:ext uri="{FF2B5EF4-FFF2-40B4-BE49-F238E27FC236}">
                <a16:creationId xmlns:a16="http://schemas.microsoft.com/office/drawing/2014/main" id="{81286AC8-93D1-48FF-9BFD-F42BEE8DB8F4}"/>
              </a:ext>
            </a:extLst>
          </p:cNvPr>
          <p:cNvSpPr txBox="1"/>
          <p:nvPr/>
        </p:nvSpPr>
        <p:spPr>
          <a:xfrm>
            <a:off x="7454677" y="3254741"/>
            <a:ext cx="898003" cy="261610"/>
          </a:xfrm>
          <a:prstGeom prst="rect">
            <a:avLst/>
          </a:prstGeom>
          <a:noFill/>
        </p:spPr>
        <p:txBody>
          <a:bodyPr wrap="none" rtlCol="0">
            <a:spAutoFit/>
          </a:bodyPr>
          <a:lstStyle/>
          <a:p>
            <a:r>
              <a:rPr lang="de-CH" sz="1100" dirty="0"/>
              <a:t>Knopfdruck</a:t>
            </a:r>
          </a:p>
        </p:txBody>
      </p:sp>
      <p:sp>
        <p:nvSpPr>
          <p:cNvPr id="9" name="Explosion: 8 Zacken 8">
            <a:extLst>
              <a:ext uri="{FF2B5EF4-FFF2-40B4-BE49-F238E27FC236}">
                <a16:creationId xmlns:a16="http://schemas.microsoft.com/office/drawing/2014/main" id="{CECCD1F3-A020-43E6-B69F-614771A727AB}"/>
              </a:ext>
            </a:extLst>
          </p:cNvPr>
          <p:cNvSpPr/>
          <p:nvPr/>
        </p:nvSpPr>
        <p:spPr bwMode="auto">
          <a:xfrm>
            <a:off x="7263117" y="2963439"/>
            <a:ext cx="1281122" cy="877531"/>
          </a:xfrm>
          <a:prstGeom prst="irregularSeal1">
            <a:avLst/>
          </a:prstGeom>
          <a:no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17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976234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EF5036-77D6-4E76-B1C2-5AE203F7BE31}"/>
              </a:ext>
            </a:extLst>
          </p:cNvPr>
          <p:cNvSpPr>
            <a:spLocks noGrp="1"/>
          </p:cNvSpPr>
          <p:nvPr>
            <p:ph type="title"/>
          </p:nvPr>
        </p:nvSpPr>
        <p:spPr/>
        <p:txBody>
          <a:bodyPr/>
          <a:lstStyle/>
          <a:p>
            <a:r>
              <a:rPr lang="de-CH" dirty="0"/>
              <a:t>Textpräsentation</a:t>
            </a:r>
          </a:p>
        </p:txBody>
      </p:sp>
      <p:sp>
        <p:nvSpPr>
          <p:cNvPr id="3" name="Inhaltsplatzhalter 2">
            <a:extLst>
              <a:ext uri="{FF2B5EF4-FFF2-40B4-BE49-F238E27FC236}">
                <a16:creationId xmlns:a16="http://schemas.microsoft.com/office/drawing/2014/main" id="{8B4E1EE2-BFF8-408F-BC88-D5B6F8A7D6DC}"/>
              </a:ext>
            </a:extLst>
          </p:cNvPr>
          <p:cNvSpPr>
            <a:spLocks noGrp="1"/>
          </p:cNvSpPr>
          <p:nvPr>
            <p:ph idx="1"/>
          </p:nvPr>
        </p:nvSpPr>
        <p:spPr>
          <a:xfrm>
            <a:off x="900113" y="2205038"/>
            <a:ext cx="7343775" cy="3887787"/>
          </a:xfrm>
        </p:spPr>
        <p:txBody>
          <a:bodyPr/>
          <a:lstStyle/>
          <a:p>
            <a:endParaRPr lang="de-CH" dirty="0"/>
          </a:p>
          <a:p>
            <a:endParaRPr lang="en-US" sz="700" dirty="0"/>
          </a:p>
          <a:p>
            <a:r>
              <a:rPr lang="en-US" sz="1600" dirty="0"/>
              <a:t>The right of information is one of the most important in our country nowadays, and who else is responsible for the quality of the news if not newsrooms and journalists?</a:t>
            </a:r>
            <a:r>
              <a:rPr lang="en-US" dirty="0"/>
              <a:t> They must be aware of the fact that they are answerable for a part of the news every day and we believe are truth. We are bombarded with news coming from different sources of information, which makes it difficult for us to understand which one is reliable and which is not. This is a very important matter that regards everybody. It is important for people to know the truth, because it makes one realize what kind of world we live in. No matter how many threats there are, the goal of journalism should be to release true and objective information. </a:t>
            </a:r>
            <a:endParaRPr lang="de-CH" sz="1600" dirty="0"/>
          </a:p>
        </p:txBody>
      </p:sp>
      <p:sp>
        <p:nvSpPr>
          <p:cNvPr id="4" name="Datumsplatzhalter 3">
            <a:extLst>
              <a:ext uri="{FF2B5EF4-FFF2-40B4-BE49-F238E27FC236}">
                <a16:creationId xmlns:a16="http://schemas.microsoft.com/office/drawing/2014/main" id="{3235E0BD-38DA-4252-8617-B1E1C5567EDB}"/>
              </a:ext>
            </a:extLst>
          </p:cNvPr>
          <p:cNvSpPr>
            <a:spLocks noGrp="1"/>
          </p:cNvSpPr>
          <p:nvPr>
            <p:ph type="dt" sz="half" idx="10"/>
          </p:nvPr>
        </p:nvSpPr>
        <p:spPr/>
        <p:txBody>
          <a:bodyPr/>
          <a:lstStyle/>
          <a:p>
            <a:r>
              <a:rPr lang="de-DE" dirty="0">
                <a:solidFill>
                  <a:schemeClr val="bg2">
                    <a:lumMod val="60000"/>
                    <a:lumOff val="40000"/>
                  </a:schemeClr>
                </a:solidFill>
              </a:rPr>
              <a:t>12.12.2018</a:t>
            </a:r>
            <a:endParaRPr lang="de-CH" dirty="0">
              <a:solidFill>
                <a:schemeClr val="bg2">
                  <a:lumMod val="60000"/>
                  <a:lumOff val="40000"/>
                </a:schemeClr>
              </a:solidFill>
            </a:endParaRPr>
          </a:p>
        </p:txBody>
      </p:sp>
      <p:sp>
        <p:nvSpPr>
          <p:cNvPr id="5" name="Fußzeilenplatzhalter 4">
            <a:extLst>
              <a:ext uri="{FF2B5EF4-FFF2-40B4-BE49-F238E27FC236}">
                <a16:creationId xmlns:a16="http://schemas.microsoft.com/office/drawing/2014/main" id="{FB0FA37C-286C-427E-9116-F4AB1FA23EB9}"/>
              </a:ext>
            </a:extLst>
          </p:cNvPr>
          <p:cNvSpPr>
            <a:spLocks noGrp="1"/>
          </p:cNvSpPr>
          <p:nvPr>
            <p:ph type="ftr" sz="quarter" idx="11"/>
          </p:nvPr>
        </p:nvSpPr>
        <p:spPr/>
        <p:txBody>
          <a:bodyPr/>
          <a:lstStyle/>
          <a:p>
            <a:pPr algn="ctr"/>
            <a:r>
              <a:rPr lang="de-CH" dirty="0">
                <a:solidFill>
                  <a:schemeClr val="bg2">
                    <a:lumMod val="60000"/>
                    <a:lumOff val="40000"/>
                  </a:schemeClr>
                </a:solidFill>
              </a:rPr>
              <a:t>CLINT Workshop II - Matthias Kobi</a:t>
            </a:r>
          </a:p>
        </p:txBody>
      </p:sp>
      <p:sp>
        <p:nvSpPr>
          <p:cNvPr id="6" name="Foliennummernplatzhalter 5">
            <a:extLst>
              <a:ext uri="{FF2B5EF4-FFF2-40B4-BE49-F238E27FC236}">
                <a16:creationId xmlns:a16="http://schemas.microsoft.com/office/drawing/2014/main" id="{AAE9CF16-0A0E-4C73-B355-B9D8ECAF03A2}"/>
              </a:ext>
            </a:extLst>
          </p:cNvPr>
          <p:cNvSpPr>
            <a:spLocks noGrp="1"/>
          </p:cNvSpPr>
          <p:nvPr>
            <p:ph type="sldNum" sz="quarter" idx="12"/>
          </p:nvPr>
        </p:nvSpPr>
        <p:spPr/>
        <p:txBody>
          <a:bodyPr/>
          <a:lstStyle/>
          <a:p>
            <a:fld id="{298DDF54-96CA-4706-AFE9-54D71408EAE8}" type="slidenum">
              <a:rPr lang="de-CH" smtClean="0">
                <a:solidFill>
                  <a:schemeClr val="bg2">
                    <a:lumMod val="60000"/>
                    <a:lumOff val="40000"/>
                  </a:schemeClr>
                </a:solidFill>
              </a:rPr>
              <a:pPr/>
              <a:t>7</a:t>
            </a:fld>
            <a:endParaRPr lang="de-CH" dirty="0">
              <a:solidFill>
                <a:schemeClr val="bg2">
                  <a:lumMod val="60000"/>
                  <a:lumOff val="40000"/>
                </a:schemeClr>
              </a:solidFill>
            </a:endParaRPr>
          </a:p>
        </p:txBody>
      </p:sp>
      <p:sp>
        <p:nvSpPr>
          <p:cNvPr id="7" name="Rechteck 6">
            <a:extLst>
              <a:ext uri="{FF2B5EF4-FFF2-40B4-BE49-F238E27FC236}">
                <a16:creationId xmlns:a16="http://schemas.microsoft.com/office/drawing/2014/main" id="{3E4E452F-7B8A-4703-AAC1-4FDFBECE8C6F}"/>
              </a:ext>
            </a:extLst>
          </p:cNvPr>
          <p:cNvSpPr/>
          <p:nvPr/>
        </p:nvSpPr>
        <p:spPr bwMode="auto">
          <a:xfrm>
            <a:off x="467544" y="2420888"/>
            <a:ext cx="7848872" cy="3168699"/>
          </a:xfrm>
          <a:prstGeom prst="rect">
            <a:avLst/>
          </a:prstGeom>
          <a:no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17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620160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EF5036-77D6-4E76-B1C2-5AE203F7BE31}"/>
              </a:ext>
            </a:extLst>
          </p:cNvPr>
          <p:cNvSpPr>
            <a:spLocks noGrp="1"/>
          </p:cNvSpPr>
          <p:nvPr>
            <p:ph type="title"/>
          </p:nvPr>
        </p:nvSpPr>
        <p:spPr/>
        <p:txBody>
          <a:bodyPr/>
          <a:lstStyle/>
          <a:p>
            <a:r>
              <a:rPr lang="de-CH" dirty="0"/>
              <a:t>Übersetzen – Satz für Satz</a:t>
            </a:r>
          </a:p>
        </p:txBody>
      </p:sp>
      <p:sp>
        <p:nvSpPr>
          <p:cNvPr id="3" name="Inhaltsplatzhalter 2">
            <a:extLst>
              <a:ext uri="{FF2B5EF4-FFF2-40B4-BE49-F238E27FC236}">
                <a16:creationId xmlns:a16="http://schemas.microsoft.com/office/drawing/2014/main" id="{8B4E1EE2-BFF8-408F-BC88-D5B6F8A7D6DC}"/>
              </a:ext>
            </a:extLst>
          </p:cNvPr>
          <p:cNvSpPr>
            <a:spLocks noGrp="1"/>
          </p:cNvSpPr>
          <p:nvPr>
            <p:ph idx="1"/>
          </p:nvPr>
        </p:nvSpPr>
        <p:spPr>
          <a:xfrm>
            <a:off x="900113" y="2205038"/>
            <a:ext cx="7343775" cy="3887787"/>
          </a:xfrm>
        </p:spPr>
        <p:txBody>
          <a:bodyPr/>
          <a:lstStyle/>
          <a:p>
            <a:endParaRPr lang="de-CH" dirty="0"/>
          </a:p>
          <a:p>
            <a:endParaRPr lang="de-CH" dirty="0"/>
          </a:p>
          <a:p>
            <a:endParaRPr lang="en-US" sz="700" dirty="0"/>
          </a:p>
          <a:p>
            <a:r>
              <a:rPr lang="en-US" sz="1600" dirty="0"/>
              <a:t>The right of information is one of the most important in our country nowadays, and who else is responsible for the quality of the news if not newsrooms and journalists?</a:t>
            </a:r>
            <a:endParaRPr lang="de-CH" sz="1400" dirty="0"/>
          </a:p>
          <a:p>
            <a:endParaRPr lang="de-CH" sz="1600" dirty="0"/>
          </a:p>
        </p:txBody>
      </p:sp>
      <p:sp>
        <p:nvSpPr>
          <p:cNvPr id="4" name="Datumsplatzhalter 3">
            <a:extLst>
              <a:ext uri="{FF2B5EF4-FFF2-40B4-BE49-F238E27FC236}">
                <a16:creationId xmlns:a16="http://schemas.microsoft.com/office/drawing/2014/main" id="{3235E0BD-38DA-4252-8617-B1E1C5567EDB}"/>
              </a:ext>
            </a:extLst>
          </p:cNvPr>
          <p:cNvSpPr>
            <a:spLocks noGrp="1"/>
          </p:cNvSpPr>
          <p:nvPr>
            <p:ph type="dt" sz="half" idx="10"/>
          </p:nvPr>
        </p:nvSpPr>
        <p:spPr/>
        <p:txBody>
          <a:bodyPr/>
          <a:lstStyle/>
          <a:p>
            <a:r>
              <a:rPr lang="de-DE" dirty="0">
                <a:solidFill>
                  <a:schemeClr val="bg2">
                    <a:lumMod val="60000"/>
                    <a:lumOff val="40000"/>
                  </a:schemeClr>
                </a:solidFill>
              </a:rPr>
              <a:t>12.12.2018</a:t>
            </a:r>
            <a:endParaRPr lang="de-CH" dirty="0">
              <a:solidFill>
                <a:schemeClr val="bg2">
                  <a:lumMod val="60000"/>
                  <a:lumOff val="40000"/>
                </a:schemeClr>
              </a:solidFill>
            </a:endParaRPr>
          </a:p>
        </p:txBody>
      </p:sp>
      <p:sp>
        <p:nvSpPr>
          <p:cNvPr id="5" name="Fußzeilenplatzhalter 4">
            <a:extLst>
              <a:ext uri="{FF2B5EF4-FFF2-40B4-BE49-F238E27FC236}">
                <a16:creationId xmlns:a16="http://schemas.microsoft.com/office/drawing/2014/main" id="{FB0FA37C-286C-427E-9116-F4AB1FA23EB9}"/>
              </a:ext>
            </a:extLst>
          </p:cNvPr>
          <p:cNvSpPr>
            <a:spLocks noGrp="1"/>
          </p:cNvSpPr>
          <p:nvPr>
            <p:ph type="ftr" sz="quarter" idx="11"/>
          </p:nvPr>
        </p:nvSpPr>
        <p:spPr/>
        <p:txBody>
          <a:bodyPr/>
          <a:lstStyle/>
          <a:p>
            <a:pPr algn="ctr"/>
            <a:r>
              <a:rPr lang="de-CH" dirty="0">
                <a:solidFill>
                  <a:schemeClr val="bg2">
                    <a:lumMod val="60000"/>
                    <a:lumOff val="40000"/>
                  </a:schemeClr>
                </a:solidFill>
              </a:rPr>
              <a:t>CLINT Workshop II - Matthias Kobi</a:t>
            </a:r>
          </a:p>
        </p:txBody>
      </p:sp>
      <p:sp>
        <p:nvSpPr>
          <p:cNvPr id="6" name="Foliennummernplatzhalter 5">
            <a:extLst>
              <a:ext uri="{FF2B5EF4-FFF2-40B4-BE49-F238E27FC236}">
                <a16:creationId xmlns:a16="http://schemas.microsoft.com/office/drawing/2014/main" id="{AAE9CF16-0A0E-4C73-B355-B9D8ECAF03A2}"/>
              </a:ext>
            </a:extLst>
          </p:cNvPr>
          <p:cNvSpPr>
            <a:spLocks noGrp="1"/>
          </p:cNvSpPr>
          <p:nvPr>
            <p:ph type="sldNum" sz="quarter" idx="12"/>
          </p:nvPr>
        </p:nvSpPr>
        <p:spPr/>
        <p:txBody>
          <a:bodyPr/>
          <a:lstStyle/>
          <a:p>
            <a:fld id="{298DDF54-96CA-4706-AFE9-54D71408EAE8}" type="slidenum">
              <a:rPr lang="de-CH" smtClean="0">
                <a:solidFill>
                  <a:schemeClr val="bg2">
                    <a:lumMod val="60000"/>
                    <a:lumOff val="40000"/>
                  </a:schemeClr>
                </a:solidFill>
              </a:rPr>
              <a:pPr/>
              <a:t>8</a:t>
            </a:fld>
            <a:endParaRPr lang="de-CH" dirty="0">
              <a:solidFill>
                <a:schemeClr val="bg2">
                  <a:lumMod val="60000"/>
                  <a:lumOff val="40000"/>
                </a:schemeClr>
              </a:solidFill>
            </a:endParaRPr>
          </a:p>
        </p:txBody>
      </p:sp>
      <p:sp>
        <p:nvSpPr>
          <p:cNvPr id="7" name="Rechteck 6">
            <a:extLst>
              <a:ext uri="{FF2B5EF4-FFF2-40B4-BE49-F238E27FC236}">
                <a16:creationId xmlns:a16="http://schemas.microsoft.com/office/drawing/2014/main" id="{3E4E452F-7B8A-4703-AAC1-4FDFBECE8C6F}"/>
              </a:ext>
            </a:extLst>
          </p:cNvPr>
          <p:cNvSpPr/>
          <p:nvPr/>
        </p:nvSpPr>
        <p:spPr bwMode="auto">
          <a:xfrm>
            <a:off x="467544" y="2420888"/>
            <a:ext cx="7848872" cy="3168699"/>
          </a:xfrm>
          <a:prstGeom prst="rect">
            <a:avLst/>
          </a:prstGeom>
          <a:no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1700" b="0" i="0" u="none" strike="noStrike" cap="none" normalizeH="0" baseline="0">
              <a:ln>
                <a:noFill/>
              </a:ln>
              <a:solidFill>
                <a:schemeClr val="tx1"/>
              </a:solidFill>
              <a:effectLst/>
              <a:latin typeface="Arial" charset="0"/>
              <a:cs typeface="Arial" charset="0"/>
            </a:endParaRPr>
          </a:p>
        </p:txBody>
      </p:sp>
      <p:sp>
        <p:nvSpPr>
          <p:cNvPr id="12" name="Rechteck 11">
            <a:extLst>
              <a:ext uri="{FF2B5EF4-FFF2-40B4-BE49-F238E27FC236}">
                <a16:creationId xmlns:a16="http://schemas.microsoft.com/office/drawing/2014/main" id="{546EAC0B-2BCF-496F-84CE-101FB98235F3}"/>
              </a:ext>
            </a:extLst>
          </p:cNvPr>
          <p:cNvSpPr/>
          <p:nvPr/>
        </p:nvSpPr>
        <p:spPr bwMode="auto">
          <a:xfrm>
            <a:off x="900112" y="4149080"/>
            <a:ext cx="7056264" cy="1152128"/>
          </a:xfrm>
          <a:prstGeom prst="rect">
            <a:avLst/>
          </a:prstGeom>
          <a:noFill/>
          <a:ln w="9525" cap="flat" cmpd="sng" algn="ctr">
            <a:solidFill>
              <a:schemeClr val="tx1"/>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17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461910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9BC7F2-94EB-47DF-82AE-3AC0E4433ECB}"/>
              </a:ext>
            </a:extLst>
          </p:cNvPr>
          <p:cNvSpPr>
            <a:spLocks noGrp="1"/>
          </p:cNvSpPr>
          <p:nvPr>
            <p:ph type="title"/>
          </p:nvPr>
        </p:nvSpPr>
        <p:spPr/>
        <p:txBody>
          <a:bodyPr/>
          <a:lstStyle/>
          <a:p>
            <a:r>
              <a:rPr lang="de-CH" dirty="0"/>
              <a:t>Ablauf Übersetzerparadigma</a:t>
            </a:r>
          </a:p>
        </p:txBody>
      </p:sp>
      <p:sp>
        <p:nvSpPr>
          <p:cNvPr id="4" name="Datumsplatzhalter 3">
            <a:extLst>
              <a:ext uri="{FF2B5EF4-FFF2-40B4-BE49-F238E27FC236}">
                <a16:creationId xmlns:a16="http://schemas.microsoft.com/office/drawing/2014/main" id="{AE198433-A2CE-4F07-8E43-FB20E6982FBC}"/>
              </a:ext>
            </a:extLst>
          </p:cNvPr>
          <p:cNvSpPr>
            <a:spLocks noGrp="1"/>
          </p:cNvSpPr>
          <p:nvPr>
            <p:ph type="dt" sz="half" idx="10"/>
          </p:nvPr>
        </p:nvSpPr>
        <p:spPr/>
        <p:txBody>
          <a:bodyPr/>
          <a:lstStyle/>
          <a:p>
            <a:r>
              <a:rPr lang="de-DE" dirty="0">
                <a:solidFill>
                  <a:schemeClr val="bg2">
                    <a:lumMod val="60000"/>
                    <a:lumOff val="40000"/>
                  </a:schemeClr>
                </a:solidFill>
              </a:rPr>
              <a:t>12.12.2018</a:t>
            </a:r>
            <a:endParaRPr lang="de-CH" dirty="0">
              <a:solidFill>
                <a:schemeClr val="bg2">
                  <a:lumMod val="60000"/>
                  <a:lumOff val="40000"/>
                </a:schemeClr>
              </a:solidFill>
            </a:endParaRPr>
          </a:p>
        </p:txBody>
      </p:sp>
      <p:sp>
        <p:nvSpPr>
          <p:cNvPr id="5" name="Fußzeilenplatzhalter 4">
            <a:extLst>
              <a:ext uri="{FF2B5EF4-FFF2-40B4-BE49-F238E27FC236}">
                <a16:creationId xmlns:a16="http://schemas.microsoft.com/office/drawing/2014/main" id="{59B7DC7A-F450-4883-8878-41FE4E2CD3F8}"/>
              </a:ext>
            </a:extLst>
          </p:cNvPr>
          <p:cNvSpPr>
            <a:spLocks noGrp="1"/>
          </p:cNvSpPr>
          <p:nvPr>
            <p:ph type="ftr" sz="quarter" idx="11"/>
          </p:nvPr>
        </p:nvSpPr>
        <p:spPr/>
        <p:txBody>
          <a:bodyPr/>
          <a:lstStyle/>
          <a:p>
            <a:pPr algn="ctr"/>
            <a:r>
              <a:rPr lang="de-CH" dirty="0">
                <a:solidFill>
                  <a:schemeClr val="bg2">
                    <a:lumMod val="60000"/>
                    <a:lumOff val="40000"/>
                  </a:schemeClr>
                </a:solidFill>
              </a:rPr>
              <a:t>CLINT Workshop II - Matthias Kobi</a:t>
            </a:r>
          </a:p>
        </p:txBody>
      </p:sp>
      <p:sp>
        <p:nvSpPr>
          <p:cNvPr id="6" name="Foliennummernplatzhalter 5">
            <a:extLst>
              <a:ext uri="{FF2B5EF4-FFF2-40B4-BE49-F238E27FC236}">
                <a16:creationId xmlns:a16="http://schemas.microsoft.com/office/drawing/2014/main" id="{C6440545-7DE8-4AFA-A588-3EBAD8E6BF54}"/>
              </a:ext>
            </a:extLst>
          </p:cNvPr>
          <p:cNvSpPr>
            <a:spLocks noGrp="1"/>
          </p:cNvSpPr>
          <p:nvPr>
            <p:ph type="sldNum" sz="quarter" idx="12"/>
          </p:nvPr>
        </p:nvSpPr>
        <p:spPr/>
        <p:txBody>
          <a:bodyPr/>
          <a:lstStyle/>
          <a:p>
            <a:fld id="{298DDF54-96CA-4706-AFE9-54D71408EAE8}" type="slidenum">
              <a:rPr lang="de-CH" smtClean="0">
                <a:solidFill>
                  <a:schemeClr val="bg2">
                    <a:lumMod val="60000"/>
                    <a:lumOff val="40000"/>
                  </a:schemeClr>
                </a:solidFill>
              </a:rPr>
              <a:pPr/>
              <a:t>9</a:t>
            </a:fld>
            <a:endParaRPr lang="de-CH" dirty="0">
              <a:solidFill>
                <a:schemeClr val="bg2">
                  <a:lumMod val="60000"/>
                  <a:lumOff val="40000"/>
                </a:schemeClr>
              </a:solidFill>
            </a:endParaRPr>
          </a:p>
        </p:txBody>
      </p:sp>
      <p:graphicFrame>
        <p:nvGraphicFramePr>
          <p:cNvPr id="7" name="Tabelle 6">
            <a:extLst>
              <a:ext uri="{FF2B5EF4-FFF2-40B4-BE49-F238E27FC236}">
                <a16:creationId xmlns:a16="http://schemas.microsoft.com/office/drawing/2014/main" id="{77E4C0A7-307A-4DFB-B093-96643EF10601}"/>
              </a:ext>
            </a:extLst>
          </p:cNvPr>
          <p:cNvGraphicFramePr>
            <a:graphicFrameLocks noGrp="1"/>
          </p:cNvGraphicFramePr>
          <p:nvPr>
            <p:extLst>
              <p:ext uri="{D42A27DB-BD31-4B8C-83A1-F6EECF244321}">
                <p14:modId xmlns:p14="http://schemas.microsoft.com/office/powerpoint/2010/main" val="4241969812"/>
              </p:ext>
            </p:extLst>
          </p:nvPr>
        </p:nvGraphicFramePr>
        <p:xfrm>
          <a:off x="900113" y="1920315"/>
          <a:ext cx="6336184" cy="3395929"/>
        </p:xfrm>
        <a:graphic>
          <a:graphicData uri="http://schemas.openxmlformats.org/drawingml/2006/table">
            <a:tbl>
              <a:tblPr firstRow="1" bandRow="1">
                <a:tableStyleId>{5C22544A-7EE6-4342-B048-85BDC9FD1C3A}</a:tableStyleId>
              </a:tblPr>
              <a:tblGrid>
                <a:gridCol w="4485014">
                  <a:extLst>
                    <a:ext uri="{9D8B030D-6E8A-4147-A177-3AD203B41FA5}">
                      <a16:colId xmlns:a16="http://schemas.microsoft.com/office/drawing/2014/main" val="88922465"/>
                    </a:ext>
                  </a:extLst>
                </a:gridCol>
                <a:gridCol w="1851170">
                  <a:extLst>
                    <a:ext uri="{9D8B030D-6E8A-4147-A177-3AD203B41FA5}">
                      <a16:colId xmlns:a16="http://schemas.microsoft.com/office/drawing/2014/main" val="774648417"/>
                    </a:ext>
                  </a:extLst>
                </a:gridCol>
              </a:tblGrid>
              <a:tr h="378560">
                <a:tc>
                  <a:txBody>
                    <a:bodyPr/>
                    <a:lstStyle/>
                    <a:p>
                      <a:r>
                        <a:rPr lang="de-CH" dirty="0"/>
                        <a:t>Task</a:t>
                      </a:r>
                    </a:p>
                  </a:txBody>
                  <a:tcPr/>
                </a:tc>
                <a:tc>
                  <a:txBody>
                    <a:bodyPr/>
                    <a:lstStyle/>
                    <a:p>
                      <a:r>
                        <a:rPr lang="de-CH" dirty="0"/>
                        <a:t>Dauer</a:t>
                      </a:r>
                    </a:p>
                  </a:txBody>
                  <a:tcPr/>
                </a:tc>
                <a:extLst>
                  <a:ext uri="{0D108BD9-81ED-4DB2-BD59-A6C34878D82A}">
                    <a16:rowId xmlns:a16="http://schemas.microsoft.com/office/drawing/2014/main" val="3188932073"/>
                  </a:ext>
                </a:extLst>
              </a:tr>
              <a:tr h="378560">
                <a:tc>
                  <a:txBody>
                    <a:bodyPr/>
                    <a:lstStyle/>
                    <a:p>
                      <a:pPr marL="0" indent="0">
                        <a:buFontTx/>
                        <a:buNone/>
                      </a:pPr>
                      <a:r>
                        <a:rPr lang="de-CH" dirty="0"/>
                        <a:t>Stresstest</a:t>
                      </a:r>
                    </a:p>
                  </a:txBody>
                  <a:tcPr/>
                </a:tc>
                <a:tc>
                  <a:txBody>
                    <a:bodyPr/>
                    <a:lstStyle/>
                    <a:p>
                      <a:r>
                        <a:rPr lang="de-CH" dirty="0"/>
                        <a:t>    1 min</a:t>
                      </a:r>
                    </a:p>
                  </a:txBody>
                  <a:tcPr/>
                </a:tc>
                <a:extLst>
                  <a:ext uri="{0D108BD9-81ED-4DB2-BD59-A6C34878D82A}">
                    <a16:rowId xmlns:a16="http://schemas.microsoft.com/office/drawing/2014/main" val="3210179425"/>
                  </a:ext>
                </a:extLst>
              </a:tr>
              <a:tr h="378560">
                <a:tc>
                  <a:txBody>
                    <a:bodyPr/>
                    <a:lstStyle/>
                    <a:p>
                      <a:r>
                        <a:rPr lang="de-CH" dirty="0" err="1"/>
                        <a:t>Restingstate</a:t>
                      </a:r>
                      <a:r>
                        <a:rPr lang="de-CH" dirty="0"/>
                        <a:t>: EC / EO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6 min</a:t>
                      </a:r>
                    </a:p>
                  </a:txBody>
                  <a:tcPr/>
                </a:tc>
                <a:extLst>
                  <a:ext uri="{0D108BD9-81ED-4DB2-BD59-A6C34878D82A}">
                    <a16:rowId xmlns:a16="http://schemas.microsoft.com/office/drawing/2014/main" val="686518226"/>
                  </a:ext>
                </a:extLst>
              </a:tr>
              <a:tr h="378560">
                <a:tc>
                  <a:txBody>
                    <a:bodyPr/>
                    <a:lstStyle/>
                    <a:p>
                      <a:r>
                        <a:rPr lang="de-CH" dirty="0"/>
                        <a:t>Lesen</a:t>
                      </a:r>
                    </a:p>
                  </a:txBody>
                  <a:tcPr/>
                </a:tc>
                <a:tc>
                  <a:txBody>
                    <a:bodyPr/>
                    <a:lstStyle/>
                    <a:p>
                      <a:r>
                        <a:rPr lang="de-CH" dirty="0"/>
                        <a:t>    6 min</a:t>
                      </a:r>
                    </a:p>
                  </a:txBody>
                  <a:tcPr/>
                </a:tc>
                <a:extLst>
                  <a:ext uri="{0D108BD9-81ED-4DB2-BD59-A6C34878D82A}">
                    <a16:rowId xmlns:a16="http://schemas.microsoft.com/office/drawing/2014/main" val="1120661487"/>
                  </a:ext>
                </a:extLst>
              </a:tr>
              <a:tr h="378560">
                <a:tc>
                  <a:txBody>
                    <a:bodyPr/>
                    <a:lstStyle/>
                    <a:p>
                      <a:r>
                        <a:rPr lang="de-DE" dirty="0"/>
                        <a:t>Übersetzen und Abschreiben</a:t>
                      </a:r>
                      <a:endParaRPr lang="de-CH" dirty="0"/>
                    </a:p>
                  </a:txBody>
                  <a:tcPr/>
                </a:tc>
                <a:tc>
                  <a:txBody>
                    <a:bodyPr/>
                    <a:lstStyle/>
                    <a:p>
                      <a:r>
                        <a:rPr lang="de-DE" dirty="0"/>
                        <a:t>  24 min</a:t>
                      </a:r>
                      <a:endParaRPr lang="de-CH" dirty="0"/>
                    </a:p>
                  </a:txBody>
                  <a:tcPr/>
                </a:tc>
                <a:extLst>
                  <a:ext uri="{0D108BD9-81ED-4DB2-BD59-A6C34878D82A}">
                    <a16:rowId xmlns:a16="http://schemas.microsoft.com/office/drawing/2014/main" val="3381166600"/>
                  </a:ext>
                </a:extLst>
              </a:tr>
              <a:tr h="378560">
                <a:tc>
                  <a:txBody>
                    <a:bodyPr/>
                    <a:lstStyle/>
                    <a:p>
                      <a:r>
                        <a:rPr lang="de-CH" dirty="0"/>
                        <a:t>N-Back-Task visuell/auditorisch</a:t>
                      </a:r>
                    </a:p>
                  </a:txBody>
                  <a:tcPr/>
                </a:tc>
                <a:tc>
                  <a:txBody>
                    <a:bodyPr/>
                    <a:lstStyle/>
                    <a:p>
                      <a:r>
                        <a:rPr lang="de-CH" dirty="0"/>
                        <a:t>  10 min</a:t>
                      </a:r>
                    </a:p>
                  </a:txBody>
                  <a:tcPr/>
                </a:tc>
                <a:extLst>
                  <a:ext uri="{0D108BD9-81ED-4DB2-BD59-A6C34878D82A}">
                    <a16:rowId xmlns:a16="http://schemas.microsoft.com/office/drawing/2014/main" val="3482230808"/>
                  </a:ext>
                </a:extLst>
              </a:tr>
              <a:tr h="367449">
                <a:tc>
                  <a:txBody>
                    <a:bodyPr/>
                    <a:lstStyle/>
                    <a:p>
                      <a:r>
                        <a:rPr lang="de-CH" dirty="0" err="1"/>
                        <a:t>Lexical</a:t>
                      </a:r>
                      <a:r>
                        <a:rPr lang="de-CH" dirty="0"/>
                        <a:t> </a:t>
                      </a:r>
                      <a:r>
                        <a:rPr lang="de-CH" dirty="0" err="1"/>
                        <a:t>decision</a:t>
                      </a:r>
                      <a:r>
                        <a:rPr lang="de-CH" dirty="0"/>
                        <a:t> </a:t>
                      </a:r>
                      <a:r>
                        <a:rPr lang="de-CH" dirty="0" err="1"/>
                        <a:t>task</a:t>
                      </a:r>
                      <a:r>
                        <a:rPr lang="de-CH" dirty="0"/>
                        <a:t> (visuell)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15 min</a:t>
                      </a:r>
                    </a:p>
                  </a:txBody>
                  <a:tcPr/>
                </a:tc>
                <a:extLst>
                  <a:ext uri="{0D108BD9-81ED-4DB2-BD59-A6C34878D82A}">
                    <a16:rowId xmlns:a16="http://schemas.microsoft.com/office/drawing/2014/main" val="3006677287"/>
                  </a:ext>
                </a:extLst>
              </a:tr>
              <a:tr h="378560">
                <a:tc>
                  <a:txBody>
                    <a:bodyPr/>
                    <a:lstStyle/>
                    <a:p>
                      <a:r>
                        <a:rPr lang="de-CH" dirty="0"/>
                        <a:t>Lesen</a:t>
                      </a:r>
                    </a:p>
                  </a:txBody>
                  <a:tcPr/>
                </a:tc>
                <a:tc>
                  <a:txBody>
                    <a:bodyPr/>
                    <a:lstStyle/>
                    <a:p>
                      <a:r>
                        <a:rPr lang="de-CH" dirty="0"/>
                        <a:t>    6 min</a:t>
                      </a:r>
                    </a:p>
                  </a:txBody>
                  <a:tcPr/>
                </a:tc>
                <a:extLst>
                  <a:ext uri="{0D108BD9-81ED-4DB2-BD59-A6C34878D82A}">
                    <a16:rowId xmlns:a16="http://schemas.microsoft.com/office/drawing/2014/main" val="3783679540"/>
                  </a:ext>
                </a:extLst>
              </a:tr>
              <a:tr h="378560">
                <a:tc>
                  <a:txBody>
                    <a:bodyPr/>
                    <a:lstStyle/>
                    <a:p>
                      <a:r>
                        <a:rPr lang="de-CH" b="1" dirty="0"/>
                        <a:t>TOTAL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b="1" dirty="0"/>
                        <a:t>  63 min</a:t>
                      </a:r>
                    </a:p>
                  </a:txBody>
                  <a:tcPr/>
                </a:tc>
                <a:extLst>
                  <a:ext uri="{0D108BD9-81ED-4DB2-BD59-A6C34878D82A}">
                    <a16:rowId xmlns:a16="http://schemas.microsoft.com/office/drawing/2014/main" val="2452213450"/>
                  </a:ext>
                </a:extLst>
              </a:tr>
            </a:tbl>
          </a:graphicData>
        </a:graphic>
      </p:graphicFrame>
    </p:spTree>
    <p:extLst>
      <p:ext uri="{BB962C8B-B14F-4D97-AF65-F5344CB8AC3E}">
        <p14:creationId xmlns:p14="http://schemas.microsoft.com/office/powerpoint/2010/main" val="31039644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uzh_praesentation_d">
  <a:themeElements>
    <a:clrScheme name="UZH">
      <a:dk1>
        <a:srgbClr val="000000"/>
      </a:dk1>
      <a:lt1>
        <a:srgbClr val="FFFFFF"/>
      </a:lt1>
      <a:dk2>
        <a:srgbClr val="0028A5"/>
      </a:dk2>
      <a:lt2>
        <a:srgbClr val="808080"/>
      </a:lt2>
      <a:accent1>
        <a:srgbClr val="0028A5"/>
      </a:accent1>
      <a:accent2>
        <a:srgbClr val="667EC9"/>
      </a:accent2>
      <a:accent3>
        <a:srgbClr val="A3B5C5"/>
      </a:accent3>
      <a:accent4>
        <a:srgbClr val="C8CED4"/>
      </a:accent4>
      <a:accent5>
        <a:srgbClr val="DC6027"/>
      </a:accent5>
      <a:accent6>
        <a:srgbClr val="EAA07D"/>
      </a:accent6>
      <a:hlink>
        <a:srgbClr val="DC6027"/>
      </a:hlink>
      <a:folHlink>
        <a:srgbClr val="000000"/>
      </a:folHlink>
    </a:clrScheme>
    <a:fontScheme name="Standarddesign">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CH" sz="17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CH" sz="17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Uni ZH">
        <a:dk1>
          <a:srgbClr val="000000"/>
        </a:dk1>
        <a:lt1>
          <a:srgbClr val="FFFFFF"/>
        </a:lt1>
        <a:dk2>
          <a:srgbClr val="0028A5"/>
        </a:dk2>
        <a:lt2>
          <a:srgbClr val="808080"/>
        </a:lt2>
        <a:accent1>
          <a:srgbClr val="0028A5"/>
        </a:accent1>
        <a:accent2>
          <a:srgbClr val="A3ADB7"/>
        </a:accent2>
        <a:accent3>
          <a:srgbClr val="DC6027"/>
        </a:accent3>
        <a:accent4>
          <a:srgbClr val="000000"/>
        </a:accent4>
        <a:accent5>
          <a:srgbClr val="AAACCF"/>
        </a:accent5>
        <a:accent6>
          <a:srgbClr val="939CA6"/>
        </a:accent6>
        <a:hlink>
          <a:srgbClr val="DC6027"/>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uzh_praesentation_d</Template>
  <TotalTime>0</TotalTime>
  <Words>648</Words>
  <Application>Microsoft Office PowerPoint</Application>
  <PresentationFormat>Bildschirmpräsentation (4:3)</PresentationFormat>
  <Paragraphs>157</Paragraphs>
  <Slides>13</Slides>
  <Notes>1</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13</vt:i4>
      </vt:variant>
    </vt:vector>
  </HeadingPairs>
  <TitlesOfParts>
    <vt:vector size="16" baseType="lpstr">
      <vt:lpstr>Arial</vt:lpstr>
      <vt:lpstr>Wingdings</vt:lpstr>
      <vt:lpstr>uzh_praesentation_d</vt:lpstr>
      <vt:lpstr>Cognitive load in interpreting and translation (CLINT)  Paradigma für die Übersetzer</vt:lpstr>
      <vt:lpstr>PowerPoint-Präsentation</vt:lpstr>
      <vt:lpstr>PowerPoint-Präsentation</vt:lpstr>
      <vt:lpstr>Lesen</vt:lpstr>
      <vt:lpstr>Lesen</vt:lpstr>
      <vt:lpstr>Lesen</vt:lpstr>
      <vt:lpstr>Textpräsentation</vt:lpstr>
      <vt:lpstr>Übersetzen – Satz für Satz</vt:lpstr>
      <vt:lpstr>Ablauf Übersetzerparadigma</vt:lpstr>
      <vt:lpstr>Randomisierung der Texte – 2 Varianten</vt:lpstr>
      <vt:lpstr>Probleme im Übersetzerparadigma</vt:lpstr>
      <vt:lpstr>Übersetzen</vt:lpstr>
      <vt:lpstr>Übersetzen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Bridging the Gap between Perceptual and Cognitive Perspectives on Absolute Pitch</dc:title>
  <dc:creator>Matthias Kobi</dc:creator>
  <dc:description>Vorlage uzh_praesentation_d MSO2007 v1 7.5.2010</dc:description>
  <cp:lastModifiedBy>matthias.kobi@uzh.ch</cp:lastModifiedBy>
  <cp:revision>95</cp:revision>
  <dcterms:created xsi:type="dcterms:W3CDTF">2015-04-07T21:47:11Z</dcterms:created>
  <dcterms:modified xsi:type="dcterms:W3CDTF">2018-12-19T16:27:33Z</dcterms:modified>
</cp:coreProperties>
</file>