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0" r:id="rId6"/>
    <p:sldId id="261" r:id="rId7"/>
    <p:sldId id="259" r:id="rId8"/>
    <p:sldId id="271" r:id="rId9"/>
    <p:sldId id="273" r:id="rId10"/>
    <p:sldId id="302" r:id="rId11"/>
    <p:sldId id="304" r:id="rId12"/>
    <p:sldId id="272" r:id="rId13"/>
    <p:sldId id="305" r:id="rId14"/>
    <p:sldId id="277" r:id="rId15"/>
    <p:sldId id="269" r:id="rId16"/>
    <p:sldId id="278" r:id="rId17"/>
    <p:sldId id="270" r:id="rId18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pos="567">
          <p15:clr>
            <a:srgbClr val="A4A3A4"/>
          </p15:clr>
        </p15:guide>
        <p15:guide id="7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2" autoAdjust="0"/>
  </p:normalViewPr>
  <p:slideViewPr>
    <p:cSldViewPr snapToObjects="1" showGuides="1">
      <p:cViewPr varScale="1">
        <p:scale>
          <a:sx n="106" d="100"/>
          <a:sy n="106" d="100"/>
        </p:scale>
        <p:origin x="168" y="114"/>
      </p:cViewPr>
      <p:guideLst>
        <p:guide orient="horz" pos="799"/>
        <p:guide orient="horz" pos="4110"/>
        <p:guide orient="horz" pos="1389"/>
        <p:guide orient="horz" pos="3838"/>
        <p:guide orient="horz" pos="709"/>
        <p:guide pos="567"/>
        <p:guide pos="51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16F90109-4F21-4BBC-B978-135A6ECFD136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9346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90109-4F21-4BBC-B978-135A6ECFD13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7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endParaRPr lang="de-CH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095A06C1-A939-4FDB-AEB0-B3358448343A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4103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</p:spPr>
      </p:pic>
      <p:sp>
        <p:nvSpPr>
          <p:cNvPr id="4104" name="Line 8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Department </a:t>
            </a:r>
            <a:r>
              <a:rPr lang="de-CH" sz="1400" b="1" dirty="0" err="1"/>
              <a:t>of</a:t>
            </a:r>
            <a:r>
              <a:rPr lang="de-CH" sz="1400" b="1" dirty="0"/>
              <a:t> </a:t>
            </a:r>
            <a:r>
              <a:rPr lang="de-CH" sz="1400" b="1" dirty="0" err="1"/>
              <a:t>Neuropsychology</a:t>
            </a:r>
            <a:endParaRPr lang="de-CH" sz="1400" b="1" baseline="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1125538"/>
            <a:ext cx="9144000" cy="57324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12.03.2020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14876" y="2205038"/>
            <a:ext cx="3529012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Text /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716463" y="2205038"/>
            <a:ext cx="3527425" cy="38877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Bild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463" y="2205038"/>
            <a:ext cx="3529011" cy="3887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Seite </a:t>
            </a:r>
            <a:fld id="{298DDF54-96CA-4706-AFE9-54D71408EAE8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0113" y="2205038"/>
            <a:ext cx="3527425" cy="3887787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268413"/>
            <a:ext cx="73437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3437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DE" dirty="0"/>
              <a:t>23.10.2018</a:t>
            </a:r>
            <a:endParaRPr lang="de-CH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Matthias Kobi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/>
              <a:t>Seite </a:t>
            </a:r>
            <a:fld id="{45B55F50-8663-4465-A6C3-5F55140633EF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31" name="Picture 7" descr="uzh_logo_d_pos_grau_1mm"/>
          <p:cNvPicPr preferRelativeResize="0"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Department </a:t>
            </a:r>
            <a:r>
              <a:rPr lang="de-CH" sz="1400" b="1" dirty="0" err="1"/>
              <a:t>of</a:t>
            </a:r>
            <a:r>
              <a:rPr lang="de-CH" sz="1400" b="1" dirty="0"/>
              <a:t> </a:t>
            </a:r>
            <a:r>
              <a:rPr lang="de-CH" sz="1400" b="1" dirty="0" err="1"/>
              <a:t>Neuropsychology</a:t>
            </a:r>
            <a:endParaRPr lang="de-CH" sz="1400" b="1" baseline="0" dirty="0"/>
          </a:p>
          <a:p>
            <a:pPr>
              <a:spcBef>
                <a:spcPct val="50000"/>
              </a:spcBef>
            </a:pPr>
            <a:endParaRPr lang="de-CH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p:transition spd="slow">
    <p:wipe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3.jpg@01D48669.A70EF39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10.03.2020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/>
              <a:t>Seite </a:t>
            </a:r>
            <a:fld id="{F88223EE-EB48-49DD-9867-2F04601D5AE4}" type="slidenum">
              <a:rPr lang="de-CH"/>
              <a:pPr/>
              <a:t>1</a:t>
            </a:fld>
            <a:endParaRPr lang="de-CH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err="1">
                <a:solidFill>
                  <a:schemeClr val="tx2"/>
                </a:solidFill>
              </a:rPr>
              <a:t>Cognitive</a:t>
            </a:r>
            <a:r>
              <a:rPr lang="de-CH" sz="2800" dirty="0">
                <a:solidFill>
                  <a:schemeClr val="tx2"/>
                </a:solidFill>
              </a:rPr>
              <a:t> </a:t>
            </a:r>
            <a:r>
              <a:rPr lang="de-CH" sz="2800" dirty="0" err="1">
                <a:solidFill>
                  <a:schemeClr val="tx2"/>
                </a:solidFill>
              </a:rPr>
              <a:t>load</a:t>
            </a:r>
            <a:r>
              <a:rPr lang="de-CH" sz="2800" dirty="0">
                <a:solidFill>
                  <a:schemeClr val="tx2"/>
                </a:solidFill>
              </a:rPr>
              <a:t> in </a:t>
            </a:r>
            <a:r>
              <a:rPr lang="de-CH" sz="2800" dirty="0" err="1">
                <a:solidFill>
                  <a:schemeClr val="tx2"/>
                </a:solidFill>
              </a:rPr>
              <a:t>interpreting</a:t>
            </a:r>
            <a:r>
              <a:rPr lang="de-CH" sz="2800" dirty="0">
                <a:solidFill>
                  <a:schemeClr val="tx2"/>
                </a:solidFill>
              </a:rPr>
              <a:t> and </a:t>
            </a:r>
            <a:r>
              <a:rPr lang="de-CH" sz="2800" dirty="0" err="1">
                <a:solidFill>
                  <a:schemeClr val="tx2"/>
                </a:solidFill>
              </a:rPr>
              <a:t>translation</a:t>
            </a:r>
            <a:r>
              <a:rPr lang="de-CH" sz="2800" dirty="0">
                <a:solidFill>
                  <a:schemeClr val="tx2"/>
                </a:solidFill>
              </a:rPr>
              <a:t> (CLINT)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01" y="3068960"/>
            <a:ext cx="7343775" cy="3240360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Matthias Kobi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F5036-77D6-4E76-B1C2-5AE203F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Translating</a:t>
            </a:r>
            <a:r>
              <a:rPr lang="de-CH" dirty="0"/>
              <a:t> – </a:t>
            </a:r>
            <a:r>
              <a:rPr lang="de-CH" dirty="0" err="1"/>
              <a:t>sentence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sentence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E1EE2-BFF8-408F-BC88-D5B6F8A7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205038"/>
            <a:ext cx="7343775" cy="3887787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en-US" sz="700" dirty="0"/>
          </a:p>
          <a:p>
            <a:r>
              <a:rPr lang="en-US" sz="1600" dirty="0"/>
              <a:t>The right of information is one of the most important in our country nowadays, and who else is responsible for the quality of the news if not newsrooms and journalists?</a:t>
            </a:r>
            <a:endParaRPr lang="de-CH" sz="1400" dirty="0"/>
          </a:p>
          <a:p>
            <a:endParaRPr lang="de-CH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5E0BD-38DA-4252-8617-B1E1C55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FA37C-286C-427E-9116-F4AB1FA2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9CF16-0A0E-4C73-B355-B9D8ECAF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4E452F-7B8A-4703-AAC1-4FDFBECE8C6F}"/>
              </a:ext>
            </a:extLst>
          </p:cNvPr>
          <p:cNvSpPr/>
          <p:nvPr/>
        </p:nvSpPr>
        <p:spPr bwMode="auto">
          <a:xfrm>
            <a:off x="467544" y="2420888"/>
            <a:ext cx="7848872" cy="3168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6EAC0B-2BCF-496F-84CE-101FB98235F3}"/>
              </a:ext>
            </a:extLst>
          </p:cNvPr>
          <p:cNvSpPr/>
          <p:nvPr/>
        </p:nvSpPr>
        <p:spPr bwMode="auto">
          <a:xfrm>
            <a:off x="900112" y="4149080"/>
            <a:ext cx="7056264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F5036-77D6-4E76-B1C2-5AE203F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Übersetzen – Satz für 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5E0BD-38DA-4252-8617-B1E1C55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FA37C-286C-427E-9116-F4AB1FA2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ARGZ Präsentation: Michael Boos und Matthias Kobi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9CF16-0A0E-4C73-B355-B9D8ECAF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684DCD-5347-47FA-983A-ABC95494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" y="1724325"/>
            <a:ext cx="89293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5" name="Grafik 2" descr="cid:image003.jpg@01D48669.A70EF390">
            <a:extLst>
              <a:ext uri="{FF2B5EF4-FFF2-40B4-BE49-F238E27FC236}">
                <a16:creationId xmlns:a16="http://schemas.microsoft.com/office/drawing/2014/main" id="{D93CD316-607A-4428-B4FD-A658BBA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5141"/>
            <a:ext cx="9066857" cy="51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BC7F2-94EB-47DF-82AE-3AC0E443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Duration </a:t>
            </a:r>
            <a:r>
              <a:rPr lang="de-CH" dirty="0" err="1"/>
              <a:t>Translationparadigm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98433-A2CE-4F07-8E43-FB20E698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7DC7A-F450-4883-8878-41FE4E2C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40545-7DE8-4AFA-A588-3EBAD8E6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12</a:t>
            </a:fld>
            <a:endParaRPr lang="de-CH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7E4C0A7-307A-4DFB-B093-96643EF10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04234"/>
              </p:ext>
            </p:extLst>
          </p:nvPr>
        </p:nvGraphicFramePr>
        <p:xfrm>
          <a:off x="900113" y="1920315"/>
          <a:ext cx="6336184" cy="226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014">
                  <a:extLst>
                    <a:ext uri="{9D8B030D-6E8A-4147-A177-3AD203B41FA5}">
                      <a16:colId xmlns:a16="http://schemas.microsoft.com/office/drawing/2014/main" val="88922465"/>
                    </a:ext>
                  </a:extLst>
                </a:gridCol>
                <a:gridCol w="1851170">
                  <a:extLst>
                    <a:ext uri="{9D8B030D-6E8A-4147-A177-3AD203B41FA5}">
                      <a16:colId xmlns:a16="http://schemas.microsoft.com/office/drawing/2014/main" val="774648417"/>
                    </a:ext>
                  </a:extLst>
                </a:gridCol>
              </a:tblGrid>
              <a:tr h="378560">
                <a:tc>
                  <a:txBody>
                    <a:bodyPr/>
                    <a:lstStyle/>
                    <a:p>
                      <a:r>
                        <a:rPr lang="de-CH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073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r>
                        <a:rPr lang="de-CH" dirty="0" err="1"/>
                        <a:t>Restingstate</a:t>
                      </a:r>
                      <a:r>
                        <a:rPr lang="de-CH" dirty="0"/>
                        <a:t>: EC / EO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    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18226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r>
                        <a:rPr lang="de-CH" dirty="0"/>
                        <a:t>Reading, </a:t>
                      </a:r>
                      <a:r>
                        <a:rPr lang="de-CH" dirty="0" err="1"/>
                        <a:t>Translating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Copying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  40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61487"/>
                  </a:ext>
                </a:extLst>
              </a:tr>
              <a:tr h="367449">
                <a:tc>
                  <a:txBody>
                    <a:bodyPr/>
                    <a:lstStyle/>
                    <a:p>
                      <a:r>
                        <a:rPr lang="de-CH" dirty="0" err="1"/>
                        <a:t>Lexical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task</a:t>
                      </a:r>
                      <a:r>
                        <a:rPr lang="de-CH" dirty="0"/>
                        <a:t> (visuell)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 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77287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r>
                        <a:rPr lang="de-CH" dirty="0"/>
                        <a:t>Reading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   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9540"/>
                  </a:ext>
                </a:extLst>
              </a:tr>
              <a:tr h="378560">
                <a:tc>
                  <a:txBody>
                    <a:bodyPr/>
                    <a:lstStyle/>
                    <a:p>
                      <a:r>
                        <a:rPr lang="de-CH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/>
                        <a:t>  71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1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44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C242A-7C66-4AFD-B55A-BFB089A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A3926-6C57-41BF-A590-B6F1B5A6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205038"/>
            <a:ext cx="3455863" cy="3887787"/>
          </a:xfrm>
        </p:spPr>
        <p:txBody>
          <a:bodyPr/>
          <a:lstStyle/>
          <a:p>
            <a:r>
              <a:rPr lang="en-GB" sz="1200" dirty="0"/>
              <a:t>English-Test</a:t>
            </a:r>
          </a:p>
          <a:p>
            <a:r>
              <a:rPr lang="en-GB" sz="1200" dirty="0"/>
              <a:t>- </a:t>
            </a:r>
            <a:r>
              <a:rPr lang="en-GB" sz="1200" dirty="0" err="1"/>
              <a:t>Gesamtscore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Sprachhintergrund-Fragebogen</a:t>
            </a:r>
            <a:endParaRPr lang="en-GB" sz="1200" dirty="0"/>
          </a:p>
          <a:p>
            <a:r>
              <a:rPr lang="en-GB" sz="1200" dirty="0"/>
              <a:t>- Age of </a:t>
            </a:r>
            <a:r>
              <a:rPr lang="en-GB" sz="1200" dirty="0" err="1"/>
              <a:t>Commencment</a:t>
            </a:r>
            <a:endParaRPr lang="en-GB" sz="1200" dirty="0"/>
          </a:p>
          <a:p>
            <a:r>
              <a:rPr lang="en-GB" sz="1200" dirty="0"/>
              <a:t>- Exposure</a:t>
            </a:r>
          </a:p>
          <a:p>
            <a:r>
              <a:rPr lang="en-GB" sz="1200" dirty="0"/>
              <a:t>- Experience</a:t>
            </a:r>
          </a:p>
          <a:p>
            <a:endParaRPr lang="en-GB" sz="1200" dirty="0"/>
          </a:p>
          <a:p>
            <a:r>
              <a:rPr lang="en-GB" sz="1200" dirty="0" err="1"/>
              <a:t>Psychometrie</a:t>
            </a:r>
            <a:r>
              <a:rPr lang="en-GB" sz="1200" dirty="0"/>
              <a:t>: </a:t>
            </a:r>
          </a:p>
          <a:p>
            <a:r>
              <a:rPr lang="en-GB" sz="1200" dirty="0"/>
              <a:t>- WIE --&gt; </a:t>
            </a:r>
            <a:r>
              <a:rPr lang="en-GB" sz="1200" b="1" dirty="0" err="1"/>
              <a:t>HAWIE_T_value</a:t>
            </a:r>
            <a:endParaRPr lang="en-GB" sz="1200" b="1" dirty="0"/>
          </a:p>
          <a:p>
            <a:r>
              <a:rPr lang="en-GB" sz="1200" dirty="0"/>
              <a:t>- TMT --&gt; </a:t>
            </a:r>
            <a:r>
              <a:rPr lang="en-GB" sz="1200" b="1" dirty="0" err="1"/>
              <a:t>A_sek</a:t>
            </a:r>
            <a:r>
              <a:rPr lang="en-GB" sz="1200" b="1" dirty="0"/>
              <a:t>, </a:t>
            </a:r>
            <a:r>
              <a:rPr lang="en-GB" sz="1200" b="1" dirty="0" err="1"/>
              <a:t>A_errors</a:t>
            </a:r>
            <a:r>
              <a:rPr lang="en-GB" sz="1200" b="1" dirty="0"/>
              <a:t>, </a:t>
            </a:r>
            <a:r>
              <a:rPr lang="en-GB" sz="1200" b="1" dirty="0" err="1"/>
              <a:t>B_sek</a:t>
            </a:r>
            <a:r>
              <a:rPr lang="en-GB" sz="1200" b="1" dirty="0"/>
              <a:t>, </a:t>
            </a:r>
            <a:r>
              <a:rPr lang="en-GB" sz="1200" b="1" dirty="0" err="1"/>
              <a:t>B_errors</a:t>
            </a:r>
            <a:endParaRPr lang="en-GB" sz="1200" b="1" dirty="0"/>
          </a:p>
          <a:p>
            <a:r>
              <a:rPr lang="en-GB" sz="1200" dirty="0"/>
              <a:t>- N-Back --&gt; </a:t>
            </a:r>
            <a:r>
              <a:rPr lang="en-GB" sz="1200" dirty="0" err="1"/>
              <a:t>Hit_Rate</a:t>
            </a:r>
            <a:r>
              <a:rPr lang="en-GB" sz="1200" dirty="0"/>
              <a:t>, H-F, </a:t>
            </a:r>
            <a:r>
              <a:rPr lang="en-GB" sz="1200" dirty="0" err="1"/>
              <a:t>dPrimes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Control Questions: </a:t>
            </a:r>
          </a:p>
          <a:p>
            <a:r>
              <a:rPr lang="en-GB" sz="1200" b="1" dirty="0"/>
              <a:t>- Correct</a:t>
            </a:r>
            <a:r>
              <a:rPr lang="en-GB" sz="1200" dirty="0"/>
              <a:t>, (Question, Text, T1_ELF, T1_First)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7F888-E236-4F53-B4D9-D58DA074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12.03.2020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65B4E-3B7D-44A6-961F-DF94987D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Matthias Kobi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0CD25-56CC-463F-BE59-652047E9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D570A6-5966-488D-B575-7E485A1F0172}"/>
              </a:ext>
            </a:extLst>
          </p:cNvPr>
          <p:cNvSpPr txBox="1">
            <a:spLocks/>
          </p:cNvSpPr>
          <p:nvPr/>
        </p:nvSpPr>
        <p:spPr bwMode="auto">
          <a:xfrm>
            <a:off x="4508376" y="1268413"/>
            <a:ext cx="4384104" cy="504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2pPr>
            <a:lvl3pPr marL="7143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3pPr>
            <a:lvl4pPr marL="1069975" indent="-3540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4pPr>
            <a:lvl5pPr marL="14382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1200" kern="0" dirty="0"/>
              <a:t>Perceived Difficulty:</a:t>
            </a:r>
          </a:p>
          <a:p>
            <a:r>
              <a:rPr lang="en-GB" sz="1200" b="1" kern="0" dirty="0"/>
              <a:t>- </a:t>
            </a:r>
            <a:r>
              <a:rPr lang="en-GB" sz="1200" b="1" kern="0" dirty="0" err="1"/>
              <a:t>perceivedDifficulty</a:t>
            </a:r>
            <a:r>
              <a:rPr lang="en-GB" sz="1200" kern="0" dirty="0"/>
              <a:t> (Text, Task, Condition, T1_ELF, T1_First)</a:t>
            </a:r>
          </a:p>
          <a:p>
            <a:endParaRPr lang="en-GB" sz="1200" kern="0" dirty="0"/>
          </a:p>
          <a:p>
            <a:r>
              <a:rPr lang="en-GB" sz="1200" kern="0" dirty="0"/>
              <a:t>Reading:</a:t>
            </a:r>
          </a:p>
          <a:p>
            <a:r>
              <a:rPr lang="en-GB" sz="1200" kern="0" dirty="0"/>
              <a:t>- </a:t>
            </a:r>
            <a:r>
              <a:rPr lang="en-GB" sz="1200" b="1" kern="0" dirty="0" err="1"/>
              <a:t>readingDuration</a:t>
            </a:r>
            <a:endParaRPr lang="en-GB" sz="1200" b="1" kern="0" dirty="0"/>
          </a:p>
          <a:p>
            <a:r>
              <a:rPr lang="en-GB" sz="1200" kern="0" dirty="0"/>
              <a:t>- Fixations, Fixation-Durations, Regressions (</a:t>
            </a:r>
            <a:r>
              <a:rPr lang="en-GB" sz="1200" kern="0" dirty="0" err="1"/>
              <a:t>Eyetracking</a:t>
            </a:r>
            <a:r>
              <a:rPr lang="en-GB" sz="1200" kern="0" dirty="0"/>
              <a:t>)</a:t>
            </a:r>
          </a:p>
          <a:p>
            <a:endParaRPr lang="en-GB" sz="1200" kern="0" dirty="0"/>
          </a:p>
          <a:p>
            <a:r>
              <a:rPr lang="en-GB" sz="1200" kern="0" dirty="0"/>
              <a:t>Translating:</a:t>
            </a:r>
          </a:p>
          <a:p>
            <a:r>
              <a:rPr lang="en-GB" sz="1200" b="1" kern="0" dirty="0"/>
              <a:t>sentences, chars, </a:t>
            </a:r>
            <a:r>
              <a:rPr lang="en-GB" sz="1200" b="1" kern="0" dirty="0" err="1"/>
              <a:t>charsTotal</a:t>
            </a:r>
            <a:r>
              <a:rPr lang="en-GB" sz="1200" b="1" kern="0" dirty="0"/>
              <a:t> (efficiency), </a:t>
            </a:r>
            <a:r>
              <a:rPr lang="en-GB" sz="1200" b="1" kern="0" dirty="0" err="1"/>
              <a:t>charsErrors</a:t>
            </a:r>
            <a:r>
              <a:rPr lang="en-GB" sz="1200" b="1" kern="0" dirty="0"/>
              <a:t> (deletions)</a:t>
            </a:r>
          </a:p>
          <a:p>
            <a:r>
              <a:rPr lang="en-GB" sz="1200" kern="0" dirty="0"/>
              <a:t>fluency, accuracy (</a:t>
            </a:r>
            <a:r>
              <a:rPr lang="en-GB" sz="1200" kern="0" dirty="0" err="1"/>
              <a:t>maschinell</a:t>
            </a:r>
            <a:r>
              <a:rPr lang="en-GB" sz="1200" kern="0" dirty="0"/>
              <a:t> &lt;-- MT)</a:t>
            </a:r>
          </a:p>
          <a:p>
            <a:endParaRPr lang="en-GB" sz="1200" kern="0" dirty="0"/>
          </a:p>
          <a:p>
            <a:r>
              <a:rPr lang="en-GB" sz="1200" kern="0" dirty="0"/>
              <a:t>Copying</a:t>
            </a:r>
          </a:p>
          <a:p>
            <a:r>
              <a:rPr lang="en-GB" sz="1200" kern="0" dirty="0" err="1"/>
              <a:t>stringdist</a:t>
            </a:r>
            <a:r>
              <a:rPr lang="en-GB" sz="1200" kern="0" dirty="0"/>
              <a:t> (text mining)</a:t>
            </a:r>
          </a:p>
          <a:p>
            <a:endParaRPr lang="en-GB" sz="1200" kern="0" dirty="0"/>
          </a:p>
          <a:p>
            <a:r>
              <a:rPr lang="en-GB" sz="1200" kern="0" dirty="0"/>
              <a:t>EEG</a:t>
            </a:r>
          </a:p>
          <a:p>
            <a:r>
              <a:rPr lang="en-GB" sz="1200" kern="0" dirty="0"/>
              <a:t>RS: ?</a:t>
            </a:r>
          </a:p>
          <a:p>
            <a:r>
              <a:rPr lang="en-GB" sz="1200" kern="0" dirty="0"/>
              <a:t>Reading: functional Connectivity, fixation-related Potentials</a:t>
            </a:r>
          </a:p>
          <a:p>
            <a:r>
              <a:rPr lang="en-GB" sz="1200" kern="0" dirty="0"/>
              <a:t>Translating / Copying: </a:t>
            </a:r>
            <a:r>
              <a:rPr lang="en-GB" sz="1200" kern="0" dirty="0" err="1"/>
              <a:t>funtional</a:t>
            </a:r>
            <a:r>
              <a:rPr lang="en-GB" sz="1200" kern="0" dirty="0"/>
              <a:t> connectivity</a:t>
            </a:r>
          </a:p>
          <a:p>
            <a:r>
              <a:rPr lang="en-GB" sz="1200" kern="0" dirty="0"/>
              <a:t>LDT: N400, drift diffusion </a:t>
            </a:r>
            <a:r>
              <a:rPr lang="en-GB" sz="1200" kern="0" dirty="0" err="1"/>
              <a:t>modeling</a:t>
            </a:r>
            <a:r>
              <a:rPr lang="en-GB" sz="1200" kern="0" dirty="0"/>
              <a:t> (Nina)</a:t>
            </a:r>
          </a:p>
          <a:p>
            <a:endParaRPr lang="en-GB" sz="1200" kern="0" dirty="0"/>
          </a:p>
        </p:txBody>
      </p:sp>
    </p:spTree>
    <p:extLst>
      <p:ext uri="{BB962C8B-B14F-4D97-AF65-F5344CB8AC3E}">
        <p14:creationId xmlns:p14="http://schemas.microsoft.com/office/powerpoint/2010/main" val="40468998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BC7F2-94EB-47DF-82AE-3AC0E443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Randomisierung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5D650-7D87-424F-BEFD-1A4DF231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Text werden im 1. Übersetzerteil</a:t>
            </a:r>
            <a:br>
              <a:rPr lang="de-CH" dirty="0"/>
            </a:br>
            <a:r>
              <a:rPr lang="de-CH" dirty="0"/>
              <a:t>in ELF- und im 2. Ü-Teil in SE-</a:t>
            </a:r>
            <a:br>
              <a:rPr lang="de-CH" dirty="0"/>
            </a:br>
            <a:r>
              <a:rPr lang="de-CH" dirty="0"/>
              <a:t>Form präsentiert oder vice </a:t>
            </a:r>
            <a:r>
              <a:rPr lang="de-CH" dirty="0" err="1"/>
              <a:t>versa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Über VP hinweg randomisiert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Alternativ: parallelisierte Texte</a:t>
            </a:r>
          </a:p>
          <a:p>
            <a:r>
              <a:rPr lang="de-CH" dirty="0">
                <a:sym typeface="Wingdings" panose="05000000000000000000" pitchFamily="2" charset="2"/>
              </a:rPr>
              <a:t> Gleich lang, gleicher Aufbau, gleiche Anzahl Hauptwörter, gleiche Schwierigkeit</a:t>
            </a: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98433-A2CE-4F07-8E43-FB20E698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23.10.2018</a:t>
            </a:r>
            <a:endParaRPr kumimoji="0" lang="de-CH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7DC7A-F450-4883-8878-41FE4E2C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ARGZ Präsentation: Michael Boos und Matthias Kobi</a:t>
            </a:r>
            <a:endParaRPr kumimoji="0" lang="de-CH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40545-7DE8-4AFA-A588-3EBAD8E6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Seite </a:t>
            </a:r>
            <a:fld id="{298DDF54-96CA-4706-AFE9-54D71408EAE8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B9E85A-6333-4C94-B424-59B21B482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4" t="25017" r="59805" b="41065"/>
          <a:stretch/>
        </p:blipFill>
        <p:spPr bwMode="auto">
          <a:xfrm>
            <a:off x="4355976" y="1687105"/>
            <a:ext cx="4536504" cy="24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5174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43D3F-C968-4F19-BF13-8E80C906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 Übersetzungsparadigma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16D8F-5725-4214-87E2-F885CBAD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173" y="1777978"/>
            <a:ext cx="7343775" cy="445933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CH" sz="1200" dirty="0"/>
              <a:t>Lesen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Bearbeitungszeit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Fixation-</a:t>
            </a:r>
            <a:r>
              <a:rPr lang="de-CH" sz="1200" dirty="0" err="1"/>
              <a:t>related</a:t>
            </a:r>
            <a:r>
              <a:rPr lang="de-CH" sz="1200" dirty="0"/>
              <a:t> </a:t>
            </a:r>
            <a:r>
              <a:rPr lang="de-CH" sz="1200" dirty="0" err="1"/>
              <a:t>potentials</a:t>
            </a:r>
            <a:r>
              <a:rPr lang="de-CH" sz="1200" dirty="0"/>
              <a:t> (FRP) – möglich?</a:t>
            </a:r>
          </a:p>
          <a:p>
            <a:pPr marL="1000125" lvl="2" indent="-285750">
              <a:buFontTx/>
              <a:buChar char="-"/>
            </a:pPr>
            <a:r>
              <a:rPr lang="de-CH" sz="1200" dirty="0"/>
              <a:t>Markierung der ELF-Phänomene im EEG durch Eyetracking und Entsprechung im SE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FFT</a:t>
            </a:r>
          </a:p>
          <a:p>
            <a:pPr marL="285750" indent="-285750">
              <a:buFontTx/>
              <a:buChar char="-"/>
            </a:pPr>
            <a:r>
              <a:rPr lang="de-CH" sz="1200" dirty="0"/>
              <a:t>Übersetzen 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Bearbeitungszeit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Korrektheit der Übersetzung (Interrater-Bewertung)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FFT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Fixation-</a:t>
            </a:r>
            <a:r>
              <a:rPr lang="de-CH" sz="1200" dirty="0" err="1"/>
              <a:t>related</a:t>
            </a:r>
            <a:r>
              <a:rPr lang="de-CH" sz="1200" dirty="0"/>
              <a:t> </a:t>
            </a:r>
            <a:r>
              <a:rPr lang="de-CH" sz="1200" dirty="0" err="1"/>
              <a:t>potetials</a:t>
            </a:r>
            <a:r>
              <a:rPr lang="de-CH" sz="1200" dirty="0"/>
              <a:t> (FRP)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HR, EDA</a:t>
            </a:r>
          </a:p>
          <a:p>
            <a:pPr marL="631825" lvl="1" indent="-285750">
              <a:buFontTx/>
              <a:buChar char="-"/>
            </a:pPr>
            <a:endParaRPr lang="de-CH" sz="1200" dirty="0"/>
          </a:p>
          <a:p>
            <a:pPr marL="285750" indent="-285750">
              <a:buFontTx/>
              <a:buChar char="-"/>
            </a:pPr>
            <a:r>
              <a:rPr lang="de-CH" sz="1200" dirty="0"/>
              <a:t>Faktoren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Task: Übersetzen vs. Abschreiben</a:t>
            </a:r>
          </a:p>
          <a:p>
            <a:pPr marL="631825" lvl="1" indent="-285750">
              <a:buFontTx/>
              <a:buChar char="-"/>
            </a:pPr>
            <a:r>
              <a:rPr lang="de-CH" sz="1200" dirty="0"/>
              <a:t>Sprachinput: ELF vs. SE</a:t>
            </a:r>
          </a:p>
          <a:p>
            <a:pPr marL="631825" lvl="1" indent="-285750">
              <a:buFontTx/>
              <a:buChar char="-"/>
            </a:pPr>
            <a:r>
              <a:rPr lang="de-CH" sz="1200" dirty="0" err="1"/>
              <a:t>Profizienz</a:t>
            </a:r>
            <a:r>
              <a:rPr lang="de-CH" sz="1200" dirty="0"/>
              <a:t>: Profis vs. MA vs. BA vs. Multilinguale</a:t>
            </a:r>
          </a:p>
          <a:p>
            <a:pPr marL="631825" lvl="1" indent="-285750">
              <a:buFontTx/>
              <a:buChar char="-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C5C54-E5D2-4C0E-9011-423E8FD9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48722-BF2C-4223-AA83-4F8B8F3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B02E3-3F12-49DF-8384-1B9DF535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8013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F8CE-8CE8-470A-BA8B-D07426EB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Offenes im Übersetzerparadigma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77956-1B7C-4567-8CDC-2A84D648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FRP im </a:t>
            </a:r>
            <a:r>
              <a:rPr lang="de-CH" dirty="0" err="1"/>
              <a:t>Leseteil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Werden ELF Phänomene überhaupt erkannt?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Dauer des Paradigmas abhängig von der VP</a:t>
            </a:r>
          </a:p>
          <a:p>
            <a:pPr marL="285750" indent="-285750">
              <a:buFontTx/>
              <a:buChar char="-"/>
            </a:pPr>
            <a:r>
              <a:rPr lang="de-CH" dirty="0"/>
              <a:t>Anzahl ELF-Phänomene pro Text</a:t>
            </a:r>
          </a:p>
          <a:p>
            <a:pPr marL="285750" indent="-285750">
              <a:buFontTx/>
              <a:buChar char="-"/>
            </a:pPr>
            <a:r>
              <a:rPr lang="de-CH" dirty="0"/>
              <a:t>Rating der Übersetzung: Wie? Was?</a:t>
            </a:r>
          </a:p>
          <a:p>
            <a:pPr marL="285750" indent="-285750">
              <a:buFontTx/>
              <a:buChar char="-"/>
            </a:pPr>
            <a:r>
              <a:rPr lang="de-CH" dirty="0"/>
              <a:t>Gibt es eine ELAN oder N400 bei ELF?</a:t>
            </a:r>
          </a:p>
          <a:p>
            <a:pPr marL="285750" indent="-285750">
              <a:buFontTx/>
              <a:buChar char="-"/>
            </a:pPr>
            <a:r>
              <a:rPr lang="de-CH" dirty="0"/>
              <a:t>Gibt es Unterschiede in EDA und HR?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F49C9-3BE5-40EC-A5C4-5A60B25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8B1D8-BACD-47D1-BD68-EF541470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92661-3DD8-4668-BC0F-497A70E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60059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F8CE-8CE8-470A-BA8B-D07426EB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Offenes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77956-1B7C-4567-8CDC-2A84D648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dirty="0"/>
              <a:t>Stimuli?</a:t>
            </a:r>
          </a:p>
          <a:p>
            <a:pPr marL="285750" indent="-285750">
              <a:buFontTx/>
              <a:buChar char="-"/>
            </a:pPr>
            <a:r>
              <a:rPr lang="de-CH" dirty="0"/>
              <a:t>Machen Multilinguale beide Paradigmen? Alle Teilaufgaben?</a:t>
            </a:r>
          </a:p>
          <a:p>
            <a:pPr marL="285750" indent="-285750">
              <a:buFontTx/>
              <a:buChar char="-"/>
            </a:pPr>
            <a:r>
              <a:rPr lang="de-CH" dirty="0"/>
              <a:t>Identische Textlängen?</a:t>
            </a:r>
          </a:p>
          <a:p>
            <a:pPr marL="285750" indent="-285750">
              <a:buFontTx/>
              <a:buChar char="-"/>
            </a:pPr>
            <a:r>
              <a:rPr lang="de-CH" dirty="0"/>
              <a:t>Ausgewogene ELF-Phänomene</a:t>
            </a:r>
          </a:p>
          <a:p>
            <a:pPr marL="285750" indent="-285750">
              <a:buFontTx/>
              <a:buChar char="-"/>
            </a:pPr>
            <a:r>
              <a:rPr lang="de-CH" dirty="0"/>
              <a:t>Gibt es eine ELAN oder N400 bei ELF?</a:t>
            </a:r>
          </a:p>
          <a:p>
            <a:pPr marL="285750" indent="-285750">
              <a:buFontTx/>
              <a:buChar char="-"/>
            </a:pPr>
            <a:r>
              <a:rPr lang="de-CH" dirty="0"/>
              <a:t>Gibt es Unterschiede in EDA und HR?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F49C9-3BE5-40EC-A5C4-5A60B25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8B1D8-BACD-47D1-BD68-EF541470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92661-3DD8-4668-BC0F-497A70E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2171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83F78DA-E596-4480-BC1D-5D31504B2715}" type="slidenum">
              <a:rPr lang="de-CH"/>
              <a:pPr/>
              <a:t>2</a:t>
            </a:fld>
            <a:endParaRPr lang="de-CH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832"/>
            <a:ext cx="7343775" cy="4175993"/>
          </a:xfrm>
        </p:spPr>
        <p:txBody>
          <a:bodyPr/>
          <a:lstStyle/>
          <a:p>
            <a:pPr lvl="1"/>
            <a:r>
              <a:rPr lang="de-CH" sz="1600" dirty="0"/>
              <a:t>Theoretischer Hintergrund</a:t>
            </a:r>
          </a:p>
          <a:p>
            <a:pPr lvl="1"/>
            <a:r>
              <a:rPr lang="de-CH" sz="1600" dirty="0"/>
              <a:t>Hypothesen</a:t>
            </a:r>
          </a:p>
          <a:p>
            <a:pPr lvl="1"/>
            <a:r>
              <a:rPr lang="de-CH" sz="1600" dirty="0"/>
              <a:t>Stichprobe</a:t>
            </a:r>
          </a:p>
          <a:p>
            <a:pPr lvl="1"/>
            <a:r>
              <a:rPr lang="de-CH" sz="1600" dirty="0"/>
              <a:t>Paradigma</a:t>
            </a:r>
          </a:p>
          <a:p>
            <a:pPr lvl="1"/>
            <a:r>
              <a:rPr lang="de-CH" sz="1600" dirty="0"/>
              <a:t>Offenes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5B54A45-78F4-4792-A396-E89738244FCA}" type="slidenum">
              <a:rPr lang="de-CH"/>
              <a:pPr/>
              <a:t>3</a:t>
            </a:fld>
            <a:endParaRPr lang="de-CH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Theoretischer Hintergrund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CH" sz="1400" dirty="0"/>
              <a:t>Englisch immer verbreiteter als Universalsprache</a:t>
            </a:r>
          </a:p>
          <a:p>
            <a:r>
              <a:rPr lang="de-CH" sz="1400" dirty="0">
                <a:sym typeface="Wingdings" panose="05000000000000000000" pitchFamily="2" charset="2"/>
              </a:rPr>
              <a:t>	 bringt internationale Kommunikationsmöglichkeiten</a:t>
            </a:r>
          </a:p>
          <a:p>
            <a:r>
              <a:rPr lang="de-CH" sz="1400" dirty="0">
                <a:sym typeface="Wingdings" panose="05000000000000000000" pitchFamily="2" charset="2"/>
              </a:rPr>
              <a:t>	 birgt zunehmend Probleme durch fehlerhafte Syntax und Semantik</a:t>
            </a:r>
          </a:p>
          <a:p>
            <a:r>
              <a:rPr lang="de-CH" sz="1400" dirty="0">
                <a:sym typeface="Wingdings" panose="05000000000000000000" pitchFamily="2" charset="2"/>
              </a:rPr>
              <a:t>	 führt zum Phänomen von English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lingua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franca</a:t>
            </a:r>
            <a:r>
              <a:rPr lang="de-CH" sz="1400" dirty="0">
                <a:sym typeface="Wingdings" panose="05000000000000000000" pitchFamily="2" charset="2"/>
              </a:rPr>
              <a:t> (ELF)</a:t>
            </a:r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Erhöhter kognitiver Load und Stress bei Simultandolmetschern und Übersetzern</a:t>
            </a:r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Fragestellung, ob sich dies im EEG zeigen lässt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Bisherige Forschung: Verletzung von Syntax und Semantik führt zu ELAN und N400 </a:t>
            </a:r>
            <a:r>
              <a:rPr lang="de-CH" sz="1200" dirty="0"/>
              <a:t>(</a:t>
            </a:r>
            <a:r>
              <a:rPr lang="de-CH" sz="1200" dirty="0" err="1"/>
              <a:t>Friederici</a:t>
            </a:r>
            <a:r>
              <a:rPr lang="de-CH" sz="1200" dirty="0"/>
              <a:t> 2011)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ELF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4</a:t>
            </a:fld>
            <a:endParaRPr lang="de-CH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911DC50-7AC4-495F-9F8D-52E264CBD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89" t="14813" r="33331" b="9249"/>
          <a:stretch/>
        </p:blipFill>
        <p:spPr>
          <a:xfrm>
            <a:off x="1776311" y="0"/>
            <a:ext cx="5400675" cy="6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06" tmFilter="0, 0; 0.125,0.2665; 0.25,0.4; 0.375,0.465; 0.5,0.5;  0.625,0.535; 0.75,0.6; 0.875,0.7335; 1,1">
                                          <p:stCondLst>
                                            <p:cond delay="13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26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12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132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258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26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 und Hypothesen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Gibt es </a:t>
            </a:r>
            <a:r>
              <a:rPr lang="de-DE" sz="1600" dirty="0" err="1"/>
              <a:t>profizienzabhängige</a:t>
            </a:r>
            <a:r>
              <a:rPr lang="de-DE" sz="1600" dirty="0"/>
              <a:t> Unterschiede im EEG bei syntaktischen und semantischen Verletzungen in der zu übersetzenden Sprache (Englisch)?</a:t>
            </a:r>
          </a:p>
          <a:p>
            <a:endParaRPr lang="de-DE" sz="1600" dirty="0"/>
          </a:p>
          <a:p>
            <a:r>
              <a:rPr lang="de-DE" sz="1600" dirty="0"/>
              <a:t>Wir erwarten erhöhten </a:t>
            </a:r>
            <a:r>
              <a:rPr lang="de-DE" sz="1600" dirty="0" err="1"/>
              <a:t>Cognitive</a:t>
            </a:r>
            <a:r>
              <a:rPr lang="de-DE" sz="1600" dirty="0"/>
              <a:t> Load bei ELF gegenüber Standardenglisch.</a:t>
            </a:r>
          </a:p>
          <a:p>
            <a:endParaRPr lang="de-DE" sz="1600" dirty="0"/>
          </a:p>
          <a:p>
            <a:r>
              <a:rPr lang="de-DE" sz="1600" dirty="0"/>
              <a:t>Wir erwarten erhöhten ELF-bezogenen </a:t>
            </a:r>
            <a:r>
              <a:rPr lang="de-DE" sz="1600" dirty="0" err="1"/>
              <a:t>Cognitive</a:t>
            </a:r>
            <a:r>
              <a:rPr lang="de-DE" sz="1600" dirty="0"/>
              <a:t> Load und Stress bei Profidolmetschern und –</a:t>
            </a:r>
            <a:r>
              <a:rPr lang="de-DE" sz="1600" dirty="0" err="1"/>
              <a:t>übersetzern</a:t>
            </a:r>
            <a:r>
              <a:rPr lang="de-DE" sz="1600" dirty="0"/>
              <a:t> vs. Masterstudenten vs. Bachelorstudenten / Multilinguale.</a:t>
            </a:r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r>
              <a:rPr lang="de-CH" dirty="0"/>
              <a:t>ARGZ Präsentation: Michael Boos und 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4706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Participants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844824"/>
            <a:ext cx="7343775" cy="4392488"/>
          </a:xfrm>
        </p:spPr>
        <p:txBody>
          <a:bodyPr/>
          <a:lstStyle/>
          <a:p>
            <a:r>
              <a:rPr lang="de-DE" sz="1600" dirty="0">
                <a:latin typeface="+mj-lt"/>
              </a:rPr>
              <a:t>L1: German	L2: English</a:t>
            </a:r>
          </a:p>
          <a:p>
            <a:endParaRPr lang="de-DE" sz="800" dirty="0">
              <a:latin typeface="+mj-lt"/>
            </a:endParaRPr>
          </a:p>
          <a:p>
            <a:r>
              <a:rPr lang="de-DE" sz="1600" dirty="0">
                <a:latin typeface="+mj-lt"/>
              </a:rPr>
              <a:t>Translators: 90 </a:t>
            </a:r>
            <a:r>
              <a:rPr lang="de-DE" sz="1600" dirty="0" err="1">
                <a:latin typeface="+mj-lt"/>
              </a:rPr>
              <a:t>participants</a:t>
            </a:r>
            <a:r>
              <a:rPr lang="de-DE" sz="1600" dirty="0">
                <a:latin typeface="+mj-lt"/>
              </a:rPr>
              <a:t> (</a:t>
            </a:r>
            <a:r>
              <a:rPr lang="de-DE" sz="1600" dirty="0" err="1">
                <a:latin typeface="+mj-lt"/>
              </a:rPr>
              <a:t>recruited</a:t>
            </a:r>
            <a:r>
              <a:rPr lang="de-DE" sz="1600" dirty="0"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+mj-lt"/>
              </a:rPr>
              <a:t>30 Professionals (17)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+mj-lt"/>
              </a:rPr>
              <a:t>30 </a:t>
            </a:r>
            <a:r>
              <a:rPr lang="de-DE" sz="1600" dirty="0" err="1">
                <a:latin typeface="+mj-lt"/>
              </a:rPr>
              <a:t>Masterstudents</a:t>
            </a:r>
            <a:r>
              <a:rPr lang="de-DE" sz="1600" dirty="0">
                <a:latin typeface="+mj-lt"/>
              </a:rPr>
              <a:t> (13)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+mj-lt"/>
              </a:rPr>
              <a:t>30 </a:t>
            </a:r>
            <a:r>
              <a:rPr lang="de-DE" sz="1600" dirty="0" err="1">
                <a:latin typeface="+mj-lt"/>
              </a:rPr>
              <a:t>Bachelorstudents</a:t>
            </a:r>
            <a:r>
              <a:rPr lang="de-DE" sz="1600" dirty="0">
                <a:latin typeface="+mj-lt"/>
              </a:rPr>
              <a:t> (0)</a:t>
            </a:r>
          </a:p>
          <a:p>
            <a:pPr marL="285750" indent="-285750">
              <a:buFontTx/>
              <a:buChar char="-"/>
            </a:pPr>
            <a:endParaRPr lang="de-DE" sz="1100" dirty="0">
              <a:latin typeface="+mj-lt"/>
            </a:endParaRPr>
          </a:p>
          <a:p>
            <a:r>
              <a:rPr lang="de-DE" sz="1600" dirty="0"/>
              <a:t>Multi</a:t>
            </a:r>
            <a:r>
              <a:rPr lang="de-DE" sz="1600" dirty="0">
                <a:latin typeface="+mj-lt"/>
              </a:rPr>
              <a:t>lingual Control Group: 90 </a:t>
            </a:r>
            <a:r>
              <a:rPr lang="de-DE" sz="1600" dirty="0" err="1"/>
              <a:t>participants</a:t>
            </a:r>
            <a:r>
              <a:rPr lang="de-DE" sz="1600" dirty="0"/>
              <a:t> </a:t>
            </a:r>
          </a:p>
          <a:p>
            <a:r>
              <a:rPr lang="de-DE" sz="1600" dirty="0">
                <a:latin typeface="+mj-lt"/>
              </a:rPr>
              <a:t>- C1 in English and </a:t>
            </a:r>
            <a:r>
              <a:rPr lang="de-DE" sz="1600">
                <a:latin typeface="+mj-lt"/>
              </a:rPr>
              <a:t>L1 German</a:t>
            </a:r>
            <a:endParaRPr lang="de-DE" sz="16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sz="1800" dirty="0"/>
              <a:t>30 Professionals (17)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30 </a:t>
            </a:r>
            <a:r>
              <a:rPr lang="de-DE" sz="1800" dirty="0" err="1"/>
              <a:t>Masterstudents</a:t>
            </a:r>
            <a:r>
              <a:rPr lang="de-DE" sz="1800" dirty="0"/>
              <a:t> (13)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30 </a:t>
            </a:r>
            <a:r>
              <a:rPr lang="de-DE" sz="1800" dirty="0" err="1"/>
              <a:t>Bachelorstudents</a:t>
            </a:r>
            <a:r>
              <a:rPr lang="de-DE" sz="1800" dirty="0"/>
              <a:t> (0)</a:t>
            </a:r>
          </a:p>
          <a:p>
            <a:endParaRPr lang="de-DE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00585" y="6524625"/>
            <a:ext cx="5256213" cy="215900"/>
          </a:xfrm>
        </p:spPr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2430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844824"/>
            <a:ext cx="7343775" cy="44644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400" dirty="0"/>
              <a:t>EEG: EGI (</a:t>
            </a:r>
            <a:r>
              <a:rPr lang="de-DE" sz="1400" dirty="0" err="1"/>
              <a:t>Geodesic</a:t>
            </a:r>
            <a:r>
              <a:rPr lang="de-DE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Eye-tracking (</a:t>
            </a:r>
            <a:r>
              <a:rPr lang="de-DE" sz="1400" dirty="0" err="1"/>
              <a:t>Eyelink</a:t>
            </a:r>
            <a:r>
              <a:rPr lang="de-DE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Psychometrie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HAWIE (</a:t>
            </a:r>
            <a:r>
              <a:rPr lang="de-DE" sz="1400" dirty="0" err="1">
                <a:sym typeface="Wingdings" panose="05000000000000000000" pitchFamily="2" charset="2"/>
              </a:rPr>
              <a:t>short</a:t>
            </a:r>
            <a:r>
              <a:rPr lang="de-DE" sz="1400" dirty="0">
                <a:sym typeface="Wingdings" panose="05000000000000000000" pitchFamily="2" charset="2"/>
              </a:rPr>
              <a:t> form)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TMT 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N-back </a:t>
            </a:r>
            <a:r>
              <a:rPr lang="de-DE" sz="1400" dirty="0" err="1">
                <a:sym typeface="Wingdings" panose="05000000000000000000" pitchFamily="2" charset="2"/>
              </a:rPr>
              <a:t>auditory</a:t>
            </a:r>
            <a:r>
              <a:rPr lang="de-DE" sz="1400" dirty="0">
                <a:sym typeface="Wingdings" panose="05000000000000000000" pitchFamily="2" charset="2"/>
              </a:rPr>
              <a:t> and </a:t>
            </a:r>
            <a:r>
              <a:rPr lang="de-DE" sz="1400" dirty="0" err="1">
                <a:sym typeface="Wingdings" panose="05000000000000000000" pitchFamily="2" charset="2"/>
              </a:rPr>
              <a:t>visual</a:t>
            </a:r>
            <a:r>
              <a:rPr lang="de-DE" sz="1400" dirty="0">
                <a:sym typeface="Wingdings" panose="05000000000000000000" pitchFamily="2" charset="2"/>
              </a:rPr>
              <a:t> (3-back Task)</a:t>
            </a:r>
          </a:p>
          <a:p>
            <a:pPr marL="285750" indent="-285750">
              <a:buFontTx/>
              <a:buChar char="-"/>
            </a:pPr>
            <a:r>
              <a:rPr lang="de-DE" sz="1400" dirty="0" err="1">
                <a:sym typeface="Wingdings" panose="05000000000000000000" pitchFamily="2" charset="2"/>
              </a:rPr>
              <a:t>Lexical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decision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task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visual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German: </a:t>
            </a:r>
            <a:r>
              <a:rPr lang="de-DE" sz="1400" dirty="0" err="1">
                <a:sym typeface="Wingdings" panose="05000000000000000000" pitchFamily="2" charset="2"/>
              </a:rPr>
              <a:t>Highfrequency</a:t>
            </a:r>
            <a:r>
              <a:rPr lang="de-DE" sz="1400" dirty="0">
                <a:sym typeface="Wingdings" panose="05000000000000000000" pitchFamily="2" charset="2"/>
              </a:rPr>
              <a:t>-, </a:t>
            </a:r>
            <a:r>
              <a:rPr lang="de-DE" sz="1400" dirty="0" err="1">
                <a:sym typeface="Wingdings" panose="05000000000000000000" pitchFamily="2" charset="2"/>
              </a:rPr>
              <a:t>Lowfrequency</a:t>
            </a:r>
            <a:r>
              <a:rPr lang="de-DE" sz="1400" dirty="0">
                <a:sym typeface="Wingdings" panose="05000000000000000000" pitchFamily="2" charset="2"/>
              </a:rPr>
              <a:t>-, </a:t>
            </a:r>
            <a:r>
              <a:rPr lang="de-DE" sz="1400" dirty="0" err="1">
                <a:sym typeface="Wingdings" panose="05000000000000000000" pitchFamily="2" charset="2"/>
              </a:rPr>
              <a:t>Pseudowords</a:t>
            </a:r>
            <a:r>
              <a:rPr lang="de-DE" sz="1400" dirty="0">
                <a:sym typeface="Wingdings" panose="05000000000000000000" pitchFamily="2" charset="2"/>
              </a:rPr>
              <a:t> (60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English: </a:t>
            </a:r>
            <a:r>
              <a:rPr lang="de-DE" sz="1400" dirty="0" err="1">
                <a:sym typeface="Wingdings" panose="05000000000000000000" pitchFamily="2" charset="2"/>
              </a:rPr>
              <a:t>Highfrequency</a:t>
            </a:r>
            <a:r>
              <a:rPr lang="de-DE" sz="1400" dirty="0">
                <a:sym typeface="Wingdings" panose="05000000000000000000" pitchFamily="2" charset="2"/>
              </a:rPr>
              <a:t>-, </a:t>
            </a:r>
            <a:r>
              <a:rPr lang="de-DE" sz="1400" dirty="0" err="1">
                <a:sym typeface="Wingdings" panose="05000000000000000000" pitchFamily="2" charset="2"/>
              </a:rPr>
              <a:t>Lowfrequency</a:t>
            </a:r>
            <a:r>
              <a:rPr lang="de-DE" sz="1400" dirty="0">
                <a:sym typeface="Wingdings" panose="05000000000000000000" pitchFamily="2" charset="2"/>
              </a:rPr>
              <a:t>-, </a:t>
            </a:r>
            <a:r>
              <a:rPr lang="de-DE" sz="1400" dirty="0" err="1">
                <a:sym typeface="Wingdings" panose="05000000000000000000" pitchFamily="2" charset="2"/>
              </a:rPr>
              <a:t>Pseudowords</a:t>
            </a:r>
            <a:r>
              <a:rPr lang="de-DE" sz="1400" dirty="0">
                <a:sym typeface="Wingdings" panose="05000000000000000000" pitchFamily="2" charset="2"/>
              </a:rPr>
              <a:t> (60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631825" lvl="1" indent="-285750">
              <a:buFontTx/>
              <a:buChar char="-"/>
            </a:pPr>
            <a:r>
              <a:rPr lang="de-DE" sz="1400" dirty="0">
                <a:sym typeface="Wingdings" panose="05000000000000000000" pitchFamily="2" charset="2"/>
              </a:rPr>
              <a:t>Switch: German, English, </a:t>
            </a:r>
            <a:r>
              <a:rPr lang="de-DE" sz="1400" dirty="0" err="1">
                <a:sym typeface="Wingdings" panose="05000000000000000000" pitchFamily="2" charset="2"/>
              </a:rPr>
              <a:t>Pseudowords</a:t>
            </a:r>
            <a:r>
              <a:rPr lang="de-DE" sz="1400" dirty="0">
                <a:sym typeface="Wingdings" panose="05000000000000000000" pitchFamily="2" charset="2"/>
              </a:rPr>
              <a:t> (160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631825" lvl="1" indent="-2857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25.10.2018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946910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C2663-FE9F-44DA-AC7E-621C92F6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Paradigma Übersetzer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4D9B5-BE03-4B8A-BBCE-FF3C699E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93" y="1771650"/>
            <a:ext cx="7343775" cy="4609678"/>
          </a:xfrm>
        </p:spPr>
        <p:txBody>
          <a:bodyPr/>
          <a:lstStyle/>
          <a:p>
            <a:pPr lvl="1" indent="0">
              <a:buNone/>
            </a:pPr>
            <a:endParaRPr lang="de-CH" sz="1400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9D45D-5D10-4A4C-8E8B-52DB1650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25.10.2018</a:t>
            </a:r>
            <a:endParaRPr kumimoji="0" lang="de-CH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B9AB9-062F-4A72-9292-3773CC5B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83E9C-69B3-4A44-AAA4-DEC1DCA7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Seite </a:t>
            </a:r>
            <a:fld id="{298DDF54-96CA-4706-AFE9-54D71408EAE8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4E8EC0-7406-4486-BD02-C0EF67B17C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5832" y="1794606"/>
            <a:ext cx="7020544" cy="41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F5036-77D6-4E76-B1C2-5AE203F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E1EE2-BFF8-408F-BC88-D5B6F8A7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205038"/>
            <a:ext cx="7343775" cy="3887787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en-US" sz="1600" dirty="0"/>
              <a:t>The right of information is one of the most important in our country nowadays, and who else is responsible for the quality of the news if not newsrooms and journalists?</a:t>
            </a:r>
            <a:endParaRPr lang="de-CH" sz="1400" dirty="0"/>
          </a:p>
          <a:p>
            <a:endParaRPr lang="de-CH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5E0BD-38DA-4252-8617-B1E1C55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23.10.2018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FA37C-286C-427E-9116-F4AB1FA2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Matthias Kobi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9CF16-0A0E-4C73-B355-B9D8ECAF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98DDF54-96CA-4706-AFE9-54D71408EAE8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4E452F-7B8A-4703-AAC1-4FDFBECE8C6F}"/>
              </a:ext>
            </a:extLst>
          </p:cNvPr>
          <p:cNvSpPr/>
          <p:nvPr/>
        </p:nvSpPr>
        <p:spPr bwMode="auto">
          <a:xfrm>
            <a:off x="467544" y="2420888"/>
            <a:ext cx="7848872" cy="3168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286AC8-93D1-48FF-9BFD-F42BEE8DB8F4}"/>
              </a:ext>
            </a:extLst>
          </p:cNvPr>
          <p:cNvSpPr txBox="1"/>
          <p:nvPr/>
        </p:nvSpPr>
        <p:spPr>
          <a:xfrm>
            <a:off x="7164388" y="2963439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Knopfdruck</a:t>
            </a:r>
          </a:p>
        </p:txBody>
      </p:sp>
      <p:sp>
        <p:nvSpPr>
          <p:cNvPr id="9" name="Explosion: 8 Zacken 8">
            <a:extLst>
              <a:ext uri="{FF2B5EF4-FFF2-40B4-BE49-F238E27FC236}">
                <a16:creationId xmlns:a16="http://schemas.microsoft.com/office/drawing/2014/main" id="{CECCD1F3-A020-43E6-B69F-614771A727AB}"/>
              </a:ext>
            </a:extLst>
          </p:cNvPr>
          <p:cNvSpPr/>
          <p:nvPr/>
        </p:nvSpPr>
        <p:spPr bwMode="auto">
          <a:xfrm>
            <a:off x="6972828" y="2672137"/>
            <a:ext cx="1281122" cy="877531"/>
          </a:xfrm>
          <a:prstGeom prst="irregularSeal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uzh_praesentation_d">
  <a:themeElements>
    <a:clrScheme name="U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B5C5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ni ZH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uzh_praesentation_d</Template>
  <TotalTime>0</TotalTime>
  <Words>866</Words>
  <Application>Microsoft Office PowerPoint</Application>
  <PresentationFormat>Bildschirmpräsentation (4:3)</PresentationFormat>
  <Paragraphs>209</Paragraphs>
  <Slides>17</Slides>
  <Notes>1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uzh_praesentation_d</vt:lpstr>
      <vt:lpstr>Cognitive load in interpreting and translation (CLINT)</vt:lpstr>
      <vt:lpstr>Inhaltsverzeichnis</vt:lpstr>
      <vt:lpstr>Theoretischer Hintergrund</vt:lpstr>
      <vt:lpstr>ELF Beispiele</vt:lpstr>
      <vt:lpstr>Fragestellung und Hypothesen</vt:lpstr>
      <vt:lpstr>Participants</vt:lpstr>
      <vt:lpstr>Methods</vt:lpstr>
      <vt:lpstr>Paradigma Übersetzer</vt:lpstr>
      <vt:lpstr>Reading</vt:lpstr>
      <vt:lpstr>Translating – sentence by sentence</vt:lpstr>
      <vt:lpstr>Übersetzen – Satz für Satz</vt:lpstr>
      <vt:lpstr>Duration Translationparadigm</vt:lpstr>
      <vt:lpstr>Analysis</vt:lpstr>
      <vt:lpstr>Randomisierung</vt:lpstr>
      <vt:lpstr>Auswertung Übersetzungsparadigma </vt:lpstr>
      <vt:lpstr>Offenes im Übersetzerparadigma</vt:lpstr>
      <vt:lpstr>Offenes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between Perceptual and Cognitive Perspectives on Absolute Pitch</dc:title>
  <dc:creator>Matthias Kobi</dc:creator>
  <dc:description>Vorlage uzh_praesentation_d MSO2007 v1 7.5.2010</dc:description>
  <cp:lastModifiedBy>matthias.kobi@uzh.ch</cp:lastModifiedBy>
  <cp:revision>84</cp:revision>
  <dcterms:created xsi:type="dcterms:W3CDTF">2015-04-07T21:47:11Z</dcterms:created>
  <dcterms:modified xsi:type="dcterms:W3CDTF">2020-04-30T18:25:54Z</dcterms:modified>
</cp:coreProperties>
</file>