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7" r:id="rId15"/>
    <p:sldId id="271" r:id="rId16"/>
    <p:sldId id="272" r:id="rId17"/>
    <p:sldId id="276" r:id="rId18"/>
    <p:sldId id="273" r:id="rId19"/>
    <p:sldId id="274" r:id="rId20"/>
    <p:sldId id="269" r:id="rId21"/>
    <p:sldId id="275" r:id="rId22"/>
    <p:sldId id="286" r:id="rId23"/>
  </p:sldIdLst>
  <p:sldSz cx="9144000" cy="6858000" type="screen4x3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110">
          <p15:clr>
            <a:srgbClr val="A4A3A4"/>
          </p15:clr>
        </p15:guide>
        <p15:guide id="3" orient="horz" pos="1389">
          <p15:clr>
            <a:srgbClr val="A4A3A4"/>
          </p15:clr>
        </p15:guide>
        <p15:guide id="4" orient="horz" pos="3838">
          <p15:clr>
            <a:srgbClr val="A4A3A4"/>
          </p15:clr>
        </p15:guide>
        <p15:guide id="5" orient="horz" pos="709">
          <p15:clr>
            <a:srgbClr val="A4A3A4"/>
          </p15:clr>
        </p15:guide>
        <p15:guide id="6" pos="567">
          <p15:clr>
            <a:srgbClr val="A4A3A4"/>
          </p15:clr>
        </p15:guide>
        <p15:guide id="7" pos="51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193"/>
    <a:srgbClr val="229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06"/>
    <p:restoredTop sz="84023" autoAdjust="0"/>
  </p:normalViewPr>
  <p:slideViewPr>
    <p:cSldViewPr snapToObjects="1">
      <p:cViewPr varScale="1">
        <p:scale>
          <a:sx n="75" d="100"/>
          <a:sy n="75" d="100"/>
        </p:scale>
        <p:origin x="584" y="168"/>
      </p:cViewPr>
      <p:guideLst>
        <p:guide orient="horz" pos="799"/>
        <p:guide orient="horz" pos="4110"/>
        <p:guide orient="horz" pos="1389"/>
        <p:guide orient="horz" pos="3838"/>
        <p:guide orient="horz" pos="709"/>
        <p:guide pos="567"/>
        <p:guide pos="519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 alt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 alt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0288" y="652463"/>
            <a:ext cx="4341812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altLang="de-DE"/>
              <a:t>Textmasterformate durch Klicken bearbeiten</a:t>
            </a:r>
          </a:p>
          <a:p>
            <a:pPr lvl="1"/>
            <a:r>
              <a:rPr lang="de-CH" altLang="de-DE"/>
              <a:t>Zweite Ebene</a:t>
            </a:r>
          </a:p>
          <a:p>
            <a:pPr lvl="2"/>
            <a:r>
              <a:rPr lang="de-CH" altLang="de-DE"/>
              <a:t>Dritte Ebene</a:t>
            </a:r>
          </a:p>
          <a:p>
            <a:pPr lvl="3"/>
            <a:r>
              <a:rPr lang="de-CH" altLang="de-DE"/>
              <a:t>Vierte Ebene</a:t>
            </a:r>
          </a:p>
          <a:p>
            <a:pPr lvl="4"/>
            <a:r>
              <a:rPr lang="de-CH" altLang="de-DE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 alt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1B2629F0-B4D6-4939-9801-F8621B100388}" type="slidenum">
              <a:rPr lang="de-CH" altLang="de-DE"/>
              <a:pPr/>
              <a:t>‹Nr.›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37723555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Ganz einfach: filtern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629F0-B4D6-4939-9801-F8621B100388}" type="slidenum">
              <a:rPr lang="de-CH" altLang="de-DE" smtClean="0"/>
              <a:pPr/>
              <a:t>2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1671818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dirty="0">
                <a:ea typeface="MS PGothic" charset="0"/>
              </a:rPr>
              <a:t>In </a:t>
            </a:r>
            <a:r>
              <a:rPr lang="nl-NL" dirty="0" err="1">
                <a:ea typeface="MS PGothic" charset="0"/>
              </a:rPr>
              <a:t>reality</a:t>
            </a:r>
            <a:r>
              <a:rPr lang="nl-NL" dirty="0">
                <a:ea typeface="MS PGothic" charset="0"/>
              </a:rPr>
              <a:t> </a:t>
            </a:r>
          </a:p>
          <a:p>
            <a:pPr eaLnBrk="1" hangingPunct="1"/>
            <a:r>
              <a:rPr lang="nl-NL" dirty="0" err="1">
                <a:ea typeface="MS PGothic" charset="0"/>
              </a:rPr>
              <a:t>Noisy</a:t>
            </a:r>
            <a:r>
              <a:rPr lang="nl-NL" dirty="0">
                <a:ea typeface="MS PGothic" charset="0"/>
              </a:rPr>
              <a:t> single trial</a:t>
            </a:r>
          </a:p>
          <a:p>
            <a:pPr eaLnBrk="1" hangingPunct="1"/>
            <a:r>
              <a:rPr lang="nl-NL" dirty="0" err="1">
                <a:ea typeface="MS PGothic" charset="0"/>
              </a:rPr>
              <a:t>each</a:t>
            </a:r>
            <a:r>
              <a:rPr lang="nl-NL" dirty="0">
                <a:ea typeface="MS PGothic" charset="0"/>
              </a:rPr>
              <a:t> trial </a:t>
            </a:r>
            <a:r>
              <a:rPr lang="nl-NL" dirty="0" err="1">
                <a:ea typeface="MS PGothic" charset="0"/>
              </a:rPr>
              <a:t>only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captures</a:t>
            </a:r>
            <a:r>
              <a:rPr lang="nl-NL" dirty="0">
                <a:ea typeface="MS PGothic" charset="0"/>
              </a:rPr>
              <a:t> part of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features, but </a:t>
            </a:r>
            <a:r>
              <a:rPr lang="nl-NL" dirty="0" err="1">
                <a:ea typeface="MS PGothic" charset="0"/>
              </a:rPr>
              <a:t>averaging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can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give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full picture</a:t>
            </a:r>
          </a:p>
          <a:p>
            <a:pPr eaLnBrk="1" hangingPunct="1"/>
            <a:endParaRPr lang="nl-NL" dirty="0">
              <a:ea typeface="MS PGothic" charset="0"/>
            </a:endParaRPr>
          </a:p>
          <a:p>
            <a:pPr eaLnBrk="1" hangingPunct="1"/>
            <a:r>
              <a:rPr lang="nl-NL" dirty="0">
                <a:ea typeface="MS PGothic" charset="0"/>
              </a:rPr>
              <a:t>TF analysis: </a:t>
            </a:r>
            <a:r>
              <a:rPr lang="nl-NL" dirty="0" err="1">
                <a:ea typeface="MS PGothic" charset="0"/>
              </a:rPr>
              <a:t>calculate</a:t>
            </a:r>
            <a:r>
              <a:rPr lang="nl-NL" baseline="0" dirty="0">
                <a:ea typeface="MS PGothic" charset="0"/>
              </a:rPr>
              <a:t> on single trial level AND THEN </a:t>
            </a:r>
            <a:r>
              <a:rPr lang="nl-NL" baseline="0" dirty="0" err="1">
                <a:ea typeface="MS PGothic" charset="0"/>
              </a:rPr>
              <a:t>average</a:t>
            </a:r>
            <a:r>
              <a:rPr lang="nl-NL" baseline="0" dirty="0">
                <a:ea typeface="MS PGothic" charset="0"/>
              </a:rPr>
              <a:t>!</a:t>
            </a:r>
            <a:endParaRPr lang="nl-NL" dirty="0">
              <a:ea typeface="MS PGothic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629F0-B4D6-4939-9801-F8621B100388}" type="slidenum">
              <a:rPr lang="de-CH" altLang="de-DE" smtClean="0"/>
              <a:pPr/>
              <a:t>12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884962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Quantenobjekte: </a:t>
            </a:r>
            <a:r>
              <a:rPr lang="de-DE" dirty="0" err="1"/>
              <a:t>zB</a:t>
            </a:r>
            <a:r>
              <a:rPr lang="de-DE" dirty="0"/>
              <a:t> Elektron: ist ein Teilchen und eine Welle -&gt; Teilchen hat einen Ort, Welle breitet sich aus und hat damit keinen Ort, aber eine Richtung und eine Geschwindigkeit = Impuls (gibt Geschwindigkeit und Richtung eines Teilchens an)</a:t>
            </a:r>
          </a:p>
          <a:p>
            <a:endParaRPr lang="de-DE" dirty="0"/>
          </a:p>
          <a:p>
            <a:r>
              <a:rPr lang="de-DE" dirty="0"/>
              <a:t>Durch Beugung breitet sich die Welle hinter dem Spalt (Einzel oder Doppelspalt) in alle Richtungen aus -&gt; Überlagerung der Wellen auf dem Schirm (konstruktive und destruktive Interferenz ((</a:t>
            </a:r>
            <a:r>
              <a:rPr lang="de-DE" dirty="0" err="1"/>
              <a:t>zB</a:t>
            </a:r>
            <a:r>
              <a:rPr lang="de-DE" dirty="0"/>
              <a:t> Nulllinie wenn Wellen um halbe Wellenlänge zueinander verschoben sind)) lässt das Muster entstehen</a:t>
            </a:r>
          </a:p>
          <a:p>
            <a:endParaRPr lang="de-DE" dirty="0"/>
          </a:p>
          <a:p>
            <a:r>
              <a:rPr lang="de-DE" dirty="0"/>
              <a:t>Delta x = Ortsunschärfe</a:t>
            </a:r>
          </a:p>
          <a:p>
            <a:r>
              <a:rPr lang="de-DE" dirty="0"/>
              <a:t>Delta p = Impulsunschärfe</a:t>
            </a:r>
          </a:p>
          <a:p>
            <a:r>
              <a:rPr lang="de-DE" dirty="0"/>
              <a:t>H = Planck‘sches Wirkungsquantum (Konstante) =&gt; wenn x </a:t>
            </a:r>
            <a:r>
              <a:rPr lang="de-DE" dirty="0" err="1"/>
              <a:t>gross</a:t>
            </a:r>
            <a:r>
              <a:rPr lang="de-DE" dirty="0"/>
              <a:t> ist, ist </a:t>
            </a:r>
            <a:r>
              <a:rPr lang="de-DE" dirty="0" err="1"/>
              <a:t>y</a:t>
            </a:r>
            <a:r>
              <a:rPr lang="de-DE" dirty="0"/>
              <a:t> klein und vice </a:t>
            </a:r>
            <a:r>
              <a:rPr lang="de-DE" dirty="0" err="1"/>
              <a:t>versa</a:t>
            </a:r>
            <a:r>
              <a:rPr lang="de-DE" dirty="0"/>
              <a:t> =&gt; nur eine von beiden Eigenschaften ist bestimmbar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629F0-B4D6-4939-9801-F8621B100388}" type="slidenum">
              <a:rPr lang="de-CH" altLang="de-DE" smtClean="0"/>
              <a:pPr/>
              <a:t>14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4060271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dirty="0">
                <a:ea typeface="MS PGothic" charset="0"/>
              </a:rPr>
              <a:t>Be </a:t>
            </a:r>
            <a:r>
              <a:rPr lang="nl-NL" dirty="0" err="1">
                <a:ea typeface="MS PGothic" charset="0"/>
              </a:rPr>
              <a:t>aware</a:t>
            </a:r>
            <a:r>
              <a:rPr lang="nl-NL" dirty="0">
                <a:ea typeface="MS PGothic" charset="0"/>
              </a:rPr>
              <a:t> of time-</a:t>
            </a:r>
            <a:r>
              <a:rPr lang="nl-NL" dirty="0" err="1">
                <a:ea typeface="MS PGothic" charset="0"/>
              </a:rPr>
              <a:t>frequency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tradeoff</a:t>
            </a:r>
            <a:endParaRPr lang="nl-NL" dirty="0">
              <a:ea typeface="MS PGothic" charset="0"/>
            </a:endParaRPr>
          </a:p>
          <a:p>
            <a:pPr eaLnBrk="1" hangingPunct="1"/>
            <a:endParaRPr lang="nl-NL" dirty="0">
              <a:ea typeface="MS PGothic" charset="0"/>
            </a:endParaRPr>
          </a:p>
          <a:p>
            <a:pPr eaLnBrk="1" hangingPunct="1"/>
            <a:r>
              <a:rPr lang="nl-NL" dirty="0" err="1">
                <a:ea typeface="MS PGothic" charset="0"/>
              </a:rPr>
              <a:t>Simulated</a:t>
            </a:r>
            <a:r>
              <a:rPr lang="nl-NL" dirty="0">
                <a:ea typeface="MS PGothic" charset="0"/>
              </a:rPr>
              <a:t> 60 Hz </a:t>
            </a:r>
            <a:r>
              <a:rPr lang="nl-NL" dirty="0" err="1">
                <a:ea typeface="MS PGothic" charset="0"/>
              </a:rPr>
              <a:t>signal</a:t>
            </a:r>
            <a:endParaRPr lang="nl-NL" dirty="0">
              <a:ea typeface="MS PGothic" charset="0"/>
            </a:endParaRPr>
          </a:p>
          <a:p>
            <a:pPr eaLnBrk="1" hangingPunct="1"/>
            <a:endParaRPr lang="nl-NL" dirty="0">
              <a:ea typeface="MS PGothic" charset="0"/>
            </a:endParaRPr>
          </a:p>
          <a:p>
            <a:pPr eaLnBrk="1" hangingPunct="1"/>
            <a:r>
              <a:rPr lang="nl-NL" dirty="0" err="1">
                <a:ea typeface="MS PGothic" charset="0"/>
              </a:rPr>
              <a:t>Frequenzauflösung</a:t>
            </a:r>
            <a:r>
              <a:rPr lang="nl-NL" dirty="0">
                <a:ea typeface="MS PGothic" charset="0"/>
              </a:rPr>
              <a:t>:</a:t>
            </a:r>
            <a:r>
              <a:rPr lang="nl-NL" baseline="0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Relay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frequency</a:t>
            </a:r>
            <a:r>
              <a:rPr lang="nl-NL" dirty="0">
                <a:ea typeface="MS PGothic" charset="0"/>
              </a:rPr>
              <a:t>: 1/</a:t>
            </a:r>
            <a:r>
              <a:rPr lang="nl-NL" dirty="0" err="1">
                <a:ea typeface="MS PGothic" charset="0"/>
              </a:rPr>
              <a:t>legth</a:t>
            </a:r>
            <a:r>
              <a:rPr lang="nl-NL" dirty="0">
                <a:ea typeface="MS PGothic" charset="0"/>
              </a:rPr>
              <a:t> of time </a:t>
            </a:r>
            <a:r>
              <a:rPr lang="nl-NL" dirty="0" err="1">
                <a:ea typeface="MS PGothic" charset="0"/>
              </a:rPr>
              <a:t>window</a:t>
            </a:r>
            <a:r>
              <a:rPr lang="nl-NL" dirty="0">
                <a:ea typeface="MS PGothic" charset="0"/>
              </a:rPr>
              <a:t> -&gt; </a:t>
            </a:r>
            <a:r>
              <a:rPr lang="nl-NL" dirty="0" err="1">
                <a:ea typeface="MS PGothic" charset="0"/>
              </a:rPr>
              <a:t>spectral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reolution</a:t>
            </a:r>
            <a:endParaRPr lang="nl-NL" dirty="0">
              <a:ea typeface="MS PGothic" charset="0"/>
            </a:endParaRPr>
          </a:p>
          <a:p>
            <a:pPr eaLnBrk="1" hangingPunct="1"/>
            <a:r>
              <a:rPr lang="nl-NL" dirty="0" err="1">
                <a:ea typeface="MS PGothic" charset="0"/>
              </a:rPr>
              <a:t>Increase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length</a:t>
            </a:r>
            <a:r>
              <a:rPr lang="nl-NL" dirty="0">
                <a:ea typeface="MS PGothic" charset="0"/>
              </a:rPr>
              <a:t> of time </a:t>
            </a:r>
            <a:r>
              <a:rPr lang="nl-NL" dirty="0" err="1">
                <a:ea typeface="MS PGothic" charset="0"/>
              </a:rPr>
              <a:t>window</a:t>
            </a:r>
            <a:r>
              <a:rPr lang="nl-NL" dirty="0">
                <a:ea typeface="MS PGothic" charset="0"/>
              </a:rPr>
              <a:t> -&gt; </a:t>
            </a:r>
            <a:r>
              <a:rPr lang="nl-NL" dirty="0" err="1">
                <a:ea typeface="MS PGothic" charset="0"/>
              </a:rPr>
              <a:t>reduce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spectral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leakage</a:t>
            </a:r>
            <a:endParaRPr lang="nl-NL" dirty="0">
              <a:ea typeface="MS PGothic" charset="0"/>
            </a:endParaRPr>
          </a:p>
          <a:p>
            <a:pPr eaLnBrk="1" hangingPunct="1"/>
            <a:endParaRPr lang="nl-NL" dirty="0">
              <a:ea typeface="MS PGothic" charset="0"/>
            </a:endParaRPr>
          </a:p>
          <a:p>
            <a:pPr eaLnBrk="1" hangingPunct="1"/>
            <a:r>
              <a:rPr lang="nl-NL" dirty="0" err="1">
                <a:ea typeface="MS PGothic" charset="0"/>
              </a:rPr>
              <a:t>Narrow</a:t>
            </a:r>
            <a:r>
              <a:rPr lang="nl-NL" dirty="0">
                <a:ea typeface="MS PGothic" charset="0"/>
              </a:rPr>
              <a:t> time </a:t>
            </a:r>
            <a:r>
              <a:rPr lang="nl-NL" dirty="0" err="1">
                <a:ea typeface="MS PGothic" charset="0"/>
              </a:rPr>
              <a:t>window</a:t>
            </a:r>
            <a:r>
              <a:rPr lang="nl-NL" dirty="0">
                <a:ea typeface="MS PGothic" charset="0"/>
              </a:rPr>
              <a:t> = </a:t>
            </a:r>
            <a:r>
              <a:rPr lang="nl-NL" dirty="0" err="1">
                <a:ea typeface="MS PGothic" charset="0"/>
              </a:rPr>
              <a:t>poor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frequency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resolution</a:t>
            </a:r>
            <a:r>
              <a:rPr lang="nl-NL" dirty="0">
                <a:ea typeface="MS PGothic" charset="0"/>
              </a:rPr>
              <a:t> -&gt; </a:t>
            </a:r>
            <a:r>
              <a:rPr lang="nl-NL" dirty="0" err="1">
                <a:ea typeface="MS PGothic" charset="0"/>
              </a:rPr>
              <a:t>poor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estimate</a:t>
            </a:r>
            <a:r>
              <a:rPr lang="nl-NL" dirty="0">
                <a:ea typeface="MS PGothic" charset="0"/>
              </a:rPr>
              <a:t> of </a:t>
            </a:r>
            <a:r>
              <a:rPr lang="nl-NL" dirty="0" err="1">
                <a:ea typeface="MS PGothic" charset="0"/>
              </a:rPr>
              <a:t>signal</a:t>
            </a:r>
            <a:endParaRPr lang="nl-NL" dirty="0">
              <a:ea typeface="MS PGothic" charset="0"/>
            </a:endParaRPr>
          </a:p>
          <a:p>
            <a:pPr eaLnBrk="1" hangingPunct="1"/>
            <a:r>
              <a:rPr lang="nl-NL" dirty="0">
                <a:ea typeface="MS PGothic" charset="0"/>
              </a:rPr>
              <a:t>Large time </a:t>
            </a:r>
            <a:r>
              <a:rPr lang="nl-NL" dirty="0" err="1">
                <a:ea typeface="MS PGothic" charset="0"/>
              </a:rPr>
              <a:t>window</a:t>
            </a:r>
            <a:r>
              <a:rPr lang="nl-NL" dirty="0">
                <a:ea typeface="MS PGothic" charset="0"/>
              </a:rPr>
              <a:t> = </a:t>
            </a:r>
            <a:r>
              <a:rPr lang="nl-NL" dirty="0" err="1">
                <a:ea typeface="MS PGothic" charset="0"/>
              </a:rPr>
              <a:t>poor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temporal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resolution</a:t>
            </a:r>
            <a:r>
              <a:rPr lang="nl-NL" dirty="0">
                <a:ea typeface="MS PGothic" charset="0"/>
              </a:rPr>
              <a:t> -&gt; </a:t>
            </a:r>
            <a:r>
              <a:rPr lang="nl-NL" dirty="0" err="1">
                <a:ea typeface="MS PGothic" charset="0"/>
              </a:rPr>
              <a:t>can’t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tell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where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effect is</a:t>
            </a:r>
          </a:p>
          <a:p>
            <a:pPr eaLnBrk="1" hangingPunct="1"/>
            <a:r>
              <a:rPr lang="nl-NL" dirty="0">
                <a:ea typeface="MS PGothic" charset="0"/>
              </a:rPr>
              <a:t>4th </a:t>
            </a:r>
            <a:r>
              <a:rPr lang="nl-NL" dirty="0" err="1">
                <a:ea typeface="MS PGothic" charset="0"/>
              </a:rPr>
              <a:t>window</a:t>
            </a:r>
            <a:r>
              <a:rPr lang="nl-NL" dirty="0">
                <a:ea typeface="MS PGothic" charset="0"/>
              </a:rPr>
              <a:t> = </a:t>
            </a:r>
            <a:r>
              <a:rPr lang="nl-NL" dirty="0" err="1">
                <a:ea typeface="MS PGothic" charset="0"/>
              </a:rPr>
              <a:t>good</a:t>
            </a:r>
            <a:endParaRPr lang="nl-NL" dirty="0">
              <a:ea typeface="MS PGothic" charset="0"/>
            </a:endParaRPr>
          </a:p>
          <a:p>
            <a:pPr eaLnBrk="1" hangingPunct="1"/>
            <a:endParaRPr lang="nl-NL" dirty="0">
              <a:ea typeface="MS PGothic" charset="0"/>
            </a:endParaRPr>
          </a:p>
          <a:p>
            <a:pPr eaLnBrk="1" hangingPunct="1"/>
            <a:r>
              <a:rPr lang="nl-NL" dirty="0">
                <a:ea typeface="MS PGothic" charset="0"/>
              </a:rPr>
              <a:t>Bottom line:  </a:t>
            </a:r>
            <a:r>
              <a:rPr lang="nl-NL" dirty="0" err="1">
                <a:ea typeface="MS PGothic" charset="0"/>
              </a:rPr>
              <a:t>be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aware</a:t>
            </a:r>
            <a:r>
              <a:rPr lang="nl-NL" dirty="0">
                <a:ea typeface="MS PGothic" charset="0"/>
              </a:rPr>
              <a:t> of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values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chosen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for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your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foi</a:t>
            </a:r>
            <a:r>
              <a:rPr lang="nl-NL" dirty="0">
                <a:ea typeface="MS PGothic" charset="0"/>
              </a:rPr>
              <a:t>, </a:t>
            </a:r>
            <a:r>
              <a:rPr lang="nl-NL" dirty="0" err="1">
                <a:ea typeface="MS PGothic" charset="0"/>
              </a:rPr>
              <a:t>toi</a:t>
            </a:r>
            <a:r>
              <a:rPr lang="nl-NL" dirty="0">
                <a:ea typeface="MS PGothic" charset="0"/>
              </a:rPr>
              <a:t>, </a:t>
            </a:r>
            <a:r>
              <a:rPr lang="nl-NL" dirty="0" err="1">
                <a:ea typeface="MS PGothic" charset="0"/>
              </a:rPr>
              <a:t>and</a:t>
            </a:r>
            <a:r>
              <a:rPr lang="nl-NL" dirty="0">
                <a:ea typeface="MS PGothic" charset="0"/>
              </a:rPr>
              <a:t> time </a:t>
            </a:r>
            <a:r>
              <a:rPr lang="nl-NL" dirty="0" err="1">
                <a:ea typeface="MS PGothic" charset="0"/>
              </a:rPr>
              <a:t>window</a:t>
            </a:r>
            <a:r>
              <a:rPr lang="nl-NL" dirty="0">
                <a:ea typeface="MS PGothic" charset="0"/>
              </a:rPr>
              <a:t>; </a:t>
            </a:r>
            <a:r>
              <a:rPr lang="nl-NL" dirty="0" err="1">
                <a:ea typeface="MS PGothic" charset="0"/>
              </a:rPr>
              <a:t>avoid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fishing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expedition</a:t>
            </a:r>
            <a:r>
              <a:rPr lang="nl-NL" dirty="0">
                <a:ea typeface="MS PGothic" charset="0"/>
              </a:rPr>
              <a:t>;  </a:t>
            </a:r>
            <a:r>
              <a:rPr lang="nl-NL" dirty="0" err="1">
                <a:ea typeface="MS PGothic" charset="0"/>
              </a:rPr>
              <a:t>determine</a:t>
            </a:r>
            <a:r>
              <a:rPr lang="nl-NL" dirty="0">
                <a:ea typeface="MS PGothic" charset="0"/>
              </a:rPr>
              <a:t> parameters on pilot data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629F0-B4D6-4939-9801-F8621B100388}" type="slidenum">
              <a:rPr lang="de-CH" altLang="de-DE" smtClean="0"/>
              <a:pPr/>
              <a:t>15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249305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dirty="0">
                <a:ea typeface="MS PGothic" charset="0"/>
              </a:rPr>
              <a:t>A</a:t>
            </a:r>
            <a:r>
              <a:rPr lang="nl-NL" baseline="0" dirty="0">
                <a:ea typeface="MS PGothic" charset="0"/>
              </a:rPr>
              <a:t> </a:t>
            </a:r>
            <a:r>
              <a:rPr lang="nl-NL" baseline="0" dirty="0" err="1">
                <a:ea typeface="MS PGothic" charset="0"/>
              </a:rPr>
              <a:t>wavelet</a:t>
            </a:r>
            <a:r>
              <a:rPr lang="nl-NL" baseline="0" dirty="0">
                <a:ea typeface="MS PGothic" charset="0"/>
              </a:rPr>
              <a:t> is</a:t>
            </a:r>
          </a:p>
          <a:p>
            <a:pPr eaLnBrk="1" hangingPunct="1"/>
            <a:endParaRPr lang="nl-NL" baseline="0" dirty="0">
              <a:ea typeface="MS PGothic" charset="0"/>
            </a:endParaRPr>
          </a:p>
          <a:p>
            <a:pPr eaLnBrk="1" hangingPunct="1"/>
            <a:r>
              <a:rPr lang="nl-NL" baseline="0" dirty="0" err="1">
                <a:ea typeface="MS PGothic" charset="0"/>
              </a:rPr>
              <a:t>Wavelet</a:t>
            </a:r>
            <a:r>
              <a:rPr lang="nl-NL" baseline="0" dirty="0">
                <a:ea typeface="MS PGothic" charset="0"/>
              </a:rPr>
              <a:t> analysis: </a:t>
            </a:r>
            <a:r>
              <a:rPr lang="nl-NL" baseline="0" dirty="0" err="1">
                <a:ea typeface="MS PGothic" charset="0"/>
              </a:rPr>
              <a:t>convolution</a:t>
            </a:r>
            <a:r>
              <a:rPr lang="nl-NL" baseline="0" dirty="0">
                <a:ea typeface="MS PGothic" charset="0"/>
              </a:rPr>
              <a:t> (=</a:t>
            </a:r>
            <a:r>
              <a:rPr lang="nl-NL" baseline="0" dirty="0" err="1">
                <a:ea typeface="MS PGothic" charset="0"/>
              </a:rPr>
              <a:t>local</a:t>
            </a:r>
            <a:r>
              <a:rPr lang="nl-NL" baseline="0" dirty="0">
                <a:ea typeface="MS PGothic" charset="0"/>
              </a:rPr>
              <a:t> </a:t>
            </a:r>
            <a:r>
              <a:rPr lang="nl-NL" baseline="0" dirty="0" err="1">
                <a:ea typeface="MS PGothic" charset="0"/>
              </a:rPr>
              <a:t>correlation</a:t>
            </a:r>
            <a:r>
              <a:rPr lang="nl-NL" baseline="0" dirty="0">
                <a:ea typeface="MS PGothic" charset="0"/>
              </a:rPr>
              <a:t>) of </a:t>
            </a:r>
            <a:r>
              <a:rPr lang="nl-NL" baseline="0" dirty="0" err="1">
                <a:ea typeface="MS PGothic" charset="0"/>
              </a:rPr>
              <a:t>the</a:t>
            </a:r>
            <a:r>
              <a:rPr lang="nl-NL" baseline="0" dirty="0">
                <a:ea typeface="MS PGothic" charset="0"/>
              </a:rPr>
              <a:t> eeg </a:t>
            </a:r>
            <a:r>
              <a:rPr lang="nl-NL" baseline="0" dirty="0" err="1">
                <a:ea typeface="MS PGothic" charset="0"/>
              </a:rPr>
              <a:t>signal</a:t>
            </a:r>
            <a:r>
              <a:rPr lang="nl-NL" baseline="0" dirty="0">
                <a:ea typeface="MS PGothic" charset="0"/>
              </a:rPr>
              <a:t> </a:t>
            </a:r>
            <a:r>
              <a:rPr lang="nl-NL" baseline="0" dirty="0" err="1">
                <a:ea typeface="MS PGothic" charset="0"/>
              </a:rPr>
              <a:t>with</a:t>
            </a:r>
            <a:r>
              <a:rPr lang="nl-NL" baseline="0" dirty="0">
                <a:ea typeface="MS PGothic" charset="0"/>
              </a:rPr>
              <a:t> a family of </a:t>
            </a:r>
            <a:r>
              <a:rPr lang="nl-NL" baseline="0" dirty="0" err="1">
                <a:ea typeface="MS PGothic" charset="0"/>
              </a:rPr>
              <a:t>waveletswhich</a:t>
            </a:r>
            <a:r>
              <a:rPr lang="nl-NL" baseline="0" dirty="0">
                <a:ea typeface="MS PGothic" charset="0"/>
              </a:rPr>
              <a:t> </a:t>
            </a:r>
            <a:r>
              <a:rPr lang="nl-NL" baseline="0" dirty="0" err="1">
                <a:ea typeface="MS PGothic" charset="0"/>
              </a:rPr>
              <a:t>capture</a:t>
            </a:r>
            <a:r>
              <a:rPr lang="nl-NL" baseline="0" dirty="0">
                <a:ea typeface="MS PGothic" charset="0"/>
              </a:rPr>
              <a:t> different </a:t>
            </a:r>
            <a:r>
              <a:rPr lang="nl-NL" baseline="0" dirty="0" err="1">
                <a:ea typeface="MS PGothic" charset="0"/>
              </a:rPr>
              <a:t>frequency</a:t>
            </a:r>
            <a:r>
              <a:rPr lang="nl-NL" baseline="0" dirty="0">
                <a:ea typeface="MS PGothic" charset="0"/>
              </a:rPr>
              <a:t> </a:t>
            </a:r>
            <a:r>
              <a:rPr lang="nl-NL" baseline="0" dirty="0" err="1">
                <a:ea typeface="MS PGothic" charset="0"/>
              </a:rPr>
              <a:t>components</a:t>
            </a:r>
            <a:endParaRPr lang="nl-NL" baseline="0" dirty="0">
              <a:ea typeface="MS PGothic" charset="0"/>
            </a:endParaRPr>
          </a:p>
          <a:p>
            <a:pPr eaLnBrk="1" hangingPunct="1"/>
            <a:endParaRPr lang="nl-NL" dirty="0">
              <a:ea typeface="MS PGothic" charset="0"/>
            </a:endParaRPr>
          </a:p>
          <a:p>
            <a:pPr eaLnBrk="1" hangingPunct="1"/>
            <a:r>
              <a:rPr lang="nl-NL" dirty="0">
                <a:ea typeface="MS PGothic" charset="0"/>
              </a:rPr>
              <a:t>Taper is </a:t>
            </a:r>
            <a:r>
              <a:rPr lang="nl-NL" dirty="0" err="1">
                <a:ea typeface="MS PGothic" charset="0"/>
              </a:rPr>
              <a:t>applied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to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basic</a:t>
            </a:r>
            <a:r>
              <a:rPr lang="nl-NL" baseline="0" dirty="0">
                <a:ea typeface="MS PGothic" charset="0"/>
              </a:rPr>
              <a:t> </a:t>
            </a:r>
            <a:r>
              <a:rPr lang="nl-NL" baseline="0" dirty="0" err="1">
                <a:ea typeface="MS PGothic" charset="0"/>
              </a:rPr>
              <a:t>functions</a:t>
            </a:r>
            <a:r>
              <a:rPr lang="nl-NL" baseline="0" dirty="0">
                <a:ea typeface="MS PGothic" charset="0"/>
              </a:rPr>
              <a:t> (sine </a:t>
            </a:r>
            <a:r>
              <a:rPr lang="nl-NL" baseline="0" dirty="0" err="1">
                <a:ea typeface="MS PGothic" charset="0"/>
              </a:rPr>
              <a:t>and</a:t>
            </a:r>
            <a:r>
              <a:rPr lang="nl-NL" baseline="0" dirty="0">
                <a:ea typeface="MS PGothic" charset="0"/>
              </a:rPr>
              <a:t> </a:t>
            </a:r>
            <a:r>
              <a:rPr lang="nl-NL" baseline="0" dirty="0" err="1">
                <a:ea typeface="MS PGothic" charset="0"/>
              </a:rPr>
              <a:t>cosine</a:t>
            </a:r>
            <a:r>
              <a:rPr lang="nl-NL" baseline="0" dirty="0">
                <a:ea typeface="MS PGothic" charset="0"/>
              </a:rPr>
              <a:t> waves)</a:t>
            </a:r>
            <a:r>
              <a:rPr lang="nl-NL" dirty="0">
                <a:ea typeface="MS PGothic" charset="0"/>
              </a:rPr>
              <a:t>.</a:t>
            </a:r>
          </a:p>
          <a:p>
            <a:endParaRPr lang="de-DE" dirty="0"/>
          </a:p>
          <a:p>
            <a:r>
              <a:rPr lang="de-DE" dirty="0" err="1"/>
              <a:t>Ondelette</a:t>
            </a:r>
            <a:r>
              <a:rPr lang="de-DE" dirty="0"/>
              <a:t> franz. </a:t>
            </a:r>
            <a:r>
              <a:rPr lang="de-DE" dirty="0" err="1"/>
              <a:t>Wellchen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629F0-B4D6-4939-9801-F8621B100388}" type="slidenum">
              <a:rPr lang="de-CH" altLang="de-DE" smtClean="0"/>
              <a:pPr/>
              <a:t>16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459880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 Wavelet pro</a:t>
            </a:r>
            <a:r>
              <a:rPr lang="de-DE" baseline="0" dirty="0"/>
              <a:t> interessierendem Frequenzband -&gt; Funktion wird getapert (Unterschied zur FFT bei der die Daten getapert werden) -&gt; ergibt Form der Wavelet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629F0-B4D6-4939-9801-F8621B100388}" type="slidenum">
              <a:rPr lang="de-CH" altLang="de-DE" smtClean="0"/>
              <a:pPr/>
              <a:t>17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1541519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Wavelet </a:t>
            </a:r>
            <a:r>
              <a:rPr lang="de-DE" dirty="0" err="1"/>
              <a:t>width</a:t>
            </a:r>
            <a:r>
              <a:rPr lang="de-DE" dirty="0"/>
              <a:t> </a:t>
            </a:r>
            <a:r>
              <a:rPr lang="de-DE" dirty="0" err="1"/>
              <a:t>determines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time-</a:t>
            </a:r>
            <a:r>
              <a:rPr lang="de-DE" dirty="0" err="1"/>
              <a:t>frequency</a:t>
            </a:r>
            <a:r>
              <a:rPr lang="de-DE" dirty="0"/>
              <a:t> </a:t>
            </a:r>
            <a:r>
              <a:rPr lang="de-DE" dirty="0" err="1"/>
              <a:t>resolution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Frequency</a:t>
            </a:r>
            <a:r>
              <a:rPr lang="de-DE" dirty="0"/>
              <a:t>: </a:t>
            </a:r>
            <a:r>
              <a:rPr lang="de-DE" dirty="0" err="1"/>
              <a:t>usually</a:t>
            </a:r>
            <a:r>
              <a:rPr lang="de-DE" dirty="0"/>
              <a:t> 5 </a:t>
            </a:r>
            <a:r>
              <a:rPr lang="de-DE" dirty="0" err="1"/>
              <a:t>cycles</a:t>
            </a:r>
            <a:r>
              <a:rPr lang="de-DE" dirty="0"/>
              <a:t> -&gt; </a:t>
            </a:r>
            <a:r>
              <a:rPr lang="de-DE" dirty="0" err="1"/>
              <a:t>are</a:t>
            </a:r>
            <a:r>
              <a:rPr lang="de-DE" baseline="0" dirty="0"/>
              <a:t> </a:t>
            </a:r>
            <a:r>
              <a:rPr lang="de-DE" baseline="0" dirty="0" err="1"/>
              <a:t>tapered</a:t>
            </a:r>
            <a:r>
              <a:rPr lang="de-DE" baseline="0" dirty="0"/>
              <a:t> -&gt; </a:t>
            </a:r>
            <a:r>
              <a:rPr lang="de-DE" baseline="0" dirty="0" err="1"/>
              <a:t>stretchend</a:t>
            </a:r>
            <a:r>
              <a:rPr lang="de-DE" baseline="0" dirty="0"/>
              <a:t>/</a:t>
            </a:r>
            <a:r>
              <a:rPr lang="de-DE" baseline="0" dirty="0" err="1"/>
              <a:t>compress</a:t>
            </a:r>
            <a:r>
              <a:rPr lang="de-DE" baseline="0" dirty="0"/>
              <a:t> (= temporal </a:t>
            </a:r>
            <a:r>
              <a:rPr lang="de-DE" baseline="0" dirty="0" err="1"/>
              <a:t>resolution</a:t>
            </a:r>
            <a:r>
              <a:rPr lang="de-DE" baseline="0" dirty="0"/>
              <a:t>) (</a:t>
            </a:r>
            <a:r>
              <a:rPr lang="de-DE" baseline="0" dirty="0" err="1"/>
              <a:t>number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cycles</a:t>
            </a:r>
            <a:r>
              <a:rPr lang="de-DE" baseline="0" dirty="0"/>
              <a:t> </a:t>
            </a:r>
            <a:r>
              <a:rPr lang="de-DE" baseline="0" dirty="0" err="1"/>
              <a:t>within</a:t>
            </a:r>
            <a:r>
              <a:rPr lang="de-DE" baseline="0" dirty="0"/>
              <a:t> a </a:t>
            </a:r>
            <a:r>
              <a:rPr lang="de-DE" baseline="0" dirty="0" err="1"/>
              <a:t>wavelet</a:t>
            </a:r>
            <a:r>
              <a:rPr lang="de-DE" baseline="0" dirty="0"/>
              <a:t> </a:t>
            </a:r>
            <a:r>
              <a:rPr lang="de-DE" baseline="0" dirty="0" err="1"/>
              <a:t>remains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same)</a:t>
            </a:r>
          </a:p>
          <a:p>
            <a:endParaRPr lang="de-DE" baseline="0" dirty="0"/>
          </a:p>
          <a:p>
            <a:r>
              <a:rPr lang="de-DE" baseline="0" dirty="0" err="1"/>
              <a:t>Gaussian</a:t>
            </a:r>
            <a:r>
              <a:rPr lang="de-DE" baseline="0" dirty="0"/>
              <a:t> </a:t>
            </a:r>
            <a:r>
              <a:rPr lang="de-DE" baseline="0" dirty="0" err="1"/>
              <a:t>taper</a:t>
            </a:r>
            <a:r>
              <a:rPr lang="de-DE" baseline="0" dirty="0"/>
              <a:t> =&gt; </a:t>
            </a:r>
            <a:r>
              <a:rPr lang="de-DE" baseline="0" dirty="0" err="1"/>
              <a:t>Morlet</a:t>
            </a:r>
            <a:r>
              <a:rPr lang="de-DE" baseline="0" dirty="0"/>
              <a:t> Wavelet (</a:t>
            </a:r>
            <a:r>
              <a:rPr lang="de-DE" baseline="0" dirty="0" err="1"/>
              <a:t>most</a:t>
            </a:r>
            <a:r>
              <a:rPr lang="de-DE" baseline="0" dirty="0"/>
              <a:t> </a:t>
            </a:r>
            <a:r>
              <a:rPr lang="de-DE" baseline="0" dirty="0" err="1"/>
              <a:t>popular</a:t>
            </a:r>
            <a:r>
              <a:rPr lang="de-DE" baseline="0" dirty="0"/>
              <a:t> </a:t>
            </a:r>
            <a:r>
              <a:rPr lang="de-DE" baseline="0" dirty="0" err="1"/>
              <a:t>one</a:t>
            </a:r>
            <a:r>
              <a:rPr lang="de-DE" baseline="0" dirty="0"/>
              <a:t>)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629F0-B4D6-4939-9801-F8621B100388}" type="slidenum">
              <a:rPr lang="de-CH" altLang="de-DE" smtClean="0"/>
              <a:pPr/>
              <a:t>19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182488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Y-</a:t>
            </a:r>
            <a:r>
              <a:rPr lang="de-DE" dirty="0" err="1"/>
              <a:t>axis</a:t>
            </a:r>
            <a:r>
              <a:rPr lang="de-DE" dirty="0"/>
              <a:t>: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signal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ahve</a:t>
            </a:r>
            <a:r>
              <a:rPr lang="de-DE" dirty="0"/>
              <a:t> an </a:t>
            </a:r>
            <a:r>
              <a:rPr lang="de-DE" dirty="0" err="1"/>
              <a:t>estimate</a:t>
            </a:r>
            <a:r>
              <a:rPr lang="de-DE" dirty="0"/>
              <a:t>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freuqency</a:t>
            </a:r>
            <a:r>
              <a:rPr lang="de-DE" dirty="0"/>
              <a:t> </a:t>
            </a:r>
            <a:r>
              <a:rPr lang="de-DE" dirty="0" err="1"/>
              <a:t>resolution</a:t>
            </a:r>
            <a:r>
              <a:rPr lang="de-DE" dirty="0"/>
              <a:t> (</a:t>
            </a:r>
            <a:r>
              <a:rPr lang="de-DE" dirty="0" err="1"/>
              <a:t>foi</a:t>
            </a:r>
            <a:r>
              <a:rPr lang="de-DE" dirty="0"/>
              <a:t> (</a:t>
            </a:r>
            <a:r>
              <a:rPr lang="de-DE" dirty="0" err="1"/>
              <a:t>frequency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interest</a:t>
            </a:r>
            <a:r>
              <a:rPr lang="de-DE" dirty="0"/>
              <a:t>) &amp; </a:t>
            </a:r>
            <a:r>
              <a:rPr lang="de-DE" dirty="0" err="1"/>
              <a:t>toi</a:t>
            </a:r>
            <a:r>
              <a:rPr lang="de-DE" dirty="0"/>
              <a:t> (time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interest</a:t>
            </a:r>
            <a:r>
              <a:rPr lang="de-DE" dirty="0"/>
              <a:t>)) = </a:t>
            </a:r>
            <a:r>
              <a:rPr lang="de-DE" dirty="0" err="1"/>
              <a:t>grid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resolution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grid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estimated</a:t>
            </a:r>
            <a:r>
              <a:rPr lang="de-DE" dirty="0"/>
              <a:t>) -&gt; </a:t>
            </a:r>
            <a:r>
              <a:rPr lang="de-DE" dirty="0" err="1"/>
              <a:t>spectral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temporal </a:t>
            </a:r>
            <a:r>
              <a:rPr lang="de-DE" dirty="0" err="1"/>
              <a:t>smoothing</a:t>
            </a:r>
            <a:endParaRPr lang="de-DE" dirty="0"/>
          </a:p>
          <a:p>
            <a:endParaRPr lang="de-DE" dirty="0"/>
          </a:p>
          <a:p>
            <a:r>
              <a:rPr lang="de-DE" dirty="0"/>
              <a:t>Division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629F0-B4D6-4939-9801-F8621B100388}" type="slidenum">
              <a:rPr lang="de-CH" altLang="de-DE" smtClean="0"/>
              <a:pPr/>
              <a:t>20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684147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Convolve: point wise correlation</a:t>
            </a:r>
          </a:p>
          <a:p>
            <a:endParaRPr lang="en-US" dirty="0">
              <a:ea typeface="MS PGothic" charset="0"/>
            </a:endParaRPr>
          </a:p>
          <a:p>
            <a:r>
              <a:rPr lang="en-US" dirty="0">
                <a:ea typeface="MS PGothic" charset="0"/>
              </a:rPr>
              <a:t>Blue = signal</a:t>
            </a:r>
          </a:p>
          <a:p>
            <a:r>
              <a:rPr lang="en-US" dirty="0">
                <a:ea typeface="MS PGothic" charset="0"/>
              </a:rPr>
              <a:t>Red  = wavelet</a:t>
            </a:r>
          </a:p>
          <a:p>
            <a:r>
              <a:rPr lang="en-US" dirty="0">
                <a:ea typeface="MS PGothic" charset="0"/>
              </a:rPr>
              <a:t>Higher correlation between wavelet and earlier part of signal;  low correlation = poor fit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629F0-B4D6-4939-9801-F8621B100388}" type="slidenum">
              <a:rPr lang="de-CH" altLang="de-DE" smtClean="0"/>
              <a:pPr/>
              <a:t>21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193227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dirty="0">
                <a:ea typeface="MS PGothic" charset="0"/>
              </a:rPr>
              <a:t>Erts </a:t>
            </a:r>
            <a:r>
              <a:rPr lang="nl-NL" dirty="0" err="1">
                <a:ea typeface="MS PGothic" charset="0"/>
              </a:rPr>
              <a:t>wenn</a:t>
            </a:r>
            <a:r>
              <a:rPr lang="nl-NL" dirty="0">
                <a:ea typeface="MS PGothic" charset="0"/>
              </a:rPr>
              <a:t> Daten </a:t>
            </a:r>
            <a:r>
              <a:rPr lang="nl-NL" dirty="0" err="1">
                <a:ea typeface="MS PGothic" charset="0"/>
              </a:rPr>
              <a:t>komplett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isn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Fenster</a:t>
            </a:r>
            <a:r>
              <a:rPr lang="nl-NL" dirty="0">
                <a:ea typeface="MS PGothic" charset="0"/>
              </a:rPr>
              <a:t> passen,</a:t>
            </a:r>
            <a:r>
              <a:rPr lang="nl-NL" baseline="0" dirty="0">
                <a:ea typeface="MS PGothic" charset="0"/>
              </a:rPr>
              <a:t> </a:t>
            </a:r>
            <a:r>
              <a:rPr lang="nl-NL" baseline="0" dirty="0" err="1">
                <a:ea typeface="MS PGothic" charset="0"/>
              </a:rPr>
              <a:t>wird</a:t>
            </a:r>
            <a:r>
              <a:rPr lang="nl-NL" baseline="0" dirty="0">
                <a:ea typeface="MS PGothic" charset="0"/>
              </a:rPr>
              <a:t> </a:t>
            </a:r>
            <a:r>
              <a:rPr lang="nl-NL" baseline="0" dirty="0" err="1">
                <a:ea typeface="MS PGothic" charset="0"/>
              </a:rPr>
              <a:t>eine</a:t>
            </a:r>
            <a:r>
              <a:rPr lang="nl-NL" baseline="0" dirty="0">
                <a:ea typeface="MS PGothic" charset="0"/>
              </a:rPr>
              <a:t> FFT </a:t>
            </a:r>
            <a:r>
              <a:rPr lang="nl-NL" baseline="0" dirty="0" err="1">
                <a:ea typeface="MS PGothic" charset="0"/>
              </a:rPr>
              <a:t>berechnet</a:t>
            </a:r>
            <a:r>
              <a:rPr lang="nl-NL" baseline="0" dirty="0">
                <a:ea typeface="MS PGothic" charset="0"/>
              </a:rPr>
              <a:t> (power is colour-</a:t>
            </a:r>
            <a:r>
              <a:rPr lang="nl-NL" baseline="0" dirty="0" err="1">
                <a:ea typeface="MS PGothic" charset="0"/>
              </a:rPr>
              <a:t>coded</a:t>
            </a:r>
            <a:r>
              <a:rPr lang="nl-NL" baseline="0" dirty="0">
                <a:ea typeface="MS PGothic" charset="0"/>
              </a:rPr>
              <a:t>)</a:t>
            </a:r>
            <a:endParaRPr lang="nl-NL" dirty="0">
              <a:ea typeface="MS PGothic" charset="0"/>
            </a:endParaRPr>
          </a:p>
          <a:p>
            <a:pPr eaLnBrk="1" hangingPunct="1"/>
            <a:endParaRPr lang="nl-NL" dirty="0">
              <a:ea typeface="MS PGothic" charset="0"/>
            </a:endParaRPr>
          </a:p>
          <a:p>
            <a:pPr eaLnBrk="1" hangingPunct="1"/>
            <a:endParaRPr lang="nl-NL" dirty="0">
              <a:ea typeface="MS PGothic" charset="0"/>
            </a:endParaRPr>
          </a:p>
          <a:p>
            <a:pPr eaLnBrk="1" hangingPunct="1"/>
            <a:endParaRPr lang="nl-NL" dirty="0">
              <a:ea typeface="MS PGothic" charset="0"/>
            </a:endParaRPr>
          </a:p>
          <a:p>
            <a:pPr eaLnBrk="1" hangingPunct="1"/>
            <a:r>
              <a:rPr lang="nl-NL" dirty="0">
                <a:ea typeface="MS PGothic" charset="0"/>
              </a:rPr>
              <a:t>Concept:</a:t>
            </a:r>
          </a:p>
          <a:p>
            <a:pPr eaLnBrk="1" hangingPunct="1"/>
            <a:endParaRPr lang="nl-NL" dirty="0">
              <a:ea typeface="MS PGothic" charset="0"/>
            </a:endParaRPr>
          </a:p>
          <a:p>
            <a:pPr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Here</a:t>
            </a:r>
            <a:r>
              <a:rPr lang="nl-NL" dirty="0">
                <a:ea typeface="MS PGothic" charset="0"/>
              </a:rPr>
              <a:t> is a </a:t>
            </a:r>
            <a:r>
              <a:rPr lang="nl-NL" dirty="0" err="1">
                <a:ea typeface="MS PGothic" charset="0"/>
              </a:rPr>
              <a:t>signal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that</a:t>
            </a:r>
            <a:r>
              <a:rPr lang="nl-NL" dirty="0">
                <a:ea typeface="MS PGothic" charset="0"/>
              </a:rPr>
              <a:t> is </a:t>
            </a:r>
            <a:r>
              <a:rPr lang="nl-NL" dirty="0" err="1">
                <a:ea typeface="MS PGothic" charset="0"/>
              </a:rPr>
              <a:t>not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stationary</a:t>
            </a:r>
            <a:r>
              <a:rPr lang="nl-NL" dirty="0">
                <a:ea typeface="MS PGothic" charset="0"/>
              </a:rPr>
              <a:t> over time,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amplitude changes over time</a:t>
            </a:r>
          </a:p>
          <a:p>
            <a:pPr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Cut </a:t>
            </a:r>
            <a:r>
              <a:rPr lang="nl-NL" dirty="0" err="1">
                <a:ea typeface="MS PGothic" charset="0"/>
              </a:rPr>
              <a:t>signal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into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snippet</a:t>
            </a:r>
            <a:endParaRPr lang="nl-NL" dirty="0">
              <a:ea typeface="MS PGothic" charset="0"/>
            </a:endParaRPr>
          </a:p>
          <a:p>
            <a:pPr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compute</a:t>
            </a:r>
            <a:r>
              <a:rPr lang="nl-NL" dirty="0">
                <a:ea typeface="MS PGothic" charset="0"/>
              </a:rPr>
              <a:t> power spectrum as a </a:t>
            </a:r>
            <a:r>
              <a:rPr lang="nl-NL" dirty="0" err="1">
                <a:ea typeface="MS PGothic" charset="0"/>
              </a:rPr>
              <a:t>function</a:t>
            </a:r>
            <a:r>
              <a:rPr lang="nl-NL" dirty="0">
                <a:ea typeface="MS PGothic" charset="0"/>
              </a:rPr>
              <a:t> of </a:t>
            </a:r>
            <a:r>
              <a:rPr lang="nl-NL" dirty="0" err="1">
                <a:ea typeface="MS PGothic" charset="0"/>
              </a:rPr>
              <a:t>frequency</a:t>
            </a:r>
            <a:r>
              <a:rPr lang="nl-NL" dirty="0">
                <a:ea typeface="MS PGothic" charset="0"/>
              </a:rPr>
              <a:t>, over time</a:t>
            </a:r>
          </a:p>
          <a:p>
            <a:pPr eaLnBrk="1" hangingPunct="1">
              <a:buFontTx/>
              <a:buChar char="•"/>
            </a:pPr>
            <a:r>
              <a:rPr lang="nl-NL" dirty="0" err="1">
                <a:ea typeface="MS PGothic" charset="0"/>
              </a:rPr>
              <a:t>compute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Spectral</a:t>
            </a:r>
            <a:r>
              <a:rPr lang="nl-NL" dirty="0">
                <a:ea typeface="MS PGothic" charset="0"/>
              </a:rPr>
              <a:t> Analysis </a:t>
            </a:r>
            <a:r>
              <a:rPr lang="nl-NL" dirty="0" err="1">
                <a:ea typeface="MS PGothic" charset="0"/>
              </a:rPr>
              <a:t>for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each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snippet</a:t>
            </a:r>
            <a:r>
              <a:rPr lang="nl-NL" dirty="0">
                <a:ea typeface="MS PGothic" charset="0"/>
              </a:rPr>
              <a:t>, over time</a:t>
            </a:r>
          </a:p>
          <a:p>
            <a:pPr eaLnBrk="1" hangingPunct="1"/>
            <a:endParaRPr lang="nl-NL" dirty="0">
              <a:ea typeface="MS PGothic" charset="0"/>
            </a:endParaRPr>
          </a:p>
          <a:p>
            <a:pPr eaLnBrk="1" hangingPunct="1"/>
            <a:r>
              <a:rPr lang="nl-NL" dirty="0">
                <a:ea typeface="MS PGothic" charset="0"/>
              </a:rPr>
              <a:t>**</a:t>
            </a:r>
            <a:r>
              <a:rPr lang="nl-NL" dirty="0" err="1">
                <a:ea typeface="MS PGothic" charset="0"/>
              </a:rPr>
              <a:t>window</a:t>
            </a:r>
            <a:r>
              <a:rPr lang="nl-NL" dirty="0">
                <a:ea typeface="MS PGothic" charset="0"/>
              </a:rPr>
              <a:t> must </a:t>
            </a:r>
            <a:r>
              <a:rPr lang="nl-NL" dirty="0" err="1">
                <a:ea typeface="MS PGothic" charset="0"/>
              </a:rPr>
              <a:t>be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filled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completed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with</a:t>
            </a:r>
            <a:r>
              <a:rPr lang="nl-NL" dirty="0">
                <a:ea typeface="MS PGothic" charset="0"/>
              </a:rPr>
              <a:t> data, in order </a:t>
            </a:r>
            <a:r>
              <a:rPr lang="nl-NL" dirty="0" err="1">
                <a:ea typeface="MS PGothic" charset="0"/>
              </a:rPr>
              <a:t>to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compute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spectrum</a:t>
            </a:r>
          </a:p>
          <a:p>
            <a:pPr eaLnBrk="1" hangingPunct="1"/>
            <a:endParaRPr lang="nl-NL" dirty="0">
              <a:ea typeface="MS PGothic" charset="0"/>
            </a:endParaRPr>
          </a:p>
          <a:p>
            <a:pPr eaLnBrk="1" hangingPunct="1">
              <a:buFontTx/>
              <a:buChar char="-"/>
            </a:pPr>
            <a:r>
              <a:rPr lang="nl-NL" dirty="0" err="1">
                <a:ea typeface="MS PGothic" charset="0"/>
              </a:rPr>
              <a:t>Rather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than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explain</a:t>
            </a:r>
            <a:r>
              <a:rPr lang="nl-NL" dirty="0">
                <a:ea typeface="MS PGothic" charset="0"/>
              </a:rPr>
              <a:t> power as a line, colour code power as a </a:t>
            </a:r>
            <a:r>
              <a:rPr lang="nl-NL" dirty="0" err="1">
                <a:ea typeface="MS PGothic" charset="0"/>
              </a:rPr>
              <a:t>functoin</a:t>
            </a:r>
            <a:r>
              <a:rPr lang="nl-NL" dirty="0">
                <a:ea typeface="MS PGothic" charset="0"/>
              </a:rPr>
              <a:t> of </a:t>
            </a:r>
            <a:r>
              <a:rPr lang="nl-NL" dirty="0" err="1">
                <a:ea typeface="MS PGothic" charset="0"/>
              </a:rPr>
              <a:t>frequency</a:t>
            </a:r>
            <a:r>
              <a:rPr lang="nl-NL" dirty="0">
                <a:ea typeface="MS PGothic" charset="0"/>
              </a:rPr>
              <a:t> on y-</a:t>
            </a:r>
            <a:r>
              <a:rPr lang="nl-NL" dirty="0" err="1">
                <a:ea typeface="MS PGothic" charset="0"/>
              </a:rPr>
              <a:t>axis</a:t>
            </a:r>
            <a:r>
              <a:rPr lang="nl-NL" dirty="0">
                <a:ea typeface="MS PGothic" charset="0"/>
              </a:rPr>
              <a:t>, time on x-</a:t>
            </a:r>
            <a:r>
              <a:rPr lang="nl-NL" dirty="0" err="1">
                <a:ea typeface="MS PGothic" charset="0"/>
              </a:rPr>
              <a:t>axis</a:t>
            </a:r>
            <a:endParaRPr lang="nl-NL" dirty="0">
              <a:ea typeface="MS PGothic" charset="0"/>
            </a:endParaRPr>
          </a:p>
          <a:p>
            <a:pPr eaLnBrk="1" hangingPunct="1">
              <a:buFontTx/>
              <a:buChar char="-"/>
            </a:pPr>
            <a:endParaRPr lang="nl-NL" dirty="0">
              <a:ea typeface="MS PGothic" charset="0"/>
            </a:endParaRPr>
          </a:p>
          <a:p>
            <a:pPr eaLnBrk="1" hangingPunct="1">
              <a:buFontTx/>
              <a:buChar char="-"/>
            </a:pPr>
            <a:r>
              <a:rPr lang="nl-NL" dirty="0">
                <a:ea typeface="MS PGothic" charset="0"/>
              </a:rPr>
              <a:t>- move on -&gt; get TFR</a:t>
            </a:r>
          </a:p>
          <a:p>
            <a:pPr eaLnBrk="1" hangingPunct="1">
              <a:buFontTx/>
              <a:buChar char="-"/>
            </a:pPr>
            <a:endParaRPr lang="nl-NL" dirty="0">
              <a:ea typeface="MS PGothic" charset="0"/>
            </a:endParaRPr>
          </a:p>
          <a:p>
            <a:pPr eaLnBrk="1" hangingPunct="1">
              <a:buFontTx/>
              <a:buChar char="-"/>
            </a:pPr>
            <a:r>
              <a:rPr lang="nl-NL" dirty="0" err="1">
                <a:ea typeface="MS PGothic" charset="0"/>
              </a:rPr>
              <a:t>Highest</a:t>
            </a:r>
            <a:r>
              <a:rPr lang="nl-NL" dirty="0">
                <a:ea typeface="MS PGothic" charset="0"/>
              </a:rPr>
              <a:t> amplitude </a:t>
            </a:r>
            <a:r>
              <a:rPr lang="nl-NL" dirty="0" err="1">
                <a:ea typeface="MS PGothic" charset="0"/>
              </a:rPr>
              <a:t>oscillation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constrained</a:t>
            </a:r>
            <a:r>
              <a:rPr lang="nl-NL" dirty="0">
                <a:ea typeface="MS PGothic" charset="0"/>
              </a:rPr>
              <a:t> in a </a:t>
            </a:r>
            <a:r>
              <a:rPr lang="nl-NL" dirty="0" err="1">
                <a:ea typeface="MS PGothic" charset="0"/>
              </a:rPr>
              <a:t>particular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frequency</a:t>
            </a:r>
            <a:endParaRPr lang="nl-NL" dirty="0">
              <a:ea typeface="MS PGothic" charset="0"/>
            </a:endParaRPr>
          </a:p>
          <a:p>
            <a:pPr eaLnBrk="1" hangingPunct="1">
              <a:buFontTx/>
              <a:buChar char="•"/>
            </a:pPr>
            <a:endParaRPr lang="nl-NL" dirty="0">
              <a:ea typeface="MS PGothic" charset="0"/>
            </a:endParaRPr>
          </a:p>
          <a:p>
            <a:pPr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Take a </a:t>
            </a:r>
            <a:r>
              <a:rPr lang="nl-NL" dirty="0" err="1">
                <a:ea typeface="MS PGothic" charset="0"/>
              </a:rPr>
              <a:t>snippet</a:t>
            </a:r>
            <a:r>
              <a:rPr lang="nl-NL" dirty="0">
                <a:ea typeface="MS PGothic" charset="0"/>
              </a:rPr>
              <a:t> of </a:t>
            </a:r>
            <a:r>
              <a:rPr lang="nl-NL" dirty="0" err="1">
                <a:ea typeface="MS PGothic" charset="0"/>
              </a:rPr>
              <a:t>our</a:t>
            </a:r>
            <a:r>
              <a:rPr lang="nl-NL" dirty="0">
                <a:ea typeface="MS PGothic" charset="0"/>
              </a:rPr>
              <a:t> data, </a:t>
            </a:r>
            <a:r>
              <a:rPr lang="nl-NL" dirty="0" err="1">
                <a:ea typeface="MS PGothic" charset="0"/>
              </a:rPr>
              <a:t>snippet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defined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by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toi</a:t>
            </a:r>
            <a:endParaRPr lang="nl-NL" dirty="0">
              <a:ea typeface="MS PGothic" charset="0"/>
            </a:endParaRPr>
          </a:p>
          <a:p>
            <a:pPr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apply</a:t>
            </a:r>
            <a:r>
              <a:rPr lang="nl-NL" dirty="0">
                <a:ea typeface="MS PGothic" charset="0"/>
              </a:rPr>
              <a:t> a DFT (discrete </a:t>
            </a:r>
            <a:r>
              <a:rPr lang="nl-NL" dirty="0" err="1">
                <a:ea typeface="MS PGothic" charset="0"/>
              </a:rPr>
              <a:t>fourier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transform</a:t>
            </a:r>
            <a:r>
              <a:rPr lang="nl-NL" dirty="0">
                <a:ea typeface="MS PGothic" charset="0"/>
              </a:rPr>
              <a:t>) </a:t>
            </a:r>
            <a:r>
              <a:rPr lang="nl-NL" dirty="0" err="1">
                <a:ea typeface="MS PGothic" charset="0"/>
              </a:rPr>
              <a:t>to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compute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spectrum, as a </a:t>
            </a:r>
            <a:r>
              <a:rPr lang="nl-NL" dirty="0" err="1">
                <a:ea typeface="MS PGothic" charset="0"/>
              </a:rPr>
              <a:t>function</a:t>
            </a:r>
            <a:r>
              <a:rPr lang="nl-NL" dirty="0">
                <a:ea typeface="MS PGothic" charset="0"/>
              </a:rPr>
              <a:t> of </a:t>
            </a:r>
            <a:r>
              <a:rPr lang="nl-NL" dirty="0" err="1">
                <a:ea typeface="MS PGothic" charset="0"/>
              </a:rPr>
              <a:t>frequency</a:t>
            </a:r>
            <a:r>
              <a:rPr lang="nl-NL" dirty="0">
                <a:ea typeface="MS PGothic" charset="0"/>
              </a:rPr>
              <a:t> </a:t>
            </a:r>
          </a:p>
          <a:p>
            <a:pPr lvl="1"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we </a:t>
            </a:r>
            <a:r>
              <a:rPr lang="nl-NL" dirty="0" err="1">
                <a:ea typeface="MS PGothic" charset="0"/>
              </a:rPr>
              <a:t>then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proceed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to</a:t>
            </a:r>
            <a:r>
              <a:rPr lang="nl-NL" dirty="0">
                <a:ea typeface="MS PGothic" charset="0"/>
              </a:rPr>
              <a:t> do </a:t>
            </a:r>
            <a:r>
              <a:rPr lang="nl-NL" dirty="0" err="1">
                <a:ea typeface="MS PGothic" charset="0"/>
              </a:rPr>
              <a:t>this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for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each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snippet</a:t>
            </a:r>
            <a:r>
              <a:rPr lang="nl-NL" dirty="0">
                <a:ea typeface="MS PGothic" charset="0"/>
              </a:rPr>
              <a:t>, </a:t>
            </a:r>
            <a:r>
              <a:rPr lang="nl-NL" dirty="0" err="1">
                <a:ea typeface="MS PGothic" charset="0"/>
              </a:rPr>
              <a:t>so</a:t>
            </a:r>
            <a:r>
              <a:rPr lang="nl-NL" dirty="0">
                <a:ea typeface="MS PGothic" charset="0"/>
              </a:rPr>
              <a:t> we are sliding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time </a:t>
            </a:r>
            <a:r>
              <a:rPr lang="nl-NL" dirty="0" err="1">
                <a:ea typeface="MS PGothic" charset="0"/>
              </a:rPr>
              <a:t>window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across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entire</a:t>
            </a:r>
            <a:r>
              <a:rPr lang="nl-NL" dirty="0">
                <a:ea typeface="MS PGothic" charset="0"/>
              </a:rPr>
              <a:t> time range</a:t>
            </a:r>
          </a:p>
          <a:p>
            <a:pPr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The </a:t>
            </a:r>
            <a:r>
              <a:rPr lang="nl-NL" dirty="0" err="1">
                <a:ea typeface="MS PGothic" charset="0"/>
              </a:rPr>
              <a:t>representation</a:t>
            </a:r>
            <a:r>
              <a:rPr lang="nl-NL" dirty="0">
                <a:ea typeface="MS PGothic" charset="0"/>
              </a:rPr>
              <a:t> of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TFR is </a:t>
            </a:r>
            <a:r>
              <a:rPr lang="nl-NL" dirty="0" err="1">
                <a:ea typeface="MS PGothic" charset="0"/>
              </a:rPr>
              <a:t>then</a:t>
            </a:r>
            <a:r>
              <a:rPr lang="nl-NL" dirty="0">
                <a:ea typeface="MS PGothic" charset="0"/>
              </a:rPr>
              <a:t> a </a:t>
            </a:r>
            <a:r>
              <a:rPr lang="nl-NL" dirty="0" err="1">
                <a:ea typeface="MS PGothic" charset="0"/>
              </a:rPr>
              <a:t>little</a:t>
            </a:r>
            <a:r>
              <a:rPr lang="nl-NL" dirty="0">
                <a:ea typeface="MS PGothic" charset="0"/>
              </a:rPr>
              <a:t> different </a:t>
            </a:r>
            <a:r>
              <a:rPr lang="nl-NL" dirty="0" err="1">
                <a:ea typeface="MS PGothic" charset="0"/>
              </a:rPr>
              <a:t>from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just</a:t>
            </a:r>
            <a:r>
              <a:rPr lang="nl-NL" dirty="0">
                <a:ea typeface="MS PGothic" charset="0"/>
              </a:rPr>
              <a:t> a </a:t>
            </a:r>
            <a:r>
              <a:rPr lang="nl-NL" dirty="0" err="1">
                <a:ea typeface="MS PGothic" charset="0"/>
              </a:rPr>
              <a:t>spectral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representation</a:t>
            </a:r>
            <a:endParaRPr lang="nl-NL" dirty="0">
              <a:ea typeface="MS PGothic" charset="0"/>
            </a:endParaRPr>
          </a:p>
          <a:p>
            <a:pPr lvl="1"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instead</a:t>
            </a:r>
            <a:r>
              <a:rPr lang="nl-NL" dirty="0">
                <a:ea typeface="MS PGothic" charset="0"/>
              </a:rPr>
              <a:t> of </a:t>
            </a:r>
            <a:r>
              <a:rPr lang="nl-NL" dirty="0" err="1">
                <a:ea typeface="MS PGothic" charset="0"/>
              </a:rPr>
              <a:t>representing</a:t>
            </a:r>
            <a:r>
              <a:rPr lang="nl-NL" dirty="0">
                <a:ea typeface="MS PGothic" charset="0"/>
              </a:rPr>
              <a:t> power as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vertical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axis</a:t>
            </a:r>
            <a:r>
              <a:rPr lang="nl-NL" dirty="0">
                <a:ea typeface="MS PGothic" charset="0"/>
              </a:rPr>
              <a:t>, </a:t>
            </a:r>
            <a:r>
              <a:rPr lang="nl-NL" dirty="0" err="1">
                <a:ea typeface="MS PGothic" charset="0"/>
              </a:rPr>
              <a:t>and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frequency</a:t>
            </a:r>
            <a:r>
              <a:rPr lang="nl-NL" dirty="0">
                <a:ea typeface="MS PGothic" charset="0"/>
              </a:rPr>
              <a:t> as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horizontal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axis</a:t>
            </a:r>
            <a:endParaRPr lang="nl-NL" dirty="0">
              <a:ea typeface="MS PGothic" charset="0"/>
            </a:endParaRPr>
          </a:p>
          <a:p>
            <a:pPr lvl="1"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we </a:t>
            </a:r>
            <a:r>
              <a:rPr lang="nl-NL" dirty="0" err="1">
                <a:ea typeface="MS PGothic" charset="0"/>
              </a:rPr>
              <a:t>represent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frequency</a:t>
            </a:r>
            <a:r>
              <a:rPr lang="nl-NL" dirty="0">
                <a:ea typeface="MS PGothic" charset="0"/>
              </a:rPr>
              <a:t> – </a:t>
            </a:r>
            <a:r>
              <a:rPr lang="nl-NL" dirty="0" err="1">
                <a:ea typeface="MS PGothic" charset="0"/>
              </a:rPr>
              <a:t>vertical</a:t>
            </a:r>
            <a:r>
              <a:rPr lang="nl-NL" dirty="0">
                <a:ea typeface="MS PGothic" charset="0"/>
              </a:rPr>
              <a:t> time; time = </a:t>
            </a:r>
            <a:r>
              <a:rPr lang="nl-NL" dirty="0" err="1">
                <a:ea typeface="MS PGothic" charset="0"/>
              </a:rPr>
              <a:t>horizontal</a:t>
            </a:r>
            <a:r>
              <a:rPr lang="nl-NL" dirty="0">
                <a:ea typeface="MS PGothic" charset="0"/>
              </a:rPr>
              <a:t>; power =  colour</a:t>
            </a:r>
          </a:p>
          <a:p>
            <a:pPr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So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here</a:t>
            </a:r>
            <a:r>
              <a:rPr lang="nl-NL" dirty="0">
                <a:ea typeface="MS PGothic" charset="0"/>
              </a:rPr>
              <a:t>, as we move </a:t>
            </a:r>
            <a:r>
              <a:rPr lang="nl-NL" dirty="0" err="1">
                <a:ea typeface="MS PGothic" charset="0"/>
              </a:rPr>
              <a:t>along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signal</a:t>
            </a:r>
            <a:r>
              <a:rPr lang="nl-NL" dirty="0">
                <a:ea typeface="MS PGothic" charset="0"/>
              </a:rPr>
              <a:t>, we </a:t>
            </a:r>
            <a:r>
              <a:rPr lang="nl-NL" dirty="0" err="1">
                <a:ea typeface="MS PGothic" charset="0"/>
              </a:rPr>
              <a:t>can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see</a:t>
            </a:r>
            <a:r>
              <a:rPr lang="nl-NL" dirty="0">
                <a:ea typeface="MS PGothic" charset="0"/>
              </a:rPr>
              <a:t> in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TFR </a:t>
            </a:r>
            <a:r>
              <a:rPr lang="nl-NL" dirty="0" err="1">
                <a:ea typeface="MS PGothic" charset="0"/>
              </a:rPr>
              <a:t>that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there</a:t>
            </a:r>
            <a:r>
              <a:rPr lang="nl-NL" dirty="0">
                <a:ea typeface="MS PGothic" charset="0"/>
              </a:rPr>
              <a:t> is </a:t>
            </a:r>
            <a:r>
              <a:rPr lang="nl-NL" dirty="0" err="1">
                <a:ea typeface="MS PGothic" charset="0"/>
              </a:rPr>
              <a:t>an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increase</a:t>
            </a:r>
            <a:r>
              <a:rPr lang="nl-NL" dirty="0">
                <a:ea typeface="MS PGothic" charset="0"/>
              </a:rPr>
              <a:t> in power (Amp^2) in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middle</a:t>
            </a:r>
            <a:r>
              <a:rPr lang="nl-NL" dirty="0">
                <a:ea typeface="MS PGothic" charset="0"/>
              </a:rPr>
              <a:t> of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signal</a:t>
            </a:r>
            <a:r>
              <a:rPr lang="nl-NL" dirty="0">
                <a:ea typeface="MS PGothic" charset="0"/>
              </a:rPr>
              <a:t> – </a:t>
            </a:r>
            <a:r>
              <a:rPr lang="nl-NL" dirty="0" err="1">
                <a:ea typeface="MS PGothic" charset="0"/>
              </a:rPr>
              <a:t>constrained</a:t>
            </a:r>
            <a:r>
              <a:rPr lang="nl-NL" dirty="0">
                <a:ea typeface="MS PGothic" charset="0"/>
              </a:rPr>
              <a:t> at a </a:t>
            </a:r>
            <a:r>
              <a:rPr lang="nl-NL" dirty="0" err="1">
                <a:ea typeface="MS PGothic" charset="0"/>
              </a:rPr>
              <a:t>certain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freq</a:t>
            </a:r>
            <a:r>
              <a:rPr lang="nl-NL" dirty="0">
                <a:ea typeface="MS PGothic" charset="0"/>
              </a:rPr>
              <a:t> range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629F0-B4D6-4939-9801-F8621B100388}" type="slidenum">
              <a:rPr lang="de-CH" altLang="de-DE" smtClean="0"/>
              <a:pPr/>
              <a:t>4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1399381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dirty="0">
                <a:ea typeface="MS PGothic" charset="0"/>
              </a:rPr>
              <a:t>Erts </a:t>
            </a:r>
            <a:r>
              <a:rPr lang="nl-NL" dirty="0" err="1">
                <a:ea typeface="MS PGothic" charset="0"/>
              </a:rPr>
              <a:t>wenn</a:t>
            </a:r>
            <a:r>
              <a:rPr lang="nl-NL" dirty="0">
                <a:ea typeface="MS PGothic" charset="0"/>
              </a:rPr>
              <a:t> Daten </a:t>
            </a:r>
            <a:r>
              <a:rPr lang="nl-NL" dirty="0" err="1">
                <a:ea typeface="MS PGothic" charset="0"/>
              </a:rPr>
              <a:t>komplett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isn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Fenster</a:t>
            </a:r>
            <a:r>
              <a:rPr lang="nl-NL" dirty="0">
                <a:ea typeface="MS PGothic" charset="0"/>
              </a:rPr>
              <a:t> passen,</a:t>
            </a:r>
            <a:r>
              <a:rPr lang="nl-NL" baseline="0" dirty="0">
                <a:ea typeface="MS PGothic" charset="0"/>
              </a:rPr>
              <a:t> </a:t>
            </a:r>
            <a:r>
              <a:rPr lang="nl-NL" baseline="0" dirty="0" err="1">
                <a:ea typeface="MS PGothic" charset="0"/>
              </a:rPr>
              <a:t>wird</a:t>
            </a:r>
            <a:r>
              <a:rPr lang="nl-NL" baseline="0" dirty="0">
                <a:ea typeface="MS PGothic" charset="0"/>
              </a:rPr>
              <a:t> </a:t>
            </a:r>
            <a:r>
              <a:rPr lang="nl-NL" baseline="0" dirty="0" err="1">
                <a:ea typeface="MS PGothic" charset="0"/>
              </a:rPr>
              <a:t>eine</a:t>
            </a:r>
            <a:r>
              <a:rPr lang="nl-NL" baseline="0" dirty="0">
                <a:ea typeface="MS PGothic" charset="0"/>
              </a:rPr>
              <a:t> FFT </a:t>
            </a:r>
            <a:r>
              <a:rPr lang="nl-NL" baseline="0" dirty="0" err="1">
                <a:ea typeface="MS PGothic" charset="0"/>
              </a:rPr>
              <a:t>berechnet</a:t>
            </a:r>
            <a:r>
              <a:rPr lang="nl-NL" baseline="0" dirty="0">
                <a:ea typeface="MS PGothic" charset="0"/>
              </a:rPr>
              <a:t> (power is colour-</a:t>
            </a:r>
            <a:r>
              <a:rPr lang="nl-NL" baseline="0" dirty="0" err="1">
                <a:ea typeface="MS PGothic" charset="0"/>
              </a:rPr>
              <a:t>coded</a:t>
            </a:r>
            <a:r>
              <a:rPr lang="nl-NL" baseline="0" dirty="0">
                <a:ea typeface="MS PGothic" charset="0"/>
              </a:rPr>
              <a:t>)</a:t>
            </a:r>
            <a:endParaRPr lang="nl-NL" dirty="0">
              <a:ea typeface="MS PGothic" charset="0"/>
            </a:endParaRPr>
          </a:p>
          <a:p>
            <a:pPr eaLnBrk="1" hangingPunct="1"/>
            <a:endParaRPr lang="nl-NL" dirty="0">
              <a:ea typeface="MS PGothic" charset="0"/>
            </a:endParaRPr>
          </a:p>
          <a:p>
            <a:pPr eaLnBrk="1" hangingPunct="1"/>
            <a:endParaRPr lang="nl-NL" dirty="0">
              <a:ea typeface="MS PGothic" charset="0"/>
            </a:endParaRPr>
          </a:p>
          <a:p>
            <a:pPr eaLnBrk="1" hangingPunct="1"/>
            <a:endParaRPr lang="nl-NL" dirty="0">
              <a:ea typeface="MS PGothic" charset="0"/>
            </a:endParaRPr>
          </a:p>
          <a:p>
            <a:pPr eaLnBrk="1" hangingPunct="1"/>
            <a:r>
              <a:rPr lang="nl-NL" dirty="0">
                <a:ea typeface="MS PGothic" charset="0"/>
              </a:rPr>
              <a:t>Concept:</a:t>
            </a:r>
          </a:p>
          <a:p>
            <a:pPr eaLnBrk="1" hangingPunct="1"/>
            <a:endParaRPr lang="nl-NL" dirty="0">
              <a:ea typeface="MS PGothic" charset="0"/>
            </a:endParaRPr>
          </a:p>
          <a:p>
            <a:pPr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Here</a:t>
            </a:r>
            <a:r>
              <a:rPr lang="nl-NL" dirty="0">
                <a:ea typeface="MS PGothic" charset="0"/>
              </a:rPr>
              <a:t> is a </a:t>
            </a:r>
            <a:r>
              <a:rPr lang="nl-NL" dirty="0" err="1">
                <a:ea typeface="MS PGothic" charset="0"/>
              </a:rPr>
              <a:t>signal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that</a:t>
            </a:r>
            <a:r>
              <a:rPr lang="nl-NL" dirty="0">
                <a:ea typeface="MS PGothic" charset="0"/>
              </a:rPr>
              <a:t> is </a:t>
            </a:r>
            <a:r>
              <a:rPr lang="nl-NL" dirty="0" err="1">
                <a:ea typeface="MS PGothic" charset="0"/>
              </a:rPr>
              <a:t>not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stationary</a:t>
            </a:r>
            <a:r>
              <a:rPr lang="nl-NL" dirty="0">
                <a:ea typeface="MS PGothic" charset="0"/>
              </a:rPr>
              <a:t> over time,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amplitude changes over time</a:t>
            </a:r>
          </a:p>
          <a:p>
            <a:pPr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Cut </a:t>
            </a:r>
            <a:r>
              <a:rPr lang="nl-NL" dirty="0" err="1">
                <a:ea typeface="MS PGothic" charset="0"/>
              </a:rPr>
              <a:t>signal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into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snippet</a:t>
            </a:r>
            <a:endParaRPr lang="nl-NL" dirty="0">
              <a:ea typeface="MS PGothic" charset="0"/>
            </a:endParaRPr>
          </a:p>
          <a:p>
            <a:pPr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compute</a:t>
            </a:r>
            <a:r>
              <a:rPr lang="nl-NL" dirty="0">
                <a:ea typeface="MS PGothic" charset="0"/>
              </a:rPr>
              <a:t> power spectrum as a </a:t>
            </a:r>
            <a:r>
              <a:rPr lang="nl-NL" dirty="0" err="1">
                <a:ea typeface="MS PGothic" charset="0"/>
              </a:rPr>
              <a:t>function</a:t>
            </a:r>
            <a:r>
              <a:rPr lang="nl-NL" dirty="0">
                <a:ea typeface="MS PGothic" charset="0"/>
              </a:rPr>
              <a:t> of </a:t>
            </a:r>
            <a:r>
              <a:rPr lang="nl-NL" dirty="0" err="1">
                <a:ea typeface="MS PGothic" charset="0"/>
              </a:rPr>
              <a:t>frequency</a:t>
            </a:r>
            <a:r>
              <a:rPr lang="nl-NL" dirty="0">
                <a:ea typeface="MS PGothic" charset="0"/>
              </a:rPr>
              <a:t>, over time</a:t>
            </a:r>
          </a:p>
          <a:p>
            <a:pPr eaLnBrk="1" hangingPunct="1">
              <a:buFontTx/>
              <a:buChar char="•"/>
            </a:pPr>
            <a:r>
              <a:rPr lang="nl-NL" dirty="0" err="1">
                <a:ea typeface="MS PGothic" charset="0"/>
              </a:rPr>
              <a:t>compute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Spectral</a:t>
            </a:r>
            <a:r>
              <a:rPr lang="nl-NL" dirty="0">
                <a:ea typeface="MS PGothic" charset="0"/>
              </a:rPr>
              <a:t> Analysis </a:t>
            </a:r>
            <a:r>
              <a:rPr lang="nl-NL" dirty="0" err="1">
                <a:ea typeface="MS PGothic" charset="0"/>
              </a:rPr>
              <a:t>for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each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snippet</a:t>
            </a:r>
            <a:r>
              <a:rPr lang="nl-NL" dirty="0">
                <a:ea typeface="MS PGothic" charset="0"/>
              </a:rPr>
              <a:t>, over time</a:t>
            </a:r>
          </a:p>
          <a:p>
            <a:pPr eaLnBrk="1" hangingPunct="1"/>
            <a:endParaRPr lang="nl-NL" dirty="0">
              <a:ea typeface="MS PGothic" charset="0"/>
            </a:endParaRPr>
          </a:p>
          <a:p>
            <a:pPr eaLnBrk="1" hangingPunct="1"/>
            <a:r>
              <a:rPr lang="nl-NL" dirty="0">
                <a:ea typeface="MS PGothic" charset="0"/>
              </a:rPr>
              <a:t>**</a:t>
            </a:r>
            <a:r>
              <a:rPr lang="nl-NL" dirty="0" err="1">
                <a:ea typeface="MS PGothic" charset="0"/>
              </a:rPr>
              <a:t>window</a:t>
            </a:r>
            <a:r>
              <a:rPr lang="nl-NL" dirty="0">
                <a:ea typeface="MS PGothic" charset="0"/>
              </a:rPr>
              <a:t> must </a:t>
            </a:r>
            <a:r>
              <a:rPr lang="nl-NL" dirty="0" err="1">
                <a:ea typeface="MS PGothic" charset="0"/>
              </a:rPr>
              <a:t>be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filled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completed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with</a:t>
            </a:r>
            <a:r>
              <a:rPr lang="nl-NL" dirty="0">
                <a:ea typeface="MS PGothic" charset="0"/>
              </a:rPr>
              <a:t> data, in order </a:t>
            </a:r>
            <a:r>
              <a:rPr lang="nl-NL" dirty="0" err="1">
                <a:ea typeface="MS PGothic" charset="0"/>
              </a:rPr>
              <a:t>to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compute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spectrum</a:t>
            </a:r>
          </a:p>
          <a:p>
            <a:pPr eaLnBrk="1" hangingPunct="1"/>
            <a:endParaRPr lang="nl-NL" dirty="0">
              <a:ea typeface="MS PGothic" charset="0"/>
            </a:endParaRPr>
          </a:p>
          <a:p>
            <a:pPr eaLnBrk="1" hangingPunct="1">
              <a:buFontTx/>
              <a:buChar char="-"/>
            </a:pPr>
            <a:r>
              <a:rPr lang="nl-NL" dirty="0" err="1">
                <a:ea typeface="MS PGothic" charset="0"/>
              </a:rPr>
              <a:t>Rather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than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explain</a:t>
            </a:r>
            <a:r>
              <a:rPr lang="nl-NL" dirty="0">
                <a:ea typeface="MS PGothic" charset="0"/>
              </a:rPr>
              <a:t> power as a line, colour code power as a </a:t>
            </a:r>
            <a:r>
              <a:rPr lang="nl-NL" dirty="0" err="1">
                <a:ea typeface="MS PGothic" charset="0"/>
              </a:rPr>
              <a:t>functoin</a:t>
            </a:r>
            <a:r>
              <a:rPr lang="nl-NL" dirty="0">
                <a:ea typeface="MS PGothic" charset="0"/>
              </a:rPr>
              <a:t> of </a:t>
            </a:r>
            <a:r>
              <a:rPr lang="nl-NL" dirty="0" err="1">
                <a:ea typeface="MS PGothic" charset="0"/>
              </a:rPr>
              <a:t>frequency</a:t>
            </a:r>
            <a:r>
              <a:rPr lang="nl-NL" dirty="0">
                <a:ea typeface="MS PGothic" charset="0"/>
              </a:rPr>
              <a:t> on y-</a:t>
            </a:r>
            <a:r>
              <a:rPr lang="nl-NL" dirty="0" err="1">
                <a:ea typeface="MS PGothic" charset="0"/>
              </a:rPr>
              <a:t>axis</a:t>
            </a:r>
            <a:r>
              <a:rPr lang="nl-NL" dirty="0">
                <a:ea typeface="MS PGothic" charset="0"/>
              </a:rPr>
              <a:t>, time on x-</a:t>
            </a:r>
            <a:r>
              <a:rPr lang="nl-NL" dirty="0" err="1">
                <a:ea typeface="MS PGothic" charset="0"/>
              </a:rPr>
              <a:t>axis</a:t>
            </a:r>
            <a:endParaRPr lang="nl-NL" dirty="0">
              <a:ea typeface="MS PGothic" charset="0"/>
            </a:endParaRPr>
          </a:p>
          <a:p>
            <a:pPr eaLnBrk="1" hangingPunct="1">
              <a:buFontTx/>
              <a:buChar char="-"/>
            </a:pPr>
            <a:endParaRPr lang="nl-NL" dirty="0">
              <a:ea typeface="MS PGothic" charset="0"/>
            </a:endParaRPr>
          </a:p>
          <a:p>
            <a:pPr eaLnBrk="1" hangingPunct="1">
              <a:buFontTx/>
              <a:buChar char="-"/>
            </a:pPr>
            <a:r>
              <a:rPr lang="nl-NL" dirty="0">
                <a:ea typeface="MS PGothic" charset="0"/>
              </a:rPr>
              <a:t>- move on -&gt; get TFR</a:t>
            </a:r>
          </a:p>
          <a:p>
            <a:pPr eaLnBrk="1" hangingPunct="1">
              <a:buFontTx/>
              <a:buChar char="-"/>
            </a:pPr>
            <a:endParaRPr lang="nl-NL" dirty="0">
              <a:ea typeface="MS PGothic" charset="0"/>
            </a:endParaRPr>
          </a:p>
          <a:p>
            <a:pPr eaLnBrk="1" hangingPunct="1">
              <a:buFontTx/>
              <a:buChar char="-"/>
            </a:pPr>
            <a:r>
              <a:rPr lang="nl-NL" dirty="0" err="1">
                <a:ea typeface="MS PGothic" charset="0"/>
              </a:rPr>
              <a:t>Highest</a:t>
            </a:r>
            <a:r>
              <a:rPr lang="nl-NL" dirty="0">
                <a:ea typeface="MS PGothic" charset="0"/>
              </a:rPr>
              <a:t> amplitude </a:t>
            </a:r>
            <a:r>
              <a:rPr lang="nl-NL" dirty="0" err="1">
                <a:ea typeface="MS PGothic" charset="0"/>
              </a:rPr>
              <a:t>oscillation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constrained</a:t>
            </a:r>
            <a:r>
              <a:rPr lang="nl-NL" dirty="0">
                <a:ea typeface="MS PGothic" charset="0"/>
              </a:rPr>
              <a:t> in a </a:t>
            </a:r>
            <a:r>
              <a:rPr lang="nl-NL" dirty="0" err="1">
                <a:ea typeface="MS PGothic" charset="0"/>
              </a:rPr>
              <a:t>particular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frequency</a:t>
            </a:r>
            <a:endParaRPr lang="nl-NL" dirty="0">
              <a:ea typeface="MS PGothic" charset="0"/>
            </a:endParaRPr>
          </a:p>
          <a:p>
            <a:pPr eaLnBrk="1" hangingPunct="1">
              <a:buFontTx/>
              <a:buChar char="•"/>
            </a:pPr>
            <a:endParaRPr lang="nl-NL" dirty="0">
              <a:ea typeface="MS PGothic" charset="0"/>
            </a:endParaRPr>
          </a:p>
          <a:p>
            <a:pPr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Take a </a:t>
            </a:r>
            <a:r>
              <a:rPr lang="nl-NL" dirty="0" err="1">
                <a:ea typeface="MS PGothic" charset="0"/>
              </a:rPr>
              <a:t>snippet</a:t>
            </a:r>
            <a:r>
              <a:rPr lang="nl-NL" dirty="0">
                <a:ea typeface="MS PGothic" charset="0"/>
              </a:rPr>
              <a:t> of </a:t>
            </a:r>
            <a:r>
              <a:rPr lang="nl-NL" dirty="0" err="1">
                <a:ea typeface="MS PGothic" charset="0"/>
              </a:rPr>
              <a:t>our</a:t>
            </a:r>
            <a:r>
              <a:rPr lang="nl-NL" dirty="0">
                <a:ea typeface="MS PGothic" charset="0"/>
              </a:rPr>
              <a:t> data, </a:t>
            </a:r>
            <a:r>
              <a:rPr lang="nl-NL" dirty="0" err="1">
                <a:ea typeface="MS PGothic" charset="0"/>
              </a:rPr>
              <a:t>snippet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defined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by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toi</a:t>
            </a:r>
            <a:endParaRPr lang="nl-NL" dirty="0">
              <a:ea typeface="MS PGothic" charset="0"/>
            </a:endParaRPr>
          </a:p>
          <a:p>
            <a:pPr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apply</a:t>
            </a:r>
            <a:r>
              <a:rPr lang="nl-NL" dirty="0">
                <a:ea typeface="MS PGothic" charset="0"/>
              </a:rPr>
              <a:t> a DFT (discrete </a:t>
            </a:r>
            <a:r>
              <a:rPr lang="nl-NL" dirty="0" err="1">
                <a:ea typeface="MS PGothic" charset="0"/>
              </a:rPr>
              <a:t>fourier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transform</a:t>
            </a:r>
            <a:r>
              <a:rPr lang="nl-NL" dirty="0">
                <a:ea typeface="MS PGothic" charset="0"/>
              </a:rPr>
              <a:t>) </a:t>
            </a:r>
            <a:r>
              <a:rPr lang="nl-NL" dirty="0" err="1">
                <a:ea typeface="MS PGothic" charset="0"/>
              </a:rPr>
              <a:t>to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compute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spectrum, as a </a:t>
            </a:r>
            <a:r>
              <a:rPr lang="nl-NL" dirty="0" err="1">
                <a:ea typeface="MS PGothic" charset="0"/>
              </a:rPr>
              <a:t>function</a:t>
            </a:r>
            <a:r>
              <a:rPr lang="nl-NL" dirty="0">
                <a:ea typeface="MS PGothic" charset="0"/>
              </a:rPr>
              <a:t> of </a:t>
            </a:r>
            <a:r>
              <a:rPr lang="nl-NL" dirty="0" err="1">
                <a:ea typeface="MS PGothic" charset="0"/>
              </a:rPr>
              <a:t>frequency</a:t>
            </a:r>
            <a:r>
              <a:rPr lang="nl-NL" dirty="0">
                <a:ea typeface="MS PGothic" charset="0"/>
              </a:rPr>
              <a:t> </a:t>
            </a:r>
          </a:p>
          <a:p>
            <a:pPr lvl="1"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we </a:t>
            </a:r>
            <a:r>
              <a:rPr lang="nl-NL" dirty="0" err="1">
                <a:ea typeface="MS PGothic" charset="0"/>
              </a:rPr>
              <a:t>then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proceed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to</a:t>
            </a:r>
            <a:r>
              <a:rPr lang="nl-NL" dirty="0">
                <a:ea typeface="MS PGothic" charset="0"/>
              </a:rPr>
              <a:t> do </a:t>
            </a:r>
            <a:r>
              <a:rPr lang="nl-NL" dirty="0" err="1">
                <a:ea typeface="MS PGothic" charset="0"/>
              </a:rPr>
              <a:t>this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for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each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snippet</a:t>
            </a:r>
            <a:r>
              <a:rPr lang="nl-NL" dirty="0">
                <a:ea typeface="MS PGothic" charset="0"/>
              </a:rPr>
              <a:t>, </a:t>
            </a:r>
            <a:r>
              <a:rPr lang="nl-NL" dirty="0" err="1">
                <a:ea typeface="MS PGothic" charset="0"/>
              </a:rPr>
              <a:t>so</a:t>
            </a:r>
            <a:r>
              <a:rPr lang="nl-NL" dirty="0">
                <a:ea typeface="MS PGothic" charset="0"/>
              </a:rPr>
              <a:t> we are sliding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time </a:t>
            </a:r>
            <a:r>
              <a:rPr lang="nl-NL" dirty="0" err="1">
                <a:ea typeface="MS PGothic" charset="0"/>
              </a:rPr>
              <a:t>window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across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entire</a:t>
            </a:r>
            <a:r>
              <a:rPr lang="nl-NL" dirty="0">
                <a:ea typeface="MS PGothic" charset="0"/>
              </a:rPr>
              <a:t> time range</a:t>
            </a:r>
          </a:p>
          <a:p>
            <a:pPr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The </a:t>
            </a:r>
            <a:r>
              <a:rPr lang="nl-NL" dirty="0" err="1">
                <a:ea typeface="MS PGothic" charset="0"/>
              </a:rPr>
              <a:t>representation</a:t>
            </a:r>
            <a:r>
              <a:rPr lang="nl-NL" dirty="0">
                <a:ea typeface="MS PGothic" charset="0"/>
              </a:rPr>
              <a:t> of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TFR is </a:t>
            </a:r>
            <a:r>
              <a:rPr lang="nl-NL" dirty="0" err="1">
                <a:ea typeface="MS PGothic" charset="0"/>
              </a:rPr>
              <a:t>then</a:t>
            </a:r>
            <a:r>
              <a:rPr lang="nl-NL" dirty="0">
                <a:ea typeface="MS PGothic" charset="0"/>
              </a:rPr>
              <a:t> a </a:t>
            </a:r>
            <a:r>
              <a:rPr lang="nl-NL" dirty="0" err="1">
                <a:ea typeface="MS PGothic" charset="0"/>
              </a:rPr>
              <a:t>little</a:t>
            </a:r>
            <a:r>
              <a:rPr lang="nl-NL" dirty="0">
                <a:ea typeface="MS PGothic" charset="0"/>
              </a:rPr>
              <a:t> different </a:t>
            </a:r>
            <a:r>
              <a:rPr lang="nl-NL" dirty="0" err="1">
                <a:ea typeface="MS PGothic" charset="0"/>
              </a:rPr>
              <a:t>from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just</a:t>
            </a:r>
            <a:r>
              <a:rPr lang="nl-NL" dirty="0">
                <a:ea typeface="MS PGothic" charset="0"/>
              </a:rPr>
              <a:t> a </a:t>
            </a:r>
            <a:r>
              <a:rPr lang="nl-NL" dirty="0" err="1">
                <a:ea typeface="MS PGothic" charset="0"/>
              </a:rPr>
              <a:t>spectral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representation</a:t>
            </a:r>
            <a:endParaRPr lang="nl-NL" dirty="0">
              <a:ea typeface="MS PGothic" charset="0"/>
            </a:endParaRPr>
          </a:p>
          <a:p>
            <a:pPr lvl="1"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instead</a:t>
            </a:r>
            <a:r>
              <a:rPr lang="nl-NL" dirty="0">
                <a:ea typeface="MS PGothic" charset="0"/>
              </a:rPr>
              <a:t> of </a:t>
            </a:r>
            <a:r>
              <a:rPr lang="nl-NL" dirty="0" err="1">
                <a:ea typeface="MS PGothic" charset="0"/>
              </a:rPr>
              <a:t>representing</a:t>
            </a:r>
            <a:r>
              <a:rPr lang="nl-NL" dirty="0">
                <a:ea typeface="MS PGothic" charset="0"/>
              </a:rPr>
              <a:t> power as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vertical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axis</a:t>
            </a:r>
            <a:r>
              <a:rPr lang="nl-NL" dirty="0">
                <a:ea typeface="MS PGothic" charset="0"/>
              </a:rPr>
              <a:t>, </a:t>
            </a:r>
            <a:r>
              <a:rPr lang="nl-NL" dirty="0" err="1">
                <a:ea typeface="MS PGothic" charset="0"/>
              </a:rPr>
              <a:t>and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frequency</a:t>
            </a:r>
            <a:r>
              <a:rPr lang="nl-NL" dirty="0">
                <a:ea typeface="MS PGothic" charset="0"/>
              </a:rPr>
              <a:t> as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horizontal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axis</a:t>
            </a:r>
            <a:endParaRPr lang="nl-NL" dirty="0">
              <a:ea typeface="MS PGothic" charset="0"/>
            </a:endParaRPr>
          </a:p>
          <a:p>
            <a:pPr lvl="1"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we </a:t>
            </a:r>
            <a:r>
              <a:rPr lang="nl-NL" dirty="0" err="1">
                <a:ea typeface="MS PGothic" charset="0"/>
              </a:rPr>
              <a:t>represent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frequency</a:t>
            </a:r>
            <a:r>
              <a:rPr lang="nl-NL" dirty="0">
                <a:ea typeface="MS PGothic" charset="0"/>
              </a:rPr>
              <a:t> – </a:t>
            </a:r>
            <a:r>
              <a:rPr lang="nl-NL" dirty="0" err="1">
                <a:ea typeface="MS PGothic" charset="0"/>
              </a:rPr>
              <a:t>vertical</a:t>
            </a:r>
            <a:r>
              <a:rPr lang="nl-NL" dirty="0">
                <a:ea typeface="MS PGothic" charset="0"/>
              </a:rPr>
              <a:t> time; time = </a:t>
            </a:r>
            <a:r>
              <a:rPr lang="nl-NL" dirty="0" err="1">
                <a:ea typeface="MS PGothic" charset="0"/>
              </a:rPr>
              <a:t>horizontal</a:t>
            </a:r>
            <a:r>
              <a:rPr lang="nl-NL" dirty="0">
                <a:ea typeface="MS PGothic" charset="0"/>
              </a:rPr>
              <a:t>; power =  colour</a:t>
            </a:r>
          </a:p>
          <a:p>
            <a:pPr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So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here</a:t>
            </a:r>
            <a:r>
              <a:rPr lang="nl-NL" dirty="0">
                <a:ea typeface="MS PGothic" charset="0"/>
              </a:rPr>
              <a:t>, as we move </a:t>
            </a:r>
            <a:r>
              <a:rPr lang="nl-NL" dirty="0" err="1">
                <a:ea typeface="MS PGothic" charset="0"/>
              </a:rPr>
              <a:t>along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signal</a:t>
            </a:r>
            <a:r>
              <a:rPr lang="nl-NL" dirty="0">
                <a:ea typeface="MS PGothic" charset="0"/>
              </a:rPr>
              <a:t>, we </a:t>
            </a:r>
            <a:r>
              <a:rPr lang="nl-NL" dirty="0" err="1">
                <a:ea typeface="MS PGothic" charset="0"/>
              </a:rPr>
              <a:t>can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see</a:t>
            </a:r>
            <a:r>
              <a:rPr lang="nl-NL" dirty="0">
                <a:ea typeface="MS PGothic" charset="0"/>
              </a:rPr>
              <a:t> in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TFR </a:t>
            </a:r>
            <a:r>
              <a:rPr lang="nl-NL" dirty="0" err="1">
                <a:ea typeface="MS PGothic" charset="0"/>
              </a:rPr>
              <a:t>that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there</a:t>
            </a:r>
            <a:r>
              <a:rPr lang="nl-NL" dirty="0">
                <a:ea typeface="MS PGothic" charset="0"/>
              </a:rPr>
              <a:t> is </a:t>
            </a:r>
            <a:r>
              <a:rPr lang="nl-NL" dirty="0" err="1">
                <a:ea typeface="MS PGothic" charset="0"/>
              </a:rPr>
              <a:t>an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increase</a:t>
            </a:r>
            <a:r>
              <a:rPr lang="nl-NL" dirty="0">
                <a:ea typeface="MS PGothic" charset="0"/>
              </a:rPr>
              <a:t> in power (Amp^2) in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middle</a:t>
            </a:r>
            <a:r>
              <a:rPr lang="nl-NL" dirty="0">
                <a:ea typeface="MS PGothic" charset="0"/>
              </a:rPr>
              <a:t> of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signal</a:t>
            </a:r>
            <a:r>
              <a:rPr lang="nl-NL" dirty="0">
                <a:ea typeface="MS PGothic" charset="0"/>
              </a:rPr>
              <a:t> – </a:t>
            </a:r>
            <a:r>
              <a:rPr lang="nl-NL" dirty="0" err="1">
                <a:ea typeface="MS PGothic" charset="0"/>
              </a:rPr>
              <a:t>constrained</a:t>
            </a:r>
            <a:r>
              <a:rPr lang="nl-NL" dirty="0">
                <a:ea typeface="MS PGothic" charset="0"/>
              </a:rPr>
              <a:t> at a </a:t>
            </a:r>
            <a:r>
              <a:rPr lang="nl-NL" dirty="0" err="1">
                <a:ea typeface="MS PGothic" charset="0"/>
              </a:rPr>
              <a:t>certain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freq</a:t>
            </a:r>
            <a:r>
              <a:rPr lang="nl-NL">
                <a:ea typeface="MS PGothic" charset="0"/>
              </a:rPr>
              <a:t> range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629F0-B4D6-4939-9801-F8621B100388}" type="slidenum">
              <a:rPr lang="de-CH" altLang="de-DE" smtClean="0"/>
              <a:pPr/>
              <a:t>5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901727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dirty="0">
                <a:ea typeface="MS PGothic" charset="0"/>
              </a:rPr>
              <a:t>Erts </a:t>
            </a:r>
            <a:r>
              <a:rPr lang="nl-NL" dirty="0" err="1">
                <a:ea typeface="MS PGothic" charset="0"/>
              </a:rPr>
              <a:t>wenn</a:t>
            </a:r>
            <a:r>
              <a:rPr lang="nl-NL" dirty="0">
                <a:ea typeface="MS PGothic" charset="0"/>
              </a:rPr>
              <a:t> Daten </a:t>
            </a:r>
            <a:r>
              <a:rPr lang="nl-NL" dirty="0" err="1">
                <a:ea typeface="MS PGothic" charset="0"/>
              </a:rPr>
              <a:t>komplett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isn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Fenster</a:t>
            </a:r>
            <a:r>
              <a:rPr lang="nl-NL" dirty="0">
                <a:ea typeface="MS PGothic" charset="0"/>
              </a:rPr>
              <a:t> passen,</a:t>
            </a:r>
            <a:r>
              <a:rPr lang="nl-NL" baseline="0" dirty="0">
                <a:ea typeface="MS PGothic" charset="0"/>
              </a:rPr>
              <a:t> </a:t>
            </a:r>
            <a:r>
              <a:rPr lang="nl-NL" baseline="0" dirty="0" err="1">
                <a:ea typeface="MS PGothic" charset="0"/>
              </a:rPr>
              <a:t>wird</a:t>
            </a:r>
            <a:r>
              <a:rPr lang="nl-NL" baseline="0" dirty="0">
                <a:ea typeface="MS PGothic" charset="0"/>
              </a:rPr>
              <a:t> </a:t>
            </a:r>
            <a:r>
              <a:rPr lang="nl-NL" baseline="0" dirty="0" err="1">
                <a:ea typeface="MS PGothic" charset="0"/>
              </a:rPr>
              <a:t>eine</a:t>
            </a:r>
            <a:r>
              <a:rPr lang="nl-NL" baseline="0" dirty="0">
                <a:ea typeface="MS PGothic" charset="0"/>
              </a:rPr>
              <a:t> FFT </a:t>
            </a:r>
            <a:r>
              <a:rPr lang="nl-NL" baseline="0" dirty="0" err="1">
                <a:ea typeface="MS PGothic" charset="0"/>
              </a:rPr>
              <a:t>berechnet</a:t>
            </a:r>
            <a:r>
              <a:rPr lang="nl-NL" baseline="0" dirty="0">
                <a:ea typeface="MS PGothic" charset="0"/>
              </a:rPr>
              <a:t> (power is colour-</a:t>
            </a:r>
            <a:r>
              <a:rPr lang="nl-NL" baseline="0" dirty="0" err="1">
                <a:ea typeface="MS PGothic" charset="0"/>
              </a:rPr>
              <a:t>coded</a:t>
            </a:r>
            <a:r>
              <a:rPr lang="nl-NL" baseline="0" dirty="0">
                <a:ea typeface="MS PGothic" charset="0"/>
              </a:rPr>
              <a:t>)</a:t>
            </a:r>
            <a:endParaRPr lang="nl-NL" dirty="0">
              <a:ea typeface="MS PGothic" charset="0"/>
            </a:endParaRPr>
          </a:p>
          <a:p>
            <a:pPr eaLnBrk="1" hangingPunct="1"/>
            <a:endParaRPr lang="nl-NL" dirty="0">
              <a:ea typeface="MS PGothic" charset="0"/>
            </a:endParaRPr>
          </a:p>
          <a:p>
            <a:pPr eaLnBrk="1" hangingPunct="1"/>
            <a:endParaRPr lang="nl-NL" dirty="0">
              <a:ea typeface="MS PGothic" charset="0"/>
            </a:endParaRPr>
          </a:p>
          <a:p>
            <a:pPr eaLnBrk="1" hangingPunct="1"/>
            <a:endParaRPr lang="nl-NL" dirty="0">
              <a:ea typeface="MS PGothic" charset="0"/>
            </a:endParaRPr>
          </a:p>
          <a:p>
            <a:pPr eaLnBrk="1" hangingPunct="1"/>
            <a:r>
              <a:rPr lang="nl-NL" dirty="0">
                <a:ea typeface="MS PGothic" charset="0"/>
              </a:rPr>
              <a:t>Concept:</a:t>
            </a:r>
          </a:p>
          <a:p>
            <a:pPr eaLnBrk="1" hangingPunct="1"/>
            <a:endParaRPr lang="nl-NL" dirty="0">
              <a:ea typeface="MS PGothic" charset="0"/>
            </a:endParaRPr>
          </a:p>
          <a:p>
            <a:pPr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Here</a:t>
            </a:r>
            <a:r>
              <a:rPr lang="nl-NL" dirty="0">
                <a:ea typeface="MS PGothic" charset="0"/>
              </a:rPr>
              <a:t> is a </a:t>
            </a:r>
            <a:r>
              <a:rPr lang="nl-NL" dirty="0" err="1">
                <a:ea typeface="MS PGothic" charset="0"/>
              </a:rPr>
              <a:t>signal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that</a:t>
            </a:r>
            <a:r>
              <a:rPr lang="nl-NL" dirty="0">
                <a:ea typeface="MS PGothic" charset="0"/>
              </a:rPr>
              <a:t> is </a:t>
            </a:r>
            <a:r>
              <a:rPr lang="nl-NL" dirty="0" err="1">
                <a:ea typeface="MS PGothic" charset="0"/>
              </a:rPr>
              <a:t>not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stationary</a:t>
            </a:r>
            <a:r>
              <a:rPr lang="nl-NL" dirty="0">
                <a:ea typeface="MS PGothic" charset="0"/>
              </a:rPr>
              <a:t> over time,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amplitude changes over time</a:t>
            </a:r>
          </a:p>
          <a:p>
            <a:pPr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Cut </a:t>
            </a:r>
            <a:r>
              <a:rPr lang="nl-NL" dirty="0" err="1">
                <a:ea typeface="MS PGothic" charset="0"/>
              </a:rPr>
              <a:t>signal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into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snippet</a:t>
            </a:r>
            <a:endParaRPr lang="nl-NL" dirty="0">
              <a:ea typeface="MS PGothic" charset="0"/>
            </a:endParaRPr>
          </a:p>
          <a:p>
            <a:pPr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compute</a:t>
            </a:r>
            <a:r>
              <a:rPr lang="nl-NL" dirty="0">
                <a:ea typeface="MS PGothic" charset="0"/>
              </a:rPr>
              <a:t> power spectrum as a </a:t>
            </a:r>
            <a:r>
              <a:rPr lang="nl-NL" dirty="0" err="1">
                <a:ea typeface="MS PGothic" charset="0"/>
              </a:rPr>
              <a:t>function</a:t>
            </a:r>
            <a:r>
              <a:rPr lang="nl-NL" dirty="0">
                <a:ea typeface="MS PGothic" charset="0"/>
              </a:rPr>
              <a:t> of </a:t>
            </a:r>
            <a:r>
              <a:rPr lang="nl-NL" dirty="0" err="1">
                <a:ea typeface="MS PGothic" charset="0"/>
              </a:rPr>
              <a:t>frequency</a:t>
            </a:r>
            <a:r>
              <a:rPr lang="nl-NL" dirty="0">
                <a:ea typeface="MS PGothic" charset="0"/>
              </a:rPr>
              <a:t>, over time</a:t>
            </a:r>
          </a:p>
          <a:p>
            <a:pPr eaLnBrk="1" hangingPunct="1">
              <a:buFontTx/>
              <a:buChar char="•"/>
            </a:pPr>
            <a:r>
              <a:rPr lang="nl-NL" dirty="0" err="1">
                <a:ea typeface="MS PGothic" charset="0"/>
              </a:rPr>
              <a:t>compute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Spectral</a:t>
            </a:r>
            <a:r>
              <a:rPr lang="nl-NL" dirty="0">
                <a:ea typeface="MS PGothic" charset="0"/>
              </a:rPr>
              <a:t> Analysis </a:t>
            </a:r>
            <a:r>
              <a:rPr lang="nl-NL" dirty="0" err="1">
                <a:ea typeface="MS PGothic" charset="0"/>
              </a:rPr>
              <a:t>for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each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snippet</a:t>
            </a:r>
            <a:r>
              <a:rPr lang="nl-NL" dirty="0">
                <a:ea typeface="MS PGothic" charset="0"/>
              </a:rPr>
              <a:t>, over time</a:t>
            </a:r>
          </a:p>
          <a:p>
            <a:pPr eaLnBrk="1" hangingPunct="1"/>
            <a:endParaRPr lang="nl-NL" dirty="0">
              <a:ea typeface="MS PGothic" charset="0"/>
            </a:endParaRPr>
          </a:p>
          <a:p>
            <a:pPr eaLnBrk="1" hangingPunct="1"/>
            <a:r>
              <a:rPr lang="nl-NL" dirty="0">
                <a:ea typeface="MS PGothic" charset="0"/>
              </a:rPr>
              <a:t>**</a:t>
            </a:r>
            <a:r>
              <a:rPr lang="nl-NL" dirty="0" err="1">
                <a:ea typeface="MS PGothic" charset="0"/>
              </a:rPr>
              <a:t>window</a:t>
            </a:r>
            <a:r>
              <a:rPr lang="nl-NL" dirty="0">
                <a:ea typeface="MS PGothic" charset="0"/>
              </a:rPr>
              <a:t> must </a:t>
            </a:r>
            <a:r>
              <a:rPr lang="nl-NL" dirty="0" err="1">
                <a:ea typeface="MS PGothic" charset="0"/>
              </a:rPr>
              <a:t>be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filled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completed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with</a:t>
            </a:r>
            <a:r>
              <a:rPr lang="nl-NL" dirty="0">
                <a:ea typeface="MS PGothic" charset="0"/>
              </a:rPr>
              <a:t> data, in order </a:t>
            </a:r>
            <a:r>
              <a:rPr lang="nl-NL" dirty="0" err="1">
                <a:ea typeface="MS PGothic" charset="0"/>
              </a:rPr>
              <a:t>to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compute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spectrum</a:t>
            </a:r>
          </a:p>
          <a:p>
            <a:pPr eaLnBrk="1" hangingPunct="1"/>
            <a:endParaRPr lang="nl-NL" dirty="0">
              <a:ea typeface="MS PGothic" charset="0"/>
            </a:endParaRPr>
          </a:p>
          <a:p>
            <a:pPr eaLnBrk="1" hangingPunct="1">
              <a:buFontTx/>
              <a:buChar char="-"/>
            </a:pPr>
            <a:r>
              <a:rPr lang="nl-NL" dirty="0" err="1">
                <a:ea typeface="MS PGothic" charset="0"/>
              </a:rPr>
              <a:t>Rather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than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explain</a:t>
            </a:r>
            <a:r>
              <a:rPr lang="nl-NL" dirty="0">
                <a:ea typeface="MS PGothic" charset="0"/>
              </a:rPr>
              <a:t> power as a line, colour code power as a </a:t>
            </a:r>
            <a:r>
              <a:rPr lang="nl-NL" dirty="0" err="1">
                <a:ea typeface="MS PGothic" charset="0"/>
              </a:rPr>
              <a:t>functoin</a:t>
            </a:r>
            <a:r>
              <a:rPr lang="nl-NL" dirty="0">
                <a:ea typeface="MS PGothic" charset="0"/>
              </a:rPr>
              <a:t> of </a:t>
            </a:r>
            <a:r>
              <a:rPr lang="nl-NL" dirty="0" err="1">
                <a:ea typeface="MS PGothic" charset="0"/>
              </a:rPr>
              <a:t>frequency</a:t>
            </a:r>
            <a:r>
              <a:rPr lang="nl-NL" dirty="0">
                <a:ea typeface="MS PGothic" charset="0"/>
              </a:rPr>
              <a:t> on y-</a:t>
            </a:r>
            <a:r>
              <a:rPr lang="nl-NL" dirty="0" err="1">
                <a:ea typeface="MS PGothic" charset="0"/>
              </a:rPr>
              <a:t>axis</a:t>
            </a:r>
            <a:r>
              <a:rPr lang="nl-NL" dirty="0">
                <a:ea typeface="MS PGothic" charset="0"/>
              </a:rPr>
              <a:t>, time on x-</a:t>
            </a:r>
            <a:r>
              <a:rPr lang="nl-NL" dirty="0" err="1">
                <a:ea typeface="MS PGothic" charset="0"/>
              </a:rPr>
              <a:t>axis</a:t>
            </a:r>
            <a:endParaRPr lang="nl-NL" dirty="0">
              <a:ea typeface="MS PGothic" charset="0"/>
            </a:endParaRPr>
          </a:p>
          <a:p>
            <a:pPr eaLnBrk="1" hangingPunct="1">
              <a:buFontTx/>
              <a:buChar char="-"/>
            </a:pPr>
            <a:endParaRPr lang="nl-NL" dirty="0">
              <a:ea typeface="MS PGothic" charset="0"/>
            </a:endParaRPr>
          </a:p>
          <a:p>
            <a:pPr eaLnBrk="1" hangingPunct="1">
              <a:buFontTx/>
              <a:buChar char="-"/>
            </a:pPr>
            <a:r>
              <a:rPr lang="nl-NL" dirty="0">
                <a:ea typeface="MS PGothic" charset="0"/>
              </a:rPr>
              <a:t>- move on -&gt; get TFR</a:t>
            </a:r>
          </a:p>
          <a:p>
            <a:pPr eaLnBrk="1" hangingPunct="1">
              <a:buFontTx/>
              <a:buChar char="-"/>
            </a:pPr>
            <a:endParaRPr lang="nl-NL" dirty="0">
              <a:ea typeface="MS PGothic" charset="0"/>
            </a:endParaRPr>
          </a:p>
          <a:p>
            <a:pPr eaLnBrk="1" hangingPunct="1">
              <a:buFontTx/>
              <a:buChar char="-"/>
            </a:pPr>
            <a:r>
              <a:rPr lang="nl-NL" dirty="0" err="1">
                <a:ea typeface="MS PGothic" charset="0"/>
              </a:rPr>
              <a:t>Highest</a:t>
            </a:r>
            <a:r>
              <a:rPr lang="nl-NL" dirty="0">
                <a:ea typeface="MS PGothic" charset="0"/>
              </a:rPr>
              <a:t> amplitude </a:t>
            </a:r>
            <a:r>
              <a:rPr lang="nl-NL" dirty="0" err="1">
                <a:ea typeface="MS PGothic" charset="0"/>
              </a:rPr>
              <a:t>oscillation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constrained</a:t>
            </a:r>
            <a:r>
              <a:rPr lang="nl-NL" dirty="0">
                <a:ea typeface="MS PGothic" charset="0"/>
              </a:rPr>
              <a:t> in a </a:t>
            </a:r>
            <a:r>
              <a:rPr lang="nl-NL" dirty="0" err="1">
                <a:ea typeface="MS PGothic" charset="0"/>
              </a:rPr>
              <a:t>particular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frequency</a:t>
            </a:r>
            <a:endParaRPr lang="nl-NL" dirty="0">
              <a:ea typeface="MS PGothic" charset="0"/>
            </a:endParaRPr>
          </a:p>
          <a:p>
            <a:pPr eaLnBrk="1" hangingPunct="1">
              <a:buFontTx/>
              <a:buChar char="•"/>
            </a:pPr>
            <a:endParaRPr lang="nl-NL" dirty="0">
              <a:ea typeface="MS PGothic" charset="0"/>
            </a:endParaRPr>
          </a:p>
          <a:p>
            <a:pPr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Take a </a:t>
            </a:r>
            <a:r>
              <a:rPr lang="nl-NL" dirty="0" err="1">
                <a:ea typeface="MS PGothic" charset="0"/>
              </a:rPr>
              <a:t>snippet</a:t>
            </a:r>
            <a:r>
              <a:rPr lang="nl-NL" dirty="0">
                <a:ea typeface="MS PGothic" charset="0"/>
              </a:rPr>
              <a:t> of </a:t>
            </a:r>
            <a:r>
              <a:rPr lang="nl-NL" dirty="0" err="1">
                <a:ea typeface="MS PGothic" charset="0"/>
              </a:rPr>
              <a:t>our</a:t>
            </a:r>
            <a:r>
              <a:rPr lang="nl-NL" dirty="0">
                <a:ea typeface="MS PGothic" charset="0"/>
              </a:rPr>
              <a:t> data, </a:t>
            </a:r>
            <a:r>
              <a:rPr lang="nl-NL" dirty="0" err="1">
                <a:ea typeface="MS PGothic" charset="0"/>
              </a:rPr>
              <a:t>snippet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defined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by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toi</a:t>
            </a:r>
            <a:endParaRPr lang="nl-NL" dirty="0">
              <a:ea typeface="MS PGothic" charset="0"/>
            </a:endParaRPr>
          </a:p>
          <a:p>
            <a:pPr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apply</a:t>
            </a:r>
            <a:r>
              <a:rPr lang="nl-NL" dirty="0">
                <a:ea typeface="MS PGothic" charset="0"/>
              </a:rPr>
              <a:t> a DFT (discrete </a:t>
            </a:r>
            <a:r>
              <a:rPr lang="nl-NL" dirty="0" err="1">
                <a:ea typeface="MS PGothic" charset="0"/>
              </a:rPr>
              <a:t>fourier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transform</a:t>
            </a:r>
            <a:r>
              <a:rPr lang="nl-NL" dirty="0">
                <a:ea typeface="MS PGothic" charset="0"/>
              </a:rPr>
              <a:t>) </a:t>
            </a:r>
            <a:r>
              <a:rPr lang="nl-NL" dirty="0" err="1">
                <a:ea typeface="MS PGothic" charset="0"/>
              </a:rPr>
              <a:t>to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compute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spectrum, as a </a:t>
            </a:r>
            <a:r>
              <a:rPr lang="nl-NL" dirty="0" err="1">
                <a:ea typeface="MS PGothic" charset="0"/>
              </a:rPr>
              <a:t>function</a:t>
            </a:r>
            <a:r>
              <a:rPr lang="nl-NL" dirty="0">
                <a:ea typeface="MS PGothic" charset="0"/>
              </a:rPr>
              <a:t> of </a:t>
            </a:r>
            <a:r>
              <a:rPr lang="nl-NL" dirty="0" err="1">
                <a:ea typeface="MS PGothic" charset="0"/>
              </a:rPr>
              <a:t>frequency</a:t>
            </a:r>
            <a:r>
              <a:rPr lang="nl-NL" dirty="0">
                <a:ea typeface="MS PGothic" charset="0"/>
              </a:rPr>
              <a:t> </a:t>
            </a:r>
          </a:p>
          <a:p>
            <a:pPr lvl="1"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we </a:t>
            </a:r>
            <a:r>
              <a:rPr lang="nl-NL" dirty="0" err="1">
                <a:ea typeface="MS PGothic" charset="0"/>
              </a:rPr>
              <a:t>then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proceed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to</a:t>
            </a:r>
            <a:r>
              <a:rPr lang="nl-NL" dirty="0">
                <a:ea typeface="MS PGothic" charset="0"/>
              </a:rPr>
              <a:t> do </a:t>
            </a:r>
            <a:r>
              <a:rPr lang="nl-NL" dirty="0" err="1">
                <a:ea typeface="MS PGothic" charset="0"/>
              </a:rPr>
              <a:t>this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for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each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snippet</a:t>
            </a:r>
            <a:r>
              <a:rPr lang="nl-NL" dirty="0">
                <a:ea typeface="MS PGothic" charset="0"/>
              </a:rPr>
              <a:t>, </a:t>
            </a:r>
            <a:r>
              <a:rPr lang="nl-NL" dirty="0" err="1">
                <a:ea typeface="MS PGothic" charset="0"/>
              </a:rPr>
              <a:t>so</a:t>
            </a:r>
            <a:r>
              <a:rPr lang="nl-NL" dirty="0">
                <a:ea typeface="MS PGothic" charset="0"/>
              </a:rPr>
              <a:t> we are sliding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time </a:t>
            </a:r>
            <a:r>
              <a:rPr lang="nl-NL" dirty="0" err="1">
                <a:ea typeface="MS PGothic" charset="0"/>
              </a:rPr>
              <a:t>window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across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entire</a:t>
            </a:r>
            <a:r>
              <a:rPr lang="nl-NL" dirty="0">
                <a:ea typeface="MS PGothic" charset="0"/>
              </a:rPr>
              <a:t> time range</a:t>
            </a:r>
          </a:p>
          <a:p>
            <a:pPr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The </a:t>
            </a:r>
            <a:r>
              <a:rPr lang="nl-NL" dirty="0" err="1">
                <a:ea typeface="MS PGothic" charset="0"/>
              </a:rPr>
              <a:t>representation</a:t>
            </a:r>
            <a:r>
              <a:rPr lang="nl-NL" dirty="0">
                <a:ea typeface="MS PGothic" charset="0"/>
              </a:rPr>
              <a:t> of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TFR is </a:t>
            </a:r>
            <a:r>
              <a:rPr lang="nl-NL" dirty="0" err="1">
                <a:ea typeface="MS PGothic" charset="0"/>
              </a:rPr>
              <a:t>then</a:t>
            </a:r>
            <a:r>
              <a:rPr lang="nl-NL" dirty="0">
                <a:ea typeface="MS PGothic" charset="0"/>
              </a:rPr>
              <a:t> a </a:t>
            </a:r>
            <a:r>
              <a:rPr lang="nl-NL" dirty="0" err="1">
                <a:ea typeface="MS PGothic" charset="0"/>
              </a:rPr>
              <a:t>little</a:t>
            </a:r>
            <a:r>
              <a:rPr lang="nl-NL" dirty="0">
                <a:ea typeface="MS PGothic" charset="0"/>
              </a:rPr>
              <a:t> different </a:t>
            </a:r>
            <a:r>
              <a:rPr lang="nl-NL" dirty="0" err="1">
                <a:ea typeface="MS PGothic" charset="0"/>
              </a:rPr>
              <a:t>from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just</a:t>
            </a:r>
            <a:r>
              <a:rPr lang="nl-NL" dirty="0">
                <a:ea typeface="MS PGothic" charset="0"/>
              </a:rPr>
              <a:t> a </a:t>
            </a:r>
            <a:r>
              <a:rPr lang="nl-NL" dirty="0" err="1">
                <a:ea typeface="MS PGothic" charset="0"/>
              </a:rPr>
              <a:t>spectral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representation</a:t>
            </a:r>
            <a:endParaRPr lang="nl-NL" dirty="0">
              <a:ea typeface="MS PGothic" charset="0"/>
            </a:endParaRPr>
          </a:p>
          <a:p>
            <a:pPr lvl="1"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instead</a:t>
            </a:r>
            <a:r>
              <a:rPr lang="nl-NL" dirty="0">
                <a:ea typeface="MS PGothic" charset="0"/>
              </a:rPr>
              <a:t> of </a:t>
            </a:r>
            <a:r>
              <a:rPr lang="nl-NL" dirty="0" err="1">
                <a:ea typeface="MS PGothic" charset="0"/>
              </a:rPr>
              <a:t>representing</a:t>
            </a:r>
            <a:r>
              <a:rPr lang="nl-NL" dirty="0">
                <a:ea typeface="MS PGothic" charset="0"/>
              </a:rPr>
              <a:t> power as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vertical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axis</a:t>
            </a:r>
            <a:r>
              <a:rPr lang="nl-NL" dirty="0">
                <a:ea typeface="MS PGothic" charset="0"/>
              </a:rPr>
              <a:t>, </a:t>
            </a:r>
            <a:r>
              <a:rPr lang="nl-NL" dirty="0" err="1">
                <a:ea typeface="MS PGothic" charset="0"/>
              </a:rPr>
              <a:t>and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frequency</a:t>
            </a:r>
            <a:r>
              <a:rPr lang="nl-NL" dirty="0">
                <a:ea typeface="MS PGothic" charset="0"/>
              </a:rPr>
              <a:t> as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horizontal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axis</a:t>
            </a:r>
            <a:endParaRPr lang="nl-NL" dirty="0">
              <a:ea typeface="MS PGothic" charset="0"/>
            </a:endParaRPr>
          </a:p>
          <a:p>
            <a:pPr lvl="1"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we </a:t>
            </a:r>
            <a:r>
              <a:rPr lang="nl-NL" dirty="0" err="1">
                <a:ea typeface="MS PGothic" charset="0"/>
              </a:rPr>
              <a:t>represent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frequency</a:t>
            </a:r>
            <a:r>
              <a:rPr lang="nl-NL" dirty="0">
                <a:ea typeface="MS PGothic" charset="0"/>
              </a:rPr>
              <a:t> – </a:t>
            </a:r>
            <a:r>
              <a:rPr lang="nl-NL" dirty="0" err="1">
                <a:ea typeface="MS PGothic" charset="0"/>
              </a:rPr>
              <a:t>vertical</a:t>
            </a:r>
            <a:r>
              <a:rPr lang="nl-NL" dirty="0">
                <a:ea typeface="MS PGothic" charset="0"/>
              </a:rPr>
              <a:t> time; time = </a:t>
            </a:r>
            <a:r>
              <a:rPr lang="nl-NL" dirty="0" err="1">
                <a:ea typeface="MS PGothic" charset="0"/>
              </a:rPr>
              <a:t>horizontal</a:t>
            </a:r>
            <a:r>
              <a:rPr lang="nl-NL" dirty="0">
                <a:ea typeface="MS PGothic" charset="0"/>
              </a:rPr>
              <a:t>; power =  colour</a:t>
            </a:r>
          </a:p>
          <a:p>
            <a:pPr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So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here</a:t>
            </a:r>
            <a:r>
              <a:rPr lang="nl-NL" dirty="0">
                <a:ea typeface="MS PGothic" charset="0"/>
              </a:rPr>
              <a:t>, as we move </a:t>
            </a:r>
            <a:r>
              <a:rPr lang="nl-NL" dirty="0" err="1">
                <a:ea typeface="MS PGothic" charset="0"/>
              </a:rPr>
              <a:t>along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signal</a:t>
            </a:r>
            <a:r>
              <a:rPr lang="nl-NL" dirty="0">
                <a:ea typeface="MS PGothic" charset="0"/>
              </a:rPr>
              <a:t>, we </a:t>
            </a:r>
            <a:r>
              <a:rPr lang="nl-NL" dirty="0" err="1">
                <a:ea typeface="MS PGothic" charset="0"/>
              </a:rPr>
              <a:t>can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see</a:t>
            </a:r>
            <a:r>
              <a:rPr lang="nl-NL" dirty="0">
                <a:ea typeface="MS PGothic" charset="0"/>
              </a:rPr>
              <a:t> in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TFR </a:t>
            </a:r>
            <a:r>
              <a:rPr lang="nl-NL" dirty="0" err="1">
                <a:ea typeface="MS PGothic" charset="0"/>
              </a:rPr>
              <a:t>that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there</a:t>
            </a:r>
            <a:r>
              <a:rPr lang="nl-NL" dirty="0">
                <a:ea typeface="MS PGothic" charset="0"/>
              </a:rPr>
              <a:t> is </a:t>
            </a:r>
            <a:r>
              <a:rPr lang="nl-NL" dirty="0" err="1">
                <a:ea typeface="MS PGothic" charset="0"/>
              </a:rPr>
              <a:t>an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increase</a:t>
            </a:r>
            <a:r>
              <a:rPr lang="nl-NL" dirty="0">
                <a:ea typeface="MS PGothic" charset="0"/>
              </a:rPr>
              <a:t> in power (Amp^2) in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middle</a:t>
            </a:r>
            <a:r>
              <a:rPr lang="nl-NL" dirty="0">
                <a:ea typeface="MS PGothic" charset="0"/>
              </a:rPr>
              <a:t> of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signal</a:t>
            </a:r>
            <a:r>
              <a:rPr lang="nl-NL" dirty="0">
                <a:ea typeface="MS PGothic" charset="0"/>
              </a:rPr>
              <a:t> – </a:t>
            </a:r>
            <a:r>
              <a:rPr lang="nl-NL" dirty="0" err="1">
                <a:ea typeface="MS PGothic" charset="0"/>
              </a:rPr>
              <a:t>constrained</a:t>
            </a:r>
            <a:r>
              <a:rPr lang="nl-NL" dirty="0">
                <a:ea typeface="MS PGothic" charset="0"/>
              </a:rPr>
              <a:t> at a </a:t>
            </a:r>
            <a:r>
              <a:rPr lang="nl-NL" dirty="0" err="1">
                <a:ea typeface="MS PGothic" charset="0"/>
              </a:rPr>
              <a:t>certain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freq</a:t>
            </a:r>
            <a:r>
              <a:rPr lang="nl-NL">
                <a:ea typeface="MS PGothic" charset="0"/>
              </a:rPr>
              <a:t> range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629F0-B4D6-4939-9801-F8621B100388}" type="slidenum">
              <a:rPr lang="de-CH" altLang="de-DE" smtClean="0"/>
              <a:pPr/>
              <a:t>6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1974771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dirty="0">
                <a:ea typeface="MS PGothic" charset="0"/>
              </a:rPr>
              <a:t>Erts </a:t>
            </a:r>
            <a:r>
              <a:rPr lang="nl-NL" dirty="0" err="1">
                <a:ea typeface="MS PGothic" charset="0"/>
              </a:rPr>
              <a:t>wenn</a:t>
            </a:r>
            <a:r>
              <a:rPr lang="nl-NL" dirty="0">
                <a:ea typeface="MS PGothic" charset="0"/>
              </a:rPr>
              <a:t> Daten </a:t>
            </a:r>
            <a:r>
              <a:rPr lang="nl-NL" dirty="0" err="1">
                <a:ea typeface="MS PGothic" charset="0"/>
              </a:rPr>
              <a:t>komplett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isn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Fenster</a:t>
            </a:r>
            <a:r>
              <a:rPr lang="nl-NL" dirty="0">
                <a:ea typeface="MS PGothic" charset="0"/>
              </a:rPr>
              <a:t> passen,</a:t>
            </a:r>
            <a:r>
              <a:rPr lang="nl-NL" baseline="0" dirty="0">
                <a:ea typeface="MS PGothic" charset="0"/>
              </a:rPr>
              <a:t> </a:t>
            </a:r>
            <a:r>
              <a:rPr lang="nl-NL" baseline="0" dirty="0" err="1">
                <a:ea typeface="MS PGothic" charset="0"/>
              </a:rPr>
              <a:t>wird</a:t>
            </a:r>
            <a:r>
              <a:rPr lang="nl-NL" baseline="0" dirty="0">
                <a:ea typeface="MS PGothic" charset="0"/>
              </a:rPr>
              <a:t> </a:t>
            </a:r>
            <a:r>
              <a:rPr lang="nl-NL" baseline="0" dirty="0" err="1">
                <a:ea typeface="MS PGothic" charset="0"/>
              </a:rPr>
              <a:t>eine</a:t>
            </a:r>
            <a:r>
              <a:rPr lang="nl-NL" baseline="0" dirty="0">
                <a:ea typeface="MS PGothic" charset="0"/>
              </a:rPr>
              <a:t> FFT </a:t>
            </a:r>
            <a:r>
              <a:rPr lang="nl-NL" baseline="0" dirty="0" err="1">
                <a:ea typeface="MS PGothic" charset="0"/>
              </a:rPr>
              <a:t>berechnet</a:t>
            </a:r>
            <a:r>
              <a:rPr lang="nl-NL" baseline="0" dirty="0">
                <a:ea typeface="MS PGothic" charset="0"/>
              </a:rPr>
              <a:t> (power is colour-</a:t>
            </a:r>
            <a:r>
              <a:rPr lang="nl-NL" baseline="0" dirty="0" err="1">
                <a:ea typeface="MS PGothic" charset="0"/>
              </a:rPr>
              <a:t>coded</a:t>
            </a:r>
            <a:r>
              <a:rPr lang="nl-NL" baseline="0" dirty="0">
                <a:ea typeface="MS PGothic" charset="0"/>
              </a:rPr>
              <a:t>)</a:t>
            </a:r>
            <a:endParaRPr lang="nl-NL" dirty="0">
              <a:ea typeface="MS PGothic" charset="0"/>
            </a:endParaRPr>
          </a:p>
          <a:p>
            <a:pPr eaLnBrk="1" hangingPunct="1"/>
            <a:endParaRPr lang="nl-NL" dirty="0">
              <a:ea typeface="MS PGothic" charset="0"/>
            </a:endParaRPr>
          </a:p>
          <a:p>
            <a:pPr eaLnBrk="1" hangingPunct="1"/>
            <a:endParaRPr lang="nl-NL" dirty="0">
              <a:ea typeface="MS PGothic" charset="0"/>
            </a:endParaRPr>
          </a:p>
          <a:p>
            <a:pPr eaLnBrk="1" hangingPunct="1"/>
            <a:endParaRPr lang="nl-NL" dirty="0">
              <a:ea typeface="MS PGothic" charset="0"/>
            </a:endParaRPr>
          </a:p>
          <a:p>
            <a:pPr eaLnBrk="1" hangingPunct="1"/>
            <a:r>
              <a:rPr lang="nl-NL" dirty="0">
                <a:ea typeface="MS PGothic" charset="0"/>
              </a:rPr>
              <a:t>Concept:</a:t>
            </a:r>
          </a:p>
          <a:p>
            <a:pPr eaLnBrk="1" hangingPunct="1"/>
            <a:endParaRPr lang="nl-NL" dirty="0">
              <a:ea typeface="MS PGothic" charset="0"/>
            </a:endParaRPr>
          </a:p>
          <a:p>
            <a:pPr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Here</a:t>
            </a:r>
            <a:r>
              <a:rPr lang="nl-NL" dirty="0">
                <a:ea typeface="MS PGothic" charset="0"/>
              </a:rPr>
              <a:t> is a </a:t>
            </a:r>
            <a:r>
              <a:rPr lang="nl-NL" dirty="0" err="1">
                <a:ea typeface="MS PGothic" charset="0"/>
              </a:rPr>
              <a:t>signal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that</a:t>
            </a:r>
            <a:r>
              <a:rPr lang="nl-NL" dirty="0">
                <a:ea typeface="MS PGothic" charset="0"/>
              </a:rPr>
              <a:t> is </a:t>
            </a:r>
            <a:r>
              <a:rPr lang="nl-NL" dirty="0" err="1">
                <a:ea typeface="MS PGothic" charset="0"/>
              </a:rPr>
              <a:t>not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stationary</a:t>
            </a:r>
            <a:r>
              <a:rPr lang="nl-NL" dirty="0">
                <a:ea typeface="MS PGothic" charset="0"/>
              </a:rPr>
              <a:t> over time,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amplitude changes over time</a:t>
            </a:r>
          </a:p>
          <a:p>
            <a:pPr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Cut </a:t>
            </a:r>
            <a:r>
              <a:rPr lang="nl-NL" dirty="0" err="1">
                <a:ea typeface="MS PGothic" charset="0"/>
              </a:rPr>
              <a:t>signal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into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snippet</a:t>
            </a:r>
            <a:endParaRPr lang="nl-NL" dirty="0">
              <a:ea typeface="MS PGothic" charset="0"/>
            </a:endParaRPr>
          </a:p>
          <a:p>
            <a:pPr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compute</a:t>
            </a:r>
            <a:r>
              <a:rPr lang="nl-NL" dirty="0">
                <a:ea typeface="MS PGothic" charset="0"/>
              </a:rPr>
              <a:t> power spectrum as a </a:t>
            </a:r>
            <a:r>
              <a:rPr lang="nl-NL" dirty="0" err="1">
                <a:ea typeface="MS PGothic" charset="0"/>
              </a:rPr>
              <a:t>function</a:t>
            </a:r>
            <a:r>
              <a:rPr lang="nl-NL" dirty="0">
                <a:ea typeface="MS PGothic" charset="0"/>
              </a:rPr>
              <a:t> of </a:t>
            </a:r>
            <a:r>
              <a:rPr lang="nl-NL" dirty="0" err="1">
                <a:ea typeface="MS PGothic" charset="0"/>
              </a:rPr>
              <a:t>frequency</a:t>
            </a:r>
            <a:r>
              <a:rPr lang="nl-NL" dirty="0">
                <a:ea typeface="MS PGothic" charset="0"/>
              </a:rPr>
              <a:t>, over time</a:t>
            </a:r>
          </a:p>
          <a:p>
            <a:pPr eaLnBrk="1" hangingPunct="1">
              <a:buFontTx/>
              <a:buChar char="•"/>
            </a:pPr>
            <a:r>
              <a:rPr lang="nl-NL" dirty="0" err="1">
                <a:ea typeface="MS PGothic" charset="0"/>
              </a:rPr>
              <a:t>compute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Spectral</a:t>
            </a:r>
            <a:r>
              <a:rPr lang="nl-NL" dirty="0">
                <a:ea typeface="MS PGothic" charset="0"/>
              </a:rPr>
              <a:t> Analysis </a:t>
            </a:r>
            <a:r>
              <a:rPr lang="nl-NL" dirty="0" err="1">
                <a:ea typeface="MS PGothic" charset="0"/>
              </a:rPr>
              <a:t>for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each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snippet</a:t>
            </a:r>
            <a:r>
              <a:rPr lang="nl-NL" dirty="0">
                <a:ea typeface="MS PGothic" charset="0"/>
              </a:rPr>
              <a:t>, over time</a:t>
            </a:r>
          </a:p>
          <a:p>
            <a:pPr eaLnBrk="1" hangingPunct="1"/>
            <a:endParaRPr lang="nl-NL" dirty="0">
              <a:ea typeface="MS PGothic" charset="0"/>
            </a:endParaRPr>
          </a:p>
          <a:p>
            <a:pPr eaLnBrk="1" hangingPunct="1"/>
            <a:r>
              <a:rPr lang="nl-NL" dirty="0">
                <a:ea typeface="MS PGothic" charset="0"/>
              </a:rPr>
              <a:t>**</a:t>
            </a:r>
            <a:r>
              <a:rPr lang="nl-NL" dirty="0" err="1">
                <a:ea typeface="MS PGothic" charset="0"/>
              </a:rPr>
              <a:t>window</a:t>
            </a:r>
            <a:r>
              <a:rPr lang="nl-NL" dirty="0">
                <a:ea typeface="MS PGothic" charset="0"/>
              </a:rPr>
              <a:t> must </a:t>
            </a:r>
            <a:r>
              <a:rPr lang="nl-NL" dirty="0" err="1">
                <a:ea typeface="MS PGothic" charset="0"/>
              </a:rPr>
              <a:t>be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filled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completed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with</a:t>
            </a:r>
            <a:r>
              <a:rPr lang="nl-NL" dirty="0">
                <a:ea typeface="MS PGothic" charset="0"/>
              </a:rPr>
              <a:t> data, in order </a:t>
            </a:r>
            <a:r>
              <a:rPr lang="nl-NL" dirty="0" err="1">
                <a:ea typeface="MS PGothic" charset="0"/>
              </a:rPr>
              <a:t>to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compute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spectrum</a:t>
            </a:r>
          </a:p>
          <a:p>
            <a:pPr eaLnBrk="1" hangingPunct="1"/>
            <a:endParaRPr lang="nl-NL" dirty="0">
              <a:ea typeface="MS PGothic" charset="0"/>
            </a:endParaRPr>
          </a:p>
          <a:p>
            <a:pPr eaLnBrk="1" hangingPunct="1">
              <a:buFontTx/>
              <a:buChar char="-"/>
            </a:pPr>
            <a:r>
              <a:rPr lang="nl-NL" dirty="0" err="1">
                <a:ea typeface="MS PGothic" charset="0"/>
              </a:rPr>
              <a:t>Rather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than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explain</a:t>
            </a:r>
            <a:r>
              <a:rPr lang="nl-NL" dirty="0">
                <a:ea typeface="MS PGothic" charset="0"/>
              </a:rPr>
              <a:t> power as a line, colour code power as a </a:t>
            </a:r>
            <a:r>
              <a:rPr lang="nl-NL" dirty="0" err="1">
                <a:ea typeface="MS PGothic" charset="0"/>
              </a:rPr>
              <a:t>functoin</a:t>
            </a:r>
            <a:r>
              <a:rPr lang="nl-NL" dirty="0">
                <a:ea typeface="MS PGothic" charset="0"/>
              </a:rPr>
              <a:t> of </a:t>
            </a:r>
            <a:r>
              <a:rPr lang="nl-NL" dirty="0" err="1">
                <a:ea typeface="MS PGothic" charset="0"/>
              </a:rPr>
              <a:t>frequency</a:t>
            </a:r>
            <a:r>
              <a:rPr lang="nl-NL" dirty="0">
                <a:ea typeface="MS PGothic" charset="0"/>
              </a:rPr>
              <a:t> on y-</a:t>
            </a:r>
            <a:r>
              <a:rPr lang="nl-NL" dirty="0" err="1">
                <a:ea typeface="MS PGothic" charset="0"/>
              </a:rPr>
              <a:t>axis</a:t>
            </a:r>
            <a:r>
              <a:rPr lang="nl-NL" dirty="0">
                <a:ea typeface="MS PGothic" charset="0"/>
              </a:rPr>
              <a:t>, time on x-</a:t>
            </a:r>
            <a:r>
              <a:rPr lang="nl-NL" dirty="0" err="1">
                <a:ea typeface="MS PGothic" charset="0"/>
              </a:rPr>
              <a:t>axis</a:t>
            </a:r>
            <a:endParaRPr lang="nl-NL" dirty="0">
              <a:ea typeface="MS PGothic" charset="0"/>
            </a:endParaRPr>
          </a:p>
          <a:p>
            <a:pPr eaLnBrk="1" hangingPunct="1">
              <a:buFontTx/>
              <a:buChar char="-"/>
            </a:pPr>
            <a:endParaRPr lang="nl-NL" dirty="0">
              <a:ea typeface="MS PGothic" charset="0"/>
            </a:endParaRPr>
          </a:p>
          <a:p>
            <a:pPr eaLnBrk="1" hangingPunct="1">
              <a:buFontTx/>
              <a:buChar char="-"/>
            </a:pPr>
            <a:r>
              <a:rPr lang="nl-NL" dirty="0">
                <a:ea typeface="MS PGothic" charset="0"/>
              </a:rPr>
              <a:t>- move on -&gt; get TFR</a:t>
            </a:r>
          </a:p>
          <a:p>
            <a:pPr eaLnBrk="1" hangingPunct="1">
              <a:buFontTx/>
              <a:buChar char="-"/>
            </a:pPr>
            <a:endParaRPr lang="nl-NL" dirty="0">
              <a:ea typeface="MS PGothic" charset="0"/>
            </a:endParaRPr>
          </a:p>
          <a:p>
            <a:pPr eaLnBrk="1" hangingPunct="1">
              <a:buFontTx/>
              <a:buChar char="-"/>
            </a:pPr>
            <a:r>
              <a:rPr lang="nl-NL" dirty="0" err="1">
                <a:ea typeface="MS PGothic" charset="0"/>
              </a:rPr>
              <a:t>Highest</a:t>
            </a:r>
            <a:r>
              <a:rPr lang="nl-NL" dirty="0">
                <a:ea typeface="MS PGothic" charset="0"/>
              </a:rPr>
              <a:t> amplitude </a:t>
            </a:r>
            <a:r>
              <a:rPr lang="nl-NL" dirty="0" err="1">
                <a:ea typeface="MS PGothic" charset="0"/>
              </a:rPr>
              <a:t>oscillation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constrained</a:t>
            </a:r>
            <a:r>
              <a:rPr lang="nl-NL" dirty="0">
                <a:ea typeface="MS PGothic" charset="0"/>
              </a:rPr>
              <a:t> in a </a:t>
            </a:r>
            <a:r>
              <a:rPr lang="nl-NL" dirty="0" err="1">
                <a:ea typeface="MS PGothic" charset="0"/>
              </a:rPr>
              <a:t>particular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frequency</a:t>
            </a:r>
            <a:endParaRPr lang="nl-NL" dirty="0">
              <a:ea typeface="MS PGothic" charset="0"/>
            </a:endParaRPr>
          </a:p>
          <a:p>
            <a:pPr eaLnBrk="1" hangingPunct="1">
              <a:buFontTx/>
              <a:buChar char="•"/>
            </a:pPr>
            <a:endParaRPr lang="nl-NL" dirty="0">
              <a:ea typeface="MS PGothic" charset="0"/>
            </a:endParaRPr>
          </a:p>
          <a:p>
            <a:pPr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Take a </a:t>
            </a:r>
            <a:r>
              <a:rPr lang="nl-NL" dirty="0" err="1">
                <a:ea typeface="MS PGothic" charset="0"/>
              </a:rPr>
              <a:t>snippet</a:t>
            </a:r>
            <a:r>
              <a:rPr lang="nl-NL" dirty="0">
                <a:ea typeface="MS PGothic" charset="0"/>
              </a:rPr>
              <a:t> of </a:t>
            </a:r>
            <a:r>
              <a:rPr lang="nl-NL" dirty="0" err="1">
                <a:ea typeface="MS PGothic" charset="0"/>
              </a:rPr>
              <a:t>our</a:t>
            </a:r>
            <a:r>
              <a:rPr lang="nl-NL" dirty="0">
                <a:ea typeface="MS PGothic" charset="0"/>
              </a:rPr>
              <a:t> data, </a:t>
            </a:r>
            <a:r>
              <a:rPr lang="nl-NL" dirty="0" err="1">
                <a:ea typeface="MS PGothic" charset="0"/>
              </a:rPr>
              <a:t>snippet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defined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by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toi</a:t>
            </a:r>
            <a:endParaRPr lang="nl-NL" dirty="0">
              <a:ea typeface="MS PGothic" charset="0"/>
            </a:endParaRPr>
          </a:p>
          <a:p>
            <a:pPr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apply</a:t>
            </a:r>
            <a:r>
              <a:rPr lang="nl-NL" dirty="0">
                <a:ea typeface="MS PGothic" charset="0"/>
              </a:rPr>
              <a:t> a DFT (discrete </a:t>
            </a:r>
            <a:r>
              <a:rPr lang="nl-NL" dirty="0" err="1">
                <a:ea typeface="MS PGothic" charset="0"/>
              </a:rPr>
              <a:t>fourier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transform</a:t>
            </a:r>
            <a:r>
              <a:rPr lang="nl-NL" dirty="0">
                <a:ea typeface="MS PGothic" charset="0"/>
              </a:rPr>
              <a:t>) </a:t>
            </a:r>
            <a:r>
              <a:rPr lang="nl-NL" dirty="0" err="1">
                <a:ea typeface="MS PGothic" charset="0"/>
              </a:rPr>
              <a:t>to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compute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spectrum, as a </a:t>
            </a:r>
            <a:r>
              <a:rPr lang="nl-NL" dirty="0" err="1">
                <a:ea typeface="MS PGothic" charset="0"/>
              </a:rPr>
              <a:t>function</a:t>
            </a:r>
            <a:r>
              <a:rPr lang="nl-NL" dirty="0">
                <a:ea typeface="MS PGothic" charset="0"/>
              </a:rPr>
              <a:t> of </a:t>
            </a:r>
            <a:r>
              <a:rPr lang="nl-NL" dirty="0" err="1">
                <a:ea typeface="MS PGothic" charset="0"/>
              </a:rPr>
              <a:t>frequency</a:t>
            </a:r>
            <a:r>
              <a:rPr lang="nl-NL" dirty="0">
                <a:ea typeface="MS PGothic" charset="0"/>
              </a:rPr>
              <a:t> </a:t>
            </a:r>
          </a:p>
          <a:p>
            <a:pPr lvl="1"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we </a:t>
            </a:r>
            <a:r>
              <a:rPr lang="nl-NL" dirty="0" err="1">
                <a:ea typeface="MS PGothic" charset="0"/>
              </a:rPr>
              <a:t>then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proceed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to</a:t>
            </a:r>
            <a:r>
              <a:rPr lang="nl-NL" dirty="0">
                <a:ea typeface="MS PGothic" charset="0"/>
              </a:rPr>
              <a:t> do </a:t>
            </a:r>
            <a:r>
              <a:rPr lang="nl-NL" dirty="0" err="1">
                <a:ea typeface="MS PGothic" charset="0"/>
              </a:rPr>
              <a:t>this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for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each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snippet</a:t>
            </a:r>
            <a:r>
              <a:rPr lang="nl-NL" dirty="0">
                <a:ea typeface="MS PGothic" charset="0"/>
              </a:rPr>
              <a:t>, </a:t>
            </a:r>
            <a:r>
              <a:rPr lang="nl-NL" dirty="0" err="1">
                <a:ea typeface="MS PGothic" charset="0"/>
              </a:rPr>
              <a:t>so</a:t>
            </a:r>
            <a:r>
              <a:rPr lang="nl-NL" dirty="0">
                <a:ea typeface="MS PGothic" charset="0"/>
              </a:rPr>
              <a:t> we are sliding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time </a:t>
            </a:r>
            <a:r>
              <a:rPr lang="nl-NL" dirty="0" err="1">
                <a:ea typeface="MS PGothic" charset="0"/>
              </a:rPr>
              <a:t>window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across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entire</a:t>
            </a:r>
            <a:r>
              <a:rPr lang="nl-NL" dirty="0">
                <a:ea typeface="MS PGothic" charset="0"/>
              </a:rPr>
              <a:t> time range</a:t>
            </a:r>
          </a:p>
          <a:p>
            <a:pPr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The </a:t>
            </a:r>
            <a:r>
              <a:rPr lang="nl-NL" dirty="0" err="1">
                <a:ea typeface="MS PGothic" charset="0"/>
              </a:rPr>
              <a:t>representation</a:t>
            </a:r>
            <a:r>
              <a:rPr lang="nl-NL" dirty="0">
                <a:ea typeface="MS PGothic" charset="0"/>
              </a:rPr>
              <a:t> of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TFR is </a:t>
            </a:r>
            <a:r>
              <a:rPr lang="nl-NL" dirty="0" err="1">
                <a:ea typeface="MS PGothic" charset="0"/>
              </a:rPr>
              <a:t>then</a:t>
            </a:r>
            <a:r>
              <a:rPr lang="nl-NL" dirty="0">
                <a:ea typeface="MS PGothic" charset="0"/>
              </a:rPr>
              <a:t> a </a:t>
            </a:r>
            <a:r>
              <a:rPr lang="nl-NL" dirty="0" err="1">
                <a:ea typeface="MS PGothic" charset="0"/>
              </a:rPr>
              <a:t>little</a:t>
            </a:r>
            <a:r>
              <a:rPr lang="nl-NL" dirty="0">
                <a:ea typeface="MS PGothic" charset="0"/>
              </a:rPr>
              <a:t> different </a:t>
            </a:r>
            <a:r>
              <a:rPr lang="nl-NL" dirty="0" err="1">
                <a:ea typeface="MS PGothic" charset="0"/>
              </a:rPr>
              <a:t>from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just</a:t>
            </a:r>
            <a:r>
              <a:rPr lang="nl-NL" dirty="0">
                <a:ea typeface="MS PGothic" charset="0"/>
              </a:rPr>
              <a:t> a </a:t>
            </a:r>
            <a:r>
              <a:rPr lang="nl-NL" dirty="0" err="1">
                <a:ea typeface="MS PGothic" charset="0"/>
              </a:rPr>
              <a:t>spectral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representation</a:t>
            </a:r>
            <a:endParaRPr lang="nl-NL" dirty="0">
              <a:ea typeface="MS PGothic" charset="0"/>
            </a:endParaRPr>
          </a:p>
          <a:p>
            <a:pPr lvl="1"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instead</a:t>
            </a:r>
            <a:r>
              <a:rPr lang="nl-NL" dirty="0">
                <a:ea typeface="MS PGothic" charset="0"/>
              </a:rPr>
              <a:t> of </a:t>
            </a:r>
            <a:r>
              <a:rPr lang="nl-NL" dirty="0" err="1">
                <a:ea typeface="MS PGothic" charset="0"/>
              </a:rPr>
              <a:t>representing</a:t>
            </a:r>
            <a:r>
              <a:rPr lang="nl-NL" dirty="0">
                <a:ea typeface="MS PGothic" charset="0"/>
              </a:rPr>
              <a:t> power as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vertical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axis</a:t>
            </a:r>
            <a:r>
              <a:rPr lang="nl-NL" dirty="0">
                <a:ea typeface="MS PGothic" charset="0"/>
              </a:rPr>
              <a:t>, </a:t>
            </a:r>
            <a:r>
              <a:rPr lang="nl-NL" dirty="0" err="1">
                <a:ea typeface="MS PGothic" charset="0"/>
              </a:rPr>
              <a:t>and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frequency</a:t>
            </a:r>
            <a:r>
              <a:rPr lang="nl-NL" dirty="0">
                <a:ea typeface="MS PGothic" charset="0"/>
              </a:rPr>
              <a:t> as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horizontal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axis</a:t>
            </a:r>
            <a:endParaRPr lang="nl-NL" dirty="0">
              <a:ea typeface="MS PGothic" charset="0"/>
            </a:endParaRPr>
          </a:p>
          <a:p>
            <a:pPr lvl="1"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we </a:t>
            </a:r>
            <a:r>
              <a:rPr lang="nl-NL" dirty="0" err="1">
                <a:ea typeface="MS PGothic" charset="0"/>
              </a:rPr>
              <a:t>represent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frequency</a:t>
            </a:r>
            <a:r>
              <a:rPr lang="nl-NL" dirty="0">
                <a:ea typeface="MS PGothic" charset="0"/>
              </a:rPr>
              <a:t> – </a:t>
            </a:r>
            <a:r>
              <a:rPr lang="nl-NL" dirty="0" err="1">
                <a:ea typeface="MS PGothic" charset="0"/>
              </a:rPr>
              <a:t>vertical</a:t>
            </a:r>
            <a:r>
              <a:rPr lang="nl-NL" dirty="0">
                <a:ea typeface="MS PGothic" charset="0"/>
              </a:rPr>
              <a:t> time; time = </a:t>
            </a:r>
            <a:r>
              <a:rPr lang="nl-NL" dirty="0" err="1">
                <a:ea typeface="MS PGothic" charset="0"/>
              </a:rPr>
              <a:t>horizontal</a:t>
            </a:r>
            <a:r>
              <a:rPr lang="nl-NL" dirty="0">
                <a:ea typeface="MS PGothic" charset="0"/>
              </a:rPr>
              <a:t>; power =  colour</a:t>
            </a:r>
          </a:p>
          <a:p>
            <a:pPr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So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here</a:t>
            </a:r>
            <a:r>
              <a:rPr lang="nl-NL" dirty="0">
                <a:ea typeface="MS PGothic" charset="0"/>
              </a:rPr>
              <a:t>, as we move </a:t>
            </a:r>
            <a:r>
              <a:rPr lang="nl-NL" dirty="0" err="1">
                <a:ea typeface="MS PGothic" charset="0"/>
              </a:rPr>
              <a:t>along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signal</a:t>
            </a:r>
            <a:r>
              <a:rPr lang="nl-NL" dirty="0">
                <a:ea typeface="MS PGothic" charset="0"/>
              </a:rPr>
              <a:t>, we </a:t>
            </a:r>
            <a:r>
              <a:rPr lang="nl-NL" dirty="0" err="1">
                <a:ea typeface="MS PGothic" charset="0"/>
              </a:rPr>
              <a:t>can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see</a:t>
            </a:r>
            <a:r>
              <a:rPr lang="nl-NL" dirty="0">
                <a:ea typeface="MS PGothic" charset="0"/>
              </a:rPr>
              <a:t> in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TFR </a:t>
            </a:r>
            <a:r>
              <a:rPr lang="nl-NL" dirty="0" err="1">
                <a:ea typeface="MS PGothic" charset="0"/>
              </a:rPr>
              <a:t>that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there</a:t>
            </a:r>
            <a:r>
              <a:rPr lang="nl-NL" dirty="0">
                <a:ea typeface="MS PGothic" charset="0"/>
              </a:rPr>
              <a:t> is </a:t>
            </a:r>
            <a:r>
              <a:rPr lang="nl-NL" dirty="0" err="1">
                <a:ea typeface="MS PGothic" charset="0"/>
              </a:rPr>
              <a:t>an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increase</a:t>
            </a:r>
            <a:r>
              <a:rPr lang="nl-NL" dirty="0">
                <a:ea typeface="MS PGothic" charset="0"/>
              </a:rPr>
              <a:t> in power (Amp^2) in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middle</a:t>
            </a:r>
            <a:r>
              <a:rPr lang="nl-NL" dirty="0">
                <a:ea typeface="MS PGothic" charset="0"/>
              </a:rPr>
              <a:t> of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signal</a:t>
            </a:r>
            <a:r>
              <a:rPr lang="nl-NL" dirty="0">
                <a:ea typeface="MS PGothic" charset="0"/>
              </a:rPr>
              <a:t> – </a:t>
            </a:r>
            <a:r>
              <a:rPr lang="nl-NL" dirty="0" err="1">
                <a:ea typeface="MS PGothic" charset="0"/>
              </a:rPr>
              <a:t>constrained</a:t>
            </a:r>
            <a:r>
              <a:rPr lang="nl-NL" dirty="0">
                <a:ea typeface="MS PGothic" charset="0"/>
              </a:rPr>
              <a:t> at a </a:t>
            </a:r>
            <a:r>
              <a:rPr lang="nl-NL" dirty="0" err="1">
                <a:ea typeface="MS PGothic" charset="0"/>
              </a:rPr>
              <a:t>certain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freq</a:t>
            </a:r>
            <a:r>
              <a:rPr lang="nl-NL">
                <a:ea typeface="MS PGothic" charset="0"/>
              </a:rPr>
              <a:t> range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629F0-B4D6-4939-9801-F8621B100388}" type="slidenum">
              <a:rPr lang="de-CH" altLang="de-DE" smtClean="0"/>
              <a:pPr/>
              <a:t>7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864195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dirty="0">
                <a:ea typeface="MS PGothic" charset="0"/>
              </a:rPr>
              <a:t>Erts </a:t>
            </a:r>
            <a:r>
              <a:rPr lang="nl-NL" dirty="0" err="1">
                <a:ea typeface="MS PGothic" charset="0"/>
              </a:rPr>
              <a:t>wenn</a:t>
            </a:r>
            <a:r>
              <a:rPr lang="nl-NL" dirty="0">
                <a:ea typeface="MS PGothic" charset="0"/>
              </a:rPr>
              <a:t> Daten </a:t>
            </a:r>
            <a:r>
              <a:rPr lang="nl-NL" dirty="0" err="1">
                <a:ea typeface="MS PGothic" charset="0"/>
              </a:rPr>
              <a:t>komplett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isn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Fenster</a:t>
            </a:r>
            <a:r>
              <a:rPr lang="nl-NL" dirty="0">
                <a:ea typeface="MS PGothic" charset="0"/>
              </a:rPr>
              <a:t> passen,</a:t>
            </a:r>
            <a:r>
              <a:rPr lang="nl-NL" baseline="0" dirty="0">
                <a:ea typeface="MS PGothic" charset="0"/>
              </a:rPr>
              <a:t> </a:t>
            </a:r>
            <a:r>
              <a:rPr lang="nl-NL" baseline="0" dirty="0" err="1">
                <a:ea typeface="MS PGothic" charset="0"/>
              </a:rPr>
              <a:t>wird</a:t>
            </a:r>
            <a:r>
              <a:rPr lang="nl-NL" baseline="0" dirty="0">
                <a:ea typeface="MS PGothic" charset="0"/>
              </a:rPr>
              <a:t> </a:t>
            </a:r>
            <a:r>
              <a:rPr lang="nl-NL" baseline="0" dirty="0" err="1">
                <a:ea typeface="MS PGothic" charset="0"/>
              </a:rPr>
              <a:t>eine</a:t>
            </a:r>
            <a:r>
              <a:rPr lang="nl-NL" baseline="0" dirty="0">
                <a:ea typeface="MS PGothic" charset="0"/>
              </a:rPr>
              <a:t> FFT </a:t>
            </a:r>
            <a:r>
              <a:rPr lang="nl-NL" baseline="0" dirty="0" err="1">
                <a:ea typeface="MS PGothic" charset="0"/>
              </a:rPr>
              <a:t>berechnet</a:t>
            </a:r>
            <a:r>
              <a:rPr lang="nl-NL" baseline="0" dirty="0">
                <a:ea typeface="MS PGothic" charset="0"/>
              </a:rPr>
              <a:t> (power is colour-</a:t>
            </a:r>
            <a:r>
              <a:rPr lang="nl-NL" baseline="0" dirty="0" err="1">
                <a:ea typeface="MS PGothic" charset="0"/>
              </a:rPr>
              <a:t>coded</a:t>
            </a:r>
            <a:r>
              <a:rPr lang="nl-NL" baseline="0" dirty="0">
                <a:ea typeface="MS PGothic" charset="0"/>
              </a:rPr>
              <a:t>)</a:t>
            </a:r>
            <a:endParaRPr lang="nl-NL" dirty="0">
              <a:ea typeface="MS PGothic" charset="0"/>
            </a:endParaRPr>
          </a:p>
          <a:p>
            <a:pPr eaLnBrk="1" hangingPunct="1"/>
            <a:endParaRPr lang="nl-NL" dirty="0">
              <a:ea typeface="MS PGothic" charset="0"/>
            </a:endParaRPr>
          </a:p>
          <a:p>
            <a:pPr eaLnBrk="1" hangingPunct="1"/>
            <a:endParaRPr lang="nl-NL" dirty="0">
              <a:ea typeface="MS PGothic" charset="0"/>
            </a:endParaRPr>
          </a:p>
          <a:p>
            <a:pPr eaLnBrk="1" hangingPunct="1"/>
            <a:endParaRPr lang="nl-NL" dirty="0">
              <a:ea typeface="MS PGothic" charset="0"/>
            </a:endParaRPr>
          </a:p>
          <a:p>
            <a:pPr eaLnBrk="1" hangingPunct="1"/>
            <a:r>
              <a:rPr lang="nl-NL" dirty="0">
                <a:ea typeface="MS PGothic" charset="0"/>
              </a:rPr>
              <a:t>Concept:</a:t>
            </a:r>
          </a:p>
          <a:p>
            <a:pPr eaLnBrk="1" hangingPunct="1"/>
            <a:endParaRPr lang="nl-NL" dirty="0">
              <a:ea typeface="MS PGothic" charset="0"/>
            </a:endParaRPr>
          </a:p>
          <a:p>
            <a:pPr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Here</a:t>
            </a:r>
            <a:r>
              <a:rPr lang="nl-NL" dirty="0">
                <a:ea typeface="MS PGothic" charset="0"/>
              </a:rPr>
              <a:t> is a </a:t>
            </a:r>
            <a:r>
              <a:rPr lang="nl-NL" dirty="0" err="1">
                <a:ea typeface="MS PGothic" charset="0"/>
              </a:rPr>
              <a:t>signal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that</a:t>
            </a:r>
            <a:r>
              <a:rPr lang="nl-NL" dirty="0">
                <a:ea typeface="MS PGothic" charset="0"/>
              </a:rPr>
              <a:t> is </a:t>
            </a:r>
            <a:r>
              <a:rPr lang="nl-NL" dirty="0" err="1">
                <a:ea typeface="MS PGothic" charset="0"/>
              </a:rPr>
              <a:t>not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stationary</a:t>
            </a:r>
            <a:r>
              <a:rPr lang="nl-NL" dirty="0">
                <a:ea typeface="MS PGothic" charset="0"/>
              </a:rPr>
              <a:t> over time,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amplitude changes over time</a:t>
            </a:r>
          </a:p>
          <a:p>
            <a:pPr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Cut </a:t>
            </a:r>
            <a:r>
              <a:rPr lang="nl-NL" dirty="0" err="1">
                <a:ea typeface="MS PGothic" charset="0"/>
              </a:rPr>
              <a:t>signal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into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snippet</a:t>
            </a:r>
            <a:endParaRPr lang="nl-NL" dirty="0">
              <a:ea typeface="MS PGothic" charset="0"/>
            </a:endParaRPr>
          </a:p>
          <a:p>
            <a:pPr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compute</a:t>
            </a:r>
            <a:r>
              <a:rPr lang="nl-NL" dirty="0">
                <a:ea typeface="MS PGothic" charset="0"/>
              </a:rPr>
              <a:t> power spectrum as a </a:t>
            </a:r>
            <a:r>
              <a:rPr lang="nl-NL" dirty="0" err="1">
                <a:ea typeface="MS PGothic" charset="0"/>
              </a:rPr>
              <a:t>function</a:t>
            </a:r>
            <a:r>
              <a:rPr lang="nl-NL" dirty="0">
                <a:ea typeface="MS PGothic" charset="0"/>
              </a:rPr>
              <a:t> of </a:t>
            </a:r>
            <a:r>
              <a:rPr lang="nl-NL" dirty="0" err="1">
                <a:ea typeface="MS PGothic" charset="0"/>
              </a:rPr>
              <a:t>frequency</a:t>
            </a:r>
            <a:r>
              <a:rPr lang="nl-NL" dirty="0">
                <a:ea typeface="MS PGothic" charset="0"/>
              </a:rPr>
              <a:t>, over time</a:t>
            </a:r>
          </a:p>
          <a:p>
            <a:pPr eaLnBrk="1" hangingPunct="1">
              <a:buFontTx/>
              <a:buChar char="•"/>
            </a:pPr>
            <a:r>
              <a:rPr lang="nl-NL" dirty="0" err="1">
                <a:ea typeface="MS PGothic" charset="0"/>
              </a:rPr>
              <a:t>compute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Spectral</a:t>
            </a:r>
            <a:r>
              <a:rPr lang="nl-NL" dirty="0">
                <a:ea typeface="MS PGothic" charset="0"/>
              </a:rPr>
              <a:t> Analysis </a:t>
            </a:r>
            <a:r>
              <a:rPr lang="nl-NL" dirty="0" err="1">
                <a:ea typeface="MS PGothic" charset="0"/>
              </a:rPr>
              <a:t>for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each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snippet</a:t>
            </a:r>
            <a:r>
              <a:rPr lang="nl-NL" dirty="0">
                <a:ea typeface="MS PGothic" charset="0"/>
              </a:rPr>
              <a:t>, over time</a:t>
            </a:r>
          </a:p>
          <a:p>
            <a:pPr eaLnBrk="1" hangingPunct="1"/>
            <a:endParaRPr lang="nl-NL" dirty="0">
              <a:ea typeface="MS PGothic" charset="0"/>
            </a:endParaRPr>
          </a:p>
          <a:p>
            <a:pPr eaLnBrk="1" hangingPunct="1"/>
            <a:r>
              <a:rPr lang="nl-NL" dirty="0">
                <a:ea typeface="MS PGothic" charset="0"/>
              </a:rPr>
              <a:t>**</a:t>
            </a:r>
            <a:r>
              <a:rPr lang="nl-NL" dirty="0" err="1">
                <a:ea typeface="MS PGothic" charset="0"/>
              </a:rPr>
              <a:t>window</a:t>
            </a:r>
            <a:r>
              <a:rPr lang="nl-NL" dirty="0">
                <a:ea typeface="MS PGothic" charset="0"/>
              </a:rPr>
              <a:t> must </a:t>
            </a:r>
            <a:r>
              <a:rPr lang="nl-NL" dirty="0" err="1">
                <a:ea typeface="MS PGothic" charset="0"/>
              </a:rPr>
              <a:t>be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filled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completed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with</a:t>
            </a:r>
            <a:r>
              <a:rPr lang="nl-NL" dirty="0">
                <a:ea typeface="MS PGothic" charset="0"/>
              </a:rPr>
              <a:t> data, in order </a:t>
            </a:r>
            <a:r>
              <a:rPr lang="nl-NL" dirty="0" err="1">
                <a:ea typeface="MS PGothic" charset="0"/>
              </a:rPr>
              <a:t>to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compute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spectrum</a:t>
            </a:r>
          </a:p>
          <a:p>
            <a:pPr eaLnBrk="1" hangingPunct="1"/>
            <a:endParaRPr lang="nl-NL" dirty="0">
              <a:ea typeface="MS PGothic" charset="0"/>
            </a:endParaRPr>
          </a:p>
          <a:p>
            <a:pPr eaLnBrk="1" hangingPunct="1">
              <a:buFontTx/>
              <a:buChar char="-"/>
            </a:pPr>
            <a:r>
              <a:rPr lang="nl-NL" dirty="0" err="1">
                <a:ea typeface="MS PGothic" charset="0"/>
              </a:rPr>
              <a:t>Rather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than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explain</a:t>
            </a:r>
            <a:r>
              <a:rPr lang="nl-NL" dirty="0">
                <a:ea typeface="MS PGothic" charset="0"/>
              </a:rPr>
              <a:t> power as a line, colour code power as a </a:t>
            </a:r>
            <a:r>
              <a:rPr lang="nl-NL" dirty="0" err="1">
                <a:ea typeface="MS PGothic" charset="0"/>
              </a:rPr>
              <a:t>functoin</a:t>
            </a:r>
            <a:r>
              <a:rPr lang="nl-NL" dirty="0">
                <a:ea typeface="MS PGothic" charset="0"/>
              </a:rPr>
              <a:t> of </a:t>
            </a:r>
            <a:r>
              <a:rPr lang="nl-NL" dirty="0" err="1">
                <a:ea typeface="MS PGothic" charset="0"/>
              </a:rPr>
              <a:t>frequency</a:t>
            </a:r>
            <a:r>
              <a:rPr lang="nl-NL" dirty="0">
                <a:ea typeface="MS PGothic" charset="0"/>
              </a:rPr>
              <a:t> on y-</a:t>
            </a:r>
            <a:r>
              <a:rPr lang="nl-NL" dirty="0" err="1">
                <a:ea typeface="MS PGothic" charset="0"/>
              </a:rPr>
              <a:t>axis</a:t>
            </a:r>
            <a:r>
              <a:rPr lang="nl-NL" dirty="0">
                <a:ea typeface="MS PGothic" charset="0"/>
              </a:rPr>
              <a:t>, time on x-</a:t>
            </a:r>
            <a:r>
              <a:rPr lang="nl-NL" dirty="0" err="1">
                <a:ea typeface="MS PGothic" charset="0"/>
              </a:rPr>
              <a:t>axis</a:t>
            </a:r>
            <a:endParaRPr lang="nl-NL" dirty="0">
              <a:ea typeface="MS PGothic" charset="0"/>
            </a:endParaRPr>
          </a:p>
          <a:p>
            <a:pPr eaLnBrk="1" hangingPunct="1">
              <a:buFontTx/>
              <a:buChar char="-"/>
            </a:pPr>
            <a:endParaRPr lang="nl-NL" dirty="0">
              <a:ea typeface="MS PGothic" charset="0"/>
            </a:endParaRPr>
          </a:p>
          <a:p>
            <a:pPr eaLnBrk="1" hangingPunct="1">
              <a:buFontTx/>
              <a:buChar char="-"/>
            </a:pPr>
            <a:r>
              <a:rPr lang="nl-NL" dirty="0">
                <a:ea typeface="MS PGothic" charset="0"/>
              </a:rPr>
              <a:t>- move on -&gt; get TFR</a:t>
            </a:r>
          </a:p>
          <a:p>
            <a:pPr eaLnBrk="1" hangingPunct="1">
              <a:buFontTx/>
              <a:buChar char="-"/>
            </a:pPr>
            <a:endParaRPr lang="nl-NL" dirty="0">
              <a:ea typeface="MS PGothic" charset="0"/>
            </a:endParaRPr>
          </a:p>
          <a:p>
            <a:pPr eaLnBrk="1" hangingPunct="1">
              <a:buFontTx/>
              <a:buChar char="-"/>
            </a:pPr>
            <a:r>
              <a:rPr lang="nl-NL" dirty="0" err="1">
                <a:ea typeface="MS PGothic" charset="0"/>
              </a:rPr>
              <a:t>Highest</a:t>
            </a:r>
            <a:r>
              <a:rPr lang="nl-NL" dirty="0">
                <a:ea typeface="MS PGothic" charset="0"/>
              </a:rPr>
              <a:t> amplitude </a:t>
            </a:r>
            <a:r>
              <a:rPr lang="nl-NL" dirty="0" err="1">
                <a:ea typeface="MS PGothic" charset="0"/>
              </a:rPr>
              <a:t>oscillation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constrained</a:t>
            </a:r>
            <a:r>
              <a:rPr lang="nl-NL" dirty="0">
                <a:ea typeface="MS PGothic" charset="0"/>
              </a:rPr>
              <a:t> in a </a:t>
            </a:r>
            <a:r>
              <a:rPr lang="nl-NL" dirty="0" err="1">
                <a:ea typeface="MS PGothic" charset="0"/>
              </a:rPr>
              <a:t>particular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frequency</a:t>
            </a:r>
            <a:endParaRPr lang="nl-NL" dirty="0">
              <a:ea typeface="MS PGothic" charset="0"/>
            </a:endParaRPr>
          </a:p>
          <a:p>
            <a:pPr eaLnBrk="1" hangingPunct="1">
              <a:buFontTx/>
              <a:buChar char="•"/>
            </a:pPr>
            <a:endParaRPr lang="nl-NL" dirty="0">
              <a:ea typeface="MS PGothic" charset="0"/>
            </a:endParaRPr>
          </a:p>
          <a:p>
            <a:pPr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Take a </a:t>
            </a:r>
            <a:r>
              <a:rPr lang="nl-NL" dirty="0" err="1">
                <a:ea typeface="MS PGothic" charset="0"/>
              </a:rPr>
              <a:t>snippet</a:t>
            </a:r>
            <a:r>
              <a:rPr lang="nl-NL" dirty="0">
                <a:ea typeface="MS PGothic" charset="0"/>
              </a:rPr>
              <a:t> of </a:t>
            </a:r>
            <a:r>
              <a:rPr lang="nl-NL" dirty="0" err="1">
                <a:ea typeface="MS PGothic" charset="0"/>
              </a:rPr>
              <a:t>our</a:t>
            </a:r>
            <a:r>
              <a:rPr lang="nl-NL" dirty="0">
                <a:ea typeface="MS PGothic" charset="0"/>
              </a:rPr>
              <a:t> data, </a:t>
            </a:r>
            <a:r>
              <a:rPr lang="nl-NL" dirty="0" err="1">
                <a:ea typeface="MS PGothic" charset="0"/>
              </a:rPr>
              <a:t>snippet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defined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by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toi</a:t>
            </a:r>
            <a:endParaRPr lang="nl-NL" dirty="0">
              <a:ea typeface="MS PGothic" charset="0"/>
            </a:endParaRPr>
          </a:p>
          <a:p>
            <a:pPr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apply</a:t>
            </a:r>
            <a:r>
              <a:rPr lang="nl-NL" dirty="0">
                <a:ea typeface="MS PGothic" charset="0"/>
              </a:rPr>
              <a:t> a DFT (discrete </a:t>
            </a:r>
            <a:r>
              <a:rPr lang="nl-NL" dirty="0" err="1">
                <a:ea typeface="MS PGothic" charset="0"/>
              </a:rPr>
              <a:t>fourier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transform</a:t>
            </a:r>
            <a:r>
              <a:rPr lang="nl-NL" dirty="0">
                <a:ea typeface="MS PGothic" charset="0"/>
              </a:rPr>
              <a:t>) </a:t>
            </a:r>
            <a:r>
              <a:rPr lang="nl-NL" dirty="0" err="1">
                <a:ea typeface="MS PGothic" charset="0"/>
              </a:rPr>
              <a:t>to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compute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spectrum, as a </a:t>
            </a:r>
            <a:r>
              <a:rPr lang="nl-NL" dirty="0" err="1">
                <a:ea typeface="MS PGothic" charset="0"/>
              </a:rPr>
              <a:t>function</a:t>
            </a:r>
            <a:r>
              <a:rPr lang="nl-NL" dirty="0">
                <a:ea typeface="MS PGothic" charset="0"/>
              </a:rPr>
              <a:t> of </a:t>
            </a:r>
            <a:r>
              <a:rPr lang="nl-NL" dirty="0" err="1">
                <a:ea typeface="MS PGothic" charset="0"/>
              </a:rPr>
              <a:t>frequency</a:t>
            </a:r>
            <a:r>
              <a:rPr lang="nl-NL" dirty="0">
                <a:ea typeface="MS PGothic" charset="0"/>
              </a:rPr>
              <a:t> </a:t>
            </a:r>
          </a:p>
          <a:p>
            <a:pPr lvl="1"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we </a:t>
            </a:r>
            <a:r>
              <a:rPr lang="nl-NL" dirty="0" err="1">
                <a:ea typeface="MS PGothic" charset="0"/>
              </a:rPr>
              <a:t>then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proceed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to</a:t>
            </a:r>
            <a:r>
              <a:rPr lang="nl-NL" dirty="0">
                <a:ea typeface="MS PGothic" charset="0"/>
              </a:rPr>
              <a:t> do </a:t>
            </a:r>
            <a:r>
              <a:rPr lang="nl-NL" dirty="0" err="1">
                <a:ea typeface="MS PGothic" charset="0"/>
              </a:rPr>
              <a:t>this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for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each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snippet</a:t>
            </a:r>
            <a:r>
              <a:rPr lang="nl-NL" dirty="0">
                <a:ea typeface="MS PGothic" charset="0"/>
              </a:rPr>
              <a:t>, </a:t>
            </a:r>
            <a:r>
              <a:rPr lang="nl-NL" dirty="0" err="1">
                <a:ea typeface="MS PGothic" charset="0"/>
              </a:rPr>
              <a:t>so</a:t>
            </a:r>
            <a:r>
              <a:rPr lang="nl-NL" dirty="0">
                <a:ea typeface="MS PGothic" charset="0"/>
              </a:rPr>
              <a:t> we are sliding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time </a:t>
            </a:r>
            <a:r>
              <a:rPr lang="nl-NL" dirty="0" err="1">
                <a:ea typeface="MS PGothic" charset="0"/>
              </a:rPr>
              <a:t>window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across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entire</a:t>
            </a:r>
            <a:r>
              <a:rPr lang="nl-NL" dirty="0">
                <a:ea typeface="MS PGothic" charset="0"/>
              </a:rPr>
              <a:t> time range</a:t>
            </a:r>
          </a:p>
          <a:p>
            <a:pPr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The </a:t>
            </a:r>
            <a:r>
              <a:rPr lang="nl-NL" dirty="0" err="1">
                <a:ea typeface="MS PGothic" charset="0"/>
              </a:rPr>
              <a:t>representation</a:t>
            </a:r>
            <a:r>
              <a:rPr lang="nl-NL" dirty="0">
                <a:ea typeface="MS PGothic" charset="0"/>
              </a:rPr>
              <a:t> of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TFR is </a:t>
            </a:r>
            <a:r>
              <a:rPr lang="nl-NL" dirty="0" err="1">
                <a:ea typeface="MS PGothic" charset="0"/>
              </a:rPr>
              <a:t>then</a:t>
            </a:r>
            <a:r>
              <a:rPr lang="nl-NL" dirty="0">
                <a:ea typeface="MS PGothic" charset="0"/>
              </a:rPr>
              <a:t> a </a:t>
            </a:r>
            <a:r>
              <a:rPr lang="nl-NL" dirty="0" err="1">
                <a:ea typeface="MS PGothic" charset="0"/>
              </a:rPr>
              <a:t>little</a:t>
            </a:r>
            <a:r>
              <a:rPr lang="nl-NL" dirty="0">
                <a:ea typeface="MS PGothic" charset="0"/>
              </a:rPr>
              <a:t> different </a:t>
            </a:r>
            <a:r>
              <a:rPr lang="nl-NL" dirty="0" err="1">
                <a:ea typeface="MS PGothic" charset="0"/>
              </a:rPr>
              <a:t>from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just</a:t>
            </a:r>
            <a:r>
              <a:rPr lang="nl-NL" dirty="0">
                <a:ea typeface="MS PGothic" charset="0"/>
              </a:rPr>
              <a:t> a </a:t>
            </a:r>
            <a:r>
              <a:rPr lang="nl-NL" dirty="0" err="1">
                <a:ea typeface="MS PGothic" charset="0"/>
              </a:rPr>
              <a:t>spectral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representation</a:t>
            </a:r>
            <a:endParaRPr lang="nl-NL" dirty="0">
              <a:ea typeface="MS PGothic" charset="0"/>
            </a:endParaRPr>
          </a:p>
          <a:p>
            <a:pPr lvl="1"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instead</a:t>
            </a:r>
            <a:r>
              <a:rPr lang="nl-NL" dirty="0">
                <a:ea typeface="MS PGothic" charset="0"/>
              </a:rPr>
              <a:t> of </a:t>
            </a:r>
            <a:r>
              <a:rPr lang="nl-NL" dirty="0" err="1">
                <a:ea typeface="MS PGothic" charset="0"/>
              </a:rPr>
              <a:t>representing</a:t>
            </a:r>
            <a:r>
              <a:rPr lang="nl-NL" dirty="0">
                <a:ea typeface="MS PGothic" charset="0"/>
              </a:rPr>
              <a:t> power as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vertical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axis</a:t>
            </a:r>
            <a:r>
              <a:rPr lang="nl-NL" dirty="0">
                <a:ea typeface="MS PGothic" charset="0"/>
              </a:rPr>
              <a:t>, </a:t>
            </a:r>
            <a:r>
              <a:rPr lang="nl-NL" dirty="0" err="1">
                <a:ea typeface="MS PGothic" charset="0"/>
              </a:rPr>
              <a:t>and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frequency</a:t>
            </a:r>
            <a:r>
              <a:rPr lang="nl-NL" dirty="0">
                <a:ea typeface="MS PGothic" charset="0"/>
              </a:rPr>
              <a:t> as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horizontal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axis</a:t>
            </a:r>
            <a:endParaRPr lang="nl-NL" dirty="0">
              <a:ea typeface="MS PGothic" charset="0"/>
            </a:endParaRPr>
          </a:p>
          <a:p>
            <a:pPr lvl="1"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we </a:t>
            </a:r>
            <a:r>
              <a:rPr lang="nl-NL" dirty="0" err="1">
                <a:ea typeface="MS PGothic" charset="0"/>
              </a:rPr>
              <a:t>represent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frequency</a:t>
            </a:r>
            <a:r>
              <a:rPr lang="nl-NL" dirty="0">
                <a:ea typeface="MS PGothic" charset="0"/>
              </a:rPr>
              <a:t> – </a:t>
            </a:r>
            <a:r>
              <a:rPr lang="nl-NL" dirty="0" err="1">
                <a:ea typeface="MS PGothic" charset="0"/>
              </a:rPr>
              <a:t>vertical</a:t>
            </a:r>
            <a:r>
              <a:rPr lang="nl-NL" dirty="0">
                <a:ea typeface="MS PGothic" charset="0"/>
              </a:rPr>
              <a:t> time; time = </a:t>
            </a:r>
            <a:r>
              <a:rPr lang="nl-NL" dirty="0" err="1">
                <a:ea typeface="MS PGothic" charset="0"/>
              </a:rPr>
              <a:t>horizontal</a:t>
            </a:r>
            <a:r>
              <a:rPr lang="nl-NL" dirty="0">
                <a:ea typeface="MS PGothic" charset="0"/>
              </a:rPr>
              <a:t>; power =  colour</a:t>
            </a:r>
          </a:p>
          <a:p>
            <a:pPr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So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here</a:t>
            </a:r>
            <a:r>
              <a:rPr lang="nl-NL" dirty="0">
                <a:ea typeface="MS PGothic" charset="0"/>
              </a:rPr>
              <a:t>, as we move </a:t>
            </a:r>
            <a:r>
              <a:rPr lang="nl-NL" dirty="0" err="1">
                <a:ea typeface="MS PGothic" charset="0"/>
              </a:rPr>
              <a:t>along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signal</a:t>
            </a:r>
            <a:r>
              <a:rPr lang="nl-NL" dirty="0">
                <a:ea typeface="MS PGothic" charset="0"/>
              </a:rPr>
              <a:t>, we </a:t>
            </a:r>
            <a:r>
              <a:rPr lang="nl-NL" dirty="0" err="1">
                <a:ea typeface="MS PGothic" charset="0"/>
              </a:rPr>
              <a:t>can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see</a:t>
            </a:r>
            <a:r>
              <a:rPr lang="nl-NL" dirty="0">
                <a:ea typeface="MS PGothic" charset="0"/>
              </a:rPr>
              <a:t> in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TFR </a:t>
            </a:r>
            <a:r>
              <a:rPr lang="nl-NL" dirty="0" err="1">
                <a:ea typeface="MS PGothic" charset="0"/>
              </a:rPr>
              <a:t>that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there</a:t>
            </a:r>
            <a:r>
              <a:rPr lang="nl-NL" dirty="0">
                <a:ea typeface="MS PGothic" charset="0"/>
              </a:rPr>
              <a:t> is </a:t>
            </a:r>
            <a:r>
              <a:rPr lang="nl-NL" dirty="0" err="1">
                <a:ea typeface="MS PGothic" charset="0"/>
              </a:rPr>
              <a:t>an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increase</a:t>
            </a:r>
            <a:r>
              <a:rPr lang="nl-NL" dirty="0">
                <a:ea typeface="MS PGothic" charset="0"/>
              </a:rPr>
              <a:t> in power (Amp^2) in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middle</a:t>
            </a:r>
            <a:r>
              <a:rPr lang="nl-NL" dirty="0">
                <a:ea typeface="MS PGothic" charset="0"/>
              </a:rPr>
              <a:t> of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signal</a:t>
            </a:r>
            <a:r>
              <a:rPr lang="nl-NL" dirty="0">
                <a:ea typeface="MS PGothic" charset="0"/>
              </a:rPr>
              <a:t> – </a:t>
            </a:r>
            <a:r>
              <a:rPr lang="nl-NL" dirty="0" err="1">
                <a:ea typeface="MS PGothic" charset="0"/>
              </a:rPr>
              <a:t>constrained</a:t>
            </a:r>
            <a:r>
              <a:rPr lang="nl-NL" dirty="0">
                <a:ea typeface="MS PGothic" charset="0"/>
              </a:rPr>
              <a:t> at a </a:t>
            </a:r>
            <a:r>
              <a:rPr lang="nl-NL" dirty="0" err="1">
                <a:ea typeface="MS PGothic" charset="0"/>
              </a:rPr>
              <a:t>certain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freq</a:t>
            </a:r>
            <a:r>
              <a:rPr lang="nl-NL">
                <a:ea typeface="MS PGothic" charset="0"/>
              </a:rPr>
              <a:t> range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629F0-B4D6-4939-9801-F8621B100388}" type="slidenum">
              <a:rPr lang="de-CH" altLang="de-DE" smtClean="0"/>
              <a:pPr/>
              <a:t>8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1702665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dirty="0">
                <a:ea typeface="MS PGothic" charset="0"/>
              </a:rPr>
              <a:t>Erts </a:t>
            </a:r>
            <a:r>
              <a:rPr lang="nl-NL" dirty="0" err="1">
                <a:ea typeface="MS PGothic" charset="0"/>
              </a:rPr>
              <a:t>wenn</a:t>
            </a:r>
            <a:r>
              <a:rPr lang="nl-NL" dirty="0">
                <a:ea typeface="MS PGothic" charset="0"/>
              </a:rPr>
              <a:t> Daten </a:t>
            </a:r>
            <a:r>
              <a:rPr lang="nl-NL" dirty="0" err="1">
                <a:ea typeface="MS PGothic" charset="0"/>
              </a:rPr>
              <a:t>komplett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isn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Fenster</a:t>
            </a:r>
            <a:r>
              <a:rPr lang="nl-NL" dirty="0">
                <a:ea typeface="MS PGothic" charset="0"/>
              </a:rPr>
              <a:t> passen,</a:t>
            </a:r>
            <a:r>
              <a:rPr lang="nl-NL" baseline="0" dirty="0">
                <a:ea typeface="MS PGothic" charset="0"/>
              </a:rPr>
              <a:t> </a:t>
            </a:r>
            <a:r>
              <a:rPr lang="nl-NL" baseline="0" dirty="0" err="1">
                <a:ea typeface="MS PGothic" charset="0"/>
              </a:rPr>
              <a:t>wird</a:t>
            </a:r>
            <a:r>
              <a:rPr lang="nl-NL" baseline="0" dirty="0">
                <a:ea typeface="MS PGothic" charset="0"/>
              </a:rPr>
              <a:t> </a:t>
            </a:r>
            <a:r>
              <a:rPr lang="nl-NL" baseline="0" dirty="0" err="1">
                <a:ea typeface="MS PGothic" charset="0"/>
              </a:rPr>
              <a:t>eine</a:t>
            </a:r>
            <a:r>
              <a:rPr lang="nl-NL" baseline="0" dirty="0">
                <a:ea typeface="MS PGothic" charset="0"/>
              </a:rPr>
              <a:t> FFT </a:t>
            </a:r>
            <a:r>
              <a:rPr lang="nl-NL" baseline="0" dirty="0" err="1">
                <a:ea typeface="MS PGothic" charset="0"/>
              </a:rPr>
              <a:t>berechnet</a:t>
            </a:r>
            <a:r>
              <a:rPr lang="nl-NL" baseline="0" dirty="0">
                <a:ea typeface="MS PGothic" charset="0"/>
              </a:rPr>
              <a:t> (power is colour-</a:t>
            </a:r>
            <a:r>
              <a:rPr lang="nl-NL" baseline="0" dirty="0" err="1">
                <a:ea typeface="MS PGothic" charset="0"/>
              </a:rPr>
              <a:t>coded</a:t>
            </a:r>
            <a:r>
              <a:rPr lang="nl-NL" baseline="0" dirty="0">
                <a:ea typeface="MS PGothic" charset="0"/>
              </a:rPr>
              <a:t>)</a:t>
            </a:r>
            <a:endParaRPr lang="nl-NL" dirty="0">
              <a:ea typeface="MS PGothic" charset="0"/>
            </a:endParaRPr>
          </a:p>
          <a:p>
            <a:pPr eaLnBrk="1" hangingPunct="1"/>
            <a:endParaRPr lang="nl-NL" dirty="0">
              <a:ea typeface="MS PGothic" charset="0"/>
            </a:endParaRPr>
          </a:p>
          <a:p>
            <a:pPr eaLnBrk="1" hangingPunct="1"/>
            <a:endParaRPr lang="nl-NL" dirty="0">
              <a:ea typeface="MS PGothic" charset="0"/>
            </a:endParaRPr>
          </a:p>
          <a:p>
            <a:pPr eaLnBrk="1" hangingPunct="1"/>
            <a:endParaRPr lang="nl-NL" dirty="0">
              <a:ea typeface="MS PGothic" charset="0"/>
            </a:endParaRPr>
          </a:p>
          <a:p>
            <a:pPr eaLnBrk="1" hangingPunct="1"/>
            <a:r>
              <a:rPr lang="nl-NL" dirty="0">
                <a:ea typeface="MS PGothic" charset="0"/>
              </a:rPr>
              <a:t>Concept:</a:t>
            </a:r>
          </a:p>
          <a:p>
            <a:pPr eaLnBrk="1" hangingPunct="1"/>
            <a:endParaRPr lang="nl-NL" dirty="0">
              <a:ea typeface="MS PGothic" charset="0"/>
            </a:endParaRPr>
          </a:p>
          <a:p>
            <a:pPr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Here</a:t>
            </a:r>
            <a:r>
              <a:rPr lang="nl-NL" dirty="0">
                <a:ea typeface="MS PGothic" charset="0"/>
              </a:rPr>
              <a:t> is a </a:t>
            </a:r>
            <a:r>
              <a:rPr lang="nl-NL" dirty="0" err="1">
                <a:ea typeface="MS PGothic" charset="0"/>
              </a:rPr>
              <a:t>signal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that</a:t>
            </a:r>
            <a:r>
              <a:rPr lang="nl-NL" dirty="0">
                <a:ea typeface="MS PGothic" charset="0"/>
              </a:rPr>
              <a:t> is </a:t>
            </a:r>
            <a:r>
              <a:rPr lang="nl-NL" dirty="0" err="1">
                <a:ea typeface="MS PGothic" charset="0"/>
              </a:rPr>
              <a:t>not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stationary</a:t>
            </a:r>
            <a:r>
              <a:rPr lang="nl-NL" dirty="0">
                <a:ea typeface="MS PGothic" charset="0"/>
              </a:rPr>
              <a:t> over time,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amplitude changes over time</a:t>
            </a:r>
          </a:p>
          <a:p>
            <a:pPr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Cut </a:t>
            </a:r>
            <a:r>
              <a:rPr lang="nl-NL" dirty="0" err="1">
                <a:ea typeface="MS PGothic" charset="0"/>
              </a:rPr>
              <a:t>signal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into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snippet</a:t>
            </a:r>
            <a:endParaRPr lang="nl-NL" dirty="0">
              <a:ea typeface="MS PGothic" charset="0"/>
            </a:endParaRPr>
          </a:p>
          <a:p>
            <a:pPr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compute</a:t>
            </a:r>
            <a:r>
              <a:rPr lang="nl-NL" dirty="0">
                <a:ea typeface="MS PGothic" charset="0"/>
              </a:rPr>
              <a:t> power spectrum as a </a:t>
            </a:r>
            <a:r>
              <a:rPr lang="nl-NL" dirty="0" err="1">
                <a:ea typeface="MS PGothic" charset="0"/>
              </a:rPr>
              <a:t>function</a:t>
            </a:r>
            <a:r>
              <a:rPr lang="nl-NL" dirty="0">
                <a:ea typeface="MS PGothic" charset="0"/>
              </a:rPr>
              <a:t> of </a:t>
            </a:r>
            <a:r>
              <a:rPr lang="nl-NL" dirty="0" err="1">
                <a:ea typeface="MS PGothic" charset="0"/>
              </a:rPr>
              <a:t>frequency</a:t>
            </a:r>
            <a:r>
              <a:rPr lang="nl-NL" dirty="0">
                <a:ea typeface="MS PGothic" charset="0"/>
              </a:rPr>
              <a:t>, over time</a:t>
            </a:r>
          </a:p>
          <a:p>
            <a:pPr eaLnBrk="1" hangingPunct="1">
              <a:buFontTx/>
              <a:buChar char="•"/>
            </a:pPr>
            <a:r>
              <a:rPr lang="nl-NL" dirty="0" err="1">
                <a:ea typeface="MS PGothic" charset="0"/>
              </a:rPr>
              <a:t>compute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Spectral</a:t>
            </a:r>
            <a:r>
              <a:rPr lang="nl-NL" dirty="0">
                <a:ea typeface="MS PGothic" charset="0"/>
              </a:rPr>
              <a:t> Analysis </a:t>
            </a:r>
            <a:r>
              <a:rPr lang="nl-NL" dirty="0" err="1">
                <a:ea typeface="MS PGothic" charset="0"/>
              </a:rPr>
              <a:t>for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each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snippet</a:t>
            </a:r>
            <a:r>
              <a:rPr lang="nl-NL" dirty="0">
                <a:ea typeface="MS PGothic" charset="0"/>
              </a:rPr>
              <a:t>, over time</a:t>
            </a:r>
          </a:p>
          <a:p>
            <a:pPr eaLnBrk="1" hangingPunct="1"/>
            <a:endParaRPr lang="nl-NL" dirty="0">
              <a:ea typeface="MS PGothic" charset="0"/>
            </a:endParaRPr>
          </a:p>
          <a:p>
            <a:pPr eaLnBrk="1" hangingPunct="1"/>
            <a:r>
              <a:rPr lang="nl-NL" dirty="0">
                <a:ea typeface="MS PGothic" charset="0"/>
              </a:rPr>
              <a:t>**</a:t>
            </a:r>
            <a:r>
              <a:rPr lang="nl-NL" dirty="0" err="1">
                <a:ea typeface="MS PGothic" charset="0"/>
              </a:rPr>
              <a:t>window</a:t>
            </a:r>
            <a:r>
              <a:rPr lang="nl-NL" dirty="0">
                <a:ea typeface="MS PGothic" charset="0"/>
              </a:rPr>
              <a:t> must </a:t>
            </a:r>
            <a:r>
              <a:rPr lang="nl-NL" dirty="0" err="1">
                <a:ea typeface="MS PGothic" charset="0"/>
              </a:rPr>
              <a:t>be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filled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completed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with</a:t>
            </a:r>
            <a:r>
              <a:rPr lang="nl-NL" dirty="0">
                <a:ea typeface="MS PGothic" charset="0"/>
              </a:rPr>
              <a:t> data, in order </a:t>
            </a:r>
            <a:r>
              <a:rPr lang="nl-NL" dirty="0" err="1">
                <a:ea typeface="MS PGothic" charset="0"/>
              </a:rPr>
              <a:t>to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compute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spectrum</a:t>
            </a:r>
          </a:p>
          <a:p>
            <a:pPr eaLnBrk="1" hangingPunct="1"/>
            <a:endParaRPr lang="nl-NL" dirty="0">
              <a:ea typeface="MS PGothic" charset="0"/>
            </a:endParaRPr>
          </a:p>
          <a:p>
            <a:pPr eaLnBrk="1" hangingPunct="1">
              <a:buFontTx/>
              <a:buChar char="-"/>
            </a:pPr>
            <a:r>
              <a:rPr lang="nl-NL" dirty="0" err="1">
                <a:ea typeface="MS PGothic" charset="0"/>
              </a:rPr>
              <a:t>Rather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than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explain</a:t>
            </a:r>
            <a:r>
              <a:rPr lang="nl-NL" dirty="0">
                <a:ea typeface="MS PGothic" charset="0"/>
              </a:rPr>
              <a:t> power as a line, colour code power as a </a:t>
            </a:r>
            <a:r>
              <a:rPr lang="nl-NL" dirty="0" err="1">
                <a:ea typeface="MS PGothic" charset="0"/>
              </a:rPr>
              <a:t>functoin</a:t>
            </a:r>
            <a:r>
              <a:rPr lang="nl-NL" dirty="0">
                <a:ea typeface="MS PGothic" charset="0"/>
              </a:rPr>
              <a:t> of </a:t>
            </a:r>
            <a:r>
              <a:rPr lang="nl-NL" dirty="0" err="1">
                <a:ea typeface="MS PGothic" charset="0"/>
              </a:rPr>
              <a:t>frequency</a:t>
            </a:r>
            <a:r>
              <a:rPr lang="nl-NL" dirty="0">
                <a:ea typeface="MS PGothic" charset="0"/>
              </a:rPr>
              <a:t> on y-</a:t>
            </a:r>
            <a:r>
              <a:rPr lang="nl-NL" dirty="0" err="1">
                <a:ea typeface="MS PGothic" charset="0"/>
              </a:rPr>
              <a:t>axis</a:t>
            </a:r>
            <a:r>
              <a:rPr lang="nl-NL" dirty="0">
                <a:ea typeface="MS PGothic" charset="0"/>
              </a:rPr>
              <a:t>, time on x-</a:t>
            </a:r>
            <a:r>
              <a:rPr lang="nl-NL" dirty="0" err="1">
                <a:ea typeface="MS PGothic" charset="0"/>
              </a:rPr>
              <a:t>axis</a:t>
            </a:r>
            <a:endParaRPr lang="nl-NL" dirty="0">
              <a:ea typeface="MS PGothic" charset="0"/>
            </a:endParaRPr>
          </a:p>
          <a:p>
            <a:pPr eaLnBrk="1" hangingPunct="1">
              <a:buFontTx/>
              <a:buChar char="-"/>
            </a:pPr>
            <a:endParaRPr lang="nl-NL" dirty="0">
              <a:ea typeface="MS PGothic" charset="0"/>
            </a:endParaRPr>
          </a:p>
          <a:p>
            <a:pPr eaLnBrk="1" hangingPunct="1">
              <a:buFontTx/>
              <a:buChar char="-"/>
            </a:pPr>
            <a:r>
              <a:rPr lang="nl-NL" dirty="0">
                <a:ea typeface="MS PGothic" charset="0"/>
              </a:rPr>
              <a:t>- move on -&gt; get TFR</a:t>
            </a:r>
          </a:p>
          <a:p>
            <a:pPr eaLnBrk="1" hangingPunct="1">
              <a:buFontTx/>
              <a:buChar char="-"/>
            </a:pPr>
            <a:endParaRPr lang="nl-NL" dirty="0">
              <a:ea typeface="MS PGothic" charset="0"/>
            </a:endParaRPr>
          </a:p>
          <a:p>
            <a:pPr eaLnBrk="1" hangingPunct="1">
              <a:buFontTx/>
              <a:buChar char="-"/>
            </a:pPr>
            <a:r>
              <a:rPr lang="nl-NL" dirty="0" err="1">
                <a:ea typeface="MS PGothic" charset="0"/>
              </a:rPr>
              <a:t>Highest</a:t>
            </a:r>
            <a:r>
              <a:rPr lang="nl-NL" dirty="0">
                <a:ea typeface="MS PGothic" charset="0"/>
              </a:rPr>
              <a:t> amplitude </a:t>
            </a:r>
            <a:r>
              <a:rPr lang="nl-NL" dirty="0" err="1">
                <a:ea typeface="MS PGothic" charset="0"/>
              </a:rPr>
              <a:t>oscillation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constrained</a:t>
            </a:r>
            <a:r>
              <a:rPr lang="nl-NL" dirty="0">
                <a:ea typeface="MS PGothic" charset="0"/>
              </a:rPr>
              <a:t> in a </a:t>
            </a:r>
            <a:r>
              <a:rPr lang="nl-NL" dirty="0" err="1">
                <a:ea typeface="MS PGothic" charset="0"/>
              </a:rPr>
              <a:t>particular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frequency</a:t>
            </a:r>
            <a:endParaRPr lang="nl-NL" dirty="0">
              <a:ea typeface="MS PGothic" charset="0"/>
            </a:endParaRPr>
          </a:p>
          <a:p>
            <a:pPr eaLnBrk="1" hangingPunct="1">
              <a:buFontTx/>
              <a:buChar char="•"/>
            </a:pPr>
            <a:endParaRPr lang="nl-NL" dirty="0">
              <a:ea typeface="MS PGothic" charset="0"/>
            </a:endParaRPr>
          </a:p>
          <a:p>
            <a:pPr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Take a </a:t>
            </a:r>
            <a:r>
              <a:rPr lang="nl-NL" dirty="0" err="1">
                <a:ea typeface="MS PGothic" charset="0"/>
              </a:rPr>
              <a:t>snippet</a:t>
            </a:r>
            <a:r>
              <a:rPr lang="nl-NL" dirty="0">
                <a:ea typeface="MS PGothic" charset="0"/>
              </a:rPr>
              <a:t> of </a:t>
            </a:r>
            <a:r>
              <a:rPr lang="nl-NL" dirty="0" err="1">
                <a:ea typeface="MS PGothic" charset="0"/>
              </a:rPr>
              <a:t>our</a:t>
            </a:r>
            <a:r>
              <a:rPr lang="nl-NL" dirty="0">
                <a:ea typeface="MS PGothic" charset="0"/>
              </a:rPr>
              <a:t> data, </a:t>
            </a:r>
            <a:r>
              <a:rPr lang="nl-NL" dirty="0" err="1">
                <a:ea typeface="MS PGothic" charset="0"/>
              </a:rPr>
              <a:t>snippet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defined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by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toi</a:t>
            </a:r>
            <a:endParaRPr lang="nl-NL" dirty="0">
              <a:ea typeface="MS PGothic" charset="0"/>
            </a:endParaRPr>
          </a:p>
          <a:p>
            <a:pPr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apply</a:t>
            </a:r>
            <a:r>
              <a:rPr lang="nl-NL" dirty="0">
                <a:ea typeface="MS PGothic" charset="0"/>
              </a:rPr>
              <a:t> a DFT (discrete </a:t>
            </a:r>
            <a:r>
              <a:rPr lang="nl-NL" dirty="0" err="1">
                <a:ea typeface="MS PGothic" charset="0"/>
              </a:rPr>
              <a:t>fourier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transform</a:t>
            </a:r>
            <a:r>
              <a:rPr lang="nl-NL" dirty="0">
                <a:ea typeface="MS PGothic" charset="0"/>
              </a:rPr>
              <a:t>) </a:t>
            </a:r>
            <a:r>
              <a:rPr lang="nl-NL" dirty="0" err="1">
                <a:ea typeface="MS PGothic" charset="0"/>
              </a:rPr>
              <a:t>to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compute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spectrum, as a </a:t>
            </a:r>
            <a:r>
              <a:rPr lang="nl-NL" dirty="0" err="1">
                <a:ea typeface="MS PGothic" charset="0"/>
              </a:rPr>
              <a:t>function</a:t>
            </a:r>
            <a:r>
              <a:rPr lang="nl-NL" dirty="0">
                <a:ea typeface="MS PGothic" charset="0"/>
              </a:rPr>
              <a:t> of </a:t>
            </a:r>
            <a:r>
              <a:rPr lang="nl-NL" dirty="0" err="1">
                <a:ea typeface="MS PGothic" charset="0"/>
              </a:rPr>
              <a:t>frequency</a:t>
            </a:r>
            <a:r>
              <a:rPr lang="nl-NL" dirty="0">
                <a:ea typeface="MS PGothic" charset="0"/>
              </a:rPr>
              <a:t> </a:t>
            </a:r>
          </a:p>
          <a:p>
            <a:pPr lvl="1"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we </a:t>
            </a:r>
            <a:r>
              <a:rPr lang="nl-NL" dirty="0" err="1">
                <a:ea typeface="MS PGothic" charset="0"/>
              </a:rPr>
              <a:t>then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proceed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to</a:t>
            </a:r>
            <a:r>
              <a:rPr lang="nl-NL" dirty="0">
                <a:ea typeface="MS PGothic" charset="0"/>
              </a:rPr>
              <a:t> do </a:t>
            </a:r>
            <a:r>
              <a:rPr lang="nl-NL" dirty="0" err="1">
                <a:ea typeface="MS PGothic" charset="0"/>
              </a:rPr>
              <a:t>this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for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each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snippet</a:t>
            </a:r>
            <a:r>
              <a:rPr lang="nl-NL" dirty="0">
                <a:ea typeface="MS PGothic" charset="0"/>
              </a:rPr>
              <a:t>, </a:t>
            </a:r>
            <a:r>
              <a:rPr lang="nl-NL" dirty="0" err="1">
                <a:ea typeface="MS PGothic" charset="0"/>
              </a:rPr>
              <a:t>so</a:t>
            </a:r>
            <a:r>
              <a:rPr lang="nl-NL" dirty="0">
                <a:ea typeface="MS PGothic" charset="0"/>
              </a:rPr>
              <a:t> we are sliding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time </a:t>
            </a:r>
            <a:r>
              <a:rPr lang="nl-NL" dirty="0" err="1">
                <a:ea typeface="MS PGothic" charset="0"/>
              </a:rPr>
              <a:t>window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across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entire</a:t>
            </a:r>
            <a:r>
              <a:rPr lang="nl-NL" dirty="0">
                <a:ea typeface="MS PGothic" charset="0"/>
              </a:rPr>
              <a:t> time range</a:t>
            </a:r>
          </a:p>
          <a:p>
            <a:pPr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The </a:t>
            </a:r>
            <a:r>
              <a:rPr lang="nl-NL" dirty="0" err="1">
                <a:ea typeface="MS PGothic" charset="0"/>
              </a:rPr>
              <a:t>representation</a:t>
            </a:r>
            <a:r>
              <a:rPr lang="nl-NL" dirty="0">
                <a:ea typeface="MS PGothic" charset="0"/>
              </a:rPr>
              <a:t> of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TFR is </a:t>
            </a:r>
            <a:r>
              <a:rPr lang="nl-NL" dirty="0" err="1">
                <a:ea typeface="MS PGothic" charset="0"/>
              </a:rPr>
              <a:t>then</a:t>
            </a:r>
            <a:r>
              <a:rPr lang="nl-NL" dirty="0">
                <a:ea typeface="MS PGothic" charset="0"/>
              </a:rPr>
              <a:t> a </a:t>
            </a:r>
            <a:r>
              <a:rPr lang="nl-NL" dirty="0" err="1">
                <a:ea typeface="MS PGothic" charset="0"/>
              </a:rPr>
              <a:t>little</a:t>
            </a:r>
            <a:r>
              <a:rPr lang="nl-NL" dirty="0">
                <a:ea typeface="MS PGothic" charset="0"/>
              </a:rPr>
              <a:t> different </a:t>
            </a:r>
            <a:r>
              <a:rPr lang="nl-NL" dirty="0" err="1">
                <a:ea typeface="MS PGothic" charset="0"/>
              </a:rPr>
              <a:t>from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just</a:t>
            </a:r>
            <a:r>
              <a:rPr lang="nl-NL" dirty="0">
                <a:ea typeface="MS PGothic" charset="0"/>
              </a:rPr>
              <a:t> a </a:t>
            </a:r>
            <a:r>
              <a:rPr lang="nl-NL" dirty="0" err="1">
                <a:ea typeface="MS PGothic" charset="0"/>
              </a:rPr>
              <a:t>spectral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representation</a:t>
            </a:r>
            <a:endParaRPr lang="nl-NL" dirty="0">
              <a:ea typeface="MS PGothic" charset="0"/>
            </a:endParaRPr>
          </a:p>
          <a:p>
            <a:pPr lvl="1"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instead</a:t>
            </a:r>
            <a:r>
              <a:rPr lang="nl-NL" dirty="0">
                <a:ea typeface="MS PGothic" charset="0"/>
              </a:rPr>
              <a:t> of </a:t>
            </a:r>
            <a:r>
              <a:rPr lang="nl-NL" dirty="0" err="1">
                <a:ea typeface="MS PGothic" charset="0"/>
              </a:rPr>
              <a:t>representing</a:t>
            </a:r>
            <a:r>
              <a:rPr lang="nl-NL" dirty="0">
                <a:ea typeface="MS PGothic" charset="0"/>
              </a:rPr>
              <a:t> power as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vertical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axis</a:t>
            </a:r>
            <a:r>
              <a:rPr lang="nl-NL" dirty="0">
                <a:ea typeface="MS PGothic" charset="0"/>
              </a:rPr>
              <a:t>, </a:t>
            </a:r>
            <a:r>
              <a:rPr lang="nl-NL" dirty="0" err="1">
                <a:ea typeface="MS PGothic" charset="0"/>
              </a:rPr>
              <a:t>and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frequency</a:t>
            </a:r>
            <a:r>
              <a:rPr lang="nl-NL" dirty="0">
                <a:ea typeface="MS PGothic" charset="0"/>
              </a:rPr>
              <a:t> as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horizontal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axis</a:t>
            </a:r>
            <a:endParaRPr lang="nl-NL" dirty="0">
              <a:ea typeface="MS PGothic" charset="0"/>
            </a:endParaRPr>
          </a:p>
          <a:p>
            <a:pPr lvl="1"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we </a:t>
            </a:r>
            <a:r>
              <a:rPr lang="nl-NL" dirty="0" err="1">
                <a:ea typeface="MS PGothic" charset="0"/>
              </a:rPr>
              <a:t>represent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frequency</a:t>
            </a:r>
            <a:r>
              <a:rPr lang="nl-NL" dirty="0">
                <a:ea typeface="MS PGothic" charset="0"/>
              </a:rPr>
              <a:t> – </a:t>
            </a:r>
            <a:r>
              <a:rPr lang="nl-NL" dirty="0" err="1">
                <a:ea typeface="MS PGothic" charset="0"/>
              </a:rPr>
              <a:t>vertical</a:t>
            </a:r>
            <a:r>
              <a:rPr lang="nl-NL" dirty="0">
                <a:ea typeface="MS PGothic" charset="0"/>
              </a:rPr>
              <a:t> time; time = </a:t>
            </a:r>
            <a:r>
              <a:rPr lang="nl-NL" dirty="0" err="1">
                <a:ea typeface="MS PGothic" charset="0"/>
              </a:rPr>
              <a:t>horizontal</a:t>
            </a:r>
            <a:r>
              <a:rPr lang="nl-NL" dirty="0">
                <a:ea typeface="MS PGothic" charset="0"/>
              </a:rPr>
              <a:t>; power =  colour</a:t>
            </a:r>
          </a:p>
          <a:p>
            <a:pPr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So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here</a:t>
            </a:r>
            <a:r>
              <a:rPr lang="nl-NL" dirty="0">
                <a:ea typeface="MS PGothic" charset="0"/>
              </a:rPr>
              <a:t>, as we move </a:t>
            </a:r>
            <a:r>
              <a:rPr lang="nl-NL" dirty="0" err="1">
                <a:ea typeface="MS PGothic" charset="0"/>
              </a:rPr>
              <a:t>along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signal</a:t>
            </a:r>
            <a:r>
              <a:rPr lang="nl-NL" dirty="0">
                <a:ea typeface="MS PGothic" charset="0"/>
              </a:rPr>
              <a:t>, we </a:t>
            </a:r>
            <a:r>
              <a:rPr lang="nl-NL" dirty="0" err="1">
                <a:ea typeface="MS PGothic" charset="0"/>
              </a:rPr>
              <a:t>can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see</a:t>
            </a:r>
            <a:r>
              <a:rPr lang="nl-NL" dirty="0">
                <a:ea typeface="MS PGothic" charset="0"/>
              </a:rPr>
              <a:t> in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TFR </a:t>
            </a:r>
            <a:r>
              <a:rPr lang="nl-NL" dirty="0" err="1">
                <a:ea typeface="MS PGothic" charset="0"/>
              </a:rPr>
              <a:t>that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there</a:t>
            </a:r>
            <a:r>
              <a:rPr lang="nl-NL" dirty="0">
                <a:ea typeface="MS PGothic" charset="0"/>
              </a:rPr>
              <a:t> is </a:t>
            </a:r>
            <a:r>
              <a:rPr lang="nl-NL" dirty="0" err="1">
                <a:ea typeface="MS PGothic" charset="0"/>
              </a:rPr>
              <a:t>an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increase</a:t>
            </a:r>
            <a:r>
              <a:rPr lang="nl-NL" dirty="0">
                <a:ea typeface="MS PGothic" charset="0"/>
              </a:rPr>
              <a:t> in power (Amp^2) in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middle</a:t>
            </a:r>
            <a:r>
              <a:rPr lang="nl-NL" dirty="0">
                <a:ea typeface="MS PGothic" charset="0"/>
              </a:rPr>
              <a:t> of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signal</a:t>
            </a:r>
            <a:r>
              <a:rPr lang="nl-NL" dirty="0">
                <a:ea typeface="MS PGothic" charset="0"/>
              </a:rPr>
              <a:t> – </a:t>
            </a:r>
            <a:r>
              <a:rPr lang="nl-NL" dirty="0" err="1">
                <a:ea typeface="MS PGothic" charset="0"/>
              </a:rPr>
              <a:t>constrained</a:t>
            </a:r>
            <a:r>
              <a:rPr lang="nl-NL" dirty="0">
                <a:ea typeface="MS PGothic" charset="0"/>
              </a:rPr>
              <a:t> at a </a:t>
            </a:r>
            <a:r>
              <a:rPr lang="nl-NL" dirty="0" err="1">
                <a:ea typeface="MS PGothic" charset="0"/>
              </a:rPr>
              <a:t>certain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freq</a:t>
            </a:r>
            <a:r>
              <a:rPr lang="nl-NL">
                <a:ea typeface="MS PGothic" charset="0"/>
              </a:rPr>
              <a:t> range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629F0-B4D6-4939-9801-F8621B100388}" type="slidenum">
              <a:rPr lang="de-CH" altLang="de-DE" smtClean="0"/>
              <a:pPr/>
              <a:t>9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1580759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dirty="0">
                <a:ea typeface="MS PGothic" charset="0"/>
              </a:rPr>
              <a:t>Erts </a:t>
            </a:r>
            <a:r>
              <a:rPr lang="nl-NL" dirty="0" err="1">
                <a:ea typeface="MS PGothic" charset="0"/>
              </a:rPr>
              <a:t>wenn</a:t>
            </a:r>
            <a:r>
              <a:rPr lang="nl-NL" dirty="0">
                <a:ea typeface="MS PGothic" charset="0"/>
              </a:rPr>
              <a:t> Daten </a:t>
            </a:r>
            <a:r>
              <a:rPr lang="nl-NL" dirty="0" err="1">
                <a:ea typeface="MS PGothic" charset="0"/>
              </a:rPr>
              <a:t>komplett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isn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Fenster</a:t>
            </a:r>
            <a:r>
              <a:rPr lang="nl-NL" dirty="0">
                <a:ea typeface="MS PGothic" charset="0"/>
              </a:rPr>
              <a:t> passen,</a:t>
            </a:r>
            <a:r>
              <a:rPr lang="nl-NL" baseline="0" dirty="0">
                <a:ea typeface="MS PGothic" charset="0"/>
              </a:rPr>
              <a:t> </a:t>
            </a:r>
            <a:r>
              <a:rPr lang="nl-NL" baseline="0" dirty="0" err="1">
                <a:ea typeface="MS PGothic" charset="0"/>
              </a:rPr>
              <a:t>wird</a:t>
            </a:r>
            <a:r>
              <a:rPr lang="nl-NL" baseline="0" dirty="0">
                <a:ea typeface="MS PGothic" charset="0"/>
              </a:rPr>
              <a:t> </a:t>
            </a:r>
            <a:r>
              <a:rPr lang="nl-NL" baseline="0" dirty="0" err="1">
                <a:ea typeface="MS PGothic" charset="0"/>
              </a:rPr>
              <a:t>eine</a:t>
            </a:r>
            <a:r>
              <a:rPr lang="nl-NL" baseline="0" dirty="0">
                <a:ea typeface="MS PGothic" charset="0"/>
              </a:rPr>
              <a:t> FFT </a:t>
            </a:r>
            <a:r>
              <a:rPr lang="nl-NL" baseline="0" dirty="0" err="1">
                <a:ea typeface="MS PGothic" charset="0"/>
              </a:rPr>
              <a:t>berechnet</a:t>
            </a:r>
            <a:r>
              <a:rPr lang="nl-NL" baseline="0" dirty="0">
                <a:ea typeface="MS PGothic" charset="0"/>
              </a:rPr>
              <a:t> (power is colour-</a:t>
            </a:r>
            <a:r>
              <a:rPr lang="nl-NL" baseline="0" dirty="0" err="1">
                <a:ea typeface="MS PGothic" charset="0"/>
              </a:rPr>
              <a:t>coded</a:t>
            </a:r>
            <a:r>
              <a:rPr lang="nl-NL" baseline="0" dirty="0">
                <a:ea typeface="MS PGothic" charset="0"/>
              </a:rPr>
              <a:t>)</a:t>
            </a:r>
            <a:endParaRPr lang="nl-NL" dirty="0">
              <a:ea typeface="MS PGothic" charset="0"/>
            </a:endParaRPr>
          </a:p>
          <a:p>
            <a:pPr eaLnBrk="1" hangingPunct="1"/>
            <a:endParaRPr lang="nl-NL" dirty="0">
              <a:ea typeface="MS PGothic" charset="0"/>
            </a:endParaRPr>
          </a:p>
          <a:p>
            <a:pPr eaLnBrk="1" hangingPunct="1"/>
            <a:endParaRPr lang="nl-NL" dirty="0">
              <a:ea typeface="MS PGothic" charset="0"/>
            </a:endParaRPr>
          </a:p>
          <a:p>
            <a:pPr eaLnBrk="1" hangingPunct="1"/>
            <a:endParaRPr lang="nl-NL" dirty="0">
              <a:ea typeface="MS PGothic" charset="0"/>
            </a:endParaRPr>
          </a:p>
          <a:p>
            <a:pPr eaLnBrk="1" hangingPunct="1"/>
            <a:r>
              <a:rPr lang="nl-NL" dirty="0">
                <a:ea typeface="MS PGothic" charset="0"/>
              </a:rPr>
              <a:t>Concept:</a:t>
            </a:r>
          </a:p>
          <a:p>
            <a:pPr eaLnBrk="1" hangingPunct="1"/>
            <a:endParaRPr lang="nl-NL" dirty="0">
              <a:ea typeface="MS PGothic" charset="0"/>
            </a:endParaRPr>
          </a:p>
          <a:p>
            <a:pPr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Here</a:t>
            </a:r>
            <a:r>
              <a:rPr lang="nl-NL" dirty="0">
                <a:ea typeface="MS PGothic" charset="0"/>
              </a:rPr>
              <a:t> is a </a:t>
            </a:r>
            <a:r>
              <a:rPr lang="nl-NL" dirty="0" err="1">
                <a:ea typeface="MS PGothic" charset="0"/>
              </a:rPr>
              <a:t>signal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that</a:t>
            </a:r>
            <a:r>
              <a:rPr lang="nl-NL" dirty="0">
                <a:ea typeface="MS PGothic" charset="0"/>
              </a:rPr>
              <a:t> is </a:t>
            </a:r>
            <a:r>
              <a:rPr lang="nl-NL" dirty="0" err="1">
                <a:ea typeface="MS PGothic" charset="0"/>
              </a:rPr>
              <a:t>not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stationary</a:t>
            </a:r>
            <a:r>
              <a:rPr lang="nl-NL" dirty="0">
                <a:ea typeface="MS PGothic" charset="0"/>
              </a:rPr>
              <a:t> over time,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amplitude changes over time</a:t>
            </a:r>
          </a:p>
          <a:p>
            <a:pPr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Cut </a:t>
            </a:r>
            <a:r>
              <a:rPr lang="nl-NL" dirty="0" err="1">
                <a:ea typeface="MS PGothic" charset="0"/>
              </a:rPr>
              <a:t>signal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into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snippet</a:t>
            </a:r>
            <a:endParaRPr lang="nl-NL" dirty="0">
              <a:ea typeface="MS PGothic" charset="0"/>
            </a:endParaRPr>
          </a:p>
          <a:p>
            <a:pPr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compute</a:t>
            </a:r>
            <a:r>
              <a:rPr lang="nl-NL" dirty="0">
                <a:ea typeface="MS PGothic" charset="0"/>
              </a:rPr>
              <a:t> power spectrum as a </a:t>
            </a:r>
            <a:r>
              <a:rPr lang="nl-NL" dirty="0" err="1">
                <a:ea typeface="MS PGothic" charset="0"/>
              </a:rPr>
              <a:t>function</a:t>
            </a:r>
            <a:r>
              <a:rPr lang="nl-NL" dirty="0">
                <a:ea typeface="MS PGothic" charset="0"/>
              </a:rPr>
              <a:t> of </a:t>
            </a:r>
            <a:r>
              <a:rPr lang="nl-NL" dirty="0" err="1">
                <a:ea typeface="MS PGothic" charset="0"/>
              </a:rPr>
              <a:t>frequency</a:t>
            </a:r>
            <a:r>
              <a:rPr lang="nl-NL" dirty="0">
                <a:ea typeface="MS PGothic" charset="0"/>
              </a:rPr>
              <a:t>, over time</a:t>
            </a:r>
          </a:p>
          <a:p>
            <a:pPr eaLnBrk="1" hangingPunct="1">
              <a:buFontTx/>
              <a:buChar char="•"/>
            </a:pPr>
            <a:r>
              <a:rPr lang="nl-NL" dirty="0" err="1">
                <a:ea typeface="MS PGothic" charset="0"/>
              </a:rPr>
              <a:t>compute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Spectral</a:t>
            </a:r>
            <a:r>
              <a:rPr lang="nl-NL" dirty="0">
                <a:ea typeface="MS PGothic" charset="0"/>
              </a:rPr>
              <a:t> Analysis </a:t>
            </a:r>
            <a:r>
              <a:rPr lang="nl-NL" dirty="0" err="1">
                <a:ea typeface="MS PGothic" charset="0"/>
              </a:rPr>
              <a:t>for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each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snippet</a:t>
            </a:r>
            <a:r>
              <a:rPr lang="nl-NL" dirty="0">
                <a:ea typeface="MS PGothic" charset="0"/>
              </a:rPr>
              <a:t>, over time</a:t>
            </a:r>
          </a:p>
          <a:p>
            <a:pPr eaLnBrk="1" hangingPunct="1"/>
            <a:endParaRPr lang="nl-NL" dirty="0">
              <a:ea typeface="MS PGothic" charset="0"/>
            </a:endParaRPr>
          </a:p>
          <a:p>
            <a:pPr eaLnBrk="1" hangingPunct="1"/>
            <a:r>
              <a:rPr lang="nl-NL" dirty="0">
                <a:ea typeface="MS PGothic" charset="0"/>
              </a:rPr>
              <a:t>**</a:t>
            </a:r>
            <a:r>
              <a:rPr lang="nl-NL" dirty="0" err="1">
                <a:ea typeface="MS PGothic" charset="0"/>
              </a:rPr>
              <a:t>window</a:t>
            </a:r>
            <a:r>
              <a:rPr lang="nl-NL" dirty="0">
                <a:ea typeface="MS PGothic" charset="0"/>
              </a:rPr>
              <a:t> must </a:t>
            </a:r>
            <a:r>
              <a:rPr lang="nl-NL" dirty="0" err="1">
                <a:ea typeface="MS PGothic" charset="0"/>
              </a:rPr>
              <a:t>be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filled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completed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with</a:t>
            </a:r>
            <a:r>
              <a:rPr lang="nl-NL" dirty="0">
                <a:ea typeface="MS PGothic" charset="0"/>
              </a:rPr>
              <a:t> data, in order </a:t>
            </a:r>
            <a:r>
              <a:rPr lang="nl-NL" dirty="0" err="1">
                <a:ea typeface="MS PGothic" charset="0"/>
              </a:rPr>
              <a:t>to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compute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spectrum</a:t>
            </a:r>
          </a:p>
          <a:p>
            <a:pPr eaLnBrk="1" hangingPunct="1"/>
            <a:endParaRPr lang="nl-NL" dirty="0">
              <a:ea typeface="MS PGothic" charset="0"/>
            </a:endParaRPr>
          </a:p>
          <a:p>
            <a:pPr eaLnBrk="1" hangingPunct="1">
              <a:buFontTx/>
              <a:buChar char="-"/>
            </a:pPr>
            <a:r>
              <a:rPr lang="nl-NL" dirty="0" err="1">
                <a:ea typeface="MS PGothic" charset="0"/>
              </a:rPr>
              <a:t>Rather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than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explain</a:t>
            </a:r>
            <a:r>
              <a:rPr lang="nl-NL" dirty="0">
                <a:ea typeface="MS PGothic" charset="0"/>
              </a:rPr>
              <a:t> power as a line, colour code power as a </a:t>
            </a:r>
            <a:r>
              <a:rPr lang="nl-NL" dirty="0" err="1">
                <a:ea typeface="MS PGothic" charset="0"/>
              </a:rPr>
              <a:t>functoin</a:t>
            </a:r>
            <a:r>
              <a:rPr lang="nl-NL" dirty="0">
                <a:ea typeface="MS PGothic" charset="0"/>
              </a:rPr>
              <a:t> of </a:t>
            </a:r>
            <a:r>
              <a:rPr lang="nl-NL" dirty="0" err="1">
                <a:ea typeface="MS PGothic" charset="0"/>
              </a:rPr>
              <a:t>frequency</a:t>
            </a:r>
            <a:r>
              <a:rPr lang="nl-NL" dirty="0">
                <a:ea typeface="MS PGothic" charset="0"/>
              </a:rPr>
              <a:t> on y-</a:t>
            </a:r>
            <a:r>
              <a:rPr lang="nl-NL" dirty="0" err="1">
                <a:ea typeface="MS PGothic" charset="0"/>
              </a:rPr>
              <a:t>axis</a:t>
            </a:r>
            <a:r>
              <a:rPr lang="nl-NL" dirty="0">
                <a:ea typeface="MS PGothic" charset="0"/>
              </a:rPr>
              <a:t>, time on x-</a:t>
            </a:r>
            <a:r>
              <a:rPr lang="nl-NL" dirty="0" err="1">
                <a:ea typeface="MS PGothic" charset="0"/>
              </a:rPr>
              <a:t>axis</a:t>
            </a:r>
            <a:endParaRPr lang="nl-NL" dirty="0">
              <a:ea typeface="MS PGothic" charset="0"/>
            </a:endParaRPr>
          </a:p>
          <a:p>
            <a:pPr eaLnBrk="1" hangingPunct="1">
              <a:buFontTx/>
              <a:buChar char="-"/>
            </a:pPr>
            <a:endParaRPr lang="nl-NL" dirty="0">
              <a:ea typeface="MS PGothic" charset="0"/>
            </a:endParaRPr>
          </a:p>
          <a:p>
            <a:pPr eaLnBrk="1" hangingPunct="1">
              <a:buFontTx/>
              <a:buChar char="-"/>
            </a:pPr>
            <a:r>
              <a:rPr lang="nl-NL" dirty="0">
                <a:ea typeface="MS PGothic" charset="0"/>
              </a:rPr>
              <a:t>- move on -&gt; get TFR</a:t>
            </a:r>
          </a:p>
          <a:p>
            <a:pPr eaLnBrk="1" hangingPunct="1">
              <a:buFontTx/>
              <a:buChar char="-"/>
            </a:pPr>
            <a:endParaRPr lang="nl-NL" dirty="0">
              <a:ea typeface="MS PGothic" charset="0"/>
            </a:endParaRPr>
          </a:p>
          <a:p>
            <a:pPr eaLnBrk="1" hangingPunct="1">
              <a:buFontTx/>
              <a:buChar char="-"/>
            </a:pPr>
            <a:r>
              <a:rPr lang="nl-NL" dirty="0" err="1">
                <a:ea typeface="MS PGothic" charset="0"/>
              </a:rPr>
              <a:t>Highest</a:t>
            </a:r>
            <a:r>
              <a:rPr lang="nl-NL" dirty="0">
                <a:ea typeface="MS PGothic" charset="0"/>
              </a:rPr>
              <a:t> amplitude </a:t>
            </a:r>
            <a:r>
              <a:rPr lang="nl-NL" dirty="0" err="1">
                <a:ea typeface="MS PGothic" charset="0"/>
              </a:rPr>
              <a:t>oscillation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constrained</a:t>
            </a:r>
            <a:r>
              <a:rPr lang="nl-NL" dirty="0">
                <a:ea typeface="MS PGothic" charset="0"/>
              </a:rPr>
              <a:t> in a </a:t>
            </a:r>
            <a:r>
              <a:rPr lang="nl-NL" dirty="0" err="1">
                <a:ea typeface="MS PGothic" charset="0"/>
              </a:rPr>
              <a:t>particular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frequency</a:t>
            </a:r>
            <a:endParaRPr lang="nl-NL" dirty="0">
              <a:ea typeface="MS PGothic" charset="0"/>
            </a:endParaRPr>
          </a:p>
          <a:p>
            <a:pPr eaLnBrk="1" hangingPunct="1">
              <a:buFontTx/>
              <a:buChar char="•"/>
            </a:pPr>
            <a:endParaRPr lang="nl-NL" dirty="0">
              <a:ea typeface="MS PGothic" charset="0"/>
            </a:endParaRPr>
          </a:p>
          <a:p>
            <a:pPr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Take a </a:t>
            </a:r>
            <a:r>
              <a:rPr lang="nl-NL" dirty="0" err="1">
                <a:ea typeface="MS PGothic" charset="0"/>
              </a:rPr>
              <a:t>snippet</a:t>
            </a:r>
            <a:r>
              <a:rPr lang="nl-NL" dirty="0">
                <a:ea typeface="MS PGothic" charset="0"/>
              </a:rPr>
              <a:t> of </a:t>
            </a:r>
            <a:r>
              <a:rPr lang="nl-NL" dirty="0" err="1">
                <a:ea typeface="MS PGothic" charset="0"/>
              </a:rPr>
              <a:t>our</a:t>
            </a:r>
            <a:r>
              <a:rPr lang="nl-NL" dirty="0">
                <a:ea typeface="MS PGothic" charset="0"/>
              </a:rPr>
              <a:t> data, </a:t>
            </a:r>
            <a:r>
              <a:rPr lang="nl-NL" dirty="0" err="1">
                <a:ea typeface="MS PGothic" charset="0"/>
              </a:rPr>
              <a:t>snippet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defined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by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toi</a:t>
            </a:r>
            <a:endParaRPr lang="nl-NL" dirty="0">
              <a:ea typeface="MS PGothic" charset="0"/>
            </a:endParaRPr>
          </a:p>
          <a:p>
            <a:pPr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apply</a:t>
            </a:r>
            <a:r>
              <a:rPr lang="nl-NL" dirty="0">
                <a:ea typeface="MS PGothic" charset="0"/>
              </a:rPr>
              <a:t> a DFT (discrete </a:t>
            </a:r>
            <a:r>
              <a:rPr lang="nl-NL" dirty="0" err="1">
                <a:ea typeface="MS PGothic" charset="0"/>
              </a:rPr>
              <a:t>fourier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transform</a:t>
            </a:r>
            <a:r>
              <a:rPr lang="nl-NL" dirty="0">
                <a:ea typeface="MS PGothic" charset="0"/>
              </a:rPr>
              <a:t>) </a:t>
            </a:r>
            <a:r>
              <a:rPr lang="nl-NL" dirty="0" err="1">
                <a:ea typeface="MS PGothic" charset="0"/>
              </a:rPr>
              <a:t>to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compute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spectrum, as a </a:t>
            </a:r>
            <a:r>
              <a:rPr lang="nl-NL" dirty="0" err="1">
                <a:ea typeface="MS PGothic" charset="0"/>
              </a:rPr>
              <a:t>function</a:t>
            </a:r>
            <a:r>
              <a:rPr lang="nl-NL" dirty="0">
                <a:ea typeface="MS PGothic" charset="0"/>
              </a:rPr>
              <a:t> of </a:t>
            </a:r>
            <a:r>
              <a:rPr lang="nl-NL" dirty="0" err="1">
                <a:ea typeface="MS PGothic" charset="0"/>
              </a:rPr>
              <a:t>frequency</a:t>
            </a:r>
            <a:r>
              <a:rPr lang="nl-NL" dirty="0">
                <a:ea typeface="MS PGothic" charset="0"/>
              </a:rPr>
              <a:t> </a:t>
            </a:r>
          </a:p>
          <a:p>
            <a:pPr lvl="1"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we </a:t>
            </a:r>
            <a:r>
              <a:rPr lang="nl-NL" dirty="0" err="1">
                <a:ea typeface="MS PGothic" charset="0"/>
              </a:rPr>
              <a:t>then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proceed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to</a:t>
            </a:r>
            <a:r>
              <a:rPr lang="nl-NL" dirty="0">
                <a:ea typeface="MS PGothic" charset="0"/>
              </a:rPr>
              <a:t> do </a:t>
            </a:r>
            <a:r>
              <a:rPr lang="nl-NL" dirty="0" err="1">
                <a:ea typeface="MS PGothic" charset="0"/>
              </a:rPr>
              <a:t>this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for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each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snippet</a:t>
            </a:r>
            <a:r>
              <a:rPr lang="nl-NL" dirty="0">
                <a:ea typeface="MS PGothic" charset="0"/>
              </a:rPr>
              <a:t>, </a:t>
            </a:r>
            <a:r>
              <a:rPr lang="nl-NL" dirty="0" err="1">
                <a:ea typeface="MS PGothic" charset="0"/>
              </a:rPr>
              <a:t>so</a:t>
            </a:r>
            <a:r>
              <a:rPr lang="nl-NL" dirty="0">
                <a:ea typeface="MS PGothic" charset="0"/>
              </a:rPr>
              <a:t> we are sliding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time </a:t>
            </a:r>
            <a:r>
              <a:rPr lang="nl-NL" dirty="0" err="1">
                <a:ea typeface="MS PGothic" charset="0"/>
              </a:rPr>
              <a:t>window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across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entire</a:t>
            </a:r>
            <a:r>
              <a:rPr lang="nl-NL" dirty="0">
                <a:ea typeface="MS PGothic" charset="0"/>
              </a:rPr>
              <a:t> time range</a:t>
            </a:r>
          </a:p>
          <a:p>
            <a:pPr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The </a:t>
            </a:r>
            <a:r>
              <a:rPr lang="nl-NL" dirty="0" err="1">
                <a:ea typeface="MS PGothic" charset="0"/>
              </a:rPr>
              <a:t>representation</a:t>
            </a:r>
            <a:r>
              <a:rPr lang="nl-NL" dirty="0">
                <a:ea typeface="MS PGothic" charset="0"/>
              </a:rPr>
              <a:t> of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TFR is </a:t>
            </a:r>
            <a:r>
              <a:rPr lang="nl-NL" dirty="0" err="1">
                <a:ea typeface="MS PGothic" charset="0"/>
              </a:rPr>
              <a:t>then</a:t>
            </a:r>
            <a:r>
              <a:rPr lang="nl-NL" dirty="0">
                <a:ea typeface="MS PGothic" charset="0"/>
              </a:rPr>
              <a:t> a </a:t>
            </a:r>
            <a:r>
              <a:rPr lang="nl-NL" dirty="0" err="1">
                <a:ea typeface="MS PGothic" charset="0"/>
              </a:rPr>
              <a:t>little</a:t>
            </a:r>
            <a:r>
              <a:rPr lang="nl-NL" dirty="0">
                <a:ea typeface="MS PGothic" charset="0"/>
              </a:rPr>
              <a:t> different </a:t>
            </a:r>
            <a:r>
              <a:rPr lang="nl-NL" dirty="0" err="1">
                <a:ea typeface="MS PGothic" charset="0"/>
              </a:rPr>
              <a:t>from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just</a:t>
            </a:r>
            <a:r>
              <a:rPr lang="nl-NL" dirty="0">
                <a:ea typeface="MS PGothic" charset="0"/>
              </a:rPr>
              <a:t> a </a:t>
            </a:r>
            <a:r>
              <a:rPr lang="nl-NL" dirty="0" err="1">
                <a:ea typeface="MS PGothic" charset="0"/>
              </a:rPr>
              <a:t>spectral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representation</a:t>
            </a:r>
            <a:endParaRPr lang="nl-NL" dirty="0">
              <a:ea typeface="MS PGothic" charset="0"/>
            </a:endParaRPr>
          </a:p>
          <a:p>
            <a:pPr lvl="1"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instead</a:t>
            </a:r>
            <a:r>
              <a:rPr lang="nl-NL" dirty="0">
                <a:ea typeface="MS PGothic" charset="0"/>
              </a:rPr>
              <a:t> of </a:t>
            </a:r>
            <a:r>
              <a:rPr lang="nl-NL" dirty="0" err="1">
                <a:ea typeface="MS PGothic" charset="0"/>
              </a:rPr>
              <a:t>representing</a:t>
            </a:r>
            <a:r>
              <a:rPr lang="nl-NL" dirty="0">
                <a:ea typeface="MS PGothic" charset="0"/>
              </a:rPr>
              <a:t> power as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vertical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axis</a:t>
            </a:r>
            <a:r>
              <a:rPr lang="nl-NL" dirty="0">
                <a:ea typeface="MS PGothic" charset="0"/>
              </a:rPr>
              <a:t>, </a:t>
            </a:r>
            <a:r>
              <a:rPr lang="nl-NL" dirty="0" err="1">
                <a:ea typeface="MS PGothic" charset="0"/>
              </a:rPr>
              <a:t>and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frequency</a:t>
            </a:r>
            <a:r>
              <a:rPr lang="nl-NL" dirty="0">
                <a:ea typeface="MS PGothic" charset="0"/>
              </a:rPr>
              <a:t> as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horizontal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axis</a:t>
            </a:r>
            <a:endParaRPr lang="nl-NL" dirty="0">
              <a:ea typeface="MS PGothic" charset="0"/>
            </a:endParaRPr>
          </a:p>
          <a:p>
            <a:pPr lvl="1"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we </a:t>
            </a:r>
            <a:r>
              <a:rPr lang="nl-NL" dirty="0" err="1">
                <a:ea typeface="MS PGothic" charset="0"/>
              </a:rPr>
              <a:t>represent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frequency</a:t>
            </a:r>
            <a:r>
              <a:rPr lang="nl-NL" dirty="0">
                <a:ea typeface="MS PGothic" charset="0"/>
              </a:rPr>
              <a:t> – </a:t>
            </a:r>
            <a:r>
              <a:rPr lang="nl-NL" dirty="0" err="1">
                <a:ea typeface="MS PGothic" charset="0"/>
              </a:rPr>
              <a:t>vertical</a:t>
            </a:r>
            <a:r>
              <a:rPr lang="nl-NL" dirty="0">
                <a:ea typeface="MS PGothic" charset="0"/>
              </a:rPr>
              <a:t> time; time = </a:t>
            </a:r>
            <a:r>
              <a:rPr lang="nl-NL" dirty="0" err="1">
                <a:ea typeface="MS PGothic" charset="0"/>
              </a:rPr>
              <a:t>horizontal</a:t>
            </a:r>
            <a:r>
              <a:rPr lang="nl-NL" dirty="0">
                <a:ea typeface="MS PGothic" charset="0"/>
              </a:rPr>
              <a:t>; power =  colour</a:t>
            </a:r>
          </a:p>
          <a:p>
            <a:pPr eaLnBrk="1" hangingPunct="1">
              <a:buFontTx/>
              <a:buChar char="•"/>
            </a:pP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So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here</a:t>
            </a:r>
            <a:r>
              <a:rPr lang="nl-NL" dirty="0">
                <a:ea typeface="MS PGothic" charset="0"/>
              </a:rPr>
              <a:t>, as we move </a:t>
            </a:r>
            <a:r>
              <a:rPr lang="nl-NL" dirty="0" err="1">
                <a:ea typeface="MS PGothic" charset="0"/>
              </a:rPr>
              <a:t>along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signal</a:t>
            </a:r>
            <a:r>
              <a:rPr lang="nl-NL" dirty="0">
                <a:ea typeface="MS PGothic" charset="0"/>
              </a:rPr>
              <a:t>, we </a:t>
            </a:r>
            <a:r>
              <a:rPr lang="nl-NL" dirty="0" err="1">
                <a:ea typeface="MS PGothic" charset="0"/>
              </a:rPr>
              <a:t>can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see</a:t>
            </a:r>
            <a:r>
              <a:rPr lang="nl-NL" dirty="0">
                <a:ea typeface="MS PGothic" charset="0"/>
              </a:rPr>
              <a:t> in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TFR </a:t>
            </a:r>
            <a:r>
              <a:rPr lang="nl-NL" dirty="0" err="1">
                <a:ea typeface="MS PGothic" charset="0"/>
              </a:rPr>
              <a:t>that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there</a:t>
            </a:r>
            <a:r>
              <a:rPr lang="nl-NL" dirty="0">
                <a:ea typeface="MS PGothic" charset="0"/>
              </a:rPr>
              <a:t> is </a:t>
            </a:r>
            <a:r>
              <a:rPr lang="nl-NL" dirty="0" err="1">
                <a:ea typeface="MS PGothic" charset="0"/>
              </a:rPr>
              <a:t>an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increase</a:t>
            </a:r>
            <a:r>
              <a:rPr lang="nl-NL" dirty="0">
                <a:ea typeface="MS PGothic" charset="0"/>
              </a:rPr>
              <a:t> in power (Amp^2) in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middle</a:t>
            </a:r>
            <a:r>
              <a:rPr lang="nl-NL" dirty="0">
                <a:ea typeface="MS PGothic" charset="0"/>
              </a:rPr>
              <a:t> of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signal</a:t>
            </a:r>
            <a:r>
              <a:rPr lang="nl-NL" dirty="0">
                <a:ea typeface="MS PGothic" charset="0"/>
              </a:rPr>
              <a:t> – </a:t>
            </a:r>
            <a:r>
              <a:rPr lang="nl-NL" dirty="0" err="1">
                <a:ea typeface="MS PGothic" charset="0"/>
              </a:rPr>
              <a:t>constrained</a:t>
            </a:r>
            <a:r>
              <a:rPr lang="nl-NL" dirty="0">
                <a:ea typeface="MS PGothic" charset="0"/>
              </a:rPr>
              <a:t> at a </a:t>
            </a:r>
            <a:r>
              <a:rPr lang="nl-NL" dirty="0" err="1">
                <a:ea typeface="MS PGothic" charset="0"/>
              </a:rPr>
              <a:t>certain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freq</a:t>
            </a:r>
            <a:r>
              <a:rPr lang="nl-NL">
                <a:ea typeface="MS PGothic" charset="0"/>
              </a:rPr>
              <a:t> range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629F0-B4D6-4939-9801-F8621B100388}" type="slidenum">
              <a:rPr lang="de-CH" altLang="de-DE" smtClean="0"/>
              <a:pPr/>
              <a:t>10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1167500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dirty="0" err="1">
                <a:ea typeface="MS PGothic" charset="0"/>
              </a:rPr>
              <a:t>Evoked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activity</a:t>
            </a:r>
            <a:r>
              <a:rPr lang="nl-NL" dirty="0">
                <a:ea typeface="MS PGothic" charset="0"/>
              </a:rPr>
              <a:t>: </a:t>
            </a:r>
            <a:r>
              <a:rPr lang="nl-NL" dirty="0" err="1">
                <a:ea typeface="MS PGothic" charset="0"/>
              </a:rPr>
              <a:t>average</a:t>
            </a:r>
            <a:r>
              <a:rPr lang="nl-NL" dirty="0">
                <a:ea typeface="MS PGothic" charset="0"/>
              </a:rPr>
              <a:t> over trials </a:t>
            </a:r>
            <a:r>
              <a:rPr lang="nl-NL" dirty="0" err="1">
                <a:ea typeface="MS PGothic" charset="0"/>
              </a:rPr>
              <a:t>to</a:t>
            </a:r>
            <a:r>
              <a:rPr lang="nl-NL" dirty="0">
                <a:ea typeface="MS PGothic" charset="0"/>
              </a:rPr>
              <a:t> get feature of interest</a:t>
            </a:r>
          </a:p>
          <a:p>
            <a:pPr eaLnBrk="1" hangingPunct="1"/>
            <a:r>
              <a:rPr lang="nl-NL" dirty="0">
                <a:ea typeface="MS PGothic" charset="0"/>
              </a:rPr>
              <a:t>- </a:t>
            </a:r>
            <a:r>
              <a:rPr lang="nl-NL" dirty="0" err="1">
                <a:ea typeface="MS PGothic" charset="0"/>
              </a:rPr>
              <a:t>Oscillation</a:t>
            </a:r>
            <a:r>
              <a:rPr lang="nl-NL" dirty="0">
                <a:ea typeface="MS PGothic" charset="0"/>
              </a:rPr>
              <a:t> has </a:t>
            </a:r>
            <a:r>
              <a:rPr lang="nl-NL" dirty="0" err="1">
                <a:ea typeface="MS PGothic" charset="0"/>
              </a:rPr>
              <a:t>same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polarity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relative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to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stimulus </a:t>
            </a:r>
            <a:r>
              <a:rPr lang="nl-NL" dirty="0" err="1">
                <a:ea typeface="MS PGothic" charset="0"/>
              </a:rPr>
              <a:t>each</a:t>
            </a:r>
            <a:r>
              <a:rPr lang="nl-NL" dirty="0">
                <a:ea typeface="MS PGothic" charset="0"/>
              </a:rPr>
              <a:t> time – </a:t>
            </a:r>
            <a:r>
              <a:rPr lang="nl-NL" dirty="0" err="1">
                <a:ea typeface="MS PGothic" charset="0"/>
              </a:rPr>
              <a:t>you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can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obtain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feature in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oscillation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by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averaging</a:t>
            </a:r>
            <a:endParaRPr lang="nl-NL" dirty="0">
              <a:ea typeface="MS PGothic" charset="0"/>
            </a:endParaRPr>
          </a:p>
          <a:p>
            <a:pPr eaLnBrk="1" hangingPunct="1"/>
            <a:endParaRPr lang="nl-NL" dirty="0">
              <a:ea typeface="MS PGothic" charset="0"/>
            </a:endParaRPr>
          </a:p>
          <a:p>
            <a:pPr eaLnBrk="1" hangingPunct="1"/>
            <a:r>
              <a:rPr lang="nl-NL" dirty="0" err="1">
                <a:ea typeface="MS PGothic" charset="0"/>
              </a:rPr>
              <a:t>Induced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activity</a:t>
            </a:r>
            <a:r>
              <a:rPr lang="nl-NL" dirty="0">
                <a:ea typeface="MS PGothic" charset="0"/>
              </a:rPr>
              <a:t>: </a:t>
            </a:r>
            <a:r>
              <a:rPr lang="nl-NL" dirty="0" err="1">
                <a:ea typeface="MS PGothic" charset="0"/>
              </a:rPr>
              <a:t>simply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averaging</a:t>
            </a:r>
            <a:r>
              <a:rPr lang="nl-NL" dirty="0">
                <a:ea typeface="MS PGothic" charset="0"/>
              </a:rPr>
              <a:t> does </a:t>
            </a:r>
            <a:r>
              <a:rPr lang="nl-NL" dirty="0" err="1">
                <a:ea typeface="MS PGothic" charset="0"/>
              </a:rPr>
              <a:t>not</a:t>
            </a:r>
            <a:r>
              <a:rPr lang="nl-NL" dirty="0">
                <a:ea typeface="MS PGothic" charset="0"/>
              </a:rPr>
              <a:t> extract feature </a:t>
            </a:r>
            <a:r>
              <a:rPr lang="nl-NL" dirty="0" err="1">
                <a:ea typeface="MS PGothic" charset="0"/>
              </a:rPr>
              <a:t>because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phases</a:t>
            </a:r>
            <a:r>
              <a:rPr lang="nl-NL" dirty="0">
                <a:ea typeface="MS PGothic" charset="0"/>
              </a:rPr>
              <a:t> are different/</a:t>
            </a:r>
            <a:r>
              <a:rPr lang="nl-NL" dirty="0" err="1">
                <a:ea typeface="MS PGothic" charset="0"/>
              </a:rPr>
              <a:t>variable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across</a:t>
            </a:r>
            <a:r>
              <a:rPr lang="nl-NL" dirty="0">
                <a:ea typeface="MS PGothic" charset="0"/>
              </a:rPr>
              <a:t> trials</a:t>
            </a:r>
          </a:p>
          <a:p>
            <a:pPr eaLnBrk="1" hangingPunct="1"/>
            <a:r>
              <a:rPr lang="nl-NL" dirty="0">
                <a:ea typeface="MS PGothic" charset="0"/>
              </a:rPr>
              <a:t>First, we </a:t>
            </a:r>
            <a:r>
              <a:rPr lang="nl-NL" dirty="0" err="1">
                <a:ea typeface="MS PGothic" charset="0"/>
              </a:rPr>
              <a:t>need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to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compute</a:t>
            </a:r>
            <a:r>
              <a:rPr lang="nl-NL" dirty="0">
                <a:ea typeface="MS PGothic" charset="0"/>
              </a:rPr>
              <a:t> </a:t>
            </a:r>
            <a:r>
              <a:rPr lang="nl-NL" dirty="0" err="1">
                <a:ea typeface="MS PGothic" charset="0"/>
              </a:rPr>
              <a:t>the</a:t>
            </a:r>
            <a:r>
              <a:rPr lang="nl-NL" dirty="0">
                <a:ea typeface="MS PGothic" charset="0"/>
              </a:rPr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629F0-B4D6-4939-9801-F8621B100388}" type="slidenum">
              <a:rPr lang="de-CH" altLang="de-DE" smtClean="0"/>
              <a:pPr/>
              <a:t>11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1058986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989138"/>
            <a:ext cx="7343775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de-DE" altLang="de-DE" noProof="0"/>
              <a:t>Titelmasterformat durch Klicken bearbeiten</a:t>
            </a:r>
            <a:endParaRPr lang="de-CH" altLang="de-DE" noProof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429000"/>
            <a:ext cx="7343775" cy="1752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  <a:endParaRPr lang="de-CH" altLang="de-DE" noProof="0"/>
          </a:p>
        </p:txBody>
      </p:sp>
      <p:pic>
        <p:nvPicPr>
          <p:cNvPr id="4103" name="Picture 7" descr="uzh_logo_d_pos_grau_1mm"/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42875"/>
            <a:ext cx="1868488" cy="6842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4" name="Line 8"/>
          <p:cNvSpPr>
            <a:spLocks noChangeShapeType="1"/>
          </p:cNvSpPr>
          <p:nvPr userDrawn="1"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46075" indent="-344488">
              <a:buFont typeface="Arial" charset="0"/>
              <a:buChar char="–"/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830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6601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00113" y="2205038"/>
            <a:ext cx="3595687" cy="38877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205038"/>
            <a:ext cx="3595688" cy="38877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7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1196752"/>
            <a:ext cx="7886700" cy="493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603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131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1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1268760"/>
            <a:ext cx="2949575" cy="788640"/>
          </a:xfrm>
        </p:spPr>
        <p:txBody>
          <a:bodyPr anchor="b"/>
          <a:lstStyle>
            <a:lvl1pPr>
              <a:defRPr sz="3200"/>
            </a:lvl1pPr>
          </a:lstStyle>
          <a:p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1268760"/>
            <a:ext cx="4629150" cy="45922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59603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1268760"/>
            <a:ext cx="2949575" cy="7886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1268760"/>
            <a:ext cx="4629150" cy="45922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1658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268413"/>
            <a:ext cx="73437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altLang="de-DE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2205038"/>
            <a:ext cx="7343775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altLang="de-DE"/>
              <a:t>Textmasterformate durch Klicken bearbeiten</a:t>
            </a:r>
          </a:p>
          <a:p>
            <a:pPr lvl="1"/>
            <a:r>
              <a:rPr lang="de-CH" altLang="de-DE"/>
              <a:t>Zweite Ebene</a:t>
            </a:r>
          </a:p>
          <a:p>
            <a:pPr lvl="2"/>
            <a:r>
              <a:rPr lang="de-CH" altLang="de-DE"/>
              <a:t>Dritte Ebene</a:t>
            </a:r>
          </a:p>
          <a:p>
            <a:pPr lvl="3"/>
            <a:r>
              <a:rPr lang="de-CH" altLang="de-DE"/>
              <a:t>Vierte Ebene</a:t>
            </a:r>
          </a:p>
          <a:p>
            <a:pPr lvl="4"/>
            <a:r>
              <a:rPr lang="de-CH" altLang="de-DE"/>
              <a:t>Fünfte Ebene</a:t>
            </a:r>
          </a:p>
        </p:txBody>
      </p:sp>
      <p:pic>
        <p:nvPicPr>
          <p:cNvPr id="1031" name="Picture 7" descr="uzh_logo_d_pos_grau_1mm"/>
          <p:cNvPicPr preferRelativeResize="0"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42875"/>
            <a:ext cx="1868488" cy="6842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344488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366713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975" indent="-354013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438275" indent="-366713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36.png"/><Relationship Id="rId5" Type="http://schemas.openxmlformats.org/officeDocument/2006/relationships/image" Target="../media/image43.png"/><Relationship Id="rId10" Type="http://schemas.openxmlformats.org/officeDocument/2006/relationships/image" Target="../media/image35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2800" dirty="0"/>
              <a:t>Zeitfrequenzanalyse &amp;</a:t>
            </a:r>
            <a:br>
              <a:rPr lang="de-CH" sz="2800" dirty="0"/>
            </a:br>
            <a:r>
              <a:rPr lang="de-CH" sz="2800" dirty="0"/>
              <a:t>Wavelets</a:t>
            </a:r>
            <a:br>
              <a:rPr lang="de-CH" sz="2000" dirty="0"/>
            </a:br>
            <a:br>
              <a:rPr lang="de-CH" sz="2000" dirty="0"/>
            </a:br>
            <a:br>
              <a:rPr lang="de-CH" sz="2000" dirty="0"/>
            </a:br>
            <a:br>
              <a:rPr lang="de-CH" sz="2000" dirty="0"/>
            </a:br>
            <a:br>
              <a:rPr lang="de-CH" sz="2000" dirty="0"/>
            </a:br>
            <a:br>
              <a:rPr lang="de-CH" sz="2000" dirty="0"/>
            </a:br>
            <a:br>
              <a:rPr lang="de-CH" sz="2000" dirty="0"/>
            </a:br>
            <a:br>
              <a:rPr lang="de-CH" sz="2000" b="0" dirty="0">
                <a:solidFill>
                  <a:schemeClr val="tx1"/>
                </a:solidFill>
                <a:ea typeface="+mn-ea"/>
              </a:rPr>
            </a:br>
            <a:r>
              <a:rPr lang="de-CH" sz="1600" dirty="0"/>
              <a:t>Dr. sc. nat. Carina Klein</a:t>
            </a:r>
            <a:br>
              <a:rPr lang="de-CH" sz="1600" dirty="0"/>
            </a:br>
            <a:br>
              <a:rPr lang="de-CH" sz="1600" b="0" dirty="0">
                <a:solidFill>
                  <a:schemeClr val="tx1"/>
                </a:solidFill>
                <a:ea typeface="+mn-ea"/>
              </a:rPr>
            </a:br>
            <a:r>
              <a:rPr lang="de-CH" sz="1600" dirty="0"/>
              <a:t>FDI: Neuropsychologische Untersuchungsverfahren</a:t>
            </a:r>
            <a:endParaRPr lang="de-CH" altLang="de-DE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Zeitfrequenzanalyse: </a:t>
            </a:r>
            <a:r>
              <a:rPr lang="de-DE" dirty="0" err="1"/>
              <a:t>sliding</a:t>
            </a:r>
            <a:r>
              <a:rPr lang="de-DE" dirty="0"/>
              <a:t> </a:t>
            </a:r>
            <a:r>
              <a:rPr lang="de-DE"/>
              <a:t>window</a:t>
            </a:r>
          </a:p>
        </p:txBody>
      </p:sp>
      <p:pic>
        <p:nvPicPr>
          <p:cNvPr id="4" name="Picture 3" descr="signalforTF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2" t="10715" r="10417" b="14285"/>
          <a:stretch>
            <a:fillRect/>
          </a:stretch>
        </p:blipFill>
        <p:spPr bwMode="auto">
          <a:xfrm>
            <a:off x="1295400" y="2273424"/>
            <a:ext cx="6705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7369914" y="3313771"/>
            <a:ext cx="137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MS PGothic" charset="0"/>
                <a:cs typeface="Arial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dirty="0">
                <a:solidFill>
                  <a:schemeClr val="tx1"/>
                </a:solidFill>
                <a:ea typeface="Arial" charset="0"/>
              </a:rPr>
              <a:t>Time (s)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451319" y="3284984"/>
            <a:ext cx="6310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60232" y="1930896"/>
            <a:ext cx="1219200" cy="1524000"/>
          </a:xfrm>
          <a:prstGeom prst="rect">
            <a:avLst/>
          </a:prstGeom>
          <a:solidFill>
            <a:schemeClr val="bg2">
              <a:alpha val="50195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nl-NL" sz="1800">
              <a:latin typeface="Calibri"/>
              <a:cs typeface="Calibri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6983904" y="3454896"/>
            <a:ext cx="609600" cy="838200"/>
          </a:xfrm>
          <a:prstGeom prst="downArrow">
            <a:avLst>
              <a:gd name="adj1" fmla="val 50000"/>
              <a:gd name="adj2" fmla="val 34375"/>
            </a:avLst>
          </a:prstGeom>
          <a:solidFill>
            <a:srgbClr val="BE311A">
              <a:alpha val="50195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1" hangingPunct="1"/>
            <a:r>
              <a:rPr lang="en-US" sz="1800" b="1" dirty="0">
                <a:latin typeface="Calibri"/>
                <a:cs typeface="Calibri"/>
              </a:rPr>
              <a:t>FFT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 rot="-5400000">
            <a:off x="-609600" y="4999856"/>
            <a:ext cx="2438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MS PGothic" charset="0"/>
                <a:cs typeface="Arial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dirty="0">
                <a:solidFill>
                  <a:schemeClr val="tx1"/>
                </a:solidFill>
                <a:ea typeface="Arial" charset="0"/>
              </a:rPr>
              <a:t>Frequency (Hz)</a:t>
            </a:r>
          </a:p>
        </p:txBody>
      </p:sp>
      <p:pic>
        <p:nvPicPr>
          <p:cNvPr id="10" name="Picture 13" descr="colorb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4996160"/>
            <a:ext cx="17621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8204200" y="600104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MS PGothic" charset="0"/>
                <a:cs typeface="Arial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8382000" y="486916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MS PGothic" charset="0"/>
                <a:cs typeface="Arial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Calibri"/>
                <a:cs typeface="Calibri"/>
              </a:rPr>
              <a:t>high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 rot="-5400000">
            <a:off x="7637463" y="5413673"/>
            <a:ext cx="9890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MS PGothic" charset="0"/>
                <a:cs typeface="Arial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Calibri"/>
                <a:cs typeface="Calibri"/>
              </a:rPr>
              <a:t>power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3733800" y="6469881"/>
            <a:ext cx="1981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MS PGothic" charset="0"/>
                <a:cs typeface="Arial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>
                <a:solidFill>
                  <a:schemeClr val="tx1"/>
                </a:solidFill>
                <a:ea typeface="Arial" charset="0"/>
              </a:rPr>
              <a:t>Time (s)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>
            <a:off x="533400" y="4293096"/>
            <a:ext cx="792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V="1">
            <a:off x="1295400" y="4293096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1600200" y="4284712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grpSp>
        <p:nvGrpSpPr>
          <p:cNvPr id="19" name="Group 22"/>
          <p:cNvGrpSpPr>
            <a:grpSpLocks/>
          </p:cNvGrpSpPr>
          <p:nvPr/>
        </p:nvGrpSpPr>
        <p:grpSpPr bwMode="auto">
          <a:xfrm>
            <a:off x="533400" y="4293096"/>
            <a:ext cx="7924800" cy="152400"/>
            <a:chOff x="336" y="2160"/>
            <a:chExt cx="4992" cy="96"/>
          </a:xfrm>
        </p:grpSpPr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336" y="2160"/>
              <a:ext cx="49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816" y="2160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V="1">
              <a:off x="1008" y="2160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V="1">
              <a:off x="1200" y="2160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</a:endParaRPr>
            </a:p>
          </p:txBody>
        </p:sp>
      </p:grpSp>
      <p:sp>
        <p:nvSpPr>
          <p:cNvPr id="31" name="Line 21"/>
          <p:cNvSpPr>
            <a:spLocks noChangeShapeType="1"/>
          </p:cNvSpPr>
          <p:nvPr/>
        </p:nvSpPr>
        <p:spPr bwMode="auto">
          <a:xfrm flipV="1">
            <a:off x="2267744" y="4293096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 flipV="1">
            <a:off x="2987824" y="4293096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291563" y="4119003"/>
            <a:ext cx="68159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……</a:t>
            </a:r>
            <a:r>
              <a:rPr lang="de-CH" dirty="0"/>
              <a:t>.</a:t>
            </a:r>
            <a:endParaRPr lang="de-DE" dirty="0"/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 flipV="1">
            <a:off x="4338000" y="4293096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973982" y="4127185"/>
            <a:ext cx="134935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/>
              <a:t>……………</a:t>
            </a:r>
            <a:r>
              <a:rPr lang="de-CH" dirty="0"/>
              <a:t>.</a:t>
            </a:r>
            <a:endParaRPr lang="de-DE" dirty="0"/>
          </a:p>
        </p:txBody>
      </p:sp>
      <p:pic>
        <p:nvPicPr>
          <p:cNvPr id="30" name="Picture 6" descr="TFRforTF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6" t="8060" r="25162" b="11823"/>
          <a:stretch>
            <a:fillRect/>
          </a:stretch>
        </p:blipFill>
        <p:spPr bwMode="auto">
          <a:xfrm>
            <a:off x="1055712" y="4445496"/>
            <a:ext cx="6324600" cy="19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Line 21"/>
          <p:cNvSpPr>
            <a:spLocks noChangeShapeType="1"/>
          </p:cNvSpPr>
          <p:nvPr/>
        </p:nvSpPr>
        <p:spPr bwMode="auto">
          <a:xfrm flipV="1">
            <a:off x="7292970" y="4284712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4330762" y="4124508"/>
            <a:ext cx="328923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/>
              <a:t>………………………………</a:t>
            </a:r>
            <a:r>
              <a:rPr lang="de-CH" dirty="0"/>
              <a:t>...</a:t>
            </a:r>
            <a:endParaRPr lang="de-DE" dirty="0"/>
          </a:p>
        </p:txBody>
      </p:sp>
      <p:sp>
        <p:nvSpPr>
          <p:cNvPr id="34" name="Text Box 12"/>
          <p:cNvSpPr txBox="1">
            <a:spLocks noChangeArrowheads="1"/>
          </p:cNvSpPr>
          <p:nvPr/>
        </p:nvSpPr>
        <p:spPr bwMode="auto">
          <a:xfrm>
            <a:off x="0" y="6611779"/>
            <a:ext cx="15055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000">
                <a:cs typeface="Arial Unicode MS" charset="0"/>
              </a:rPr>
              <a:t>www.fieldtriptoolbox.org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133545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Evoked</a:t>
            </a:r>
            <a:r>
              <a:rPr lang="de-DE" dirty="0"/>
              <a:t> vs. </a:t>
            </a:r>
            <a:r>
              <a:rPr lang="de-DE" dirty="0" err="1"/>
              <a:t>Induced</a:t>
            </a:r>
            <a:r>
              <a:rPr lang="de-DE" dirty="0"/>
              <a:t> </a:t>
            </a:r>
            <a:r>
              <a:rPr lang="de-DE" dirty="0" err="1"/>
              <a:t>activity</a:t>
            </a:r>
            <a:endParaRPr lang="de-DE" dirty="0"/>
          </a:p>
        </p:txBody>
      </p:sp>
      <p:grpSp>
        <p:nvGrpSpPr>
          <p:cNvPr id="32" name="Gruppierung 31"/>
          <p:cNvGrpSpPr/>
          <p:nvPr/>
        </p:nvGrpSpPr>
        <p:grpSpPr>
          <a:xfrm>
            <a:off x="1259632" y="1878332"/>
            <a:ext cx="3180269" cy="4575004"/>
            <a:chOff x="153988" y="990600"/>
            <a:chExt cx="3656012" cy="5259388"/>
          </a:xfrm>
        </p:grpSpPr>
        <p:pic>
          <p:nvPicPr>
            <p:cNvPr id="4" name="Picture 13" descr="signal5_evo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t="15001" r="7501" b="15001"/>
            <a:stretch>
              <a:fillRect/>
            </a:stretch>
          </p:blipFill>
          <p:spPr bwMode="auto">
            <a:xfrm>
              <a:off x="153988" y="1914525"/>
              <a:ext cx="3656012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14" descr="signal1_evo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t="15001" r="7501" b="15001"/>
            <a:stretch>
              <a:fillRect/>
            </a:stretch>
          </p:blipFill>
          <p:spPr bwMode="auto">
            <a:xfrm>
              <a:off x="153988" y="2800350"/>
              <a:ext cx="3656012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5" descr="signal2_evo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t="15001" r="7501" b="15001"/>
            <a:stretch>
              <a:fillRect/>
            </a:stretch>
          </p:blipFill>
          <p:spPr bwMode="auto">
            <a:xfrm>
              <a:off x="153988" y="3686175"/>
              <a:ext cx="3656012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16" descr="signal3_evo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t="15001" r="7501" b="15001"/>
            <a:stretch>
              <a:fillRect/>
            </a:stretch>
          </p:blipFill>
          <p:spPr bwMode="auto">
            <a:xfrm>
              <a:off x="153988" y="1028700"/>
              <a:ext cx="3656012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7" descr="signal4_evo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t="15001" r="7501" b="15001"/>
            <a:stretch>
              <a:fillRect/>
            </a:stretch>
          </p:blipFill>
          <p:spPr bwMode="auto">
            <a:xfrm>
              <a:off x="153988" y="4572000"/>
              <a:ext cx="3656012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24" descr="timelock_evo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76" t="14894" r="7518" b="14894"/>
            <a:stretch>
              <a:fillRect/>
            </a:stretch>
          </p:blipFill>
          <p:spPr bwMode="auto">
            <a:xfrm>
              <a:off x="155575" y="5332413"/>
              <a:ext cx="3654425" cy="917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Line 25"/>
            <p:cNvSpPr>
              <a:spLocks noChangeShapeType="1"/>
            </p:cNvSpPr>
            <p:nvPr/>
          </p:nvSpPr>
          <p:spPr bwMode="auto">
            <a:xfrm flipV="1">
              <a:off x="1981200" y="990600"/>
              <a:ext cx="0" cy="5105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</p:grpSp>
      <p:grpSp>
        <p:nvGrpSpPr>
          <p:cNvPr id="31" name="Gruppierung 30"/>
          <p:cNvGrpSpPr/>
          <p:nvPr/>
        </p:nvGrpSpPr>
        <p:grpSpPr>
          <a:xfrm>
            <a:off x="4897367" y="1787701"/>
            <a:ext cx="3491057" cy="4881659"/>
            <a:chOff x="4892150" y="838200"/>
            <a:chExt cx="4197015" cy="5868821"/>
          </a:xfrm>
        </p:grpSpPr>
        <p:pic>
          <p:nvPicPr>
            <p:cNvPr id="9" name="Picture 18" descr="signal5_ind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t="15001" r="7501" b="15001"/>
            <a:stretch>
              <a:fillRect/>
            </a:stretch>
          </p:blipFill>
          <p:spPr bwMode="auto">
            <a:xfrm>
              <a:off x="5183188" y="1914525"/>
              <a:ext cx="3656012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9" descr="signal1_ind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t="15001" r="7501" b="15001"/>
            <a:stretch>
              <a:fillRect/>
            </a:stretch>
          </p:blipFill>
          <p:spPr bwMode="auto">
            <a:xfrm>
              <a:off x="5183188" y="2800350"/>
              <a:ext cx="3656012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0" descr="signal2_ind"/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t="15001" r="7501" b="15001"/>
            <a:stretch>
              <a:fillRect/>
            </a:stretch>
          </p:blipFill>
          <p:spPr bwMode="auto">
            <a:xfrm>
              <a:off x="5183188" y="3686175"/>
              <a:ext cx="3656012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21" descr="signal3_ind"/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t="15001" r="7501" b="15001"/>
            <a:stretch>
              <a:fillRect/>
            </a:stretch>
          </p:blipFill>
          <p:spPr bwMode="auto">
            <a:xfrm>
              <a:off x="5183188" y="1028700"/>
              <a:ext cx="3656012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22" descr="signal4_ind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t="15001" r="7501" b="15001"/>
            <a:stretch>
              <a:fillRect/>
            </a:stretch>
          </p:blipFill>
          <p:spPr bwMode="auto">
            <a:xfrm>
              <a:off x="5183188" y="4572000"/>
              <a:ext cx="3656012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3" descr="timelock_ind"/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76" t="14894" r="7518" b="14894"/>
            <a:stretch>
              <a:fillRect/>
            </a:stretch>
          </p:blipFill>
          <p:spPr bwMode="auto">
            <a:xfrm>
              <a:off x="5184775" y="5332413"/>
              <a:ext cx="3654425" cy="917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Line 26"/>
            <p:cNvSpPr>
              <a:spLocks noChangeShapeType="1"/>
            </p:cNvSpPr>
            <p:nvPr/>
          </p:nvSpPr>
          <p:spPr bwMode="auto">
            <a:xfrm flipV="1">
              <a:off x="7010400" y="838200"/>
              <a:ext cx="1588" cy="533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>
                <a:latin typeface="Calibri"/>
              </a:endParaRPr>
            </a:p>
          </p:txBody>
        </p:sp>
        <p:sp>
          <p:nvSpPr>
            <p:cNvPr id="18" name="Text Box 35"/>
            <p:cNvSpPr txBox="1">
              <a:spLocks noChangeArrowheads="1"/>
            </p:cNvSpPr>
            <p:nvPr/>
          </p:nvSpPr>
          <p:spPr bwMode="auto">
            <a:xfrm>
              <a:off x="7848600" y="1600200"/>
              <a:ext cx="1066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charset="0"/>
                  <a:ea typeface="MS PGothic" charset="0"/>
                  <a:cs typeface="Arial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hangingPunct="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hangingPunct="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hangingPunct="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hangingPunct="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>
                  <a:solidFill>
                    <a:schemeClr val="tx1"/>
                  </a:solidFill>
                  <a:latin typeface="Calibri"/>
                  <a:cs typeface="Calibri"/>
                </a:rPr>
                <a:t>Time (s)</a:t>
              </a:r>
            </a:p>
          </p:txBody>
        </p:sp>
        <p:pic>
          <p:nvPicPr>
            <p:cNvPr id="20" name="Picture 27" descr="TFR5_ind"/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2" t="6667" r="15001" b="10001"/>
            <a:stretch>
              <a:fillRect/>
            </a:stretch>
          </p:blipFill>
          <p:spPr bwMode="auto">
            <a:xfrm>
              <a:off x="5213683" y="1957694"/>
              <a:ext cx="3656013" cy="842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28" descr="TFR1_ind"/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2" t="6667" r="15001" b="10001"/>
            <a:stretch>
              <a:fillRect/>
            </a:stretch>
          </p:blipFill>
          <p:spPr bwMode="auto">
            <a:xfrm>
              <a:off x="5213683" y="2782359"/>
              <a:ext cx="3656013" cy="842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9" descr="TFR2_ind"/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2" t="6667" r="15001" b="10001"/>
            <a:stretch>
              <a:fillRect/>
            </a:stretch>
          </p:blipFill>
          <p:spPr bwMode="auto">
            <a:xfrm>
              <a:off x="5213683" y="3607023"/>
              <a:ext cx="3656013" cy="842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30" descr="TFR3_ind"/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2" t="6667" r="15001" b="10001"/>
            <a:stretch>
              <a:fillRect/>
            </a:stretch>
          </p:blipFill>
          <p:spPr bwMode="auto">
            <a:xfrm>
              <a:off x="5213683" y="4431687"/>
              <a:ext cx="3656013" cy="842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31" descr="TFR4_ind"/>
            <p:cNvPicPr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2" t="6667" r="15001" b="10001"/>
            <a:stretch>
              <a:fillRect/>
            </a:stretch>
          </p:blipFill>
          <p:spPr bwMode="auto">
            <a:xfrm>
              <a:off x="5213683" y="1133030"/>
              <a:ext cx="3656013" cy="842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32" descr="TFRall_ind"/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2" t="6667" r="15001" b="10001"/>
            <a:stretch>
              <a:fillRect/>
            </a:stretch>
          </p:blipFill>
          <p:spPr bwMode="auto">
            <a:xfrm>
              <a:off x="5213683" y="5554635"/>
              <a:ext cx="3656013" cy="842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 Box 37"/>
            <p:cNvSpPr txBox="1">
              <a:spLocks noChangeArrowheads="1"/>
            </p:cNvSpPr>
            <p:nvPr/>
          </p:nvSpPr>
          <p:spPr bwMode="auto">
            <a:xfrm rot="16200000">
              <a:off x="4463046" y="5683994"/>
              <a:ext cx="1228223" cy="370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charset="0"/>
                  <a:ea typeface="MS PGothic" charset="0"/>
                  <a:cs typeface="Arial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hangingPunct="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hangingPunct="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hangingPunct="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hangingPunct="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dirty="0" err="1">
                  <a:solidFill>
                    <a:schemeClr val="tx1"/>
                  </a:solidFill>
                  <a:latin typeface="Calibri"/>
                  <a:cs typeface="Calibri"/>
                </a:rPr>
                <a:t>Freq</a:t>
              </a:r>
              <a:r>
                <a:rPr lang="en-US" sz="1400" dirty="0">
                  <a:solidFill>
                    <a:schemeClr val="tx1"/>
                  </a:solidFill>
                  <a:latin typeface="Calibri"/>
                  <a:cs typeface="Calibri"/>
                </a:rPr>
                <a:t> (Hz)</a:t>
              </a:r>
            </a:p>
          </p:txBody>
        </p:sp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7947777" y="6337006"/>
              <a:ext cx="1141388" cy="370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charset="0"/>
                  <a:ea typeface="MS PGothic" charset="0"/>
                  <a:cs typeface="Arial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hangingPunct="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hangingPunct="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hangingPunct="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hangingPunct="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Calibri"/>
                  <a:cs typeface="Calibri"/>
                </a:rPr>
                <a:t>Time (s)</a:t>
              </a:r>
            </a:p>
          </p:txBody>
        </p:sp>
      </p:grp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3632448" y="6364560"/>
            <a:ext cx="137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MS PGothic" charset="0"/>
                <a:cs typeface="Arial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dirty="0">
                <a:solidFill>
                  <a:schemeClr val="tx1"/>
                </a:solidFill>
                <a:latin typeface="Calibri"/>
                <a:cs typeface="Calibri"/>
              </a:rPr>
              <a:t>Time (s)</a:t>
            </a:r>
          </a:p>
        </p:txBody>
      </p:sp>
      <p:cxnSp>
        <p:nvCxnSpPr>
          <p:cNvPr id="34" name="Gerade Verbindung mit Pfeil 33"/>
          <p:cNvCxnSpPr/>
          <p:nvPr/>
        </p:nvCxnSpPr>
        <p:spPr>
          <a:xfrm>
            <a:off x="3713853" y="6353254"/>
            <a:ext cx="6310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0" y="6611779"/>
            <a:ext cx="15055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000">
                <a:cs typeface="Arial Unicode MS" charset="0"/>
              </a:rPr>
              <a:t>www.fieldtriptoolbox.org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3118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Verrauschtes Signal -&gt; viele Trials!</a:t>
            </a:r>
          </a:p>
        </p:txBody>
      </p:sp>
      <p:grpSp>
        <p:nvGrpSpPr>
          <p:cNvPr id="19" name="Gruppierung 18"/>
          <p:cNvGrpSpPr/>
          <p:nvPr/>
        </p:nvGrpSpPr>
        <p:grpSpPr>
          <a:xfrm>
            <a:off x="1475656" y="2455133"/>
            <a:ext cx="2755032" cy="3387863"/>
            <a:chOff x="304800" y="1371600"/>
            <a:chExt cx="3656013" cy="4495800"/>
          </a:xfrm>
        </p:grpSpPr>
        <p:pic>
          <p:nvPicPr>
            <p:cNvPr id="4" name="Picture 5" descr="signal4_noisy_evo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t="3334" r="7501" b="3334"/>
            <a:stretch>
              <a:fillRect/>
            </a:stretch>
          </p:blipFill>
          <p:spPr bwMode="auto">
            <a:xfrm>
              <a:off x="304800" y="4953000"/>
              <a:ext cx="3656013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6" descr="signal5_noisy_evo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t="3334" r="7501" b="3334"/>
            <a:stretch>
              <a:fillRect/>
            </a:stretch>
          </p:blipFill>
          <p:spPr bwMode="auto">
            <a:xfrm>
              <a:off x="304800" y="4057650"/>
              <a:ext cx="3656013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8" descr="signal1_noisy_evo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t="3334" r="7501" b="3334"/>
            <a:stretch>
              <a:fillRect/>
            </a:stretch>
          </p:blipFill>
          <p:spPr bwMode="auto">
            <a:xfrm>
              <a:off x="304800" y="3162300"/>
              <a:ext cx="3656013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signal2_noisy_evo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t="3334" r="7501" b="3334"/>
            <a:stretch>
              <a:fillRect/>
            </a:stretch>
          </p:blipFill>
          <p:spPr bwMode="auto">
            <a:xfrm>
              <a:off x="304800" y="2266950"/>
              <a:ext cx="3656013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signal3_noisy_evo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t="3334" r="7501" b="3334"/>
            <a:stretch>
              <a:fillRect/>
            </a:stretch>
          </p:blipFill>
          <p:spPr bwMode="auto">
            <a:xfrm>
              <a:off x="304800" y="1371600"/>
              <a:ext cx="3656013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3488432" y="5888578"/>
            <a:ext cx="137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MS PGothic" charset="0"/>
                <a:cs typeface="Arial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dirty="0">
                <a:solidFill>
                  <a:schemeClr val="tx1"/>
                </a:solidFill>
                <a:ea typeface="Arial" charset="0"/>
              </a:rPr>
              <a:t>Time (s)</a:t>
            </a:r>
          </a:p>
        </p:txBody>
      </p:sp>
      <p:grpSp>
        <p:nvGrpSpPr>
          <p:cNvPr id="18" name="Gruppierung 17"/>
          <p:cNvGrpSpPr/>
          <p:nvPr/>
        </p:nvGrpSpPr>
        <p:grpSpPr>
          <a:xfrm>
            <a:off x="5072970" y="2440731"/>
            <a:ext cx="2905036" cy="4004221"/>
            <a:chOff x="4816961" y="1296987"/>
            <a:chExt cx="4036528" cy="5563838"/>
          </a:xfrm>
        </p:grpSpPr>
        <p:pic>
          <p:nvPicPr>
            <p:cNvPr id="9" name="Picture 11" descr="TFRall_noisy_ind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2" t="6667" r="15001" b="10001"/>
            <a:stretch>
              <a:fillRect/>
            </a:stretch>
          </p:blipFill>
          <p:spPr bwMode="auto">
            <a:xfrm>
              <a:off x="5181600" y="5867400"/>
              <a:ext cx="3656013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" name="Group 17"/>
            <p:cNvGrpSpPr>
              <a:grpSpLocks/>
            </p:cNvGrpSpPr>
            <p:nvPr/>
          </p:nvGrpSpPr>
          <p:grpSpPr bwMode="auto">
            <a:xfrm>
              <a:off x="5197476" y="1296987"/>
              <a:ext cx="3656013" cy="4495800"/>
              <a:chOff x="3274" y="817"/>
              <a:chExt cx="2303" cy="2832"/>
            </a:xfrm>
          </p:grpSpPr>
          <p:pic>
            <p:nvPicPr>
              <p:cNvPr id="11" name="Picture 12" descr="TFR1_noisy_ind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52" t="6667" r="15001" b="10001"/>
              <a:stretch>
                <a:fillRect/>
              </a:stretch>
            </p:blipFill>
            <p:spPr bwMode="auto">
              <a:xfrm>
                <a:off x="3274" y="3073"/>
                <a:ext cx="2303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13" descr="TFR2_noisy_ind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52" t="6667" r="15001" b="10001"/>
              <a:stretch>
                <a:fillRect/>
              </a:stretch>
            </p:blipFill>
            <p:spPr bwMode="auto">
              <a:xfrm>
                <a:off x="3274" y="2509"/>
                <a:ext cx="2303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14" descr="TFR3_noisy_ind"/>
              <p:cNvPicPr>
                <a:picLocks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52" t="6667" r="15001" b="10001"/>
              <a:stretch>
                <a:fillRect/>
              </a:stretch>
            </p:blipFill>
            <p:spPr bwMode="auto">
              <a:xfrm>
                <a:off x="3274" y="1945"/>
                <a:ext cx="2303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15" descr="TFR4_noisy_ind"/>
              <p:cNvPicPr>
                <a:picLocks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52" t="6667" r="15001" b="10001"/>
              <a:stretch>
                <a:fillRect/>
              </a:stretch>
            </p:blipFill>
            <p:spPr bwMode="auto">
              <a:xfrm>
                <a:off x="3274" y="1381"/>
                <a:ext cx="2303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16" descr="TFR5_noisy_ind"/>
              <p:cNvPicPr>
                <a:picLocks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52" t="6667" r="15001" b="10001"/>
              <a:stretch>
                <a:fillRect/>
              </a:stretch>
            </p:blipFill>
            <p:spPr bwMode="auto">
              <a:xfrm>
                <a:off x="3274" y="817"/>
                <a:ext cx="2303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7" name="Text Box 37"/>
            <p:cNvSpPr txBox="1">
              <a:spLocks noChangeArrowheads="1"/>
            </p:cNvSpPr>
            <p:nvPr/>
          </p:nvSpPr>
          <p:spPr bwMode="auto">
            <a:xfrm rot="16200000">
              <a:off x="4312863" y="5929073"/>
              <a:ext cx="1435850" cy="427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charset="0"/>
                  <a:ea typeface="MS PGothic" charset="0"/>
                  <a:cs typeface="Arial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hangingPunct="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hangingPunct="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hangingPunct="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hangingPunct="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dirty="0" err="1">
                  <a:solidFill>
                    <a:schemeClr val="tx1"/>
                  </a:solidFill>
                  <a:ea typeface="Arial" charset="0"/>
                </a:rPr>
                <a:t>Freq</a:t>
              </a:r>
              <a:r>
                <a:rPr lang="en-US" sz="1400" dirty="0">
                  <a:solidFill>
                    <a:schemeClr val="tx1"/>
                  </a:solidFill>
                  <a:ea typeface="Arial" charset="0"/>
                </a:rPr>
                <a:t> (Hz)</a:t>
              </a:r>
            </a:p>
          </p:txBody>
        </p:sp>
      </p:grpSp>
      <p:cxnSp>
        <p:nvCxnSpPr>
          <p:cNvPr id="20" name="Gerade Verbindung mit Pfeil 19"/>
          <p:cNvCxnSpPr/>
          <p:nvPr/>
        </p:nvCxnSpPr>
        <p:spPr>
          <a:xfrm>
            <a:off x="3569837" y="5877272"/>
            <a:ext cx="6310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0" y="6611779"/>
            <a:ext cx="15055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000">
                <a:cs typeface="Arial Unicode MS" charset="0"/>
              </a:rPr>
              <a:t>www.fieldtriptoolbox.org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515615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Zeit- vs. Frequenzauflösung</a:t>
            </a:r>
          </a:p>
        </p:txBody>
      </p:sp>
      <p:pic>
        <p:nvPicPr>
          <p:cNvPr id="4" name="Picture 3" descr="signalforTF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2" t="10715" r="10417" b="14285"/>
          <a:stretch>
            <a:fillRect/>
          </a:stretch>
        </p:blipFill>
        <p:spPr bwMode="auto">
          <a:xfrm>
            <a:off x="960314" y="2287414"/>
            <a:ext cx="36576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31914" y="2204864"/>
            <a:ext cx="665162" cy="831850"/>
          </a:xfrm>
          <a:prstGeom prst="rect">
            <a:avLst/>
          </a:prstGeom>
          <a:solidFill>
            <a:schemeClr val="bg2">
              <a:alpha val="50195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nl-NL" sz="1800">
              <a:latin typeface="Calibri"/>
              <a:cs typeface="Calibri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498601" y="3036714"/>
            <a:ext cx="331788" cy="457200"/>
          </a:xfrm>
          <a:prstGeom prst="downArrow">
            <a:avLst>
              <a:gd name="adj1" fmla="val 50000"/>
              <a:gd name="adj2" fmla="val 34450"/>
            </a:avLst>
          </a:prstGeom>
          <a:solidFill>
            <a:srgbClr val="BE311A">
              <a:alpha val="50195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1" hangingPunct="1"/>
            <a:r>
              <a:rPr lang="en-US" sz="1200" b="1" dirty="0">
                <a:latin typeface="Calibri"/>
                <a:cs typeface="Calibri"/>
              </a:rPr>
              <a:t>FFT</a:t>
            </a:r>
            <a:endParaRPr lang="en-US" sz="1800" b="1" dirty="0">
              <a:latin typeface="Calibri"/>
              <a:cs typeface="Calibri"/>
            </a:endParaRPr>
          </a:p>
        </p:txBody>
      </p:sp>
      <p:pic>
        <p:nvPicPr>
          <p:cNvPr id="7" name="Picture 7" descr="TFRforTF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6" t="8060" r="53737" b="11823"/>
          <a:stretch>
            <a:fillRect/>
          </a:stretch>
        </p:blipFill>
        <p:spPr bwMode="auto">
          <a:xfrm>
            <a:off x="834901" y="3835226"/>
            <a:ext cx="1828800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 rot="16200000">
            <a:off x="-249361" y="4208288"/>
            <a:ext cx="1906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MS PGothic" charset="0"/>
                <a:cs typeface="Arial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Calibri"/>
                <a:cs typeface="Calibri"/>
              </a:rPr>
              <a:t>Frequency (Hz)</a:t>
            </a:r>
            <a:endParaRPr lang="en-US" sz="240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1419101" y="5130626"/>
            <a:ext cx="1081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MS PGothic" charset="0"/>
                <a:cs typeface="Arial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Calibri"/>
                <a:cs typeface="Calibri"/>
              </a:rPr>
              <a:t>Time</a:t>
            </a: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>
                <a:solidFill>
                  <a:schemeClr val="tx1"/>
                </a:solidFill>
                <a:latin typeface="Calibri"/>
                <a:cs typeface="Calibri"/>
              </a:rPr>
              <a:t>(s)</a:t>
            </a:r>
            <a:endParaRPr lang="en-US" sz="240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0" name="Line 24"/>
          <p:cNvSpPr>
            <a:spLocks noChangeShapeType="1"/>
          </p:cNvSpPr>
          <p:nvPr/>
        </p:nvSpPr>
        <p:spPr bwMode="auto">
          <a:xfrm flipH="1">
            <a:off x="544389" y="3535189"/>
            <a:ext cx="4322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11" name="Line 25"/>
          <p:cNvSpPr>
            <a:spLocks noChangeShapeType="1"/>
          </p:cNvSpPr>
          <p:nvPr/>
        </p:nvSpPr>
        <p:spPr bwMode="auto">
          <a:xfrm flipV="1">
            <a:off x="960314" y="3535189"/>
            <a:ext cx="0" cy="82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V="1">
            <a:off x="1127001" y="3535189"/>
            <a:ext cx="0" cy="82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 flipV="1">
            <a:off x="1292101" y="3535189"/>
            <a:ext cx="0" cy="82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 flipV="1">
            <a:off x="1458789" y="3535189"/>
            <a:ext cx="0" cy="82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 flipV="1">
            <a:off x="1915989" y="3535189"/>
            <a:ext cx="0" cy="82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16" name="Line 30"/>
          <p:cNvSpPr>
            <a:spLocks noChangeShapeType="1"/>
          </p:cNvSpPr>
          <p:nvPr/>
        </p:nvSpPr>
        <p:spPr bwMode="auto">
          <a:xfrm>
            <a:off x="1625476" y="3576464"/>
            <a:ext cx="207963" cy="0"/>
          </a:xfrm>
          <a:prstGeom prst="line">
            <a:avLst/>
          </a:prstGeom>
          <a:noFill/>
          <a:ln w="222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17" name="Line 31"/>
          <p:cNvSpPr>
            <a:spLocks noChangeShapeType="1"/>
          </p:cNvSpPr>
          <p:nvPr/>
        </p:nvSpPr>
        <p:spPr bwMode="auto">
          <a:xfrm flipV="1">
            <a:off x="1957264" y="3576464"/>
            <a:ext cx="706437" cy="0"/>
          </a:xfrm>
          <a:prstGeom prst="line">
            <a:avLst/>
          </a:prstGeom>
          <a:noFill/>
          <a:ln w="222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graphicFrame>
        <p:nvGraphicFramePr>
          <p:cNvPr id="18" name="Group 5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749685"/>
              </p:ext>
            </p:extLst>
          </p:nvPr>
        </p:nvGraphicFramePr>
        <p:xfrm>
          <a:off x="1114301" y="3714576"/>
          <a:ext cx="1879602" cy="1727013"/>
        </p:xfrm>
        <a:graphic>
          <a:graphicData uri="http://schemas.openxmlformats.org/drawingml/2006/table">
            <a:tbl>
              <a:tblPr/>
              <a:tblGrid>
                <a:gridCol w="208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3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9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94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3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anchor="ctr" horzOverflow="overflow">
                    <a:lnL>
                      <a:noFill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>
                      <a:noFill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6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>
                      <a:noFill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2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>
                      <a:noFill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8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>
                      <a:noFill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2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>
                      <a:noFill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2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>
                      <a:noFill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76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>
                      <a:noFill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0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>
                      <a:noFill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76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>
                      <a:noFill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>
                      <a:noFill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65" marR="91465" marT="45696" marB="45696" horzOverflow="overflow">
                    <a:lnL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6F4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19" name="Gruppierung 18"/>
          <p:cNvGrpSpPr/>
          <p:nvPr/>
        </p:nvGrpSpPr>
        <p:grpSpPr>
          <a:xfrm>
            <a:off x="3019301" y="3835226"/>
            <a:ext cx="152400" cy="1371600"/>
            <a:chOff x="4111470" y="3276600"/>
            <a:chExt cx="152400" cy="1371600"/>
          </a:xfrm>
        </p:grpSpPr>
        <p:sp>
          <p:nvSpPr>
            <p:cNvPr id="20" name="Line 522"/>
            <p:cNvSpPr>
              <a:spLocks noChangeShapeType="1"/>
            </p:cNvSpPr>
            <p:nvPr/>
          </p:nvSpPr>
          <p:spPr bwMode="auto">
            <a:xfrm>
              <a:off x="4263870" y="3276600"/>
              <a:ext cx="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1" name="Line 523"/>
            <p:cNvSpPr>
              <a:spLocks noChangeShapeType="1"/>
            </p:cNvSpPr>
            <p:nvPr/>
          </p:nvSpPr>
          <p:spPr bwMode="auto">
            <a:xfrm>
              <a:off x="4111470" y="32766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2" name="Line 524"/>
            <p:cNvSpPr>
              <a:spLocks noChangeShapeType="1"/>
            </p:cNvSpPr>
            <p:nvPr/>
          </p:nvSpPr>
          <p:spPr bwMode="auto">
            <a:xfrm>
              <a:off x="4111470" y="34290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3" name="Line 525"/>
            <p:cNvSpPr>
              <a:spLocks noChangeShapeType="1"/>
            </p:cNvSpPr>
            <p:nvPr/>
          </p:nvSpPr>
          <p:spPr bwMode="auto">
            <a:xfrm>
              <a:off x="4111470" y="3581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4" name="Line 526"/>
            <p:cNvSpPr>
              <a:spLocks noChangeShapeType="1"/>
            </p:cNvSpPr>
            <p:nvPr/>
          </p:nvSpPr>
          <p:spPr bwMode="auto">
            <a:xfrm>
              <a:off x="4111470" y="37338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5" name="Line 527"/>
            <p:cNvSpPr>
              <a:spLocks noChangeShapeType="1"/>
            </p:cNvSpPr>
            <p:nvPr/>
          </p:nvSpPr>
          <p:spPr bwMode="auto">
            <a:xfrm>
              <a:off x="4111470" y="38862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6" name="Line 528"/>
            <p:cNvSpPr>
              <a:spLocks noChangeShapeType="1"/>
            </p:cNvSpPr>
            <p:nvPr/>
          </p:nvSpPr>
          <p:spPr bwMode="auto">
            <a:xfrm>
              <a:off x="4111470" y="40386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7" name="Line 529"/>
            <p:cNvSpPr>
              <a:spLocks noChangeShapeType="1"/>
            </p:cNvSpPr>
            <p:nvPr/>
          </p:nvSpPr>
          <p:spPr bwMode="auto">
            <a:xfrm>
              <a:off x="4111470" y="41910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8" name="Line 530"/>
            <p:cNvSpPr>
              <a:spLocks noChangeShapeType="1"/>
            </p:cNvSpPr>
            <p:nvPr/>
          </p:nvSpPr>
          <p:spPr bwMode="auto">
            <a:xfrm>
              <a:off x="4111470" y="4343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9" name="Line 531"/>
            <p:cNvSpPr>
              <a:spLocks noChangeShapeType="1"/>
            </p:cNvSpPr>
            <p:nvPr/>
          </p:nvSpPr>
          <p:spPr bwMode="auto">
            <a:xfrm>
              <a:off x="4111470" y="44958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30" name="Line 532"/>
            <p:cNvSpPr>
              <a:spLocks noChangeShapeType="1"/>
            </p:cNvSpPr>
            <p:nvPr/>
          </p:nvSpPr>
          <p:spPr bwMode="auto">
            <a:xfrm>
              <a:off x="4111470" y="46482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</a:endParaRPr>
            </a:p>
          </p:txBody>
        </p:sp>
      </p:grpSp>
      <p:grpSp>
        <p:nvGrpSpPr>
          <p:cNvPr id="31" name="Gruppierung 30"/>
          <p:cNvGrpSpPr/>
          <p:nvPr/>
        </p:nvGrpSpPr>
        <p:grpSpPr>
          <a:xfrm>
            <a:off x="1342901" y="5587826"/>
            <a:ext cx="1371600" cy="152400"/>
            <a:chOff x="2435070" y="5029200"/>
            <a:chExt cx="1371600" cy="152400"/>
          </a:xfrm>
        </p:grpSpPr>
        <p:sp>
          <p:nvSpPr>
            <p:cNvPr id="32" name="Line 541"/>
            <p:cNvSpPr>
              <a:spLocks noChangeShapeType="1"/>
            </p:cNvSpPr>
            <p:nvPr/>
          </p:nvSpPr>
          <p:spPr bwMode="auto">
            <a:xfrm rot="5400000" flipV="1">
              <a:off x="3120870" y="4495800"/>
              <a:ext cx="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33" name="Line 542"/>
            <p:cNvSpPr>
              <a:spLocks noChangeShapeType="1"/>
            </p:cNvSpPr>
            <p:nvPr/>
          </p:nvSpPr>
          <p:spPr bwMode="auto">
            <a:xfrm rot="5400000" flipV="1">
              <a:off x="2358870" y="5105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34" name="Line 543"/>
            <p:cNvSpPr>
              <a:spLocks noChangeShapeType="1"/>
            </p:cNvSpPr>
            <p:nvPr/>
          </p:nvSpPr>
          <p:spPr bwMode="auto">
            <a:xfrm rot="5400000" flipV="1">
              <a:off x="2511270" y="5105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35" name="Line 544"/>
            <p:cNvSpPr>
              <a:spLocks noChangeShapeType="1"/>
            </p:cNvSpPr>
            <p:nvPr/>
          </p:nvSpPr>
          <p:spPr bwMode="auto">
            <a:xfrm rot="5400000" flipV="1">
              <a:off x="2663670" y="5105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36" name="Line 545"/>
            <p:cNvSpPr>
              <a:spLocks noChangeShapeType="1"/>
            </p:cNvSpPr>
            <p:nvPr/>
          </p:nvSpPr>
          <p:spPr bwMode="auto">
            <a:xfrm rot="5400000" flipV="1">
              <a:off x="2816070" y="5105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37" name="Line 546"/>
            <p:cNvSpPr>
              <a:spLocks noChangeShapeType="1"/>
            </p:cNvSpPr>
            <p:nvPr/>
          </p:nvSpPr>
          <p:spPr bwMode="auto">
            <a:xfrm rot="5400000" flipV="1">
              <a:off x="2968470" y="5105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38" name="Line 547"/>
            <p:cNvSpPr>
              <a:spLocks noChangeShapeType="1"/>
            </p:cNvSpPr>
            <p:nvPr/>
          </p:nvSpPr>
          <p:spPr bwMode="auto">
            <a:xfrm rot="5400000" flipV="1">
              <a:off x="3120870" y="5105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39" name="Line 548"/>
            <p:cNvSpPr>
              <a:spLocks noChangeShapeType="1"/>
            </p:cNvSpPr>
            <p:nvPr/>
          </p:nvSpPr>
          <p:spPr bwMode="auto">
            <a:xfrm rot="5400000" flipV="1">
              <a:off x="3273270" y="5105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40" name="Line 549"/>
            <p:cNvSpPr>
              <a:spLocks noChangeShapeType="1"/>
            </p:cNvSpPr>
            <p:nvPr/>
          </p:nvSpPr>
          <p:spPr bwMode="auto">
            <a:xfrm rot="5400000" flipV="1">
              <a:off x="3425670" y="5105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41" name="Line 550"/>
            <p:cNvSpPr>
              <a:spLocks noChangeShapeType="1"/>
            </p:cNvSpPr>
            <p:nvPr/>
          </p:nvSpPr>
          <p:spPr bwMode="auto">
            <a:xfrm rot="5400000" flipV="1">
              <a:off x="3578070" y="5105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42" name="Line 551"/>
            <p:cNvSpPr>
              <a:spLocks noChangeShapeType="1"/>
            </p:cNvSpPr>
            <p:nvPr/>
          </p:nvSpPr>
          <p:spPr bwMode="auto">
            <a:xfrm rot="5400000" flipV="1">
              <a:off x="3730470" y="5105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</a:endParaRPr>
            </a:p>
          </p:txBody>
        </p:sp>
      </p:grpSp>
      <p:grpSp>
        <p:nvGrpSpPr>
          <p:cNvPr id="43" name="Gruppierung 42"/>
          <p:cNvGrpSpPr/>
          <p:nvPr/>
        </p:nvGrpSpPr>
        <p:grpSpPr>
          <a:xfrm>
            <a:off x="5429145" y="2412204"/>
            <a:ext cx="3048000" cy="2974975"/>
            <a:chOff x="4572000" y="2601654"/>
            <a:chExt cx="3048000" cy="2974975"/>
          </a:xfrm>
        </p:grpSpPr>
        <p:pic>
          <p:nvPicPr>
            <p:cNvPr id="4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601654"/>
              <a:ext cx="3048000" cy="297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Picture 4" descr="Screen shot 2012-06-18 at 10.14.31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3" t="25365" r="48334" b="27760"/>
            <a:stretch>
              <a:fillRect/>
            </a:stretch>
          </p:blipFill>
          <p:spPr bwMode="auto">
            <a:xfrm>
              <a:off x="5315844" y="4800600"/>
              <a:ext cx="2192338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Picture 6" descr="Screen shot 2012-06-18 at 10.14.31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3" t="25365" r="48334" b="27760"/>
            <a:stretch>
              <a:fillRect/>
            </a:stretch>
          </p:blipFill>
          <p:spPr bwMode="auto">
            <a:xfrm>
              <a:off x="6155632" y="2822575"/>
              <a:ext cx="455612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7" name="Text Box 12"/>
          <p:cNvSpPr txBox="1">
            <a:spLocks noChangeArrowheads="1"/>
          </p:cNvSpPr>
          <p:nvPr/>
        </p:nvSpPr>
        <p:spPr bwMode="auto">
          <a:xfrm>
            <a:off x="0" y="6611779"/>
            <a:ext cx="15055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000">
                <a:cs typeface="Arial Unicode MS" charset="0"/>
              </a:rPr>
              <a:t>www.fieldtriptoolbox.org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842326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7226B-75DF-214A-B505-B5CA174C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Exkurs: </a:t>
            </a:r>
            <a:r>
              <a:rPr lang="de-DE" dirty="0" err="1"/>
              <a:t>Heisenbergsche</a:t>
            </a:r>
            <a:r>
              <a:rPr lang="de-DE" dirty="0"/>
              <a:t> Unschärferelation</a:t>
            </a:r>
            <a:br>
              <a:rPr lang="de-DE" dirty="0"/>
            </a:br>
            <a:r>
              <a:rPr lang="de-DE" sz="1500" dirty="0"/>
              <a:t>bei Quantenobjekten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BC9949-4F94-6E44-947B-2EC56E5CA9B0}"/>
              </a:ext>
            </a:extLst>
          </p:cNvPr>
          <p:cNvSpPr txBox="1"/>
          <p:nvPr/>
        </p:nvSpPr>
        <p:spPr>
          <a:xfrm>
            <a:off x="841602" y="5984354"/>
            <a:ext cx="81400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Ablenkung der Teilchen im Spalt durch Wirkung des Querimpulses → Ortsbestimmung nach dem Spalt eines Teilchens ist unmöglich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28621FC6-AF7C-864F-A9C4-52A89BA01B44}"/>
              </a:ext>
            </a:extLst>
          </p:cNvPr>
          <p:cNvGrpSpPr/>
          <p:nvPr/>
        </p:nvGrpSpPr>
        <p:grpSpPr>
          <a:xfrm>
            <a:off x="896004" y="2039285"/>
            <a:ext cx="7694504" cy="3837987"/>
            <a:chOff x="896004" y="1771547"/>
            <a:chExt cx="7694504" cy="3837987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60509E98-A3D1-DF43-93ED-69A010811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004" y="2636912"/>
              <a:ext cx="5067300" cy="2070100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E7DB4B62-3CB5-C248-A7D0-46783A132D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82"/>
            <a:stretch/>
          </p:blipFill>
          <p:spPr>
            <a:xfrm>
              <a:off x="6444208" y="3068960"/>
              <a:ext cx="2146300" cy="1320552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66064216-C495-9C46-8990-BB489284A412}"/>
                </a:ext>
              </a:extLst>
            </p:cNvPr>
            <p:cNvSpPr txBox="1"/>
            <p:nvPr/>
          </p:nvSpPr>
          <p:spPr>
            <a:xfrm>
              <a:off x="6776610" y="2687229"/>
              <a:ext cx="14814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Interferenzmuster</a:t>
              </a:r>
            </a:p>
          </p:txBody>
        </p:sp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B8B571A1-EB0E-CB45-A957-4C3FEB046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904" y="1771547"/>
              <a:ext cx="945161" cy="996449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3FFAE296-D2CA-2E43-8DB6-5E42BED9F608}"/>
                </a:ext>
              </a:extLst>
            </p:cNvPr>
            <p:cNvSpPr txBox="1"/>
            <p:nvPr/>
          </p:nvSpPr>
          <p:spPr>
            <a:xfrm>
              <a:off x="2680021" y="4791685"/>
              <a:ext cx="8531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b="1" dirty="0"/>
                <a:t>Richtung</a:t>
              </a:r>
            </a:p>
            <a:p>
              <a:pPr algn="ctr"/>
              <a:endParaRPr lang="de-DE" sz="1200" b="1" dirty="0"/>
            </a:p>
            <a:p>
              <a:pPr algn="ctr"/>
              <a:r>
                <a:rPr lang="de-DE" sz="1200" b="1" dirty="0"/>
                <a:t>Ort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3A0EC851-E57D-7E48-B88C-2FCD0A6EAAFA}"/>
                </a:ext>
              </a:extLst>
            </p:cNvPr>
            <p:cNvSpPr txBox="1"/>
            <p:nvPr/>
          </p:nvSpPr>
          <p:spPr>
            <a:xfrm>
              <a:off x="3666543" y="4791685"/>
              <a:ext cx="8531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b="1" dirty="0"/>
                <a:t>Richtung</a:t>
              </a:r>
            </a:p>
            <a:p>
              <a:pPr algn="ctr"/>
              <a:endParaRPr lang="de-DE" sz="1200" b="1" dirty="0"/>
            </a:p>
            <a:p>
              <a:pPr algn="ctr"/>
              <a:r>
                <a:rPr lang="de-DE" sz="1200" b="1" dirty="0"/>
                <a:t>Ort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FAE8CB30-E252-A940-AF75-5B90C21C53B9}"/>
                </a:ext>
              </a:extLst>
            </p:cNvPr>
            <p:cNvSpPr txBox="1"/>
            <p:nvPr/>
          </p:nvSpPr>
          <p:spPr>
            <a:xfrm>
              <a:off x="4653065" y="4792892"/>
              <a:ext cx="8531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b="1" dirty="0"/>
                <a:t>Richtung</a:t>
              </a:r>
            </a:p>
            <a:p>
              <a:pPr algn="ctr"/>
              <a:endParaRPr lang="de-DE" sz="1200" b="1" dirty="0"/>
            </a:p>
            <a:p>
              <a:pPr algn="ctr"/>
              <a:r>
                <a:rPr lang="de-DE" sz="1200" b="1" dirty="0"/>
                <a:t>Ort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CFCF72A9-3327-D848-8C6B-70D880EE5830}"/>
                </a:ext>
              </a:extLst>
            </p:cNvPr>
            <p:cNvSpPr txBox="1"/>
            <p:nvPr/>
          </p:nvSpPr>
          <p:spPr bwMode="auto">
            <a:xfrm>
              <a:off x="2909878" y="4693864"/>
              <a:ext cx="1152128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de-DE" sz="3000" dirty="0">
                  <a:solidFill>
                    <a:srgbClr val="008000">
                      <a:alpha val="36000"/>
                    </a:srgbClr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de-DE" sz="3000" dirty="0">
                <a:solidFill>
                  <a:srgbClr val="008000">
                    <a:alpha val="36000"/>
                  </a:srgbClr>
                </a:solidFill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A0D80A8A-A365-F340-BFBB-EBFCCB278195}"/>
                </a:ext>
              </a:extLst>
            </p:cNvPr>
            <p:cNvSpPr txBox="1"/>
            <p:nvPr/>
          </p:nvSpPr>
          <p:spPr bwMode="auto">
            <a:xfrm>
              <a:off x="3860527" y="5055536"/>
              <a:ext cx="1152128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de-DE" sz="3000" dirty="0">
                  <a:solidFill>
                    <a:srgbClr val="008000">
                      <a:alpha val="36000"/>
                    </a:srgbClr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de-DE" sz="3000" dirty="0">
                <a:solidFill>
                  <a:srgbClr val="008000">
                    <a:alpha val="36000"/>
                  </a:srgbClr>
                </a:solidFill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8692C225-EF24-8A4C-9507-1744555522EC}"/>
                </a:ext>
              </a:extLst>
            </p:cNvPr>
            <p:cNvSpPr txBox="1"/>
            <p:nvPr/>
          </p:nvSpPr>
          <p:spPr>
            <a:xfrm>
              <a:off x="2869885" y="5018276"/>
              <a:ext cx="559769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3000" dirty="0">
                  <a:solidFill>
                    <a:srgbClr val="800000">
                      <a:alpha val="28000"/>
                    </a:srgbClr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✗</a:t>
              </a:r>
              <a:r>
                <a:rPr lang="de-DE" dirty="0"/>
                <a:t> 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7D5F5B76-337C-6047-8203-E2C8DEE5294E}"/>
                </a:ext>
              </a:extLst>
            </p:cNvPr>
            <p:cNvSpPr txBox="1"/>
            <p:nvPr/>
          </p:nvSpPr>
          <p:spPr>
            <a:xfrm>
              <a:off x="3820533" y="4650841"/>
              <a:ext cx="559769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3000" dirty="0">
                  <a:solidFill>
                    <a:srgbClr val="800000">
                      <a:alpha val="28000"/>
                    </a:srgbClr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✗</a:t>
              </a:r>
              <a:r>
                <a:rPr lang="de-DE" dirty="0"/>
                <a:t> 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4C7C8942-C7C7-BC49-832D-C7D43EA239DF}"/>
                </a:ext>
              </a:extLst>
            </p:cNvPr>
            <p:cNvSpPr txBox="1"/>
            <p:nvPr/>
          </p:nvSpPr>
          <p:spPr>
            <a:xfrm>
              <a:off x="6942520" y="5184101"/>
              <a:ext cx="115929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500" b="1" dirty="0"/>
                <a:t>∆x * ∆p = 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9434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Zeit- vs. Frequenzauflösung</a:t>
            </a:r>
          </a:p>
        </p:txBody>
      </p:sp>
      <p:pic>
        <p:nvPicPr>
          <p:cNvPr id="4" name="Picture 7" descr="TFR_timwin6cyc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1" r="7031"/>
          <a:stretch>
            <a:fillRect/>
          </a:stretch>
        </p:blipFill>
        <p:spPr bwMode="auto">
          <a:xfrm>
            <a:off x="3648727" y="4426086"/>
            <a:ext cx="1792288" cy="156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TFR_timwin10cycl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1" r="7031"/>
          <a:stretch>
            <a:fillRect/>
          </a:stretch>
        </p:blipFill>
        <p:spPr bwMode="auto">
          <a:xfrm>
            <a:off x="5441015" y="4426086"/>
            <a:ext cx="1792288" cy="156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TFR_timwin20cyc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1" r="7031"/>
          <a:stretch>
            <a:fillRect/>
          </a:stretch>
        </p:blipFill>
        <p:spPr bwMode="auto">
          <a:xfrm>
            <a:off x="7204728" y="4426086"/>
            <a:ext cx="1792287" cy="156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signal_60Hz_resoluti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45" y="2132856"/>
            <a:ext cx="2454258" cy="1840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powspec_60Hz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691" y="2132856"/>
            <a:ext cx="2521477" cy="1891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TFR_timwin2cycl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1"/>
          <a:stretch>
            <a:fillRect/>
          </a:stretch>
        </p:blipFill>
        <p:spPr bwMode="auto">
          <a:xfrm>
            <a:off x="0" y="4426086"/>
            <a:ext cx="1938338" cy="156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395536" y="5839111"/>
            <a:ext cx="1905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MS PGothic" charset="0"/>
                <a:cs typeface="Arial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dirty="0" err="1">
                <a:solidFill>
                  <a:schemeClr val="tx1"/>
                </a:solidFill>
                <a:latin typeface="Calibri"/>
                <a:cs typeface="Calibri"/>
              </a:rPr>
              <a:t>Kurzes</a:t>
            </a:r>
            <a:r>
              <a:rPr lang="en-US" sz="14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libri"/>
                <a:cs typeface="Calibri"/>
              </a:rPr>
              <a:t>Zeitfenster</a:t>
            </a:r>
            <a:endParaRPr lang="en-US" sz="1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11" name="Picture 6" descr="TFR_timwin4cycle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1" r="7031"/>
          <a:stretch>
            <a:fillRect/>
          </a:stretch>
        </p:blipFill>
        <p:spPr bwMode="auto">
          <a:xfrm>
            <a:off x="1910415" y="4426086"/>
            <a:ext cx="1792288" cy="156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7420364" y="5835885"/>
            <a:ext cx="1905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MS PGothic" charset="0"/>
                <a:cs typeface="Arial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dirty="0" err="1">
                <a:solidFill>
                  <a:schemeClr val="tx1"/>
                </a:solidFill>
                <a:latin typeface="Calibri"/>
                <a:cs typeface="Calibri"/>
              </a:rPr>
              <a:t>Langes</a:t>
            </a:r>
            <a:r>
              <a:rPr lang="en-US" sz="14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libri"/>
                <a:cs typeface="Calibri"/>
              </a:rPr>
              <a:t>Zeitfenster</a:t>
            </a:r>
            <a:endParaRPr lang="en-US" sz="1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0" y="6611779"/>
            <a:ext cx="15055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000">
                <a:cs typeface="Arial Unicode MS" charset="0"/>
              </a:rPr>
              <a:t>www.fieldtriptoolbox.org</a:t>
            </a:r>
            <a:endParaRPr lang="de-DE" sz="1000" dirty="0"/>
          </a:p>
        </p:txBody>
      </p:sp>
      <p:grpSp>
        <p:nvGrpSpPr>
          <p:cNvPr id="15" name="Gruppierung 42">
            <a:extLst>
              <a:ext uri="{FF2B5EF4-FFF2-40B4-BE49-F238E27FC236}">
                <a16:creationId xmlns:a16="http://schemas.microsoft.com/office/drawing/2014/main" id="{0D52BD0A-ACCC-FD4D-9970-6793D7EC09E1}"/>
              </a:ext>
            </a:extLst>
          </p:cNvPr>
          <p:cNvGrpSpPr/>
          <p:nvPr/>
        </p:nvGrpSpPr>
        <p:grpSpPr>
          <a:xfrm>
            <a:off x="6300192" y="2256772"/>
            <a:ext cx="1683609" cy="1643273"/>
            <a:chOff x="4572000" y="2601654"/>
            <a:chExt cx="3048000" cy="2974975"/>
          </a:xfrm>
        </p:grpSpPr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FFEC4A48-C680-E84C-973B-9BEB99681D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601654"/>
              <a:ext cx="3048000" cy="297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 descr="Screen shot 2012-06-18 at 10.14.31 AM.png">
              <a:extLst>
                <a:ext uri="{FF2B5EF4-FFF2-40B4-BE49-F238E27FC236}">
                  <a16:creationId xmlns:a16="http://schemas.microsoft.com/office/drawing/2014/main" id="{D75A3520-792B-5747-95DB-73F2CCCBB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3" t="25365" r="48334" b="27760"/>
            <a:stretch>
              <a:fillRect/>
            </a:stretch>
          </p:blipFill>
          <p:spPr bwMode="auto">
            <a:xfrm>
              <a:off x="5315844" y="4800600"/>
              <a:ext cx="2192338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6" descr="Screen shot 2012-06-18 at 10.14.31 AM.png">
              <a:extLst>
                <a:ext uri="{FF2B5EF4-FFF2-40B4-BE49-F238E27FC236}">
                  <a16:creationId xmlns:a16="http://schemas.microsoft.com/office/drawing/2014/main" id="{25A18493-F821-2240-93B7-FC4CA2B81F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3" t="25365" r="48334" b="27760"/>
            <a:stretch>
              <a:fillRect/>
            </a:stretch>
          </p:blipFill>
          <p:spPr bwMode="auto">
            <a:xfrm>
              <a:off x="6155632" y="2822575"/>
              <a:ext cx="455612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55409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gau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919" y="3664555"/>
            <a:ext cx="2846388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pierung 2"/>
          <p:cNvGrpSpPr/>
          <p:nvPr/>
        </p:nvGrpSpPr>
        <p:grpSpPr>
          <a:xfrm>
            <a:off x="2267744" y="3137617"/>
            <a:ext cx="5946462" cy="3278637"/>
            <a:chOff x="644397" y="1878161"/>
            <a:chExt cx="8297991" cy="4575175"/>
          </a:xfrm>
        </p:grpSpPr>
        <p:pic>
          <p:nvPicPr>
            <p:cNvPr id="5" name="Picture 12" descr="cosinewav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013" y="4318148"/>
              <a:ext cx="2846387" cy="2135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4" descr="coswavele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4318148"/>
              <a:ext cx="2846388" cy="2135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16" descr="sinewave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013" y="1879748"/>
              <a:ext cx="2846387" cy="2135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7" descr="sinewavelet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1878161"/>
              <a:ext cx="2846388" cy="2135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>
              <a:off x="2819400" y="3518475"/>
              <a:ext cx="410689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charset="0"/>
                  <a:ea typeface="MS PGothic" charset="0"/>
                  <a:cs typeface="Arial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hangingPunct="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hangingPunct="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hangingPunct="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hangingPunct="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200" b="1" dirty="0">
                  <a:solidFill>
                    <a:schemeClr val="tx1"/>
                  </a:solidFill>
                  <a:latin typeface="Calibri"/>
                  <a:cs typeface="Calibri"/>
                </a:rPr>
                <a:t>X</a:t>
              </a:r>
              <a:endParaRPr lang="en-US" sz="18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10" name="Text Box 22"/>
            <p:cNvSpPr txBox="1">
              <a:spLocks noChangeArrowheads="1"/>
            </p:cNvSpPr>
            <p:nvPr/>
          </p:nvSpPr>
          <p:spPr bwMode="auto">
            <a:xfrm>
              <a:off x="5851525" y="2572325"/>
              <a:ext cx="41459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charset="0"/>
                  <a:ea typeface="MS PGothic" charset="0"/>
                  <a:cs typeface="Arial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hangingPunct="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hangingPunct="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hangingPunct="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hangingPunct="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b="1" dirty="0">
                  <a:solidFill>
                    <a:schemeClr val="tx1"/>
                  </a:solidFill>
                  <a:latin typeface="Calibri"/>
                  <a:cs typeface="Calibri"/>
                </a:rPr>
                <a:t>=</a:t>
              </a:r>
            </a:p>
          </p:txBody>
        </p:sp>
        <p:sp>
          <p:nvSpPr>
            <p:cNvPr id="11" name="Text Box 23"/>
            <p:cNvSpPr txBox="1">
              <a:spLocks noChangeArrowheads="1"/>
            </p:cNvSpPr>
            <p:nvPr/>
          </p:nvSpPr>
          <p:spPr bwMode="auto">
            <a:xfrm>
              <a:off x="5791200" y="5086925"/>
              <a:ext cx="41459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charset="0"/>
                  <a:ea typeface="MS PGothic" charset="0"/>
                  <a:cs typeface="Arial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hangingPunct="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hangingPunct="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hangingPunct="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hangingPunct="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b="1" dirty="0">
                  <a:solidFill>
                    <a:schemeClr val="tx1"/>
                  </a:solidFill>
                  <a:latin typeface="Calibri"/>
                  <a:cs typeface="Calibri"/>
                </a:rPr>
                <a:t>=</a:t>
              </a:r>
            </a:p>
          </p:txBody>
        </p: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3613150" y="4129335"/>
              <a:ext cx="10919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charset="0"/>
                  <a:ea typeface="MS PGothic" charset="0"/>
                  <a:cs typeface="Arial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hangingPunct="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hangingPunct="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hangingPunct="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hangingPunct="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chemeClr val="tx1"/>
                  </a:solidFill>
                  <a:latin typeface="Calibri"/>
                  <a:cs typeface="Calibri"/>
                </a:rPr>
                <a:t>Cosine wave</a:t>
              </a: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644397" y="2398732"/>
              <a:ext cx="1167749" cy="42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charset="0"/>
                  <a:ea typeface="MS PGothic" charset="0"/>
                  <a:cs typeface="Arial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hangingPunct="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hangingPunct="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hangingPunct="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hangingPunct="0">
                <a:defRPr sz="13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chemeClr val="tx1"/>
                  </a:solidFill>
                  <a:latin typeface="Calibri"/>
                  <a:cs typeface="Calibri"/>
                </a:rPr>
                <a:t>Taper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Wavelet-Analyse</a:t>
            </a:r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4379714" y="2977207"/>
            <a:ext cx="9123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MS PGothic" charset="0"/>
                <a:cs typeface="Arial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tx1"/>
                </a:solidFill>
                <a:latin typeface="Calibri"/>
                <a:cs typeface="Calibri"/>
              </a:rPr>
              <a:t>Sine wave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0" y="6611779"/>
            <a:ext cx="15055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000" dirty="0" err="1">
                <a:cs typeface="Arial Unicode MS" charset="0"/>
              </a:rPr>
              <a:t>www.fieldtriptoolbox.org</a:t>
            </a:r>
            <a:endParaRPr lang="de-DE" sz="1000" dirty="0"/>
          </a:p>
        </p:txBody>
      </p:sp>
      <p:sp>
        <p:nvSpPr>
          <p:cNvPr id="16" name="Textfeld 15"/>
          <p:cNvSpPr txBox="1"/>
          <p:nvPr/>
        </p:nvSpPr>
        <p:spPr>
          <a:xfrm>
            <a:off x="900113" y="1915303"/>
            <a:ext cx="720488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DE" dirty="0"/>
              <a:t>Alternative zur Zeit-Frequenzanalyse „</a:t>
            </a:r>
            <a:r>
              <a:rPr lang="de-DE" dirty="0" err="1"/>
              <a:t>sliding</a:t>
            </a:r>
            <a:r>
              <a:rPr lang="de-DE" dirty="0"/>
              <a:t> </a:t>
            </a:r>
            <a:r>
              <a:rPr lang="de-DE" dirty="0" err="1"/>
              <a:t>window</a:t>
            </a:r>
            <a:r>
              <a:rPr lang="de-DE" dirty="0"/>
              <a:t>“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/>
              <a:t>Wavelet von franz. </a:t>
            </a:r>
            <a:r>
              <a:rPr lang="de-DE" i="1" dirty="0" err="1"/>
              <a:t>ondelette</a:t>
            </a:r>
            <a:r>
              <a:rPr lang="de-DE" i="1" dirty="0"/>
              <a:t> = „kleine Welle“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/>
              <a:t>Abgleich der </a:t>
            </a:r>
            <a:r>
              <a:rPr lang="de-DE" dirty="0" err="1"/>
              <a:t>Waveletfunktion</a:t>
            </a:r>
            <a:r>
              <a:rPr lang="de-DE" dirty="0"/>
              <a:t> mit den realen Daten</a:t>
            </a:r>
          </a:p>
        </p:txBody>
      </p:sp>
    </p:spTree>
    <p:extLst>
      <p:ext uri="{BB962C8B-B14F-4D97-AF65-F5344CB8AC3E}">
        <p14:creationId xmlns:p14="http://schemas.microsoft.com/office/powerpoint/2010/main" val="476645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Wavelet?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348880"/>
            <a:ext cx="4686300" cy="3187700"/>
          </a:xfrm>
        </p:spPr>
      </p:pic>
      <p:sp>
        <p:nvSpPr>
          <p:cNvPr id="3" name="Textfeld 2"/>
          <p:cNvSpPr txBox="1"/>
          <p:nvPr/>
        </p:nvSpPr>
        <p:spPr>
          <a:xfrm>
            <a:off x="6014979" y="2865779"/>
            <a:ext cx="258917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Frequenz die interessiert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868144" y="3765758"/>
            <a:ext cx="315188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Taper</a:t>
            </a:r>
            <a:r>
              <a:rPr lang="de-DE" dirty="0"/>
              <a:t> auf Frequenz anwenden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826932" y="4665737"/>
            <a:ext cx="96526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Wavelet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164288" y="3295814"/>
            <a:ext cx="29367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↓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164288" y="4275612"/>
            <a:ext cx="29367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↓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55616DA2-512E-B741-B2A6-A2CCE7509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1779"/>
            <a:ext cx="78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000" dirty="0">
                <a:cs typeface="Arial Unicode MS" charset="0"/>
              </a:rPr>
              <a:t>Luck (2005)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963127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Typische Wavelets</a:t>
            </a:r>
          </a:p>
        </p:txBody>
      </p:sp>
      <p:pic>
        <p:nvPicPr>
          <p:cNvPr id="4" name="Bild 3" descr="Bildschirmfoto 2015-11-06 um 18.24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139606" y="739106"/>
            <a:ext cx="2864788" cy="637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4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Wavelets: Zeit- vs. Frequenzauflösung</a:t>
            </a:r>
          </a:p>
        </p:txBody>
      </p:sp>
      <p:pic>
        <p:nvPicPr>
          <p:cNvPr id="5" name="Bild 4" descr="Bildschirmfoto 2015-11-06 um 18.34.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77764"/>
            <a:ext cx="3621554" cy="3111476"/>
          </a:xfrm>
          <a:prstGeom prst="rect">
            <a:avLst/>
          </a:prstGeom>
        </p:spPr>
      </p:pic>
      <p:grpSp>
        <p:nvGrpSpPr>
          <p:cNvPr id="6" name="Gruppierung 5"/>
          <p:cNvGrpSpPr/>
          <p:nvPr/>
        </p:nvGrpSpPr>
        <p:grpSpPr>
          <a:xfrm>
            <a:off x="5004048" y="2593508"/>
            <a:ext cx="3045576" cy="2972609"/>
            <a:chOff x="4572000" y="2601654"/>
            <a:chExt cx="3048000" cy="2974975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601654"/>
              <a:ext cx="3048000" cy="297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 descr="Screen shot 2012-06-18 at 10.14.31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3" t="25365" r="48334" b="27760"/>
            <a:stretch>
              <a:fillRect/>
            </a:stretch>
          </p:blipFill>
          <p:spPr bwMode="auto">
            <a:xfrm>
              <a:off x="5315844" y="4800600"/>
              <a:ext cx="2192338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6" descr="Screen shot 2012-06-18 at 10.14.31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3" t="25365" r="48334" b="27760"/>
            <a:stretch>
              <a:fillRect/>
            </a:stretch>
          </p:blipFill>
          <p:spPr bwMode="auto">
            <a:xfrm>
              <a:off x="6155632" y="2822575"/>
              <a:ext cx="455612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0" y="6611779"/>
            <a:ext cx="15055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000">
                <a:cs typeface="Arial Unicode MS" charset="0"/>
              </a:rPr>
              <a:t>www.fieldtriptoolbox.org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53654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Zeitfrequenzanalyse</a:t>
            </a:r>
          </a:p>
        </p:txBody>
      </p:sp>
      <p:pic>
        <p:nvPicPr>
          <p:cNvPr id="4" name="Bild 3" descr="Bildschirmfoto 2015-11-06 um 18.28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916832"/>
            <a:ext cx="5896311" cy="436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90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Wavelets: Zeit- vs. Frequenzauflösung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Symbol" charset="2"/>
              <a:buChar char="-"/>
            </a:pPr>
            <a:r>
              <a:rPr lang="de-DE" dirty="0" err="1"/>
              <a:t>Waveletlänge</a:t>
            </a:r>
            <a:r>
              <a:rPr lang="de-DE" dirty="0"/>
              <a:t> (Anzahl Zyklen) ist limitierend für Zeit-/Frequenzauflösung</a:t>
            </a:r>
            <a:br>
              <a:rPr lang="de-DE" dirty="0"/>
            </a:br>
            <a:endParaRPr lang="de-DE" dirty="0"/>
          </a:p>
          <a:p>
            <a:pPr marL="342900" indent="-342900">
              <a:buFont typeface="Symbol" charset="2"/>
              <a:buChar char="-"/>
            </a:pPr>
            <a:r>
              <a:rPr lang="de-DE" dirty="0"/>
              <a:t>Tiefe Frequenzen („lange Wavelets“)</a:t>
            </a:r>
          </a:p>
          <a:p>
            <a:pPr lvl="2">
              <a:buFont typeface="Symbol" charset="2"/>
              <a:buChar char="-"/>
            </a:pPr>
            <a:r>
              <a:rPr lang="de-DE" dirty="0"/>
              <a:t>Zeitauflösung </a:t>
            </a:r>
            <a:r>
              <a:rPr lang="de-DE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de-DE" dirty="0">
              <a:solidFill>
                <a:srgbClr val="FF0000"/>
              </a:solidFill>
            </a:endParaRPr>
          </a:p>
          <a:p>
            <a:pPr lvl="2">
              <a:buFont typeface="Symbol" charset="2"/>
              <a:buChar char="-"/>
            </a:pPr>
            <a:r>
              <a:rPr lang="de-DE" dirty="0"/>
              <a:t>Frequenzauflösung </a:t>
            </a:r>
            <a:r>
              <a:rPr lang="de-DE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br>
              <a:rPr lang="de-DE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</a:br>
            <a:endParaRPr lang="de-DE" dirty="0">
              <a:solidFill>
                <a:srgbClr val="008000"/>
              </a:solidFill>
            </a:endParaRPr>
          </a:p>
          <a:p>
            <a:pPr marL="342900" indent="-342900">
              <a:buFont typeface="Symbol" charset="2"/>
              <a:buChar char="-"/>
            </a:pPr>
            <a:r>
              <a:rPr lang="de-DE" dirty="0"/>
              <a:t>Hohe Frequenzen („kurze Wavelets“)</a:t>
            </a:r>
          </a:p>
          <a:p>
            <a:pPr lvl="2">
              <a:buFont typeface="Symbol" charset="2"/>
              <a:buChar char="-"/>
            </a:pPr>
            <a:r>
              <a:rPr lang="de-DE" dirty="0"/>
              <a:t>Zeitauflösung </a:t>
            </a:r>
            <a:r>
              <a:rPr lang="de-DE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de-DE" dirty="0">
              <a:solidFill>
                <a:srgbClr val="008000"/>
              </a:solidFill>
            </a:endParaRPr>
          </a:p>
          <a:p>
            <a:pPr lvl="2">
              <a:buFont typeface="Symbol" charset="2"/>
              <a:buChar char="-"/>
            </a:pPr>
            <a:r>
              <a:rPr lang="de-DE" dirty="0"/>
              <a:t>Frequenzauflösung </a:t>
            </a:r>
            <a:r>
              <a:rPr lang="de-DE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de-DE" dirty="0">
              <a:solidFill>
                <a:srgbClr val="FF0000"/>
              </a:solidFill>
            </a:endParaRPr>
          </a:p>
          <a:p>
            <a:pPr marL="285750" indent="-285750">
              <a:buFont typeface="Symbol" charset="2"/>
              <a:buChar char="-"/>
            </a:pPr>
            <a:endParaRPr lang="de-DE" dirty="0"/>
          </a:p>
        </p:txBody>
      </p:sp>
      <p:pic>
        <p:nvPicPr>
          <p:cNvPr id="4" name="Picture 1" descr="83680a1871d8f804430cdbd0235a6526.media.900x39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1" r="57359"/>
          <a:stretch>
            <a:fillRect/>
          </a:stretch>
        </p:blipFill>
        <p:spPr bwMode="auto">
          <a:xfrm>
            <a:off x="5004048" y="2913856"/>
            <a:ext cx="3040062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0" y="6611779"/>
            <a:ext cx="15055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000">
                <a:cs typeface="Arial Unicode MS" charset="0"/>
              </a:rPr>
              <a:t>www.fieldtriptoolbox.org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265743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Screen shot 2012-06-18 at 10.11.4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83553"/>
            <a:ext cx="6245696" cy="3301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Screen shot 2012-06-18 at 10.14.31 AM.png"/>
          <p:cNvPicPr>
            <a:picLocks noChangeAspect="1"/>
          </p:cNvPicPr>
          <p:nvPr/>
        </p:nvPicPr>
        <p:blipFill>
          <a:blip r:embed="rId4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r="48334"/>
          <a:stretch>
            <a:fillRect/>
          </a:stretch>
        </p:blipFill>
        <p:spPr bwMode="auto">
          <a:xfrm>
            <a:off x="2267744" y="1770853"/>
            <a:ext cx="2398001" cy="3301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Wavelets</a:t>
            </a:r>
          </a:p>
        </p:txBody>
      </p:sp>
      <p:pic>
        <p:nvPicPr>
          <p:cNvPr id="4" name="Bild 3" descr="WaveletsBsp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365104"/>
            <a:ext cx="8243888" cy="1922667"/>
          </a:xfrm>
          <a:prstGeom prst="rect">
            <a:avLst/>
          </a:prstGeom>
        </p:spPr>
      </p:pic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0" y="6611779"/>
            <a:ext cx="15055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000">
                <a:cs typeface="Arial Unicode MS" charset="0"/>
              </a:rPr>
              <a:t>www.fieldtriptoolbox.org</a:t>
            </a:r>
            <a:endParaRPr lang="de-DE" sz="1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1317C9B-7D03-7D40-A5B4-826048537F8C}"/>
              </a:ext>
            </a:extLst>
          </p:cNvPr>
          <p:cNvSpPr txBox="1"/>
          <p:nvPr/>
        </p:nvSpPr>
        <p:spPr>
          <a:xfrm>
            <a:off x="839279" y="2065782"/>
            <a:ext cx="746544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Punktweise Faltung der </a:t>
            </a:r>
            <a:r>
              <a:rPr lang="de-DE" dirty="0" err="1"/>
              <a:t>Waveletfunktion</a:t>
            </a:r>
            <a:r>
              <a:rPr lang="de-DE" dirty="0"/>
              <a:t> mit den EEG-Daten (pro Frequenz)</a:t>
            </a:r>
          </a:p>
        </p:txBody>
      </p:sp>
    </p:spTree>
    <p:extLst>
      <p:ext uri="{BB962C8B-B14F-4D97-AF65-F5344CB8AC3E}">
        <p14:creationId xmlns:p14="http://schemas.microsoft.com/office/powerpoint/2010/main" val="180257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7 -4.81481E-6 L 0.30277 -4.81481E-6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0320FE-672B-E54D-9539-B6406BA9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343240-4B24-EC48-80EC-EA18FB973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Symbol" pitchFamily="2" charset="2"/>
              <a:buChar char="-"/>
            </a:pPr>
            <a:r>
              <a:rPr lang="de-DE" sz="1500" dirty="0"/>
              <a:t>Luck, S.J. (2005) An </a:t>
            </a:r>
            <a:r>
              <a:rPr lang="de-DE" sz="1500" dirty="0" err="1"/>
              <a:t>introduction</a:t>
            </a:r>
            <a:r>
              <a:rPr lang="de-DE" sz="1500" dirty="0"/>
              <a:t> </a:t>
            </a:r>
            <a:r>
              <a:rPr lang="de-DE" sz="1500" dirty="0" err="1"/>
              <a:t>to</a:t>
            </a:r>
            <a:r>
              <a:rPr lang="de-DE" sz="1500" dirty="0"/>
              <a:t> </a:t>
            </a:r>
            <a:r>
              <a:rPr lang="de-DE" sz="1500" dirty="0" err="1"/>
              <a:t>the</a:t>
            </a:r>
            <a:r>
              <a:rPr lang="de-DE" sz="1500" dirty="0"/>
              <a:t> event-</a:t>
            </a:r>
            <a:r>
              <a:rPr lang="de-DE" sz="1500" dirty="0" err="1"/>
              <a:t>related</a:t>
            </a:r>
            <a:r>
              <a:rPr lang="de-DE" sz="1500" dirty="0"/>
              <a:t> potential </a:t>
            </a:r>
            <a:r>
              <a:rPr lang="de-DE" sz="1500" dirty="0" err="1"/>
              <a:t>technique</a:t>
            </a:r>
            <a:r>
              <a:rPr lang="de-DE" sz="1500" dirty="0"/>
              <a:t>. MIT Press, 2nd </a:t>
            </a:r>
            <a:r>
              <a:rPr lang="de-DE" sz="1500" dirty="0" err="1"/>
              <a:t>edition</a:t>
            </a:r>
            <a:r>
              <a:rPr lang="de-DE" sz="1500" dirty="0"/>
              <a:t>. ISBN: </a:t>
            </a:r>
            <a:r>
              <a:rPr lang="de-CH" sz="1500" dirty="0"/>
              <a:t>978-0262525855.</a:t>
            </a:r>
          </a:p>
        </p:txBody>
      </p:sp>
    </p:spTree>
    <p:extLst>
      <p:ext uri="{BB962C8B-B14F-4D97-AF65-F5344CB8AC3E}">
        <p14:creationId xmlns:p14="http://schemas.microsoft.com/office/powerpoint/2010/main" val="393506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Zeitfrequenzanalyse: </a:t>
            </a:r>
            <a:r>
              <a:rPr lang="de-DE" dirty="0" err="1"/>
              <a:t>sliding</a:t>
            </a:r>
            <a:r>
              <a:rPr lang="de-DE" dirty="0"/>
              <a:t> </a:t>
            </a:r>
            <a:r>
              <a:rPr lang="de-DE"/>
              <a:t>window</a:t>
            </a:r>
          </a:p>
        </p:txBody>
      </p:sp>
      <p:pic>
        <p:nvPicPr>
          <p:cNvPr id="4" name="Picture 3" descr="signalforTF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2" t="10715" r="10417" b="14285"/>
          <a:stretch>
            <a:fillRect/>
          </a:stretch>
        </p:blipFill>
        <p:spPr bwMode="auto">
          <a:xfrm>
            <a:off x="1295400" y="2273424"/>
            <a:ext cx="6705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7369914" y="3313771"/>
            <a:ext cx="137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MS PGothic" charset="0"/>
                <a:cs typeface="Arial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dirty="0">
                <a:solidFill>
                  <a:schemeClr val="tx1"/>
                </a:solidFill>
                <a:ea typeface="Arial" charset="0"/>
              </a:rPr>
              <a:t>Time (s)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451319" y="3284984"/>
            <a:ext cx="6310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0" y="6611779"/>
            <a:ext cx="15055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000">
                <a:cs typeface="Arial Unicode MS" charset="0"/>
              </a:rPr>
              <a:t>www.fieldtriptoolbox.org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60298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Zeitfrequenzanalyse: </a:t>
            </a:r>
            <a:r>
              <a:rPr lang="de-DE" dirty="0" err="1"/>
              <a:t>sliding</a:t>
            </a:r>
            <a:r>
              <a:rPr lang="de-DE" dirty="0"/>
              <a:t> </a:t>
            </a:r>
            <a:r>
              <a:rPr lang="de-DE"/>
              <a:t>window</a:t>
            </a:r>
          </a:p>
        </p:txBody>
      </p:sp>
      <p:pic>
        <p:nvPicPr>
          <p:cNvPr id="4" name="Picture 3" descr="signalforTF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2" t="10715" r="10417" b="14285"/>
          <a:stretch>
            <a:fillRect/>
          </a:stretch>
        </p:blipFill>
        <p:spPr bwMode="auto">
          <a:xfrm>
            <a:off x="1295400" y="2273424"/>
            <a:ext cx="6705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7369914" y="3313771"/>
            <a:ext cx="137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MS PGothic" charset="0"/>
                <a:cs typeface="Arial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dirty="0">
                <a:solidFill>
                  <a:schemeClr val="tx1"/>
                </a:solidFill>
                <a:ea typeface="Arial" charset="0"/>
              </a:rPr>
              <a:t>Time (s)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451319" y="3284984"/>
            <a:ext cx="6310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930896"/>
            <a:ext cx="1219200" cy="1524000"/>
          </a:xfrm>
          <a:prstGeom prst="rect">
            <a:avLst/>
          </a:prstGeom>
          <a:solidFill>
            <a:schemeClr val="bg2">
              <a:alpha val="50195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nl-NL" sz="1800">
              <a:latin typeface="Calibri"/>
              <a:cs typeface="Calibri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990600" y="3454896"/>
            <a:ext cx="609600" cy="838200"/>
          </a:xfrm>
          <a:prstGeom prst="downArrow">
            <a:avLst>
              <a:gd name="adj1" fmla="val 50000"/>
              <a:gd name="adj2" fmla="val 34375"/>
            </a:avLst>
          </a:prstGeom>
          <a:solidFill>
            <a:srgbClr val="BE311A">
              <a:alpha val="50195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1" hangingPunct="1"/>
            <a:r>
              <a:rPr lang="en-US" sz="1800" b="1" dirty="0">
                <a:latin typeface="Calibri"/>
                <a:cs typeface="Calibri"/>
              </a:rPr>
              <a:t>FFT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 rot="-5400000">
            <a:off x="-609600" y="4999856"/>
            <a:ext cx="2438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MS PGothic" charset="0"/>
                <a:cs typeface="Arial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dirty="0">
                <a:solidFill>
                  <a:schemeClr val="tx1"/>
                </a:solidFill>
                <a:ea typeface="Arial" charset="0"/>
              </a:rPr>
              <a:t>Frequency (Hz)</a:t>
            </a:r>
          </a:p>
        </p:txBody>
      </p:sp>
      <p:pic>
        <p:nvPicPr>
          <p:cNvPr id="10" name="Picture 13" descr="colorb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4996160"/>
            <a:ext cx="17621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8204200" y="600104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MS PGothic" charset="0"/>
                <a:cs typeface="Arial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8382000" y="486916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MS PGothic" charset="0"/>
                <a:cs typeface="Arial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Calibri"/>
                <a:cs typeface="Calibri"/>
              </a:rPr>
              <a:t>high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 rot="-5400000">
            <a:off x="7637463" y="5413673"/>
            <a:ext cx="9890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MS PGothic" charset="0"/>
                <a:cs typeface="Arial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Calibri"/>
                <a:cs typeface="Calibri"/>
              </a:rPr>
              <a:t>power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3733800" y="6469881"/>
            <a:ext cx="1981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MS PGothic" charset="0"/>
                <a:cs typeface="Arial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>
                <a:solidFill>
                  <a:schemeClr val="tx1"/>
                </a:solidFill>
                <a:ea typeface="Arial" charset="0"/>
              </a:rPr>
              <a:t>Time (s)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>
            <a:off x="533400" y="4293096"/>
            <a:ext cx="792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V="1">
            <a:off x="1295400" y="4293096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0" y="6597352"/>
            <a:ext cx="15055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000">
                <a:cs typeface="Arial Unicode MS" charset="0"/>
              </a:rPr>
              <a:t>www.fieldtriptoolbox.org</a:t>
            </a:r>
            <a:endParaRPr lang="de-DE" sz="1000" dirty="0"/>
          </a:p>
        </p:txBody>
      </p:sp>
      <p:sp>
        <p:nvSpPr>
          <p:cNvPr id="3" name="Textfeld 2"/>
          <p:cNvSpPr txBox="1"/>
          <p:nvPr/>
        </p:nvSpPr>
        <p:spPr>
          <a:xfrm>
            <a:off x="6854572" y="6597352"/>
            <a:ext cx="2287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DFT: </a:t>
            </a:r>
            <a:r>
              <a:rPr lang="de-DE" sz="1000" dirty="0" err="1"/>
              <a:t>discrete</a:t>
            </a:r>
            <a:r>
              <a:rPr lang="de-DE" sz="1000" dirty="0"/>
              <a:t> Fourier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8359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Zeitfrequenzanalyse: </a:t>
            </a:r>
            <a:r>
              <a:rPr lang="de-DE" dirty="0" err="1"/>
              <a:t>sliding</a:t>
            </a:r>
            <a:r>
              <a:rPr lang="de-DE" dirty="0"/>
              <a:t> </a:t>
            </a:r>
            <a:r>
              <a:rPr lang="de-DE"/>
              <a:t>window</a:t>
            </a:r>
          </a:p>
        </p:txBody>
      </p:sp>
      <p:pic>
        <p:nvPicPr>
          <p:cNvPr id="4" name="Picture 3" descr="signalforTF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2" t="10715" r="10417" b="14285"/>
          <a:stretch>
            <a:fillRect/>
          </a:stretch>
        </p:blipFill>
        <p:spPr bwMode="auto">
          <a:xfrm>
            <a:off x="1295400" y="2273424"/>
            <a:ext cx="6705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7369914" y="3313771"/>
            <a:ext cx="137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MS PGothic" charset="0"/>
                <a:cs typeface="Arial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dirty="0">
                <a:solidFill>
                  <a:schemeClr val="tx1"/>
                </a:solidFill>
                <a:ea typeface="Arial" charset="0"/>
              </a:rPr>
              <a:t>Time (s)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451319" y="3284984"/>
            <a:ext cx="6310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71600" y="1930896"/>
            <a:ext cx="1219200" cy="1524000"/>
          </a:xfrm>
          <a:prstGeom prst="rect">
            <a:avLst/>
          </a:prstGeom>
          <a:solidFill>
            <a:schemeClr val="bg2">
              <a:alpha val="50195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nl-NL" sz="1800">
              <a:latin typeface="Calibri"/>
              <a:cs typeface="Calibri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1296000" y="3454896"/>
            <a:ext cx="609600" cy="838200"/>
          </a:xfrm>
          <a:prstGeom prst="downArrow">
            <a:avLst>
              <a:gd name="adj1" fmla="val 50000"/>
              <a:gd name="adj2" fmla="val 34375"/>
            </a:avLst>
          </a:prstGeom>
          <a:solidFill>
            <a:srgbClr val="BE311A">
              <a:alpha val="50195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1" hangingPunct="1"/>
            <a:r>
              <a:rPr lang="en-US" sz="1800" b="1" dirty="0">
                <a:latin typeface="Calibri"/>
                <a:cs typeface="Calibri"/>
              </a:rPr>
              <a:t>FFT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 rot="-5400000">
            <a:off x="-609600" y="4999856"/>
            <a:ext cx="2438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MS PGothic" charset="0"/>
                <a:cs typeface="Arial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dirty="0">
                <a:solidFill>
                  <a:schemeClr val="tx1"/>
                </a:solidFill>
                <a:ea typeface="Arial" charset="0"/>
              </a:rPr>
              <a:t>Frequency (Hz)</a:t>
            </a:r>
          </a:p>
        </p:txBody>
      </p:sp>
      <p:pic>
        <p:nvPicPr>
          <p:cNvPr id="10" name="Picture 13" descr="colorb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4996160"/>
            <a:ext cx="17621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8204200" y="600104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MS PGothic" charset="0"/>
                <a:cs typeface="Arial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8382000" y="486916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MS PGothic" charset="0"/>
                <a:cs typeface="Arial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Calibri"/>
                <a:cs typeface="Calibri"/>
              </a:rPr>
              <a:t>high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 rot="-5400000">
            <a:off x="7637463" y="5413673"/>
            <a:ext cx="9890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MS PGothic" charset="0"/>
                <a:cs typeface="Arial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Calibri"/>
                <a:cs typeface="Calibri"/>
              </a:rPr>
              <a:t>power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3733800" y="6469881"/>
            <a:ext cx="1981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MS PGothic" charset="0"/>
                <a:cs typeface="Arial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>
                <a:solidFill>
                  <a:schemeClr val="tx1"/>
                </a:solidFill>
                <a:ea typeface="Arial" charset="0"/>
              </a:rPr>
              <a:t>Time (s)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>
            <a:off x="533400" y="4293096"/>
            <a:ext cx="792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V="1">
            <a:off x="1295400" y="4293096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1600200" y="4284712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6714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Zeitfrequenzanalyse: </a:t>
            </a:r>
            <a:r>
              <a:rPr lang="de-DE" dirty="0" err="1"/>
              <a:t>sliding</a:t>
            </a:r>
            <a:r>
              <a:rPr lang="de-DE" dirty="0"/>
              <a:t> </a:t>
            </a:r>
            <a:r>
              <a:rPr lang="de-DE"/>
              <a:t>window</a:t>
            </a:r>
          </a:p>
        </p:txBody>
      </p:sp>
      <p:pic>
        <p:nvPicPr>
          <p:cNvPr id="4" name="Picture 3" descr="signalforTF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2" t="10715" r="10417" b="14285"/>
          <a:stretch>
            <a:fillRect/>
          </a:stretch>
        </p:blipFill>
        <p:spPr bwMode="auto">
          <a:xfrm>
            <a:off x="1295400" y="2273424"/>
            <a:ext cx="6705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7369914" y="3313771"/>
            <a:ext cx="137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MS PGothic" charset="0"/>
                <a:cs typeface="Arial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dirty="0">
                <a:solidFill>
                  <a:schemeClr val="tx1"/>
                </a:solidFill>
                <a:ea typeface="Arial" charset="0"/>
              </a:rPr>
              <a:t>Time (s)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451319" y="3284984"/>
            <a:ext cx="6310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96000" y="1930896"/>
            <a:ext cx="1219200" cy="1524000"/>
          </a:xfrm>
          <a:prstGeom prst="rect">
            <a:avLst/>
          </a:prstGeom>
          <a:solidFill>
            <a:schemeClr val="bg2">
              <a:alpha val="50195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nl-NL" sz="1800">
              <a:latin typeface="Calibri"/>
              <a:cs typeface="Calibri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1619672" y="3454896"/>
            <a:ext cx="609600" cy="838200"/>
          </a:xfrm>
          <a:prstGeom prst="downArrow">
            <a:avLst>
              <a:gd name="adj1" fmla="val 50000"/>
              <a:gd name="adj2" fmla="val 34375"/>
            </a:avLst>
          </a:prstGeom>
          <a:solidFill>
            <a:srgbClr val="BE311A">
              <a:alpha val="50195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1" hangingPunct="1"/>
            <a:r>
              <a:rPr lang="en-US" sz="1800" b="1" dirty="0">
                <a:latin typeface="Calibri"/>
                <a:cs typeface="Calibri"/>
              </a:rPr>
              <a:t>FFT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 rot="-5400000">
            <a:off x="-609600" y="4999856"/>
            <a:ext cx="2438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MS PGothic" charset="0"/>
                <a:cs typeface="Arial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dirty="0">
                <a:solidFill>
                  <a:schemeClr val="tx1"/>
                </a:solidFill>
                <a:ea typeface="Arial" charset="0"/>
              </a:rPr>
              <a:t>Frequency (Hz)</a:t>
            </a:r>
          </a:p>
        </p:txBody>
      </p:sp>
      <p:pic>
        <p:nvPicPr>
          <p:cNvPr id="10" name="Picture 13" descr="colorb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4996160"/>
            <a:ext cx="17621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8204200" y="600104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MS PGothic" charset="0"/>
                <a:cs typeface="Arial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8382000" y="486916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MS PGothic" charset="0"/>
                <a:cs typeface="Arial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Calibri"/>
                <a:cs typeface="Calibri"/>
              </a:rPr>
              <a:t>high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 rot="-5400000">
            <a:off x="7637463" y="5413673"/>
            <a:ext cx="9890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MS PGothic" charset="0"/>
                <a:cs typeface="Arial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Calibri"/>
                <a:cs typeface="Calibri"/>
              </a:rPr>
              <a:t>power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3733800" y="6469881"/>
            <a:ext cx="1981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MS PGothic" charset="0"/>
                <a:cs typeface="Arial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>
                <a:solidFill>
                  <a:schemeClr val="tx1"/>
                </a:solidFill>
                <a:ea typeface="Arial" charset="0"/>
              </a:rPr>
              <a:t>Time (s)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>
            <a:off x="533400" y="4293096"/>
            <a:ext cx="792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V="1">
            <a:off x="1295400" y="4293096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1600200" y="4284712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pic>
        <p:nvPicPr>
          <p:cNvPr id="18" name="Picture 7" descr="TFRforTF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1" t="8000" r="77132" b="11835"/>
          <a:stretch>
            <a:fillRect/>
          </a:stretch>
        </p:blipFill>
        <p:spPr bwMode="auto">
          <a:xfrm>
            <a:off x="1063625" y="4443910"/>
            <a:ext cx="922338" cy="2025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22"/>
          <p:cNvGrpSpPr>
            <a:grpSpLocks/>
          </p:cNvGrpSpPr>
          <p:nvPr/>
        </p:nvGrpSpPr>
        <p:grpSpPr bwMode="auto">
          <a:xfrm>
            <a:off x="533400" y="4293096"/>
            <a:ext cx="7924800" cy="152400"/>
            <a:chOff x="336" y="2160"/>
            <a:chExt cx="4992" cy="96"/>
          </a:xfrm>
        </p:grpSpPr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336" y="2160"/>
              <a:ext cx="49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816" y="2160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V="1">
              <a:off x="1008" y="2160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V="1">
              <a:off x="1200" y="2160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</a:endParaRPr>
            </a:p>
          </p:txBody>
        </p:sp>
      </p:grp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0" y="6611779"/>
            <a:ext cx="15055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000">
                <a:cs typeface="Arial Unicode MS" charset="0"/>
              </a:rPr>
              <a:t>www.fieldtriptoolbox.org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21472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Zeitfrequenzanalyse: </a:t>
            </a:r>
            <a:r>
              <a:rPr lang="de-DE" dirty="0" err="1"/>
              <a:t>sliding</a:t>
            </a:r>
            <a:r>
              <a:rPr lang="de-DE" dirty="0"/>
              <a:t> </a:t>
            </a:r>
            <a:r>
              <a:rPr lang="de-DE"/>
              <a:t>window</a:t>
            </a:r>
          </a:p>
        </p:txBody>
      </p:sp>
      <p:pic>
        <p:nvPicPr>
          <p:cNvPr id="4" name="Picture 3" descr="signalforTF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2" t="10715" r="10417" b="14285"/>
          <a:stretch>
            <a:fillRect/>
          </a:stretch>
        </p:blipFill>
        <p:spPr bwMode="auto">
          <a:xfrm>
            <a:off x="1295400" y="2273424"/>
            <a:ext cx="6705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7369914" y="3313771"/>
            <a:ext cx="137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MS PGothic" charset="0"/>
                <a:cs typeface="Arial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dirty="0">
                <a:solidFill>
                  <a:schemeClr val="tx1"/>
                </a:solidFill>
                <a:ea typeface="Arial" charset="0"/>
              </a:rPr>
              <a:t>Time (s)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451319" y="3284984"/>
            <a:ext cx="6310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52600" y="1930896"/>
            <a:ext cx="1219200" cy="1524000"/>
          </a:xfrm>
          <a:prstGeom prst="rect">
            <a:avLst/>
          </a:prstGeom>
          <a:solidFill>
            <a:schemeClr val="bg2">
              <a:alpha val="50195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nl-NL" sz="1800">
              <a:latin typeface="Calibri"/>
              <a:cs typeface="Calibri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1876272" y="3454896"/>
            <a:ext cx="609600" cy="838200"/>
          </a:xfrm>
          <a:prstGeom prst="downArrow">
            <a:avLst>
              <a:gd name="adj1" fmla="val 50000"/>
              <a:gd name="adj2" fmla="val 34375"/>
            </a:avLst>
          </a:prstGeom>
          <a:solidFill>
            <a:srgbClr val="BE311A">
              <a:alpha val="50195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1" hangingPunct="1"/>
            <a:r>
              <a:rPr lang="en-US" sz="1800" b="1" dirty="0">
                <a:latin typeface="Calibri"/>
                <a:cs typeface="Calibri"/>
              </a:rPr>
              <a:t>FFT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 rot="-5400000">
            <a:off x="-609600" y="4999856"/>
            <a:ext cx="2438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MS PGothic" charset="0"/>
                <a:cs typeface="Arial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dirty="0">
                <a:solidFill>
                  <a:schemeClr val="tx1"/>
                </a:solidFill>
                <a:ea typeface="Arial" charset="0"/>
              </a:rPr>
              <a:t>Frequency (Hz)</a:t>
            </a:r>
          </a:p>
        </p:txBody>
      </p:sp>
      <p:pic>
        <p:nvPicPr>
          <p:cNvPr id="10" name="Picture 13" descr="colorb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4996160"/>
            <a:ext cx="17621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8204200" y="600104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MS PGothic" charset="0"/>
                <a:cs typeface="Arial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8382000" y="486916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MS PGothic" charset="0"/>
                <a:cs typeface="Arial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Calibri"/>
                <a:cs typeface="Calibri"/>
              </a:rPr>
              <a:t>high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 rot="-5400000">
            <a:off x="7637463" y="5413673"/>
            <a:ext cx="9890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MS PGothic" charset="0"/>
                <a:cs typeface="Arial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Calibri"/>
                <a:cs typeface="Calibri"/>
              </a:rPr>
              <a:t>power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3733800" y="6469881"/>
            <a:ext cx="1981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MS PGothic" charset="0"/>
                <a:cs typeface="Arial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>
                <a:solidFill>
                  <a:schemeClr val="tx1"/>
                </a:solidFill>
                <a:ea typeface="Arial" charset="0"/>
              </a:rPr>
              <a:t>Time (s)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>
            <a:off x="533400" y="4293096"/>
            <a:ext cx="792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V="1">
            <a:off x="1295400" y="4293096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1600200" y="4284712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grpSp>
        <p:nvGrpSpPr>
          <p:cNvPr id="19" name="Group 22"/>
          <p:cNvGrpSpPr>
            <a:grpSpLocks/>
          </p:cNvGrpSpPr>
          <p:nvPr/>
        </p:nvGrpSpPr>
        <p:grpSpPr bwMode="auto">
          <a:xfrm>
            <a:off x="533400" y="4293096"/>
            <a:ext cx="7924800" cy="152400"/>
            <a:chOff x="336" y="2160"/>
            <a:chExt cx="4992" cy="96"/>
          </a:xfrm>
        </p:grpSpPr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336" y="2160"/>
              <a:ext cx="49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816" y="2160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V="1">
              <a:off x="1008" y="2160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V="1">
              <a:off x="1200" y="2160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</a:endParaRPr>
            </a:p>
          </p:txBody>
        </p:sp>
      </p:grpSp>
      <p:pic>
        <p:nvPicPr>
          <p:cNvPr id="24" name="Picture 7" descr="TFRforTF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6" t="8060" r="74251" b="11823"/>
          <a:stretch>
            <a:fillRect/>
          </a:stretch>
        </p:blipFill>
        <p:spPr bwMode="auto">
          <a:xfrm>
            <a:off x="1066800" y="4437112"/>
            <a:ext cx="1219200" cy="2032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Line 21"/>
          <p:cNvSpPr>
            <a:spLocks noChangeShapeType="1"/>
          </p:cNvSpPr>
          <p:nvPr/>
        </p:nvSpPr>
        <p:spPr bwMode="auto">
          <a:xfrm flipV="1">
            <a:off x="2195736" y="4293096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0" y="6611779"/>
            <a:ext cx="15055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000">
                <a:cs typeface="Arial Unicode MS" charset="0"/>
              </a:rPr>
              <a:t>www.fieldtriptoolbox.org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822096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Zeitfrequenzanalyse: </a:t>
            </a:r>
            <a:r>
              <a:rPr lang="de-DE" dirty="0" err="1"/>
              <a:t>sliding</a:t>
            </a:r>
            <a:r>
              <a:rPr lang="de-DE" dirty="0"/>
              <a:t> </a:t>
            </a:r>
            <a:r>
              <a:rPr lang="de-DE"/>
              <a:t>window</a:t>
            </a:r>
          </a:p>
        </p:txBody>
      </p:sp>
      <p:pic>
        <p:nvPicPr>
          <p:cNvPr id="4" name="Picture 3" descr="signalforTF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2" t="10715" r="10417" b="14285"/>
          <a:stretch>
            <a:fillRect/>
          </a:stretch>
        </p:blipFill>
        <p:spPr bwMode="auto">
          <a:xfrm>
            <a:off x="1295400" y="2273424"/>
            <a:ext cx="6705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7369914" y="3313771"/>
            <a:ext cx="137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MS PGothic" charset="0"/>
                <a:cs typeface="Arial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dirty="0">
                <a:solidFill>
                  <a:schemeClr val="tx1"/>
                </a:solidFill>
                <a:ea typeface="Arial" charset="0"/>
              </a:rPr>
              <a:t>Time (s)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451319" y="3284984"/>
            <a:ext cx="6310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44688" y="1930896"/>
            <a:ext cx="1219200" cy="1524000"/>
          </a:xfrm>
          <a:prstGeom prst="rect">
            <a:avLst/>
          </a:prstGeom>
          <a:solidFill>
            <a:schemeClr val="bg2">
              <a:alpha val="50195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nl-NL" sz="1800">
              <a:latin typeface="Calibri"/>
              <a:cs typeface="Calibri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2668360" y="3454896"/>
            <a:ext cx="609600" cy="838200"/>
          </a:xfrm>
          <a:prstGeom prst="downArrow">
            <a:avLst>
              <a:gd name="adj1" fmla="val 50000"/>
              <a:gd name="adj2" fmla="val 34375"/>
            </a:avLst>
          </a:prstGeom>
          <a:solidFill>
            <a:srgbClr val="BE311A">
              <a:alpha val="50195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1" hangingPunct="1"/>
            <a:r>
              <a:rPr lang="en-US" sz="1800" b="1" dirty="0">
                <a:latin typeface="Calibri"/>
                <a:cs typeface="Calibri"/>
              </a:rPr>
              <a:t>FFT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 rot="-5400000">
            <a:off x="-609600" y="4999856"/>
            <a:ext cx="2438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MS PGothic" charset="0"/>
                <a:cs typeface="Arial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dirty="0">
                <a:solidFill>
                  <a:schemeClr val="tx1"/>
                </a:solidFill>
                <a:ea typeface="Arial" charset="0"/>
              </a:rPr>
              <a:t>Frequency (Hz)</a:t>
            </a:r>
          </a:p>
        </p:txBody>
      </p:sp>
      <p:pic>
        <p:nvPicPr>
          <p:cNvPr id="10" name="Picture 13" descr="colorb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4996160"/>
            <a:ext cx="17621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8204200" y="600104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MS PGothic" charset="0"/>
                <a:cs typeface="Arial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8382000" y="486916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MS PGothic" charset="0"/>
                <a:cs typeface="Arial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Calibri"/>
                <a:cs typeface="Calibri"/>
              </a:rPr>
              <a:t>high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 rot="-5400000">
            <a:off x="7637463" y="5413673"/>
            <a:ext cx="9890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MS PGothic" charset="0"/>
                <a:cs typeface="Arial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Calibri"/>
                <a:cs typeface="Calibri"/>
              </a:rPr>
              <a:t>power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3733800" y="6469881"/>
            <a:ext cx="1981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MS PGothic" charset="0"/>
                <a:cs typeface="Arial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>
                <a:solidFill>
                  <a:schemeClr val="tx1"/>
                </a:solidFill>
                <a:ea typeface="Arial" charset="0"/>
              </a:rPr>
              <a:t>Time (s)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>
            <a:off x="533400" y="4293096"/>
            <a:ext cx="792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V="1">
            <a:off x="1295400" y="4293096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1600200" y="4284712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grpSp>
        <p:nvGrpSpPr>
          <p:cNvPr id="19" name="Group 22"/>
          <p:cNvGrpSpPr>
            <a:grpSpLocks/>
          </p:cNvGrpSpPr>
          <p:nvPr/>
        </p:nvGrpSpPr>
        <p:grpSpPr bwMode="auto">
          <a:xfrm>
            <a:off x="533400" y="4293096"/>
            <a:ext cx="7924800" cy="152400"/>
            <a:chOff x="336" y="2160"/>
            <a:chExt cx="4992" cy="96"/>
          </a:xfrm>
        </p:grpSpPr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336" y="2160"/>
              <a:ext cx="49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816" y="2160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V="1">
              <a:off x="1008" y="2160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V="1">
              <a:off x="1200" y="2160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</a:endParaRPr>
            </a:p>
          </p:txBody>
        </p:sp>
      </p:grpSp>
      <p:sp>
        <p:nvSpPr>
          <p:cNvPr id="31" name="Line 21"/>
          <p:cNvSpPr>
            <a:spLocks noChangeShapeType="1"/>
          </p:cNvSpPr>
          <p:nvPr/>
        </p:nvSpPr>
        <p:spPr bwMode="auto">
          <a:xfrm flipV="1">
            <a:off x="2267744" y="4293096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pic>
        <p:nvPicPr>
          <p:cNvPr id="25" name="Picture 7" descr="TFRforTF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6" t="8060" r="66925" b="11823"/>
          <a:stretch>
            <a:fillRect/>
          </a:stretch>
        </p:blipFill>
        <p:spPr bwMode="auto">
          <a:xfrm>
            <a:off x="1066800" y="4437112"/>
            <a:ext cx="1981200" cy="2032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Line 21"/>
          <p:cNvSpPr>
            <a:spLocks noChangeShapeType="1"/>
          </p:cNvSpPr>
          <p:nvPr/>
        </p:nvSpPr>
        <p:spPr bwMode="auto">
          <a:xfrm flipV="1">
            <a:off x="2987824" y="4293096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291563" y="4119003"/>
            <a:ext cx="68159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……</a:t>
            </a:r>
            <a:r>
              <a:rPr lang="de-CH" dirty="0"/>
              <a:t>.</a:t>
            </a:r>
            <a:endParaRPr lang="de-DE" dirty="0"/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0" y="6611779"/>
            <a:ext cx="15055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000">
                <a:cs typeface="Arial Unicode MS" charset="0"/>
              </a:rPr>
              <a:t>www.fieldtriptoolbox.org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724830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Zeitfrequenzanalyse: </a:t>
            </a:r>
            <a:r>
              <a:rPr lang="de-DE" dirty="0" err="1"/>
              <a:t>sliding</a:t>
            </a:r>
            <a:r>
              <a:rPr lang="de-DE" dirty="0"/>
              <a:t> </a:t>
            </a:r>
            <a:r>
              <a:rPr lang="de-DE"/>
              <a:t>window</a:t>
            </a:r>
          </a:p>
        </p:txBody>
      </p:sp>
      <p:pic>
        <p:nvPicPr>
          <p:cNvPr id="4" name="Picture 3" descr="signalforTF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2" t="10715" r="10417" b="14285"/>
          <a:stretch>
            <a:fillRect/>
          </a:stretch>
        </p:blipFill>
        <p:spPr bwMode="auto">
          <a:xfrm>
            <a:off x="1295400" y="2273424"/>
            <a:ext cx="6705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7369914" y="3313771"/>
            <a:ext cx="137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MS PGothic" charset="0"/>
                <a:cs typeface="Arial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dirty="0">
                <a:solidFill>
                  <a:schemeClr val="tx1"/>
                </a:solidFill>
                <a:ea typeface="Arial" charset="0"/>
              </a:rPr>
              <a:t>Time (s)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451319" y="3284984"/>
            <a:ext cx="6310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07904" y="1930896"/>
            <a:ext cx="1219200" cy="1524000"/>
          </a:xfrm>
          <a:prstGeom prst="rect">
            <a:avLst/>
          </a:prstGeom>
          <a:solidFill>
            <a:schemeClr val="bg2">
              <a:alpha val="50195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nl-NL" sz="1800">
              <a:latin typeface="Calibri"/>
              <a:cs typeface="Calibri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4031576" y="3454896"/>
            <a:ext cx="609600" cy="838200"/>
          </a:xfrm>
          <a:prstGeom prst="downArrow">
            <a:avLst>
              <a:gd name="adj1" fmla="val 50000"/>
              <a:gd name="adj2" fmla="val 34375"/>
            </a:avLst>
          </a:prstGeom>
          <a:solidFill>
            <a:srgbClr val="BE311A">
              <a:alpha val="50195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1" hangingPunct="1"/>
            <a:r>
              <a:rPr lang="en-US" sz="1800" b="1" dirty="0">
                <a:latin typeface="Calibri"/>
                <a:cs typeface="Calibri"/>
              </a:rPr>
              <a:t>FFT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 rot="-5400000">
            <a:off x="-609600" y="4999856"/>
            <a:ext cx="2438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MS PGothic" charset="0"/>
                <a:cs typeface="Arial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dirty="0">
                <a:solidFill>
                  <a:schemeClr val="tx1"/>
                </a:solidFill>
                <a:ea typeface="Arial" charset="0"/>
              </a:rPr>
              <a:t>Frequency (Hz)</a:t>
            </a:r>
          </a:p>
        </p:txBody>
      </p:sp>
      <p:pic>
        <p:nvPicPr>
          <p:cNvPr id="10" name="Picture 13" descr="colorb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4996160"/>
            <a:ext cx="17621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8204200" y="600104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MS PGothic" charset="0"/>
                <a:cs typeface="Arial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8382000" y="486916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MS PGothic" charset="0"/>
                <a:cs typeface="Arial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Calibri"/>
                <a:cs typeface="Calibri"/>
              </a:rPr>
              <a:t>high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 rot="-5400000">
            <a:off x="7637463" y="5413673"/>
            <a:ext cx="9890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MS PGothic" charset="0"/>
                <a:cs typeface="Arial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Calibri"/>
                <a:cs typeface="Calibri"/>
              </a:rPr>
              <a:t>power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3733800" y="6469881"/>
            <a:ext cx="1981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MS PGothic" charset="0"/>
                <a:cs typeface="Arial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hangingPunct="0">
              <a:defRPr sz="13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>
                <a:solidFill>
                  <a:schemeClr val="tx1"/>
                </a:solidFill>
                <a:ea typeface="Arial" charset="0"/>
              </a:rPr>
              <a:t>Time (s)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>
            <a:off x="533400" y="4293096"/>
            <a:ext cx="792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V="1">
            <a:off x="1295400" y="4293096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1600200" y="4284712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grpSp>
        <p:nvGrpSpPr>
          <p:cNvPr id="19" name="Group 22"/>
          <p:cNvGrpSpPr>
            <a:grpSpLocks/>
          </p:cNvGrpSpPr>
          <p:nvPr/>
        </p:nvGrpSpPr>
        <p:grpSpPr bwMode="auto">
          <a:xfrm>
            <a:off x="533400" y="4293096"/>
            <a:ext cx="7924800" cy="152400"/>
            <a:chOff x="336" y="2160"/>
            <a:chExt cx="4992" cy="96"/>
          </a:xfrm>
        </p:grpSpPr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336" y="2160"/>
              <a:ext cx="49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816" y="2160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V="1">
              <a:off x="1008" y="2160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V="1">
              <a:off x="1200" y="2160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</a:endParaRPr>
            </a:p>
          </p:txBody>
        </p:sp>
      </p:grpSp>
      <p:sp>
        <p:nvSpPr>
          <p:cNvPr id="31" name="Line 21"/>
          <p:cNvSpPr>
            <a:spLocks noChangeShapeType="1"/>
          </p:cNvSpPr>
          <p:nvPr/>
        </p:nvSpPr>
        <p:spPr bwMode="auto">
          <a:xfrm flipV="1">
            <a:off x="2267744" y="4293096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 flipV="1">
            <a:off x="2987824" y="4293096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291563" y="4119003"/>
            <a:ext cx="68159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……</a:t>
            </a:r>
            <a:r>
              <a:rPr lang="de-CH" dirty="0"/>
              <a:t>.</a:t>
            </a:r>
            <a:endParaRPr lang="de-DE" dirty="0"/>
          </a:p>
        </p:txBody>
      </p:sp>
      <p:pic>
        <p:nvPicPr>
          <p:cNvPr id="27" name="Picture 7" descr="TFRforTF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6" t="8060" r="53737" b="11823"/>
          <a:stretch>
            <a:fillRect/>
          </a:stretch>
        </p:blipFill>
        <p:spPr bwMode="auto">
          <a:xfrm>
            <a:off x="1066800" y="4446984"/>
            <a:ext cx="3352800" cy="2022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Line 21"/>
          <p:cNvSpPr>
            <a:spLocks noChangeShapeType="1"/>
          </p:cNvSpPr>
          <p:nvPr/>
        </p:nvSpPr>
        <p:spPr bwMode="auto">
          <a:xfrm flipV="1">
            <a:off x="4338000" y="4293096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973982" y="4127185"/>
            <a:ext cx="134935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/>
              <a:t>……………</a:t>
            </a:r>
            <a:r>
              <a:rPr lang="de-CH" dirty="0"/>
              <a:t>.</a:t>
            </a:r>
            <a:endParaRPr lang="de-DE" dirty="0"/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0" y="6611779"/>
            <a:ext cx="15055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000">
                <a:cs typeface="Arial Unicode MS" charset="0"/>
              </a:rPr>
              <a:t>www.fieldtriptoolbox.org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03654281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28A5"/>
      </a:dk2>
      <a:lt2>
        <a:srgbClr val="808080"/>
      </a:lt2>
      <a:accent1>
        <a:srgbClr val="0028A5"/>
      </a:accent1>
      <a:accent2>
        <a:srgbClr val="A3ADB7"/>
      </a:accent2>
      <a:accent3>
        <a:srgbClr val="FFFFFF"/>
      </a:accent3>
      <a:accent4>
        <a:srgbClr val="000000"/>
      </a:accent4>
      <a:accent5>
        <a:srgbClr val="AAACCF"/>
      </a:accent5>
      <a:accent6>
        <a:srgbClr val="939CA6"/>
      </a:accent6>
      <a:hlink>
        <a:srgbClr val="DC6027"/>
      </a:hlink>
      <a:folHlink>
        <a:srgbClr val="000000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altLang="de-DE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altLang="de-DE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28A5"/>
        </a:dk2>
        <a:lt2>
          <a:srgbClr val="808080"/>
        </a:lt2>
        <a:accent1>
          <a:srgbClr val="0028A5"/>
        </a:accent1>
        <a:accent2>
          <a:srgbClr val="A3ADB7"/>
        </a:accent2>
        <a:accent3>
          <a:srgbClr val="FFFFFF"/>
        </a:accent3>
        <a:accent4>
          <a:srgbClr val="000000"/>
        </a:accent4>
        <a:accent5>
          <a:srgbClr val="AAACCF"/>
        </a:accent5>
        <a:accent6>
          <a:srgbClr val="939CA6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uzh_praesentation_d</Template>
  <TotalTime>0</TotalTime>
  <Words>2767</Words>
  <Application>Microsoft Macintosh PowerPoint</Application>
  <PresentationFormat>Bildschirmpräsentation (4:3)</PresentationFormat>
  <Paragraphs>395</Paragraphs>
  <Slides>22</Slides>
  <Notes>17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0" baseType="lpstr">
      <vt:lpstr>Arial Unicode MS</vt:lpstr>
      <vt:lpstr>ＭＳ Ｐゴシック</vt:lpstr>
      <vt:lpstr>ＭＳ Ｐゴシック</vt:lpstr>
      <vt:lpstr>Arial</vt:lpstr>
      <vt:lpstr>Calibri</vt:lpstr>
      <vt:lpstr>Symbol</vt:lpstr>
      <vt:lpstr>Zapf Dingbats</vt:lpstr>
      <vt:lpstr>Standarddesign</vt:lpstr>
      <vt:lpstr>Zeitfrequenzanalyse &amp; Wavelets        Dr. sc. nat. Carina Klein  FDI: Neuropsychologische Untersuchungsverfahren</vt:lpstr>
      <vt:lpstr>Zeitfrequenzanalyse</vt:lpstr>
      <vt:lpstr>Zeitfrequenzanalyse: sliding window</vt:lpstr>
      <vt:lpstr>Zeitfrequenzanalyse: sliding window</vt:lpstr>
      <vt:lpstr>Zeitfrequenzanalyse: sliding window</vt:lpstr>
      <vt:lpstr>Zeitfrequenzanalyse: sliding window</vt:lpstr>
      <vt:lpstr>Zeitfrequenzanalyse: sliding window</vt:lpstr>
      <vt:lpstr>Zeitfrequenzanalyse: sliding window</vt:lpstr>
      <vt:lpstr>Zeitfrequenzanalyse: sliding window</vt:lpstr>
      <vt:lpstr>Zeitfrequenzanalyse: sliding window</vt:lpstr>
      <vt:lpstr>Evoked vs. Induced activity</vt:lpstr>
      <vt:lpstr>Verrauschtes Signal -&gt; viele Trials!</vt:lpstr>
      <vt:lpstr>Zeit- vs. Frequenzauflösung</vt:lpstr>
      <vt:lpstr>Exkurs: Heisenbergsche Unschärferelation bei Quantenobjekten</vt:lpstr>
      <vt:lpstr>Zeit- vs. Frequenzauflösung</vt:lpstr>
      <vt:lpstr>Wavelet-Analyse</vt:lpstr>
      <vt:lpstr>Was ist ein Wavelet?</vt:lpstr>
      <vt:lpstr>Typische Wavelets</vt:lpstr>
      <vt:lpstr>Wavelets: Zeit- vs. Frequenzauflösung</vt:lpstr>
      <vt:lpstr>Wavelets: Zeit- vs. Frequenzauflösung</vt:lpstr>
      <vt:lpstr>Wavelets</vt:lpstr>
      <vt:lpstr>Literatur</vt:lpstr>
    </vt:vector>
  </TitlesOfParts>
  <Company>Universität Zürich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PräsentationUZH</dc:title>
  <dc:creator>Simon Leipold</dc:creator>
  <dc:description>Vorlage uzh_praesentation_d MSO2003 v1 23.04.2010</dc:description>
  <cp:lastModifiedBy>Microsoft Office User</cp:lastModifiedBy>
  <cp:revision>473</cp:revision>
  <cp:lastPrinted>2017-09-15T13:48:13Z</cp:lastPrinted>
  <dcterms:created xsi:type="dcterms:W3CDTF">2014-10-26T22:10:55Z</dcterms:created>
  <dcterms:modified xsi:type="dcterms:W3CDTF">2018-10-14T11:45:13Z</dcterms:modified>
</cp:coreProperties>
</file>