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5" r:id="rId3"/>
    <p:sldId id="307" r:id="rId4"/>
    <p:sldId id="308" r:id="rId5"/>
    <p:sldId id="306" r:id="rId6"/>
  </p:sldIdLst>
  <p:sldSz cx="9144000" cy="6858000" type="screen4x3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38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pos="567">
          <p15:clr>
            <a:srgbClr val="A4A3A4"/>
          </p15:clr>
        </p15:guide>
        <p15:guide id="7" pos="5193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2" autoAdjust="0"/>
  </p:normalViewPr>
  <p:slideViewPr>
    <p:cSldViewPr snapToObjects="1" showGuides="1">
      <p:cViewPr varScale="1">
        <p:scale>
          <a:sx n="114" d="100"/>
          <a:sy n="114" d="100"/>
        </p:scale>
        <p:origin x="1560" y="102"/>
      </p:cViewPr>
      <p:guideLst>
        <p:guide orient="horz" pos="799"/>
        <p:guide orient="horz" pos="4110"/>
        <p:guide orient="horz" pos="1389"/>
        <p:guide orient="horz" pos="3838"/>
        <p:guide orient="horz" pos="709"/>
        <p:guide pos="567"/>
        <p:guide pos="5193"/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1812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16F90109-4F21-4BBC-B978-135A6ECFD136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9346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0109-4F21-4BBC-B978-135A6ECFD136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79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23.10.2018</a:t>
            </a:r>
            <a:endParaRPr lang="de-CH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095A06C1-A939-4FDB-AEB0-B3358448343A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4103" name="Picture 7" descr="uzh_logo_d_pos_grau_1mm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42875"/>
            <a:ext cx="1868488" cy="684213"/>
          </a:xfrm>
          <a:prstGeom prst="rect">
            <a:avLst/>
          </a:prstGeom>
          <a:noFill/>
        </p:spPr>
      </p:pic>
      <p:sp>
        <p:nvSpPr>
          <p:cNvPr id="4104" name="Line 8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de-CH" sz="1400" b="1" dirty="0"/>
              <a:t>Lehrstuhl für Neuropsychologie</a:t>
            </a:r>
            <a:endParaRPr lang="de-CH" sz="1400" b="1" baseline="0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1125538"/>
            <a:ext cx="9144000" cy="573246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23.10.2018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298DDF54-96CA-4706-AFE9-54D71408EAE8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8"/>
            <a:ext cx="3529011" cy="3887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23.10.2018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298DDF54-96CA-4706-AFE9-54D71408EAE8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714876" y="2205038"/>
            <a:ext cx="3529012" cy="3887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Text /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8"/>
            <a:ext cx="3529011" cy="3887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23.10.2018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298DDF54-96CA-4706-AFE9-54D71408EAE8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Bild /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6463" y="2205038"/>
            <a:ext cx="3529011" cy="3887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23.10.2018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298DDF54-96CA-4706-AFE9-54D71408EAE8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268413"/>
            <a:ext cx="73437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34377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DE" dirty="0"/>
              <a:t>23.10.2018</a:t>
            </a:r>
            <a:endParaRPr lang="de-CH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de-CH"/>
              <a:t>Seite </a:t>
            </a:r>
            <a:fld id="{45B55F50-8663-4465-A6C3-5F55140633EF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031" name="Picture 7" descr="uzh_logo_d_pos_grau_1mm"/>
          <p:cNvPicPr preferRelativeResize="0"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925" y="142875"/>
            <a:ext cx="1868488" cy="684213"/>
          </a:xfrm>
          <a:prstGeom prst="rect">
            <a:avLst/>
          </a:prstGeom>
          <a:noFill/>
        </p:spPr>
      </p:pic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400" b="1" baseline="0" dirty="0"/>
              <a:t>Lehrstuhl für Neuropsychologie</a:t>
            </a:r>
          </a:p>
          <a:p>
            <a:pPr>
              <a:spcBef>
                <a:spcPct val="50000"/>
              </a:spcBef>
            </a:pPr>
            <a:endParaRPr lang="de-CH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</p:sldLayoutIdLst>
  <p:transition spd="slow">
    <p:wipe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charset="0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endParaRPr lang="de-CH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err="1">
                <a:solidFill>
                  <a:schemeClr val="tx2"/>
                </a:solidFill>
              </a:rPr>
              <a:t>Cognitive</a:t>
            </a:r>
            <a:r>
              <a:rPr lang="de-CH" sz="2800" dirty="0">
                <a:solidFill>
                  <a:schemeClr val="tx2"/>
                </a:solidFill>
              </a:rPr>
              <a:t> </a:t>
            </a:r>
            <a:r>
              <a:rPr lang="de-CH" sz="2800" dirty="0" err="1">
                <a:solidFill>
                  <a:schemeClr val="tx2"/>
                </a:solidFill>
              </a:rPr>
              <a:t>load</a:t>
            </a:r>
            <a:r>
              <a:rPr lang="de-CH" sz="2800" dirty="0">
                <a:solidFill>
                  <a:schemeClr val="tx2"/>
                </a:solidFill>
              </a:rPr>
              <a:t> in </a:t>
            </a:r>
            <a:r>
              <a:rPr lang="de-CH" sz="2800" dirty="0" err="1">
                <a:solidFill>
                  <a:schemeClr val="tx2"/>
                </a:solidFill>
              </a:rPr>
              <a:t>interpreting</a:t>
            </a:r>
            <a:r>
              <a:rPr lang="de-CH" sz="2800" dirty="0">
                <a:solidFill>
                  <a:schemeClr val="tx2"/>
                </a:solidFill>
              </a:rPr>
              <a:t> and </a:t>
            </a:r>
            <a:r>
              <a:rPr lang="de-CH" sz="2800" dirty="0" err="1">
                <a:solidFill>
                  <a:schemeClr val="tx2"/>
                </a:solidFill>
              </a:rPr>
              <a:t>translation</a:t>
            </a:r>
            <a:r>
              <a:rPr lang="de-CH" sz="2800" dirty="0">
                <a:solidFill>
                  <a:schemeClr val="tx2"/>
                </a:solidFill>
              </a:rPr>
              <a:t> (CLINT)</a:t>
            </a:r>
            <a:br>
              <a:rPr lang="de-CH" sz="2800" dirty="0">
                <a:solidFill>
                  <a:schemeClr val="tx2"/>
                </a:solidFill>
              </a:rPr>
            </a:br>
            <a:br>
              <a:rPr lang="de-CH" sz="2800" dirty="0">
                <a:solidFill>
                  <a:schemeClr val="tx2"/>
                </a:solidFill>
              </a:rPr>
            </a:br>
            <a:r>
              <a:rPr lang="de-CH" sz="2400" b="0" dirty="0">
                <a:solidFill>
                  <a:schemeClr val="tx1"/>
                </a:solidFill>
              </a:rPr>
              <a:t>Paradigma für die Übersetzer</a:t>
            </a:r>
            <a:endParaRPr lang="de-CH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99E56-ECC9-4E64-A971-62718399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12.12.2018</a:t>
            </a:r>
            <a:endParaRPr lang="de-CH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70345-3278-4117-9D48-E54DE44A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CLINT Workshop II - Matthias Kobi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D7687-2993-4902-8317-B16AAD6A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DF54-96CA-4706-AFE9-54D71408EAE8}" type="slidenum">
              <a:rPr lang="de-CH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/>
              <a:t>2</a:t>
            </a:fld>
            <a:endParaRPr lang="de-CH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46C1E19-48B9-4588-8614-607985D11E55}"/>
              </a:ext>
            </a:extLst>
          </p:cNvPr>
          <p:cNvSpPr/>
          <p:nvPr/>
        </p:nvSpPr>
        <p:spPr bwMode="auto">
          <a:xfrm>
            <a:off x="904296" y="1268413"/>
            <a:ext cx="3527876" cy="5032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CH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Resting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de-CH" dirty="0"/>
              <a:t>State – Eyes Open</a:t>
            </a:r>
            <a:endParaRPr kumimoji="0" lang="de-CH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FB270CD-11DD-4D44-8BAC-13ADEAF2BACD}"/>
              </a:ext>
            </a:extLst>
          </p:cNvPr>
          <p:cNvSpPr/>
          <p:nvPr/>
        </p:nvSpPr>
        <p:spPr bwMode="auto">
          <a:xfrm>
            <a:off x="897276" y="2376989"/>
            <a:ext cx="3527872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Reading in SE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1DA08A7-4EDA-40FC-BC7F-CEC5FE727A4E}"/>
              </a:ext>
            </a:extLst>
          </p:cNvPr>
          <p:cNvSpPr/>
          <p:nvPr/>
        </p:nvSpPr>
        <p:spPr bwMode="auto">
          <a:xfrm>
            <a:off x="895740" y="3011804"/>
            <a:ext cx="3527874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 </a:t>
            </a:r>
            <a:r>
              <a:rPr lang="de-CH" dirty="0" err="1"/>
              <a:t>Translating</a:t>
            </a:r>
            <a:r>
              <a:rPr lang="de-CH" dirty="0"/>
              <a:t> in SE</a:t>
            </a:r>
            <a:endParaRPr kumimoji="0" lang="de-CH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E1D025D-1B6A-47CF-BECD-3AD3C97C1391}"/>
              </a:ext>
            </a:extLst>
          </p:cNvPr>
          <p:cNvSpPr/>
          <p:nvPr/>
        </p:nvSpPr>
        <p:spPr bwMode="auto">
          <a:xfrm>
            <a:off x="900116" y="3646619"/>
            <a:ext cx="3527872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CH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Copying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 SE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D09F87C-1651-47B4-B96F-E2776DA4215C}"/>
              </a:ext>
            </a:extLst>
          </p:cNvPr>
          <p:cNvSpPr/>
          <p:nvPr/>
        </p:nvSpPr>
        <p:spPr bwMode="auto">
          <a:xfrm>
            <a:off x="4716010" y="1264525"/>
            <a:ext cx="3527870" cy="5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CH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Resting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de-CH" dirty="0"/>
              <a:t>State – Eyes </a:t>
            </a:r>
            <a:r>
              <a:rPr lang="de-CH" dirty="0" err="1"/>
              <a:t>Closed</a:t>
            </a:r>
            <a:endParaRPr kumimoji="0" lang="de-CH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4C7D173-141A-43D4-A2A8-DE5973710CCC}"/>
              </a:ext>
            </a:extLst>
          </p:cNvPr>
          <p:cNvSpPr/>
          <p:nvPr/>
        </p:nvSpPr>
        <p:spPr bwMode="auto">
          <a:xfrm>
            <a:off x="4716016" y="2371424"/>
            <a:ext cx="3527872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Reading in ELF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3774130-F17D-447C-8B12-3F33F2D3CB9C}"/>
              </a:ext>
            </a:extLst>
          </p:cNvPr>
          <p:cNvSpPr/>
          <p:nvPr/>
        </p:nvSpPr>
        <p:spPr bwMode="auto">
          <a:xfrm>
            <a:off x="895740" y="5611846"/>
            <a:ext cx="3527872" cy="503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 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Reading in ELF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87FBB6F-1DED-4707-A920-E109C7679759}"/>
              </a:ext>
            </a:extLst>
          </p:cNvPr>
          <p:cNvSpPr/>
          <p:nvPr/>
        </p:nvSpPr>
        <p:spPr bwMode="auto">
          <a:xfrm>
            <a:off x="4720388" y="5611845"/>
            <a:ext cx="3527872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Reading in SE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C39035B-AD3D-4FCD-97BC-8304CE06B3B8}"/>
              </a:ext>
            </a:extLst>
          </p:cNvPr>
          <p:cNvSpPr/>
          <p:nvPr/>
        </p:nvSpPr>
        <p:spPr bwMode="auto">
          <a:xfrm>
            <a:off x="4720386" y="3014154"/>
            <a:ext cx="3527874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  </a:t>
            </a:r>
            <a:r>
              <a:rPr lang="de-CH" dirty="0" err="1"/>
              <a:t>Translating</a:t>
            </a:r>
            <a:r>
              <a:rPr lang="de-CH" dirty="0"/>
              <a:t> in ELF</a:t>
            </a:r>
            <a:endParaRPr kumimoji="0" lang="de-CH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5378BA1-2427-44B4-9CDD-BC14F93CC52F}"/>
              </a:ext>
            </a:extLst>
          </p:cNvPr>
          <p:cNvSpPr/>
          <p:nvPr/>
        </p:nvSpPr>
        <p:spPr bwMode="auto">
          <a:xfrm>
            <a:off x="4709442" y="3646619"/>
            <a:ext cx="3527872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de-CH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Copying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 ELF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F0A498F-4EE1-42FB-BFF4-978D34713678}"/>
              </a:ext>
            </a:extLst>
          </p:cNvPr>
          <p:cNvSpPr/>
          <p:nvPr/>
        </p:nvSpPr>
        <p:spPr bwMode="auto">
          <a:xfrm>
            <a:off x="904296" y="4342651"/>
            <a:ext cx="7343772" cy="1076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CH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Lexical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CH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Decision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Task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4D6B2B5-C436-4BF5-9AB4-8AE3D1254AB4}"/>
              </a:ext>
            </a:extLst>
          </p:cNvPr>
          <p:cNvSpPr txBox="1"/>
          <p:nvPr/>
        </p:nvSpPr>
        <p:spPr>
          <a:xfrm>
            <a:off x="3893707" y="128935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3</a:t>
            </a:r>
            <a:endParaRPr lang="de-CH" sz="2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D80B638-41D3-4C9D-B9A1-534E66FDEFBE}"/>
              </a:ext>
            </a:extLst>
          </p:cNvPr>
          <p:cNvSpPr txBox="1"/>
          <p:nvPr/>
        </p:nvSpPr>
        <p:spPr>
          <a:xfrm>
            <a:off x="7713523" y="12807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3</a:t>
            </a:r>
            <a:endParaRPr lang="de-CH" sz="2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CD069E7-6B96-4E76-870A-540D3A697E09}"/>
              </a:ext>
            </a:extLst>
          </p:cNvPr>
          <p:cNvSpPr txBox="1"/>
          <p:nvPr/>
        </p:nvSpPr>
        <p:spPr>
          <a:xfrm>
            <a:off x="7709605" y="23876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5</a:t>
            </a:r>
            <a:endParaRPr lang="de-CH" sz="2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181C473-1AF4-4CC6-AF77-31F788D3A611}"/>
              </a:ext>
            </a:extLst>
          </p:cNvPr>
          <p:cNvSpPr txBox="1"/>
          <p:nvPr/>
        </p:nvSpPr>
        <p:spPr>
          <a:xfrm>
            <a:off x="3897887" y="30325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6</a:t>
            </a:r>
            <a:endParaRPr lang="de-CH" sz="2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DD0F678-BE2B-49F6-915F-599AB88654BA}"/>
              </a:ext>
            </a:extLst>
          </p:cNvPr>
          <p:cNvSpPr txBox="1"/>
          <p:nvPr/>
        </p:nvSpPr>
        <p:spPr>
          <a:xfrm>
            <a:off x="3893707" y="36729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6</a:t>
            </a:r>
            <a:endParaRPr lang="de-CH" sz="2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C4AC414-CF08-443C-A34F-AF705102C11B}"/>
              </a:ext>
            </a:extLst>
          </p:cNvPr>
          <p:cNvSpPr txBox="1"/>
          <p:nvPr/>
        </p:nvSpPr>
        <p:spPr>
          <a:xfrm>
            <a:off x="7709605" y="30408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6</a:t>
            </a:r>
            <a:endParaRPr lang="de-CH" sz="2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3F40AA3-06D0-4ADC-A6BE-1B058C4292C9}"/>
              </a:ext>
            </a:extLst>
          </p:cNvPr>
          <p:cNvSpPr txBox="1"/>
          <p:nvPr/>
        </p:nvSpPr>
        <p:spPr>
          <a:xfrm>
            <a:off x="7717441" y="36639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6</a:t>
            </a:r>
            <a:endParaRPr lang="de-CH" sz="20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7AE6B1-F1E9-4DE9-A53B-A11C39555954}"/>
              </a:ext>
            </a:extLst>
          </p:cNvPr>
          <p:cNvSpPr txBox="1"/>
          <p:nvPr/>
        </p:nvSpPr>
        <p:spPr>
          <a:xfrm>
            <a:off x="7631680" y="465001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20</a:t>
            </a:r>
            <a:endParaRPr lang="de-CH" sz="20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EF38A9-44A8-4C21-A75A-6B8CA98E4931}"/>
              </a:ext>
            </a:extLst>
          </p:cNvPr>
          <p:cNvSpPr txBox="1"/>
          <p:nvPr/>
        </p:nvSpPr>
        <p:spPr>
          <a:xfrm>
            <a:off x="3893707" y="563263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5</a:t>
            </a:r>
            <a:endParaRPr lang="de-CH" sz="20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86C0D07-F1DA-438A-887C-078E6065D7E0}"/>
              </a:ext>
            </a:extLst>
          </p:cNvPr>
          <p:cNvSpPr txBox="1"/>
          <p:nvPr/>
        </p:nvSpPr>
        <p:spPr>
          <a:xfrm>
            <a:off x="7717441" y="56311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3</a:t>
            </a:r>
            <a:endParaRPr lang="de-CH" sz="2000" dirty="0"/>
          </a:p>
        </p:txBody>
      </p: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86706EAF-F188-4214-9D18-753D9588D3C8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 bwMode="auto">
          <a:xfrm>
            <a:off x="4423614" y="3263423"/>
            <a:ext cx="4374" cy="634815"/>
          </a:xfrm>
          <a:prstGeom prst="curvedConnector3">
            <a:avLst>
              <a:gd name="adj1" fmla="val 3080316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24E7544-E6F2-458F-9C09-5D5F087AC67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auto">
          <a:xfrm flipH="1">
            <a:off x="2659677" y="2880226"/>
            <a:ext cx="1535" cy="131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34D01FE-B849-4959-8555-4AB552145B07}"/>
              </a:ext>
            </a:extLst>
          </p:cNvPr>
          <p:cNvCxnSpPr>
            <a:stCxn id="10" idx="2"/>
            <a:endCxn id="11" idx="0"/>
          </p:cNvCxnSpPr>
          <p:nvPr/>
        </p:nvCxnSpPr>
        <p:spPr bwMode="auto">
          <a:xfrm>
            <a:off x="2659677" y="3515041"/>
            <a:ext cx="4375" cy="131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7BA5438-93B0-47C1-8FBF-8D8A9039E0B2}"/>
              </a:ext>
            </a:extLst>
          </p:cNvPr>
          <p:cNvCxnSpPr>
            <a:stCxn id="14" idx="2"/>
            <a:endCxn id="18" idx="0"/>
          </p:cNvCxnSpPr>
          <p:nvPr/>
        </p:nvCxnSpPr>
        <p:spPr bwMode="auto">
          <a:xfrm>
            <a:off x="6479952" y="2874661"/>
            <a:ext cx="4371" cy="1394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D81674F-CFF6-4F99-A962-5BB753D6D42F}"/>
              </a:ext>
            </a:extLst>
          </p:cNvPr>
          <p:cNvCxnSpPr>
            <a:stCxn id="18" idx="2"/>
            <a:endCxn id="19" idx="0"/>
          </p:cNvCxnSpPr>
          <p:nvPr/>
        </p:nvCxnSpPr>
        <p:spPr bwMode="auto">
          <a:xfrm flipH="1">
            <a:off x="6473378" y="3517391"/>
            <a:ext cx="10945" cy="1292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7DD4517A-C081-4FA8-A71A-87299F1D6C14}"/>
              </a:ext>
            </a:extLst>
          </p:cNvPr>
          <p:cNvSpPr txBox="1"/>
          <p:nvPr/>
        </p:nvSpPr>
        <p:spPr>
          <a:xfrm>
            <a:off x="6085569" y="1994937"/>
            <a:ext cx="8000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Text 2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356E970-5A47-47A2-968A-78A89B7CDFA4}"/>
              </a:ext>
            </a:extLst>
          </p:cNvPr>
          <p:cNvSpPr txBox="1"/>
          <p:nvPr/>
        </p:nvSpPr>
        <p:spPr>
          <a:xfrm>
            <a:off x="3893707" y="240298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5</a:t>
            </a:r>
            <a:endParaRPr lang="de-CH" sz="20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F19BC0B-2A17-4B94-9D08-D88393958E8B}"/>
              </a:ext>
            </a:extLst>
          </p:cNvPr>
          <p:cNvSpPr txBox="1"/>
          <p:nvPr/>
        </p:nvSpPr>
        <p:spPr>
          <a:xfrm>
            <a:off x="2268263" y="1994937"/>
            <a:ext cx="8000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Text 1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493850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99E56-ECC9-4E64-A971-62718399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12.12.2018</a:t>
            </a:r>
            <a:endParaRPr lang="de-CH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70345-3278-4117-9D48-E54DE44A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CLINT Workshop II - Matthias Kobi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D7687-2993-4902-8317-B16AAD6A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DF54-96CA-4706-AFE9-54D71408EAE8}" type="slidenum">
              <a:rPr lang="de-CH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/>
              <a:t>3</a:t>
            </a:fld>
            <a:endParaRPr lang="de-CH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46C1E19-48B9-4588-8614-607985D11E55}"/>
              </a:ext>
            </a:extLst>
          </p:cNvPr>
          <p:cNvSpPr/>
          <p:nvPr/>
        </p:nvSpPr>
        <p:spPr bwMode="auto">
          <a:xfrm>
            <a:off x="904370" y="1268413"/>
            <a:ext cx="3527876" cy="5032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CH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Resting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de-CH" dirty="0"/>
              <a:t>State – Eyes Open</a:t>
            </a:r>
            <a:endParaRPr kumimoji="0" lang="de-CH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FB270CD-11DD-4D44-8BAC-13ADEAF2BACD}"/>
              </a:ext>
            </a:extLst>
          </p:cNvPr>
          <p:cNvSpPr/>
          <p:nvPr/>
        </p:nvSpPr>
        <p:spPr bwMode="auto">
          <a:xfrm>
            <a:off x="897276" y="2376989"/>
            <a:ext cx="3527872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Reading SE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1DA08A7-4EDA-40FC-BC7F-CEC5FE727A4E}"/>
              </a:ext>
            </a:extLst>
          </p:cNvPr>
          <p:cNvSpPr/>
          <p:nvPr/>
        </p:nvSpPr>
        <p:spPr bwMode="auto">
          <a:xfrm>
            <a:off x="895740" y="3011804"/>
            <a:ext cx="3527874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 </a:t>
            </a:r>
            <a:r>
              <a:rPr lang="de-CH" dirty="0" err="1"/>
              <a:t>Translating</a:t>
            </a:r>
            <a:r>
              <a:rPr lang="de-CH" dirty="0"/>
              <a:t> SE</a:t>
            </a:r>
            <a:endParaRPr kumimoji="0" lang="de-CH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E1D025D-1B6A-47CF-BECD-3AD3C97C1391}"/>
              </a:ext>
            </a:extLst>
          </p:cNvPr>
          <p:cNvSpPr/>
          <p:nvPr/>
        </p:nvSpPr>
        <p:spPr bwMode="auto">
          <a:xfrm>
            <a:off x="900116" y="3646619"/>
            <a:ext cx="3527872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CH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Copying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D09F87C-1651-47B4-B96F-E2776DA4215C}"/>
              </a:ext>
            </a:extLst>
          </p:cNvPr>
          <p:cNvSpPr/>
          <p:nvPr/>
        </p:nvSpPr>
        <p:spPr bwMode="auto">
          <a:xfrm>
            <a:off x="4716010" y="1270915"/>
            <a:ext cx="3527870" cy="5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CH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Resting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de-CH" dirty="0"/>
              <a:t>State – Eyes </a:t>
            </a:r>
            <a:r>
              <a:rPr lang="de-CH" dirty="0" err="1"/>
              <a:t>Closed</a:t>
            </a:r>
            <a:endParaRPr kumimoji="0" lang="de-CH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4C7D173-141A-43D4-A2A8-DE5973710CCC}"/>
              </a:ext>
            </a:extLst>
          </p:cNvPr>
          <p:cNvSpPr/>
          <p:nvPr/>
        </p:nvSpPr>
        <p:spPr bwMode="auto">
          <a:xfrm>
            <a:off x="4716016" y="2371424"/>
            <a:ext cx="3527872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Reading ELF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3774130-F17D-447C-8B12-3F33F2D3CB9C}"/>
              </a:ext>
            </a:extLst>
          </p:cNvPr>
          <p:cNvSpPr/>
          <p:nvPr/>
        </p:nvSpPr>
        <p:spPr bwMode="auto">
          <a:xfrm>
            <a:off x="895740" y="5611846"/>
            <a:ext cx="3527872" cy="503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 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Reading ELF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87FBB6F-1DED-4707-A920-E109C7679759}"/>
              </a:ext>
            </a:extLst>
          </p:cNvPr>
          <p:cNvSpPr/>
          <p:nvPr/>
        </p:nvSpPr>
        <p:spPr bwMode="auto">
          <a:xfrm>
            <a:off x="4720388" y="5611845"/>
            <a:ext cx="3527872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Reading SE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C39035B-AD3D-4FCD-97BC-8304CE06B3B8}"/>
              </a:ext>
            </a:extLst>
          </p:cNvPr>
          <p:cNvSpPr/>
          <p:nvPr/>
        </p:nvSpPr>
        <p:spPr bwMode="auto">
          <a:xfrm>
            <a:off x="4720386" y="3014154"/>
            <a:ext cx="3527874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/>
              <a:t>  </a:t>
            </a:r>
            <a:r>
              <a:rPr lang="de-CH" dirty="0" err="1"/>
              <a:t>Translating</a:t>
            </a:r>
            <a:r>
              <a:rPr lang="de-CH" dirty="0"/>
              <a:t> ELF</a:t>
            </a:r>
            <a:endParaRPr kumimoji="0" lang="de-CH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5378BA1-2427-44B4-9CDD-BC14F93CC52F}"/>
              </a:ext>
            </a:extLst>
          </p:cNvPr>
          <p:cNvSpPr/>
          <p:nvPr/>
        </p:nvSpPr>
        <p:spPr bwMode="auto">
          <a:xfrm>
            <a:off x="4709442" y="3646619"/>
            <a:ext cx="3527872" cy="503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de-CH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Copying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ELF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F0A498F-4EE1-42FB-BFF4-978D34713678}"/>
              </a:ext>
            </a:extLst>
          </p:cNvPr>
          <p:cNvSpPr/>
          <p:nvPr/>
        </p:nvSpPr>
        <p:spPr bwMode="auto">
          <a:xfrm>
            <a:off x="904296" y="4342651"/>
            <a:ext cx="7343772" cy="1076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CH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Lexical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CH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Decision</a:t>
            </a:r>
            <a:r>
              <a:rPr kumimoji="0" lang="de-CH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Task</a:t>
            </a:r>
          </a:p>
        </p:txBody>
      </p: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86706EAF-F188-4214-9D18-753D9588D3C8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 bwMode="auto">
          <a:xfrm>
            <a:off x="4423614" y="3263423"/>
            <a:ext cx="4374" cy="634815"/>
          </a:xfrm>
          <a:prstGeom prst="curvedConnector3">
            <a:avLst>
              <a:gd name="adj1" fmla="val 3080316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24E7544-E6F2-458F-9C09-5D5F087AC67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auto">
          <a:xfrm flipH="1">
            <a:off x="2659677" y="2880226"/>
            <a:ext cx="1535" cy="131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34D01FE-B849-4959-8555-4AB552145B07}"/>
              </a:ext>
            </a:extLst>
          </p:cNvPr>
          <p:cNvCxnSpPr>
            <a:stCxn id="10" idx="2"/>
            <a:endCxn id="11" idx="0"/>
          </p:cNvCxnSpPr>
          <p:nvPr/>
        </p:nvCxnSpPr>
        <p:spPr bwMode="auto">
          <a:xfrm>
            <a:off x="2659677" y="3515041"/>
            <a:ext cx="4375" cy="131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7BA5438-93B0-47C1-8FBF-8D8A9039E0B2}"/>
              </a:ext>
            </a:extLst>
          </p:cNvPr>
          <p:cNvCxnSpPr>
            <a:stCxn id="14" idx="2"/>
            <a:endCxn id="18" idx="0"/>
          </p:cNvCxnSpPr>
          <p:nvPr/>
        </p:nvCxnSpPr>
        <p:spPr bwMode="auto">
          <a:xfrm>
            <a:off x="6479952" y="2874661"/>
            <a:ext cx="4371" cy="1394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D81674F-CFF6-4F99-A962-5BB753D6D42F}"/>
              </a:ext>
            </a:extLst>
          </p:cNvPr>
          <p:cNvCxnSpPr>
            <a:stCxn id="18" idx="2"/>
            <a:endCxn id="19" idx="0"/>
          </p:cNvCxnSpPr>
          <p:nvPr/>
        </p:nvCxnSpPr>
        <p:spPr bwMode="auto">
          <a:xfrm flipH="1">
            <a:off x="6473378" y="3517391"/>
            <a:ext cx="10945" cy="1292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7DD4517A-C081-4FA8-A71A-87299F1D6C14}"/>
              </a:ext>
            </a:extLst>
          </p:cNvPr>
          <p:cNvSpPr txBox="1"/>
          <p:nvPr/>
        </p:nvSpPr>
        <p:spPr>
          <a:xfrm>
            <a:off x="6085569" y="1994937"/>
            <a:ext cx="8000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Text 2</a:t>
            </a:r>
            <a:endParaRPr lang="de-CH" b="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F19BC0B-2A17-4B94-9D08-D88393958E8B}"/>
              </a:ext>
            </a:extLst>
          </p:cNvPr>
          <p:cNvSpPr txBox="1"/>
          <p:nvPr/>
        </p:nvSpPr>
        <p:spPr>
          <a:xfrm>
            <a:off x="2268263" y="1994937"/>
            <a:ext cx="8000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Text 1</a:t>
            </a:r>
            <a:endParaRPr lang="de-CH" b="1" dirty="0"/>
          </a:p>
        </p:txBody>
      </p: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DB31F283-79B4-4C57-8CCA-DF24A155398C}"/>
              </a:ext>
            </a:extLst>
          </p:cNvPr>
          <p:cNvCxnSpPr>
            <a:cxnSpLocks/>
          </p:cNvCxnSpPr>
          <p:nvPr/>
        </p:nvCxnSpPr>
        <p:spPr bwMode="auto">
          <a:xfrm flipV="1">
            <a:off x="4031940" y="2203098"/>
            <a:ext cx="1080120" cy="1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67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99E56-ECC9-4E64-A971-62718399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12.12.2018</a:t>
            </a:r>
            <a:endParaRPr lang="de-CH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70345-3278-4117-9D48-E54DE44A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CLINT Workshop II - Matthias Kobi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D7687-2993-4902-8317-B16AAD6A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DF54-96CA-4706-AFE9-54D71408EAE8}" type="slidenum">
              <a:rPr lang="de-CH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/>
              <a:t>4</a:t>
            </a:fld>
            <a:endParaRPr lang="de-CH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E0C5382-5040-4FE5-BDD5-04BF5639ABB4}"/>
              </a:ext>
            </a:extLst>
          </p:cNvPr>
          <p:cNvGrpSpPr/>
          <p:nvPr/>
        </p:nvGrpSpPr>
        <p:grpSpPr>
          <a:xfrm>
            <a:off x="895740" y="1268413"/>
            <a:ext cx="7352520" cy="4846670"/>
            <a:chOff x="895740" y="1268413"/>
            <a:chExt cx="7352520" cy="484667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E668EAB3-E3D6-495C-BC4D-6CE883BBCDE9}"/>
                </a:ext>
              </a:extLst>
            </p:cNvPr>
            <p:cNvGrpSpPr/>
            <p:nvPr/>
          </p:nvGrpSpPr>
          <p:grpSpPr>
            <a:xfrm>
              <a:off x="895740" y="1268413"/>
              <a:ext cx="7352520" cy="4846670"/>
              <a:chOff x="895740" y="1268413"/>
              <a:chExt cx="7352520" cy="4846670"/>
            </a:xfrm>
          </p:grpSpPr>
          <p:cxnSp>
            <p:nvCxnSpPr>
              <p:cNvPr id="33" name="Verbinder: gekrümmt 32">
                <a:extLst>
                  <a:ext uri="{FF2B5EF4-FFF2-40B4-BE49-F238E27FC236}">
                    <a16:creationId xmlns:a16="http://schemas.microsoft.com/office/drawing/2014/main" id="{86706EAF-F188-4214-9D18-753D9588D3C8}"/>
                  </a:ext>
                </a:extLst>
              </p:cNvPr>
              <p:cNvCxnSpPr>
                <a:cxnSpLocks/>
                <a:stCxn id="10" idx="3"/>
                <a:endCxn id="11" idx="3"/>
              </p:cNvCxnSpPr>
              <p:nvPr/>
            </p:nvCxnSpPr>
            <p:spPr bwMode="auto">
              <a:xfrm>
                <a:off x="4423614" y="3263423"/>
                <a:ext cx="4374" cy="634815"/>
              </a:xfrm>
              <a:prstGeom prst="curvedConnector3">
                <a:avLst>
                  <a:gd name="adj1" fmla="val 3080316"/>
                </a:avLst>
              </a:prstGeom>
              <a:ln w="9525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A24E7544-E6F2-458F-9C09-5D5F087AC67E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 bwMode="auto">
              <a:xfrm flipH="1">
                <a:off x="2659677" y="2880226"/>
                <a:ext cx="1535" cy="1315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17BA5438-93B0-47C1-8FBF-8D8A9039E0B2}"/>
                  </a:ext>
                </a:extLst>
              </p:cNvPr>
              <p:cNvCxnSpPr>
                <a:stCxn id="14" idx="2"/>
                <a:endCxn id="18" idx="0"/>
              </p:cNvCxnSpPr>
              <p:nvPr/>
            </p:nvCxnSpPr>
            <p:spPr bwMode="auto">
              <a:xfrm>
                <a:off x="6479952" y="2874661"/>
                <a:ext cx="4371" cy="13949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C92274F6-A586-4F1B-9799-19AB2BCFD6A5}"/>
                  </a:ext>
                </a:extLst>
              </p:cNvPr>
              <p:cNvGrpSpPr/>
              <p:nvPr/>
            </p:nvGrpSpPr>
            <p:grpSpPr>
              <a:xfrm>
                <a:off x="895740" y="1268413"/>
                <a:ext cx="7352520" cy="4846670"/>
                <a:chOff x="895740" y="1268413"/>
                <a:chExt cx="7352520" cy="4846670"/>
              </a:xfrm>
            </p:grpSpPr>
            <p:sp>
              <p:nvSpPr>
                <p:cNvPr id="7" name="Rechteck: abgerundete Ecken 6">
                  <a:extLst>
                    <a:ext uri="{FF2B5EF4-FFF2-40B4-BE49-F238E27FC236}">
                      <a16:creationId xmlns:a16="http://schemas.microsoft.com/office/drawing/2014/main" id="{546C1E19-48B9-4588-8614-607985D11E55}"/>
                    </a:ext>
                  </a:extLst>
                </p:cNvPr>
                <p:cNvSpPr/>
                <p:nvPr/>
              </p:nvSpPr>
              <p:spPr bwMode="auto">
                <a:xfrm>
                  <a:off x="904370" y="1268413"/>
                  <a:ext cx="3527876" cy="50323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0" lang="de-CH" sz="17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Resting</a:t>
                  </a: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de-CH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State – Eyes Open</a:t>
                  </a:r>
                  <a:endParaRPr kumimoji="0" lang="de-CH" sz="17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EFB270CD-11DD-4D44-8BAC-13ADEAF2BACD}"/>
                    </a:ext>
                  </a:extLst>
                </p:cNvPr>
                <p:cNvSpPr/>
                <p:nvPr/>
              </p:nvSpPr>
              <p:spPr bwMode="auto">
                <a:xfrm>
                  <a:off x="897276" y="2376989"/>
                  <a:ext cx="3527872" cy="503237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Reading SE</a:t>
                  </a:r>
                </a:p>
              </p:txBody>
            </p:sp>
            <p:sp>
              <p:nvSpPr>
                <p:cNvPr id="10" name="Rechteck: abgerundete Ecken 9">
                  <a:extLst>
                    <a:ext uri="{FF2B5EF4-FFF2-40B4-BE49-F238E27FC236}">
                      <a16:creationId xmlns:a16="http://schemas.microsoft.com/office/drawing/2014/main" id="{71DA08A7-4EDA-40FC-BC7F-CEC5FE727A4E}"/>
                    </a:ext>
                  </a:extLst>
                </p:cNvPr>
                <p:cNvSpPr/>
                <p:nvPr/>
              </p:nvSpPr>
              <p:spPr bwMode="auto">
                <a:xfrm>
                  <a:off x="895740" y="3011804"/>
                  <a:ext cx="3527874" cy="503237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CH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de-CH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Translating</a:t>
                  </a:r>
                  <a:r>
                    <a:rPr lang="de-CH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SE</a:t>
                  </a:r>
                  <a:endParaRPr kumimoji="0" lang="de-CH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Rechteck: abgerundete Ecken 10">
                  <a:extLst>
                    <a:ext uri="{FF2B5EF4-FFF2-40B4-BE49-F238E27FC236}">
                      <a16:creationId xmlns:a16="http://schemas.microsoft.com/office/drawing/2014/main" id="{8E1D025D-1B6A-47CF-BECD-3AD3C97C1391}"/>
                    </a:ext>
                  </a:extLst>
                </p:cNvPr>
                <p:cNvSpPr/>
                <p:nvPr/>
              </p:nvSpPr>
              <p:spPr bwMode="auto">
                <a:xfrm>
                  <a:off x="900116" y="3646619"/>
                  <a:ext cx="3527872" cy="503237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0" lang="de-CH" sz="17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Copying</a:t>
                  </a: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SE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AD09F87C-1651-47B4-B96F-E2776DA4215C}"/>
                    </a:ext>
                  </a:extLst>
                </p:cNvPr>
                <p:cNvSpPr/>
                <p:nvPr/>
              </p:nvSpPr>
              <p:spPr bwMode="auto">
                <a:xfrm>
                  <a:off x="4716010" y="1270915"/>
                  <a:ext cx="3527870" cy="5040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0" lang="de-CH" sz="17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Resting</a:t>
                  </a: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de-CH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State – Eyes </a:t>
                  </a:r>
                  <a:r>
                    <a:rPr lang="de-CH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Closed</a:t>
                  </a:r>
                  <a:endParaRPr kumimoji="0" lang="de-CH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B4C7D173-141A-43D4-A2A8-DE5973710CCC}"/>
                    </a:ext>
                  </a:extLst>
                </p:cNvPr>
                <p:cNvSpPr/>
                <p:nvPr/>
              </p:nvSpPr>
              <p:spPr bwMode="auto">
                <a:xfrm>
                  <a:off x="4716016" y="2371424"/>
                  <a:ext cx="3527872" cy="503237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Reading ELF</a:t>
                  </a:r>
                </a:p>
              </p:txBody>
            </p:sp>
            <p:sp>
              <p:nvSpPr>
                <p:cNvPr id="16" name="Rechteck: abgerundete Ecken 15">
                  <a:extLst>
                    <a:ext uri="{FF2B5EF4-FFF2-40B4-BE49-F238E27FC236}">
                      <a16:creationId xmlns:a16="http://schemas.microsoft.com/office/drawing/2014/main" id="{93774130-F17D-447C-8B12-3F33F2D3CB9C}"/>
                    </a:ext>
                  </a:extLst>
                </p:cNvPr>
                <p:cNvSpPr/>
                <p:nvPr/>
              </p:nvSpPr>
              <p:spPr bwMode="auto">
                <a:xfrm>
                  <a:off x="895740" y="5611846"/>
                  <a:ext cx="3527872" cy="5032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CH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Reading ELF</a:t>
                  </a:r>
                </a:p>
              </p:txBody>
            </p:sp>
            <p:sp>
              <p:nvSpPr>
                <p:cNvPr id="17" name="Rechteck: abgerundete Ecken 16">
                  <a:extLst>
                    <a:ext uri="{FF2B5EF4-FFF2-40B4-BE49-F238E27FC236}">
                      <a16:creationId xmlns:a16="http://schemas.microsoft.com/office/drawing/2014/main" id="{687FBB6F-1DED-4707-A920-E109C7679759}"/>
                    </a:ext>
                  </a:extLst>
                </p:cNvPr>
                <p:cNvSpPr/>
                <p:nvPr/>
              </p:nvSpPr>
              <p:spPr bwMode="auto">
                <a:xfrm>
                  <a:off x="4720388" y="5611845"/>
                  <a:ext cx="3527872" cy="503237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Reading SE</a:t>
                  </a:r>
                </a:p>
              </p:txBody>
            </p:sp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9C39035B-AD3D-4FCD-97BC-8304CE06B3B8}"/>
                    </a:ext>
                  </a:extLst>
                </p:cNvPr>
                <p:cNvSpPr/>
                <p:nvPr/>
              </p:nvSpPr>
              <p:spPr bwMode="auto">
                <a:xfrm>
                  <a:off x="4720386" y="3014154"/>
                  <a:ext cx="3527874" cy="503237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CH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de-CH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Translating</a:t>
                  </a:r>
                  <a:r>
                    <a:rPr lang="de-CH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ELF</a:t>
                  </a:r>
                  <a:endParaRPr kumimoji="0" lang="de-CH" sz="1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15378BA1-2427-44B4-9CDD-BC14F93CC52F}"/>
                    </a:ext>
                  </a:extLst>
                </p:cNvPr>
                <p:cNvSpPr/>
                <p:nvPr/>
              </p:nvSpPr>
              <p:spPr bwMode="auto">
                <a:xfrm>
                  <a:off x="4709442" y="3646619"/>
                  <a:ext cx="3527872" cy="503237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kumimoji="0" lang="de-CH" sz="17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Copying</a:t>
                  </a: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ELF</a:t>
                  </a: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AF0A498F-4EE1-42FB-BFF4-978D34713678}"/>
                    </a:ext>
                  </a:extLst>
                </p:cNvPr>
                <p:cNvSpPr/>
                <p:nvPr/>
              </p:nvSpPr>
              <p:spPr bwMode="auto">
                <a:xfrm>
                  <a:off x="904296" y="4342651"/>
                  <a:ext cx="7343772" cy="10764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0" lang="de-CH" sz="17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Lexical</a:t>
                  </a: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0" lang="de-CH" sz="17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Decision</a:t>
                  </a:r>
                  <a:r>
                    <a:rPr kumimoji="0" lang="de-CH" sz="1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Task</a:t>
                  </a:r>
                </a:p>
              </p:txBody>
            </p:sp>
            <p:cxnSp>
              <p:nvCxnSpPr>
                <p:cNvPr id="40" name="Gerade Verbindung mit Pfeil 39">
                  <a:extLst>
                    <a:ext uri="{FF2B5EF4-FFF2-40B4-BE49-F238E27FC236}">
                      <a16:creationId xmlns:a16="http://schemas.microsoft.com/office/drawing/2014/main" id="{034D01FE-B849-4959-8555-4AB552145B07}"/>
                    </a:ext>
                  </a:extLst>
                </p:cNvPr>
                <p:cNvCxnSpPr>
                  <a:stCxn id="10" idx="2"/>
                  <a:endCxn id="11" idx="0"/>
                </p:cNvCxnSpPr>
                <p:nvPr/>
              </p:nvCxnSpPr>
              <p:spPr bwMode="auto">
                <a:xfrm>
                  <a:off x="2659677" y="3515041"/>
                  <a:ext cx="4375" cy="13157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2D81674F-CFF6-4F99-A962-5BB753D6D42F}"/>
                    </a:ext>
                  </a:extLst>
                </p:cNvPr>
                <p:cNvCxnSpPr>
                  <a:stCxn id="18" idx="2"/>
                  <a:endCxn id="19" idx="0"/>
                </p:cNvCxnSpPr>
                <p:nvPr/>
              </p:nvCxnSpPr>
              <p:spPr bwMode="auto">
                <a:xfrm flipH="1">
                  <a:off x="6473378" y="3517391"/>
                  <a:ext cx="10945" cy="12922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7DD4517A-C081-4FA8-A71A-87299F1D6C14}"/>
                    </a:ext>
                  </a:extLst>
                </p:cNvPr>
                <p:cNvSpPr txBox="1"/>
                <p:nvPr/>
              </p:nvSpPr>
              <p:spPr>
                <a:xfrm>
                  <a:off x="6085569" y="1994937"/>
                  <a:ext cx="751360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Text 2</a:t>
                  </a:r>
                  <a:endParaRPr lang="de-CH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F19BC0B-2A17-4B94-9D08-D88393958E8B}"/>
                    </a:ext>
                  </a:extLst>
                </p:cNvPr>
                <p:cNvSpPr txBox="1"/>
                <p:nvPr/>
              </p:nvSpPr>
              <p:spPr>
                <a:xfrm>
                  <a:off x="2268263" y="1994937"/>
                  <a:ext cx="751360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Text 1</a:t>
                  </a:r>
                  <a:endParaRPr lang="de-CH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F41A6001-D605-4CB2-9BAD-1E6588B90F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2205038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5051973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A13F77A-3919-4FB4-B983-0C6BD435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4622D47-D16F-4239-8EC5-2F5610BC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24751-9526-4392-816C-52F86190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23.10.2018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5C619-BE82-485D-AA42-CBC2B513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ARGZ Präsentation: Michael Boos und Matthias Kobi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70706-C171-4175-B37A-89D28BBD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98DDF54-96CA-4706-AFE9-54D71408EAE8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55801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uzh_praesentation_d">
  <a:themeElements>
    <a:clrScheme name="UZH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B5C5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ni ZH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uzh_praesentation_d</Template>
  <TotalTime>0</TotalTime>
  <Words>196</Words>
  <Application>Microsoft Office PowerPoint</Application>
  <PresentationFormat>Bildschirmpräsentation (4:3)</PresentationFormat>
  <Paragraphs>64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uzh_praesentation_d</vt:lpstr>
      <vt:lpstr>Cognitive load in interpreting and translation (CLINT)  Paradigma für die Übersetzer</vt:lpstr>
      <vt:lpstr>PowerPoint-Präsentation</vt:lpstr>
      <vt:lpstr>PowerPoint-Präsentation</vt:lpstr>
      <vt:lpstr>PowerPoint-Präsentation</vt:lpstr>
      <vt:lpstr>PowerPoint-Präsentation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the Gap between Perceptual and Cognitive Perspectives on Absolute Pitch</dc:title>
  <dc:creator>Matthias Kobi</dc:creator>
  <dc:description>Vorlage uzh_praesentation_d MSO2007 v1 7.5.2010</dc:description>
  <cp:lastModifiedBy>matthias.kobi@uzh.ch</cp:lastModifiedBy>
  <cp:revision>104</cp:revision>
  <dcterms:created xsi:type="dcterms:W3CDTF">2015-04-07T21:47:11Z</dcterms:created>
  <dcterms:modified xsi:type="dcterms:W3CDTF">2019-06-21T09:38:05Z</dcterms:modified>
</cp:coreProperties>
</file>