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5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517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633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625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885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611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101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81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3614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473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22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10/27/2024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809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10/27/2024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7007397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766" y="677195"/>
            <a:ext cx="6571343" cy="1049235"/>
          </a:xfrm>
        </p:spPr>
        <p:txBody>
          <a:bodyPr>
            <a:normAutofit fontScale="90000"/>
          </a:bodyPr>
          <a:lstStyle/>
          <a:p>
            <a:pPr algn="l">
              <a:defRPr sz="3000" b="1">
                <a:solidFill>
                  <a:srgbClr val="003366"/>
                </a:solidFill>
              </a:defRPr>
            </a:pPr>
            <a:r>
              <a:rPr lang="en-GB" dirty="0"/>
              <a:t>Monitro:</a:t>
            </a:r>
            <a:br>
              <a:rPr lang="en-GB" dirty="0"/>
            </a:br>
            <a:r>
              <a:rPr dirty="0"/>
              <a:t>Health Monitoring and Inhaler Tracking System</a:t>
            </a:r>
          </a:p>
        </p:txBody>
      </p:sp>
      <p:sp>
        <p:nvSpPr>
          <p:cNvPr id="3" name="Content Placeholder 2"/>
          <p:cNvSpPr>
            <a:spLocks noGrp="1"/>
          </p:cNvSpPr>
          <p:nvPr>
            <p:ph idx="1"/>
          </p:nvPr>
        </p:nvSpPr>
        <p:spPr>
          <a:xfrm>
            <a:off x="1286328" y="2330527"/>
            <a:ext cx="6571343" cy="3450613"/>
          </a:xfrm>
        </p:spPr>
        <p:txBody>
          <a:bodyPr/>
          <a:lstStyle/>
          <a:p>
            <a:r>
              <a:rPr dirty="0"/>
              <a:t>A Dual Device System for Continuous Health Monitoring and Medical Equipment Accessibility</a:t>
            </a:r>
          </a:p>
          <a:p>
            <a:endParaRPr dirty="0"/>
          </a:p>
          <a:p>
            <a:r>
              <a:rPr lang="en-GB" dirty="0"/>
              <a:t>Team: Monitro</a:t>
            </a:r>
            <a:endParaRPr dirty="0"/>
          </a:p>
          <a:p>
            <a:r>
              <a:rPr lang="en-GB" dirty="0"/>
              <a:t>Institution: Federal University of Technology, Akure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Conclusion</a:t>
            </a:r>
          </a:p>
        </p:txBody>
      </p:sp>
      <p:sp>
        <p:nvSpPr>
          <p:cNvPr id="3" name="Content Placeholder 2"/>
          <p:cNvSpPr>
            <a:spLocks noGrp="1"/>
          </p:cNvSpPr>
          <p:nvPr>
            <p:ph idx="1"/>
          </p:nvPr>
        </p:nvSpPr>
        <p:spPr/>
        <p:txBody>
          <a:bodyPr/>
          <a:lstStyle/>
          <a:p>
            <a:r>
              <a:t>This project meets the need for remote health monitoring and secure, accessible devices for emergencies. It improves healthcare access, particularly for individuals with chronic illnesses, offering timely diagnosis and reducing emergency risks.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Abstract</a:t>
            </a:r>
          </a:p>
        </p:txBody>
      </p:sp>
      <p:sp>
        <p:nvSpPr>
          <p:cNvPr id="3" name="Content Placeholder 2"/>
          <p:cNvSpPr>
            <a:spLocks noGrp="1"/>
          </p:cNvSpPr>
          <p:nvPr>
            <p:ph idx="1"/>
          </p:nvPr>
        </p:nvSpPr>
        <p:spPr/>
        <p:txBody>
          <a:bodyPr/>
          <a:lstStyle/>
          <a:p>
            <a:r>
              <a:t>This project presents a wearable health monitoring system that records real-time health metrics and transmits data to a Firebase cloud for analysis by healthcare providers. It includes a beacon attachable to inhalers, enabling asthmatic patients to prevent loss of their inhalers. Our design enhances healthcare accessibility and patient safety.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Problem Statement</a:t>
            </a:r>
          </a:p>
        </p:txBody>
      </p:sp>
      <p:sp>
        <p:nvSpPr>
          <p:cNvPr id="3" name="Content Placeholder 2"/>
          <p:cNvSpPr>
            <a:spLocks noGrp="1"/>
          </p:cNvSpPr>
          <p:nvPr>
            <p:ph idx="1"/>
          </p:nvPr>
        </p:nvSpPr>
        <p:spPr/>
        <p:txBody>
          <a:bodyPr/>
          <a:lstStyle/>
          <a:p>
            <a:r>
              <a:t>Many patients face challenges in maintaining continuous health monitoring and tracking essential medical items like inhalers, leading to emergencies. Existing devices lack integrated systems for both real-time health tracking and item location awareness. This project addresses these issues, offering a combined health monitoring and tracking solution.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Solution Overview</a:t>
            </a:r>
          </a:p>
        </p:txBody>
      </p:sp>
      <p:sp>
        <p:nvSpPr>
          <p:cNvPr id="3" name="Content Placeholder 2"/>
          <p:cNvSpPr>
            <a:spLocks noGrp="1"/>
          </p:cNvSpPr>
          <p:nvPr>
            <p:ph idx="1"/>
          </p:nvPr>
        </p:nvSpPr>
        <p:spPr/>
        <p:txBody>
          <a:bodyPr/>
          <a:lstStyle/>
          <a:p>
            <a:r>
              <a:t>Our project combines a wearable device for health monitoring with a beacon attachable to an inhaler, providing continuous tracking and secure, real-time data access for healthcare providers. This dual approach enhances patient safety by keeping health data accessible and inhalers within reach.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System Architecture</a:t>
            </a:r>
          </a:p>
        </p:txBody>
      </p:sp>
      <p:sp>
        <p:nvSpPr>
          <p:cNvPr id="3" name="Content Placeholder 2"/>
          <p:cNvSpPr>
            <a:spLocks noGrp="1"/>
          </p:cNvSpPr>
          <p:nvPr>
            <p:ph idx="1"/>
          </p:nvPr>
        </p:nvSpPr>
        <p:spPr>
          <a:xfrm>
            <a:off x="1443491" y="2015733"/>
            <a:ext cx="6571343" cy="1884935"/>
          </a:xfrm>
        </p:spPr>
        <p:txBody>
          <a:bodyPr>
            <a:normAutofit lnSpcReduction="10000"/>
          </a:bodyPr>
          <a:lstStyle/>
          <a:p>
            <a:r>
              <a:rPr dirty="0"/>
              <a:t>The wearable device includes an ESP32 microcontroller, MAX30102 pulse oximeter, and DS18B20 temperature sensor, while the beacon connects to the inhaler to prevent misplacement. This architecture ensures seamless data flow and enhances health monitoring and device tracking.</a:t>
            </a:r>
          </a:p>
        </p:txBody>
      </p:sp>
      <p:pic>
        <p:nvPicPr>
          <p:cNvPr id="4" name="Picture 3">
            <a:extLst>
              <a:ext uri="{FF2B5EF4-FFF2-40B4-BE49-F238E27FC236}">
                <a16:creationId xmlns:a16="http://schemas.microsoft.com/office/drawing/2014/main" id="{5F41B4F3-ED34-A9F2-6C55-24BCE5E98B2C}"/>
              </a:ext>
            </a:extLst>
          </p:cNvPr>
          <p:cNvPicPr>
            <a:picLocks noChangeAspect="1"/>
          </p:cNvPicPr>
          <p:nvPr/>
        </p:nvPicPr>
        <p:blipFill>
          <a:blip r:embed="rId2"/>
          <a:stretch>
            <a:fillRect/>
          </a:stretch>
        </p:blipFill>
        <p:spPr>
          <a:xfrm>
            <a:off x="3439951" y="4185973"/>
            <a:ext cx="2208832" cy="1280374"/>
          </a:xfrm>
          <a:prstGeom prst="rect">
            <a:avLst/>
          </a:prstGeom>
        </p:spPr>
      </p:pic>
      <p:pic>
        <p:nvPicPr>
          <p:cNvPr id="5" name="Picture 4">
            <a:extLst>
              <a:ext uri="{FF2B5EF4-FFF2-40B4-BE49-F238E27FC236}">
                <a16:creationId xmlns:a16="http://schemas.microsoft.com/office/drawing/2014/main" id="{BC87ACE9-D006-22A9-51A6-AE67CBF533BE}"/>
              </a:ext>
            </a:extLst>
          </p:cNvPr>
          <p:cNvPicPr>
            <a:picLocks noChangeAspect="1"/>
          </p:cNvPicPr>
          <p:nvPr/>
        </p:nvPicPr>
        <p:blipFill>
          <a:blip r:embed="rId3"/>
          <a:stretch>
            <a:fillRect/>
          </a:stretch>
        </p:blipFill>
        <p:spPr>
          <a:xfrm>
            <a:off x="733546" y="4153193"/>
            <a:ext cx="2208832" cy="1313154"/>
          </a:xfrm>
          <a:prstGeom prst="rect">
            <a:avLst/>
          </a:prstGeom>
        </p:spPr>
      </p:pic>
      <p:pic>
        <p:nvPicPr>
          <p:cNvPr id="6" name="Picture 5">
            <a:extLst>
              <a:ext uri="{FF2B5EF4-FFF2-40B4-BE49-F238E27FC236}">
                <a16:creationId xmlns:a16="http://schemas.microsoft.com/office/drawing/2014/main" id="{46D32A62-15A5-5646-71F4-62E92EBAFF12}"/>
              </a:ext>
            </a:extLst>
          </p:cNvPr>
          <p:cNvPicPr>
            <a:picLocks noChangeAspect="1"/>
          </p:cNvPicPr>
          <p:nvPr/>
        </p:nvPicPr>
        <p:blipFill>
          <a:blip r:embed="rId4"/>
          <a:stretch>
            <a:fillRect/>
          </a:stretch>
        </p:blipFill>
        <p:spPr>
          <a:xfrm>
            <a:off x="6595901" y="4185972"/>
            <a:ext cx="1418933" cy="1203767"/>
          </a:xfrm>
          <a:prstGeom prst="rect">
            <a:avLst/>
          </a:prstGeom>
        </p:spPr>
      </p:pic>
      <p:sp>
        <p:nvSpPr>
          <p:cNvPr id="8" name="TextBox 7">
            <a:extLst>
              <a:ext uri="{FF2B5EF4-FFF2-40B4-BE49-F238E27FC236}">
                <a16:creationId xmlns:a16="http://schemas.microsoft.com/office/drawing/2014/main" id="{41A89999-A8CA-AF25-81B1-EEF3126601BF}"/>
              </a:ext>
            </a:extLst>
          </p:cNvPr>
          <p:cNvSpPr txBox="1"/>
          <p:nvPr/>
        </p:nvSpPr>
        <p:spPr>
          <a:xfrm>
            <a:off x="3863051" y="5566986"/>
            <a:ext cx="4577786" cy="369332"/>
          </a:xfrm>
          <a:prstGeom prst="rect">
            <a:avLst/>
          </a:prstGeom>
          <a:noFill/>
        </p:spPr>
        <p:txBody>
          <a:bodyPr wrap="square">
            <a:spAutoFit/>
          </a:bodyPr>
          <a:lstStyle/>
          <a:p>
            <a:r>
              <a:rPr lang="en-GB" dirty="0"/>
              <a:t>MAX30102</a:t>
            </a:r>
          </a:p>
        </p:txBody>
      </p:sp>
      <p:sp>
        <p:nvSpPr>
          <p:cNvPr id="10" name="TextBox 9">
            <a:extLst>
              <a:ext uri="{FF2B5EF4-FFF2-40B4-BE49-F238E27FC236}">
                <a16:creationId xmlns:a16="http://schemas.microsoft.com/office/drawing/2014/main" id="{B18E3EA2-3098-E0C3-40BA-1D6B8698A7FA}"/>
              </a:ext>
            </a:extLst>
          </p:cNvPr>
          <p:cNvSpPr txBox="1"/>
          <p:nvPr/>
        </p:nvSpPr>
        <p:spPr>
          <a:xfrm>
            <a:off x="6727782" y="5514056"/>
            <a:ext cx="1159727" cy="369332"/>
          </a:xfrm>
          <a:prstGeom prst="rect">
            <a:avLst/>
          </a:prstGeom>
          <a:noFill/>
        </p:spPr>
        <p:txBody>
          <a:bodyPr wrap="square">
            <a:spAutoFit/>
          </a:bodyPr>
          <a:lstStyle/>
          <a:p>
            <a:r>
              <a:rPr lang="en-GB" dirty="0"/>
              <a:t>DS18B20</a:t>
            </a:r>
          </a:p>
        </p:txBody>
      </p:sp>
      <p:sp>
        <p:nvSpPr>
          <p:cNvPr id="12" name="TextBox 11">
            <a:extLst>
              <a:ext uri="{FF2B5EF4-FFF2-40B4-BE49-F238E27FC236}">
                <a16:creationId xmlns:a16="http://schemas.microsoft.com/office/drawing/2014/main" id="{469D1BA8-4748-8D4F-5A5D-D9BB203FF3FE}"/>
              </a:ext>
            </a:extLst>
          </p:cNvPr>
          <p:cNvSpPr txBox="1"/>
          <p:nvPr/>
        </p:nvSpPr>
        <p:spPr>
          <a:xfrm>
            <a:off x="1394750" y="5590664"/>
            <a:ext cx="894144" cy="369332"/>
          </a:xfrm>
          <a:prstGeom prst="rect">
            <a:avLst/>
          </a:prstGeom>
          <a:noFill/>
        </p:spPr>
        <p:txBody>
          <a:bodyPr wrap="square">
            <a:spAutoFit/>
          </a:bodyPr>
          <a:lstStyle/>
          <a:p>
            <a:r>
              <a:rPr lang="en-GB" dirty="0"/>
              <a:t>ESP32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1047588"/>
            <a:ext cx="6571343" cy="1049235"/>
          </a:xfrm>
        </p:spPr>
        <p:txBody>
          <a:bodyPr/>
          <a:lstStyle/>
          <a:p>
            <a:pPr algn="l">
              <a:defRPr sz="3000" b="1">
                <a:solidFill>
                  <a:srgbClr val="003366"/>
                </a:solidFill>
              </a:defRPr>
            </a:pPr>
            <a:r>
              <a:rPr dirty="0"/>
              <a:t>Flowchart</a:t>
            </a:r>
          </a:p>
        </p:txBody>
      </p:sp>
      <p:sp>
        <p:nvSpPr>
          <p:cNvPr id="7" name="Rectangle 6">
            <a:extLst>
              <a:ext uri="{FF2B5EF4-FFF2-40B4-BE49-F238E27FC236}">
                <a16:creationId xmlns:a16="http://schemas.microsoft.com/office/drawing/2014/main" id="{CBB09D42-84AC-2075-12DD-E933B0128DB0}"/>
              </a:ext>
            </a:extLst>
          </p:cNvPr>
          <p:cNvSpPr/>
          <p:nvPr/>
        </p:nvSpPr>
        <p:spPr>
          <a:xfrm>
            <a:off x="1742395" y="3044141"/>
            <a:ext cx="1220723" cy="10492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Setup </a:t>
            </a:r>
            <a:r>
              <a:rPr lang="en-GB" dirty="0" err="1"/>
              <a:t>Wifi</a:t>
            </a:r>
            <a:r>
              <a:rPr lang="en-GB" dirty="0"/>
              <a:t>, pins &amp; libraries</a:t>
            </a:r>
          </a:p>
        </p:txBody>
      </p:sp>
      <p:sp>
        <p:nvSpPr>
          <p:cNvPr id="8" name="Diamond 7">
            <a:extLst>
              <a:ext uri="{FF2B5EF4-FFF2-40B4-BE49-F238E27FC236}">
                <a16:creationId xmlns:a16="http://schemas.microsoft.com/office/drawing/2014/main" id="{4EF79F62-4ED4-5A77-10C1-1FCCE1CA3A42}"/>
              </a:ext>
            </a:extLst>
          </p:cNvPr>
          <p:cNvSpPr/>
          <p:nvPr/>
        </p:nvSpPr>
        <p:spPr>
          <a:xfrm>
            <a:off x="5369910" y="4622244"/>
            <a:ext cx="1342660" cy="1242310"/>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If Range &gt; Threshold</a:t>
            </a:r>
          </a:p>
        </p:txBody>
      </p:sp>
      <p:sp>
        <p:nvSpPr>
          <p:cNvPr id="9" name="Oval 8">
            <a:extLst>
              <a:ext uri="{FF2B5EF4-FFF2-40B4-BE49-F238E27FC236}">
                <a16:creationId xmlns:a16="http://schemas.microsoft.com/office/drawing/2014/main" id="{E533DFBF-690D-16CE-7209-4F868CC2F70E}"/>
              </a:ext>
            </a:extLst>
          </p:cNvPr>
          <p:cNvSpPr/>
          <p:nvPr/>
        </p:nvSpPr>
        <p:spPr>
          <a:xfrm>
            <a:off x="1950740" y="1943458"/>
            <a:ext cx="914400" cy="5450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10" name="Rectangle 9">
            <a:extLst>
              <a:ext uri="{FF2B5EF4-FFF2-40B4-BE49-F238E27FC236}">
                <a16:creationId xmlns:a16="http://schemas.microsoft.com/office/drawing/2014/main" id="{DC37B7D7-00D7-74EA-84EC-E059BBDB71E5}"/>
              </a:ext>
            </a:extLst>
          </p:cNvPr>
          <p:cNvSpPr/>
          <p:nvPr/>
        </p:nvSpPr>
        <p:spPr>
          <a:xfrm>
            <a:off x="1742395" y="4620228"/>
            <a:ext cx="1220723" cy="10492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Read from Sensors &amp; Beacon range</a:t>
            </a:r>
          </a:p>
        </p:txBody>
      </p:sp>
      <p:sp>
        <p:nvSpPr>
          <p:cNvPr id="11" name="Rectangle 10">
            <a:extLst>
              <a:ext uri="{FF2B5EF4-FFF2-40B4-BE49-F238E27FC236}">
                <a16:creationId xmlns:a16="http://schemas.microsoft.com/office/drawing/2014/main" id="{A087350E-C95D-7676-1ED0-D02222BFB40D}"/>
              </a:ext>
            </a:extLst>
          </p:cNvPr>
          <p:cNvSpPr/>
          <p:nvPr/>
        </p:nvSpPr>
        <p:spPr>
          <a:xfrm>
            <a:off x="3509681" y="4647360"/>
            <a:ext cx="1220723" cy="10492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Send &amp; Receive Values to Cloud</a:t>
            </a:r>
          </a:p>
        </p:txBody>
      </p:sp>
      <p:sp>
        <p:nvSpPr>
          <p:cNvPr id="12" name="Rectangle 11">
            <a:extLst>
              <a:ext uri="{FF2B5EF4-FFF2-40B4-BE49-F238E27FC236}">
                <a16:creationId xmlns:a16="http://schemas.microsoft.com/office/drawing/2014/main" id="{BC3D7F14-C84A-7125-BB8A-127F95C8C048}"/>
              </a:ext>
            </a:extLst>
          </p:cNvPr>
          <p:cNvSpPr/>
          <p:nvPr/>
        </p:nvSpPr>
        <p:spPr>
          <a:xfrm>
            <a:off x="7384133" y="4603039"/>
            <a:ext cx="1354002" cy="1139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Activate Notification</a:t>
            </a:r>
          </a:p>
        </p:txBody>
      </p:sp>
      <p:sp>
        <p:nvSpPr>
          <p:cNvPr id="13" name="Arrow: Right 12">
            <a:extLst>
              <a:ext uri="{FF2B5EF4-FFF2-40B4-BE49-F238E27FC236}">
                <a16:creationId xmlns:a16="http://schemas.microsoft.com/office/drawing/2014/main" id="{E581C238-D9B1-359E-5A20-087906F6E3CB}"/>
              </a:ext>
            </a:extLst>
          </p:cNvPr>
          <p:cNvSpPr/>
          <p:nvPr/>
        </p:nvSpPr>
        <p:spPr>
          <a:xfrm rot="5400000">
            <a:off x="2135392" y="2641038"/>
            <a:ext cx="545096" cy="266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1D1AF642-97FD-5F7E-4AE9-357D9B59BFE0}"/>
              </a:ext>
            </a:extLst>
          </p:cNvPr>
          <p:cNvSpPr/>
          <p:nvPr/>
        </p:nvSpPr>
        <p:spPr>
          <a:xfrm rot="5400000">
            <a:off x="2092182" y="4243063"/>
            <a:ext cx="545096" cy="266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Right 14">
            <a:extLst>
              <a:ext uri="{FF2B5EF4-FFF2-40B4-BE49-F238E27FC236}">
                <a16:creationId xmlns:a16="http://schemas.microsoft.com/office/drawing/2014/main" id="{8A20FE80-22F2-626B-7FA9-BCAA7B3DD301}"/>
              </a:ext>
            </a:extLst>
          </p:cNvPr>
          <p:cNvSpPr/>
          <p:nvPr/>
        </p:nvSpPr>
        <p:spPr>
          <a:xfrm>
            <a:off x="2965675" y="5168201"/>
            <a:ext cx="545096" cy="266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FBB6D65F-C2CF-0CFA-AC57-781E1C6447EF}"/>
              </a:ext>
            </a:extLst>
          </p:cNvPr>
          <p:cNvSpPr/>
          <p:nvPr/>
        </p:nvSpPr>
        <p:spPr>
          <a:xfrm>
            <a:off x="4775462" y="5122703"/>
            <a:ext cx="545096" cy="266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F163F79D-2995-634A-6406-63C86D02B6C6}"/>
              </a:ext>
            </a:extLst>
          </p:cNvPr>
          <p:cNvSpPr/>
          <p:nvPr/>
        </p:nvSpPr>
        <p:spPr>
          <a:xfrm>
            <a:off x="6761922" y="5081392"/>
            <a:ext cx="545096" cy="266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Bent-Up 17">
            <a:extLst>
              <a:ext uri="{FF2B5EF4-FFF2-40B4-BE49-F238E27FC236}">
                <a16:creationId xmlns:a16="http://schemas.microsoft.com/office/drawing/2014/main" id="{1A3FAAF2-DECA-7329-4E07-3A48225B39BA}"/>
              </a:ext>
            </a:extLst>
          </p:cNvPr>
          <p:cNvSpPr/>
          <p:nvPr/>
        </p:nvSpPr>
        <p:spPr>
          <a:xfrm rot="16200000">
            <a:off x="4018255" y="2510799"/>
            <a:ext cx="470881" cy="369232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p>
        </p:txBody>
      </p:sp>
      <p:sp>
        <p:nvSpPr>
          <p:cNvPr id="22" name="TextBox 21">
            <a:extLst>
              <a:ext uri="{FF2B5EF4-FFF2-40B4-BE49-F238E27FC236}">
                <a16:creationId xmlns:a16="http://schemas.microsoft.com/office/drawing/2014/main" id="{279BD89B-470C-A943-9460-5737CBDC7F4C}"/>
              </a:ext>
            </a:extLst>
          </p:cNvPr>
          <p:cNvSpPr txBox="1"/>
          <p:nvPr/>
        </p:nvSpPr>
        <p:spPr>
          <a:xfrm>
            <a:off x="6099858" y="4223070"/>
            <a:ext cx="546305" cy="369332"/>
          </a:xfrm>
          <a:prstGeom prst="rect">
            <a:avLst/>
          </a:prstGeom>
          <a:noFill/>
        </p:spPr>
        <p:txBody>
          <a:bodyPr wrap="square">
            <a:spAutoFit/>
          </a:bodyPr>
          <a:lstStyle/>
          <a:p>
            <a:r>
              <a:rPr lang="en-GB" dirty="0"/>
              <a:t>No</a:t>
            </a:r>
          </a:p>
        </p:txBody>
      </p:sp>
      <p:sp>
        <p:nvSpPr>
          <p:cNvPr id="23" name="TextBox 22">
            <a:extLst>
              <a:ext uri="{FF2B5EF4-FFF2-40B4-BE49-F238E27FC236}">
                <a16:creationId xmlns:a16="http://schemas.microsoft.com/office/drawing/2014/main" id="{A69E27D7-4D1D-2CD8-1E75-AAE2540EC9F3}"/>
              </a:ext>
            </a:extLst>
          </p:cNvPr>
          <p:cNvSpPr txBox="1"/>
          <p:nvPr/>
        </p:nvSpPr>
        <p:spPr>
          <a:xfrm>
            <a:off x="6712570" y="5434419"/>
            <a:ext cx="546305" cy="369332"/>
          </a:xfrm>
          <a:prstGeom prst="rect">
            <a:avLst/>
          </a:prstGeom>
          <a:noFill/>
        </p:spPr>
        <p:txBody>
          <a:bodyPr wrap="square">
            <a:spAutoFit/>
          </a:bodyPr>
          <a:lstStyle/>
          <a:p>
            <a:r>
              <a:rPr lang="en-GB" dirty="0"/>
              <a:t>Yes</a:t>
            </a:r>
          </a:p>
        </p:txBody>
      </p:sp>
      <p:sp>
        <p:nvSpPr>
          <p:cNvPr id="24" name="Arrow: Bent-Up 23">
            <a:extLst>
              <a:ext uri="{FF2B5EF4-FFF2-40B4-BE49-F238E27FC236}">
                <a16:creationId xmlns:a16="http://schemas.microsoft.com/office/drawing/2014/main" id="{511D4301-4213-1D47-D5E3-9600AB80CD05}"/>
              </a:ext>
            </a:extLst>
          </p:cNvPr>
          <p:cNvSpPr/>
          <p:nvPr/>
        </p:nvSpPr>
        <p:spPr>
          <a:xfrm rot="16200000">
            <a:off x="6924075" y="3285703"/>
            <a:ext cx="470881" cy="211931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Device Design and Components</a:t>
            </a:r>
          </a:p>
        </p:txBody>
      </p:sp>
      <p:sp>
        <p:nvSpPr>
          <p:cNvPr id="3" name="Content Placeholder 2"/>
          <p:cNvSpPr>
            <a:spLocks noGrp="1"/>
          </p:cNvSpPr>
          <p:nvPr>
            <p:ph idx="1"/>
          </p:nvPr>
        </p:nvSpPr>
        <p:spPr/>
        <p:txBody>
          <a:bodyPr/>
          <a:lstStyle/>
          <a:p>
            <a:r>
              <a:t>ESP32 handles processing and data transmission; MAX30102 monitors heart rate and oxygen level; DS18B20 measures body temperature; and the beacon attaches to inhalers, sending alerts if the inhaler is misplaced. Together, they create a compact, reliable health monitoring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Methodology</a:t>
            </a:r>
          </a:p>
        </p:txBody>
      </p:sp>
      <p:sp>
        <p:nvSpPr>
          <p:cNvPr id="3" name="Content Placeholder 2"/>
          <p:cNvSpPr>
            <a:spLocks noGrp="1"/>
          </p:cNvSpPr>
          <p:nvPr>
            <p:ph idx="1"/>
          </p:nvPr>
        </p:nvSpPr>
        <p:spPr/>
        <p:txBody>
          <a:bodyPr/>
          <a:lstStyle/>
          <a:p>
            <a:r>
              <a:t>The methodology covers device construction, data transmission, user interface design, and testing. Data from ESP32 is transmitted to Firebase, alerts are generated for unusual readings, and users are alerted if their inhaler is out of range.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sz="3000" b="1">
                <a:solidFill>
                  <a:srgbClr val="003366"/>
                </a:solidFill>
              </a:defRPr>
            </a:pPr>
            <a:r>
              <a:t>Societal Impact &amp; Economic Advantage</a:t>
            </a:r>
          </a:p>
        </p:txBody>
      </p:sp>
      <p:sp>
        <p:nvSpPr>
          <p:cNvPr id="3" name="Content Placeholder 2"/>
          <p:cNvSpPr>
            <a:spLocks noGrp="1"/>
          </p:cNvSpPr>
          <p:nvPr>
            <p:ph idx="1"/>
          </p:nvPr>
        </p:nvSpPr>
        <p:spPr/>
        <p:txBody>
          <a:bodyPr/>
          <a:lstStyle/>
          <a:p>
            <a:r>
              <a:t>This project enhances patient safety and reduces health risks associated with lost inhalers while providing an economic advantage by minimizing emergency healthcare costs and hospital visits. It supports proactive healthcare management with potential insurance incentives.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TotalTime>
  <Words>437</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Monitro: Health Monitoring and Inhaler Tracking System</vt:lpstr>
      <vt:lpstr>Abstract</vt:lpstr>
      <vt:lpstr>Problem Statement</vt:lpstr>
      <vt:lpstr>Solution Overview</vt:lpstr>
      <vt:lpstr>System Architecture</vt:lpstr>
      <vt:lpstr>Flowchart</vt:lpstr>
      <vt:lpstr>Device Design and Components</vt:lpstr>
      <vt:lpstr>Methodology</vt:lpstr>
      <vt:lpstr>Societal Impact &amp; Economic Advantage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Oluwafemi Daramola</cp:lastModifiedBy>
  <cp:revision>3</cp:revision>
  <dcterms:created xsi:type="dcterms:W3CDTF">2013-01-27T09:14:16Z</dcterms:created>
  <dcterms:modified xsi:type="dcterms:W3CDTF">2024-10-27T19:20:50Z</dcterms:modified>
  <cp:category/>
</cp:coreProperties>
</file>