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5" r:id="rId3"/>
    <p:sldId id="259" r:id="rId4"/>
    <p:sldId id="269" r:id="rId5"/>
    <p:sldId id="260" r:id="rId6"/>
    <p:sldId id="264" r:id="rId7"/>
    <p:sldId id="266" r:id="rId8"/>
    <p:sldId id="27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3" autoAdjust="0"/>
    <p:restoredTop sz="86419"/>
  </p:normalViewPr>
  <p:slideViewPr>
    <p:cSldViewPr snapToGrid="0" snapToObjects="1">
      <p:cViewPr varScale="1">
        <p:scale>
          <a:sx n="108" d="100"/>
          <a:sy n="108" d="100"/>
        </p:scale>
        <p:origin x="10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>
        <p:scale>
          <a:sx n="100" d="100"/>
          <a:sy n="100" d="100"/>
        </p:scale>
        <p:origin x="5388" y="6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E1F0C3D-4053-48D8-B06F-94B618498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E88D1F-235D-4698-B72E-197D5CCF7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3072-3EAD-4E44-9854-C96E3011F967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2021/5/5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97086-B791-42DA-8FBD-50AF4EF9C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11A8B9-2370-4590-B3A2-AFD5998F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4A40F-3EEF-42BF-BBE8-CE075F218188}" type="slidenum">
              <a:rPr kumimoji="1"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12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5BCD21-C3D9-BF4A-88B3-97AD34AAD1CD}" type="datetimeFigureOut">
              <a:rPr lang="ja-JP" altLang="en-US" smtClean="0"/>
              <a:pPr/>
              <a:t>2021/5/5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1D34137-EAE0-D040-827A-470C1008D7B7}" type="slidenum">
              <a:rPr lang="ja-JP" altLang="en-US" smtClean="0"/>
              <a:pPr/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034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メイリオ" panose="020B0604030504040204" pitchFamily="50" charset="-128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34137-EAE0-D040-827A-470C1008D7B7}" type="slidenum">
              <a:rPr lang="ja-JP" altLang="en-US" smtClean="0"/>
              <a:pPr/>
              <a:t>1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49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344177"/>
            <a:ext cx="10363200" cy="1470025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09995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85AD04-BA21-6B4E-9F6B-9E5607B3B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0500" y="4089400"/>
            <a:ext cx="3111500" cy="27686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78100-FCD0-4AB3-8571-E9F333F63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0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352373C1-99CD-F146-9A95-64CC47B0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67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360" y="1100889"/>
            <a:ext cx="11617291" cy="555455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53CA428E-F521-1846-A125-C846684B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7036"/>
            <a:ext cx="11617291" cy="8694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3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6">
            <a:extLst>
              <a:ext uri="{FF2B5EF4-FFF2-40B4-BE49-F238E27FC236}">
                <a16:creationId xmlns:a16="http://schemas.microsoft.com/office/drawing/2014/main" id="{3CB8FA5C-3343-A643-99F8-4DD4A393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1020"/>
            <a:ext cx="11617291" cy="64818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22EF4FB6-79FC-DB49-B27E-1E8A2BB0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B1F2930D-7CAE-154F-A2DF-329BC30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924" y="6492875"/>
            <a:ext cx="723076" cy="365125"/>
          </a:xfrm>
        </p:spPr>
        <p:txBody>
          <a:bodyPr/>
          <a:lstStyle>
            <a:lvl1pPr>
              <a:defRPr sz="2000"/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22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35360" y="120316"/>
            <a:ext cx="11617291" cy="9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617291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05CA-B2B8-0B46-A3D3-7CDE1DE4FAD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9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7" r:id="rId3"/>
    <p:sldLayoutId id="2147483686" r:id="rId4"/>
    <p:sldLayoutId id="2147483691" r:id="rId5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186EE58-7F93-4AE0-9396-289CF4D75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プログラミングの基礎</a:t>
            </a:r>
          </a:p>
        </p:txBody>
      </p:sp>
      <p:sp>
        <p:nvSpPr>
          <p:cNvPr id="10" name="字幕 9">
            <a:extLst>
              <a:ext uri="{FF2B5EF4-FFF2-40B4-BE49-F238E27FC236}">
                <a16:creationId xmlns:a16="http://schemas.microsoft.com/office/drawing/2014/main" id="{500C49B8-37B0-4D71-8AEB-C1EF82AA7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３章</a:t>
            </a:r>
            <a:r>
              <a:rPr lang="en-US" altLang="ja-JP" dirty="0"/>
              <a:t> </a:t>
            </a:r>
            <a:r>
              <a:rPr lang="ja-JP" altLang="en-US"/>
              <a:t>ロボットプログラミングをはじめよう</a:t>
            </a:r>
            <a:endParaRPr lang="en-US" altLang="ja-JP" dirty="0"/>
          </a:p>
          <a:p>
            <a:r>
              <a:rPr lang="en-US" altLang="ja-JP" dirty="0"/>
              <a:t>3.3 52</a:t>
            </a:r>
            <a:r>
              <a:rPr lang="ja-JP" altLang="en-US"/>
              <a:t>ページ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D0072E-BB38-4845-82B3-2568DA9FB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9688" y="6492875"/>
            <a:ext cx="722312" cy="365125"/>
          </a:xfrm>
        </p:spPr>
        <p:txBody>
          <a:bodyPr/>
          <a:lstStyle/>
          <a:p>
            <a:fld id="{13AB05CA-B2B8-0B46-A3D3-7CDE1DE4FAD6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39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5FDFE-7BA8-0C47-8C2E-5D4DE534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配列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FBA5E5-19D1-1F43-BBAD-9DC90F5C5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p.55</a:t>
            </a:r>
            <a:r>
              <a:rPr kumimoji="1" lang="ja-JP" altLang="en-US"/>
              <a:t>　</a:t>
            </a:r>
            <a:r>
              <a:rPr kumimoji="1" lang="en-US" altLang="ja-JP" dirty="0"/>
              <a:t>3.3.2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A1D6E4-288E-A34A-90B5-87BBB454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99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95926B-4DBC-46DE-B088-47BDA5E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BDE26-F1C5-471F-963F-82434DBB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EV3-SW</a:t>
            </a:r>
            <a:r>
              <a:rPr lang="ja-JP" altLang="en-US"/>
              <a:t>による記述</a:t>
            </a:r>
          </a:p>
        </p:txBody>
      </p:sp>
      <p:pic>
        <p:nvPicPr>
          <p:cNvPr id="6" name="図 5" descr="白いバックグラウンド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B270F264-02F6-7745-9D96-3DDD4868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" y="1927792"/>
            <a:ext cx="12192000" cy="26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5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1E73F-F6CF-3045-957B-D926E3BA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ブロックの説明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E2AB124-07A2-FA48-9389-2A5D6346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3129B7-1B2A-D344-B20B-3F1CBB8BC9DF}"/>
              </a:ext>
            </a:extLst>
          </p:cNvPr>
          <p:cNvSpPr txBox="1"/>
          <p:nvPr/>
        </p:nvSpPr>
        <p:spPr>
          <a:xfrm>
            <a:off x="213067" y="933383"/>
            <a:ext cx="118760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ブロック ① </a:t>
            </a:r>
            <a:r>
              <a:rPr lang="en-US" altLang="ja-JP" dirty="0"/>
              <a:t>: </a:t>
            </a:r>
            <a:r>
              <a:rPr lang="ja-JP" altLang="en-US"/>
              <a:t>変数ブロック</a:t>
            </a:r>
            <a:r>
              <a:rPr lang="en-US" altLang="ja-JP" dirty="0"/>
              <a:t>(</a:t>
            </a:r>
            <a:r>
              <a:rPr lang="ja-JP" altLang="en-US"/>
              <a:t>赤色のデータ操作ブロック中にあります</a:t>
            </a:r>
            <a:r>
              <a:rPr lang="en-US" altLang="ja-JP" dirty="0"/>
              <a:t>)</a:t>
            </a:r>
            <a:r>
              <a:rPr lang="ja-JP" altLang="en-US"/>
              <a:t>を使って，</a:t>
            </a:r>
            <a:r>
              <a:rPr lang="en-US" altLang="ja-JP" dirty="0"/>
              <a:t>speed </a:t>
            </a:r>
            <a:r>
              <a:rPr lang="ja-JP" altLang="en-US"/>
              <a:t>という名前の変数を作成し，書き込みモードの数値配列を選択してこの変数を配列として扱うことを明示し，その配列に </a:t>
            </a:r>
            <a:r>
              <a:rPr lang="en-US" altLang="ja-JP" dirty="0"/>
              <a:t>3 </a:t>
            </a:r>
            <a:r>
              <a:rPr lang="ja-JP" altLang="en-US"/>
              <a:t>つの数値 </a:t>
            </a:r>
            <a:r>
              <a:rPr lang="en-US" altLang="ja-JP" dirty="0"/>
              <a:t>20, −40, 60 </a:t>
            </a:r>
            <a:r>
              <a:rPr lang="ja-JP" altLang="en-US"/>
              <a:t>を代入しています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ja-JP" altLang="en-US"/>
              <a:t>ブロック ② </a:t>
            </a:r>
            <a:r>
              <a:rPr lang="en-US" altLang="ja-JP" dirty="0"/>
              <a:t>: </a:t>
            </a:r>
            <a:r>
              <a:rPr lang="ja-JP" altLang="en-US"/>
              <a:t>変数ブロックを使って，配列 </a:t>
            </a:r>
            <a:r>
              <a:rPr lang="en-US" altLang="ja-JP" dirty="0"/>
              <a:t>speed </a:t>
            </a:r>
            <a:r>
              <a:rPr lang="ja-JP" altLang="en-US"/>
              <a:t>から，読み込みモードの数値配列を選択して，値を ③ と ⑤ と ⑦ の配列操作ブロックの配列入力にデータワイヤーでつなぎます</a:t>
            </a:r>
            <a:r>
              <a:rPr lang="en-US" altLang="ja-JP" dirty="0"/>
              <a:t>.</a:t>
            </a:r>
          </a:p>
          <a:p>
            <a:r>
              <a:rPr lang="ja-JP" altLang="en-US"/>
              <a:t>ブロック ③ </a:t>
            </a:r>
            <a:r>
              <a:rPr lang="en-US" altLang="ja-JP" dirty="0"/>
              <a:t>: </a:t>
            </a:r>
            <a:r>
              <a:rPr lang="ja-JP" altLang="en-US"/>
              <a:t>配列操作ブロックを使って，インデックスで読み込みモードの数値を選択して，インデックス「</a:t>
            </a:r>
            <a:r>
              <a:rPr lang="en-US" altLang="ja-JP" dirty="0"/>
              <a:t>0</a:t>
            </a:r>
            <a:r>
              <a:rPr lang="ja-JP" altLang="en-US"/>
              <a:t>」</a:t>
            </a:r>
            <a:r>
              <a:rPr lang="en-US" altLang="ja-JP" dirty="0"/>
              <a:t>(</a:t>
            </a:r>
            <a:r>
              <a:rPr lang="ja-JP" altLang="en-US"/>
              <a:t>配列の </a:t>
            </a:r>
            <a:r>
              <a:rPr lang="en-US" altLang="ja-JP" dirty="0"/>
              <a:t>1 </a:t>
            </a:r>
            <a:r>
              <a:rPr lang="ja-JP" altLang="en-US"/>
              <a:t>つ目の値</a:t>
            </a:r>
            <a:r>
              <a:rPr lang="en-US" altLang="ja-JP" dirty="0"/>
              <a:t>)</a:t>
            </a:r>
            <a:r>
              <a:rPr lang="ja-JP" altLang="en-US"/>
              <a:t>を指定して，値を ④ のパワーにデータワイヤーでつなぎます</a:t>
            </a:r>
            <a:r>
              <a:rPr lang="en-US" altLang="ja-JP" dirty="0"/>
              <a:t>.</a:t>
            </a:r>
          </a:p>
          <a:p>
            <a:r>
              <a:rPr lang="ja-JP" altLang="en-US"/>
              <a:t>ブロック ④ </a:t>
            </a:r>
            <a:r>
              <a:rPr lang="en-US" altLang="ja-JP" dirty="0"/>
              <a:t>: </a:t>
            </a:r>
            <a:r>
              <a:rPr lang="ja-JP" altLang="en-US"/>
              <a:t>ステアリングブロックで，秒数モードに設定して，「ステアリング</a:t>
            </a:r>
            <a:r>
              <a:rPr lang="en-US" altLang="ja-JP" dirty="0"/>
              <a:t>:0</a:t>
            </a:r>
            <a:r>
              <a:rPr lang="ja-JP" altLang="en-US"/>
              <a:t>」「パワー</a:t>
            </a:r>
            <a:r>
              <a:rPr lang="en-US" altLang="ja-JP" dirty="0"/>
              <a:t>:</a:t>
            </a:r>
            <a:r>
              <a:rPr lang="ja-JP" altLang="en-US"/>
              <a:t>配列 </a:t>
            </a:r>
            <a:r>
              <a:rPr lang="en-US" altLang="ja-JP" dirty="0"/>
              <a:t>speed </a:t>
            </a:r>
            <a:r>
              <a:rPr lang="ja-JP" altLang="en-US"/>
              <a:t>から取り出した値」「時間</a:t>
            </a:r>
            <a:r>
              <a:rPr lang="en-US" altLang="ja-JP" dirty="0"/>
              <a:t>:1 </a:t>
            </a:r>
            <a:r>
              <a:rPr lang="ja-JP" altLang="en-US"/>
              <a:t>秒」「ブレーキ方法</a:t>
            </a:r>
            <a:r>
              <a:rPr lang="en-US" altLang="ja-JP" dirty="0"/>
              <a:t>:</a:t>
            </a:r>
            <a:r>
              <a:rPr lang="ja-JP" altLang="en-US"/>
              <a:t>真」にすると，パワー </a:t>
            </a:r>
            <a:r>
              <a:rPr lang="en-US" altLang="ja-JP" dirty="0"/>
              <a:t>20 </a:t>
            </a:r>
            <a:r>
              <a:rPr lang="ja-JP" altLang="en-US"/>
              <a:t>でロボットが </a:t>
            </a:r>
            <a:r>
              <a:rPr lang="en-US" altLang="ja-JP" dirty="0"/>
              <a:t>1 </a:t>
            </a:r>
            <a:r>
              <a:rPr lang="ja-JP" altLang="en-US"/>
              <a:t>秒間前進し，停止します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ja-JP" altLang="en-US"/>
              <a:t>ブロック ⑤ </a:t>
            </a:r>
            <a:r>
              <a:rPr lang="en-US" altLang="ja-JP" dirty="0"/>
              <a:t>: </a:t>
            </a:r>
            <a:r>
              <a:rPr lang="ja-JP" altLang="en-US"/>
              <a:t>配列操作ブロックを使って，インデックスで読み込みモードの数値を選択して，インデックス「</a:t>
            </a:r>
            <a:r>
              <a:rPr lang="en-US" altLang="ja-JP" dirty="0"/>
              <a:t>1</a:t>
            </a:r>
            <a:r>
              <a:rPr lang="ja-JP" altLang="en-US"/>
              <a:t>」</a:t>
            </a:r>
            <a:r>
              <a:rPr lang="en-US" altLang="ja-JP" dirty="0"/>
              <a:t>(</a:t>
            </a:r>
            <a:r>
              <a:rPr lang="ja-JP" altLang="en-US"/>
              <a:t>配列の </a:t>
            </a:r>
            <a:r>
              <a:rPr lang="en-US" altLang="ja-JP" dirty="0"/>
              <a:t>2 </a:t>
            </a:r>
            <a:r>
              <a:rPr lang="ja-JP" altLang="en-US"/>
              <a:t>つ目の値</a:t>
            </a:r>
            <a:r>
              <a:rPr lang="en-US" altLang="ja-JP" dirty="0"/>
              <a:t>)</a:t>
            </a:r>
            <a:r>
              <a:rPr lang="ja-JP" altLang="en-US"/>
              <a:t>を指定して，値を ⑥ のパワーにデータワイヤー でつなぎます</a:t>
            </a:r>
            <a:r>
              <a:rPr lang="en-US" altLang="ja-JP" dirty="0"/>
              <a:t>.</a:t>
            </a:r>
          </a:p>
          <a:p>
            <a:r>
              <a:rPr lang="ja-JP" altLang="en-US"/>
              <a:t>ブロック ⑥ </a:t>
            </a:r>
            <a:r>
              <a:rPr lang="en-US" altLang="ja-JP" dirty="0"/>
              <a:t>: ⑤ </a:t>
            </a:r>
            <a:r>
              <a:rPr lang="ja-JP" altLang="en-US"/>
              <a:t>と同じように，ステアリングブロックを設定すると，パワー −</a:t>
            </a:r>
            <a:r>
              <a:rPr lang="en-US" altLang="ja-JP" dirty="0"/>
              <a:t>40 </a:t>
            </a:r>
            <a:r>
              <a:rPr lang="ja-JP" altLang="en-US"/>
              <a:t>となって，反対方向に倍の速さで </a:t>
            </a:r>
            <a:r>
              <a:rPr lang="en-US" altLang="ja-JP" dirty="0"/>
              <a:t>1 </a:t>
            </a:r>
            <a:r>
              <a:rPr lang="ja-JP" altLang="en-US"/>
              <a:t>秒間動作し，停止します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ja-JP" altLang="en-US"/>
              <a:t>ブロック ⑦ </a:t>
            </a:r>
            <a:r>
              <a:rPr lang="en-US" altLang="ja-JP" dirty="0"/>
              <a:t>: </a:t>
            </a:r>
            <a:r>
              <a:rPr lang="ja-JP" altLang="en-US"/>
              <a:t>配列操作ブロックを使って，インデックスで読み込みモードの数値を選択して，インデックス「</a:t>
            </a:r>
            <a:r>
              <a:rPr lang="en-US" altLang="ja-JP" dirty="0"/>
              <a:t>2</a:t>
            </a:r>
            <a:r>
              <a:rPr lang="ja-JP" altLang="en-US"/>
              <a:t>」</a:t>
            </a:r>
            <a:r>
              <a:rPr lang="en-US" altLang="ja-JP" dirty="0"/>
              <a:t>(</a:t>
            </a:r>
            <a:r>
              <a:rPr lang="ja-JP" altLang="en-US"/>
              <a:t>配列の </a:t>
            </a:r>
            <a:r>
              <a:rPr lang="en-US" altLang="ja-JP" dirty="0"/>
              <a:t>3 </a:t>
            </a:r>
            <a:r>
              <a:rPr lang="ja-JP" altLang="en-US"/>
              <a:t>つ目の値</a:t>
            </a:r>
            <a:r>
              <a:rPr lang="en-US" altLang="ja-JP" dirty="0"/>
              <a:t>)</a:t>
            </a:r>
            <a:r>
              <a:rPr lang="ja-JP" altLang="en-US"/>
              <a:t>を指定して，値を ⑦ のパワーにデータワイヤーでつなぎます</a:t>
            </a:r>
            <a:r>
              <a:rPr lang="en-US" altLang="ja-JP" dirty="0"/>
              <a:t>.</a:t>
            </a:r>
          </a:p>
          <a:p>
            <a:r>
              <a:rPr lang="ja-JP" altLang="en-US"/>
              <a:t>ブロック ⑦ </a:t>
            </a:r>
            <a:r>
              <a:rPr lang="en-US" altLang="ja-JP" dirty="0"/>
              <a:t>: ⑤ </a:t>
            </a:r>
            <a:r>
              <a:rPr lang="ja-JP" altLang="en-US"/>
              <a:t>と同じように，ステアリングブロックを設定すると，パワー </a:t>
            </a:r>
            <a:r>
              <a:rPr lang="en-US" altLang="ja-JP" dirty="0"/>
              <a:t>60 </a:t>
            </a:r>
            <a:r>
              <a:rPr lang="ja-JP" altLang="en-US"/>
              <a:t>となって，前向きに </a:t>
            </a:r>
            <a:r>
              <a:rPr lang="en-US" altLang="ja-JP" dirty="0"/>
              <a:t>1.5 </a:t>
            </a:r>
            <a:r>
              <a:rPr lang="ja-JP" altLang="en-US"/>
              <a:t>倍の速さで </a:t>
            </a:r>
            <a:r>
              <a:rPr lang="en-US" altLang="ja-JP" dirty="0"/>
              <a:t>1 </a:t>
            </a:r>
            <a:r>
              <a:rPr lang="ja-JP" altLang="en-US"/>
              <a:t>秒間動作し，停止します</a:t>
            </a:r>
            <a:r>
              <a:rPr lang="en-US" altLang="ja-JP" dirty="0"/>
              <a:t>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72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95926B-4DBC-46DE-B088-47BDA5E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BDE26-F1C5-471F-963F-82434DBB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EV3 Classroom</a:t>
            </a:r>
            <a:r>
              <a:rPr lang="ja-JP" altLang="en-US"/>
              <a:t>による記述（</a:t>
            </a:r>
            <a:r>
              <a:rPr lang="en-US" altLang="ja-JP" dirty="0"/>
              <a:t>1</a:t>
            </a:r>
            <a:r>
              <a:rPr lang="ja-JP" altLang="en-US"/>
              <a:t>）リストの設定</a:t>
            </a:r>
          </a:p>
        </p:txBody>
      </p:sp>
      <p:pic>
        <p:nvPicPr>
          <p:cNvPr id="9" name="図 8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78F796B4-CC22-DB4C-B6AE-25CD69D1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73" y="821803"/>
            <a:ext cx="2779379" cy="603619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7023A1-5499-9F44-A0EB-16F5D9626B4D}"/>
              </a:ext>
            </a:extLst>
          </p:cNvPr>
          <p:cNvSpPr txBox="1"/>
          <p:nvPr/>
        </p:nvSpPr>
        <p:spPr>
          <a:xfrm>
            <a:off x="161740" y="1691278"/>
            <a:ext cx="337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配列は「リスト」を使って表現する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CCEE00-A331-6446-AD77-E682ED90E747}"/>
              </a:ext>
            </a:extLst>
          </p:cNvPr>
          <p:cNvSpPr txBox="1"/>
          <p:nvPr/>
        </p:nvSpPr>
        <p:spPr>
          <a:xfrm>
            <a:off x="636607" y="3663535"/>
            <a:ext cx="2262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変数①</a:t>
            </a:r>
            <a:endParaRPr kumimoji="1" lang="en-US" altLang="ja-JP" dirty="0"/>
          </a:p>
          <a:p>
            <a:pPr algn="ctr"/>
            <a:r>
              <a:rPr lang="ja-JP" altLang="en-US"/>
              <a:t>↓</a:t>
            </a:r>
            <a:endParaRPr lang="en-US" altLang="ja-JP" dirty="0"/>
          </a:p>
          <a:p>
            <a:pPr algn="ctr"/>
            <a:r>
              <a:rPr lang="ja-JP" altLang="en-US"/>
              <a:t>リストを作る②</a:t>
            </a:r>
            <a:endParaRPr lang="en-US" altLang="ja-JP" dirty="0"/>
          </a:p>
          <a:p>
            <a:pPr algn="ctr"/>
            <a:r>
              <a:rPr lang="ja-JP" altLang="en-US"/>
              <a:t>↓</a:t>
            </a:r>
            <a:endParaRPr lang="en-US" altLang="ja-JP" dirty="0"/>
          </a:p>
          <a:p>
            <a:pPr algn="ctr"/>
            <a:r>
              <a:rPr lang="ja-JP" altLang="en-US"/>
              <a:t>リスト名（配列名）</a:t>
            </a:r>
            <a:br>
              <a:rPr lang="en-US" altLang="ja-JP" dirty="0"/>
            </a:br>
            <a:r>
              <a:rPr lang="ja-JP" altLang="en-US"/>
              <a:t>を入力③</a:t>
            </a:r>
            <a:endParaRPr lang="en-US" altLang="ja-JP" dirty="0"/>
          </a:p>
          <a:p>
            <a:pPr algn="ctr"/>
            <a:r>
              <a:rPr lang="ja-JP" altLang="en-US"/>
              <a:t>↓</a:t>
            </a:r>
            <a:endParaRPr lang="en-US" altLang="ja-JP" dirty="0"/>
          </a:p>
          <a:p>
            <a:pPr algn="ctr"/>
            <a:r>
              <a:rPr lang="ja-JP" altLang="en-US"/>
              <a:t>リストにデータ</a:t>
            </a:r>
            <a:br>
              <a:rPr lang="en-US" altLang="ja-JP" dirty="0"/>
            </a:br>
            <a:r>
              <a:rPr lang="ja-JP" altLang="en-US"/>
              <a:t>を追加する</a:t>
            </a:r>
            <a:endParaRPr lang="en-US" altLang="ja-JP" dirty="0"/>
          </a:p>
        </p:txBody>
      </p:sp>
      <p:pic>
        <p:nvPicPr>
          <p:cNvPr id="14" name="図 13" descr="グラフ, 箱ひげ図&#10;&#10;自動的に生成された説明">
            <a:extLst>
              <a:ext uri="{FF2B5EF4-FFF2-40B4-BE49-F238E27FC236}">
                <a16:creationId xmlns:a16="http://schemas.microsoft.com/office/drawing/2014/main" id="{FDF0C704-A08C-5346-83EB-466F7E1F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127" y="1691278"/>
            <a:ext cx="2118472" cy="123974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3300957-1BEB-9C4F-B204-091E884348EE}"/>
              </a:ext>
            </a:extLst>
          </p:cNvPr>
          <p:cNvSpPr txBox="1"/>
          <p:nvPr/>
        </p:nvSpPr>
        <p:spPr>
          <a:xfrm>
            <a:off x="4438794" y="57871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①</a:t>
            </a:r>
            <a:endParaRPr kumimoji="1" lang="ja-JP" altLang="en-US" sz="240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C688250-DDF0-1D4C-8B1B-D1DAAAF2BFD3}"/>
              </a:ext>
            </a:extLst>
          </p:cNvPr>
          <p:cNvCxnSpPr>
            <a:cxnSpLocks/>
          </p:cNvCxnSpPr>
          <p:nvPr/>
        </p:nvCxnSpPr>
        <p:spPr>
          <a:xfrm flipH="1" flipV="1">
            <a:off x="3935392" y="5903091"/>
            <a:ext cx="625033" cy="114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AFAAEA1-090C-8847-BE6D-16D883DB8B36}"/>
              </a:ext>
            </a:extLst>
          </p:cNvPr>
          <p:cNvSpPr txBox="1"/>
          <p:nvPr/>
        </p:nvSpPr>
        <p:spPr>
          <a:xfrm>
            <a:off x="5603557" y="13813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②</a:t>
            </a:r>
            <a:endParaRPr kumimoji="1" lang="ja-JP" altLang="en-US" sz="24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B8417F-DC6B-4343-9FCD-309B01A114E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931237" y="1612187"/>
            <a:ext cx="672320" cy="230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B89EC7-BC41-F845-9C92-F02CB397B049}"/>
              </a:ext>
            </a:extLst>
          </p:cNvPr>
          <p:cNvSpPr txBox="1"/>
          <p:nvPr/>
        </p:nvSpPr>
        <p:spPr>
          <a:xfrm>
            <a:off x="8884780" y="2716851"/>
            <a:ext cx="49244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③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517A21-32D0-9745-B6B4-6C22394488E9}"/>
              </a:ext>
            </a:extLst>
          </p:cNvPr>
          <p:cNvSpPr txBox="1"/>
          <p:nvPr/>
        </p:nvSpPr>
        <p:spPr>
          <a:xfrm>
            <a:off x="9282899" y="2616633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出てきたウィンドウで</a:t>
            </a:r>
            <a:endParaRPr kumimoji="1" lang="en-US" altLang="ja-JP" sz="1600" dirty="0"/>
          </a:p>
          <a:p>
            <a:r>
              <a:rPr kumimoji="1" lang="ja-JP" altLang="en-US" sz="1600"/>
              <a:t>作りたいリスト名を入力</a:t>
            </a:r>
            <a:endParaRPr kumimoji="1" lang="ja-JP" altLang="en-US" sz="24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AFEF565-77B1-FB49-80D4-E5918A712212}"/>
              </a:ext>
            </a:extLst>
          </p:cNvPr>
          <p:cNvSpPr/>
          <p:nvPr/>
        </p:nvSpPr>
        <p:spPr>
          <a:xfrm>
            <a:off x="4085863" y="1995614"/>
            <a:ext cx="2235064" cy="23796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2BBD649-7528-6143-933D-6967C3D875F3}"/>
              </a:ext>
            </a:extLst>
          </p:cNvPr>
          <p:cNvSpPr txBox="1"/>
          <p:nvPr/>
        </p:nvSpPr>
        <p:spPr>
          <a:xfrm>
            <a:off x="6093378" y="4106131"/>
            <a:ext cx="49244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6BAB2D-DE46-C54B-872C-FFA1DACFD785}"/>
              </a:ext>
            </a:extLst>
          </p:cNvPr>
          <p:cNvSpPr txBox="1"/>
          <p:nvPr/>
        </p:nvSpPr>
        <p:spPr>
          <a:xfrm>
            <a:off x="6502348" y="3887671"/>
            <a:ext cx="3001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作成したリストを操作するコマンドが出てくる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最初は「リストに値を追加する」</a:t>
            </a:r>
            <a:r>
              <a:rPr kumimoji="1" lang="ja-JP" altLang="en-US" sz="1600"/>
              <a:t>ことから始める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3432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95926B-4DBC-46DE-B088-47BDA5E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BDE26-F1C5-471F-963F-82434DBB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EV3 Classroom</a:t>
            </a:r>
            <a:r>
              <a:rPr lang="ja-JP" altLang="en-US"/>
              <a:t>による記述（</a:t>
            </a:r>
            <a:r>
              <a:rPr lang="en-US" altLang="ja-JP" dirty="0"/>
              <a:t>2</a:t>
            </a:r>
            <a:r>
              <a:rPr lang="ja-JP" altLang="en-US"/>
              <a:t>）コード</a:t>
            </a:r>
          </a:p>
        </p:txBody>
      </p:sp>
      <p:pic>
        <p:nvPicPr>
          <p:cNvPr id="7" name="図 6" descr="電卓の写真のスマホ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45660B0B-68FA-0E4E-8864-A1FEA77D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210" y="1100726"/>
            <a:ext cx="7662441" cy="5473172"/>
          </a:xfrm>
          <a:prstGeom prst="rect">
            <a:avLst/>
          </a:prstGeom>
        </p:spPr>
      </p:pic>
      <p:pic>
        <p:nvPicPr>
          <p:cNvPr id="3" name="図 2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039348B0-7FB7-E749-8A6F-FFC54CA1A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65" b="41097"/>
          <a:stretch/>
        </p:blipFill>
        <p:spPr>
          <a:xfrm>
            <a:off x="100451" y="859418"/>
            <a:ext cx="3735825" cy="3272743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0B55540-4FBD-B74A-AE13-BD35AA0699A8}"/>
              </a:ext>
            </a:extLst>
          </p:cNvPr>
          <p:cNvCxnSpPr>
            <a:cxnSpLocks/>
          </p:cNvCxnSpPr>
          <p:nvPr/>
        </p:nvCxnSpPr>
        <p:spPr>
          <a:xfrm>
            <a:off x="3487176" y="1728893"/>
            <a:ext cx="980652" cy="551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56B989C-91E7-2141-AD79-1CDC7E2AADFF}"/>
              </a:ext>
            </a:extLst>
          </p:cNvPr>
          <p:cNvCxnSpPr>
            <a:cxnSpLocks/>
          </p:cNvCxnSpPr>
          <p:nvPr/>
        </p:nvCxnSpPr>
        <p:spPr>
          <a:xfrm>
            <a:off x="2506524" y="3600075"/>
            <a:ext cx="3396565" cy="809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1371F9-485B-3A41-B4E4-B1501D963000}"/>
              </a:ext>
            </a:extLst>
          </p:cNvPr>
          <p:cNvSpPr txBox="1"/>
          <p:nvPr/>
        </p:nvSpPr>
        <p:spPr>
          <a:xfrm>
            <a:off x="927916" y="4132161"/>
            <a:ext cx="339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定数や文字を指定するところに「リストの何番目（の要素）」の値を入れることができる．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F048FA-D7F5-604E-891A-37DAA4A7A38A}"/>
              </a:ext>
            </a:extLst>
          </p:cNvPr>
          <p:cNvSpPr txBox="1"/>
          <p:nvPr/>
        </p:nvSpPr>
        <p:spPr>
          <a:xfrm>
            <a:off x="8277101" y="1662640"/>
            <a:ext cx="3814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speed</a:t>
            </a:r>
            <a:r>
              <a:rPr kumimoji="1" lang="ja-JP" altLang="en-US">
                <a:latin typeface="+mn-ea"/>
              </a:rPr>
              <a:t>というリストに値を追加する．</a:t>
            </a:r>
            <a:r>
              <a:rPr lang="ja-JP" altLang="en-US">
                <a:latin typeface="+mn-ea"/>
              </a:rPr>
              <a:t>追加した順番に値が入る．</a:t>
            </a:r>
            <a:endParaRPr lang="en-US" altLang="ja-JP" dirty="0">
              <a:latin typeface="+mn-ea"/>
            </a:endParaRPr>
          </a:p>
          <a:p>
            <a:r>
              <a:rPr kumimoji="1" lang="ja-JP" altLang="en-US">
                <a:latin typeface="+mn-ea"/>
              </a:rPr>
              <a:t>「</a:t>
            </a:r>
            <a:r>
              <a:rPr kumimoji="1" lang="en-US" altLang="ja-JP" dirty="0">
                <a:latin typeface="+mn-ea"/>
              </a:rPr>
              <a:t>speed</a:t>
            </a:r>
            <a:r>
              <a:rPr kumimoji="1" lang="ja-JP" altLang="en-US">
                <a:latin typeface="+mn-ea"/>
              </a:rPr>
              <a:t>の</a:t>
            </a:r>
            <a:r>
              <a:rPr kumimoji="1" lang="en-US" altLang="ja-JP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ja-JP" altLang="en-US">
                <a:solidFill>
                  <a:srgbClr val="FF0000"/>
                </a:solidFill>
                <a:latin typeface="+mn-ea"/>
              </a:rPr>
              <a:t>番め</a:t>
            </a:r>
            <a:r>
              <a:rPr kumimoji="1" lang="ja-JP" altLang="en-US">
                <a:latin typeface="+mn-ea"/>
              </a:rPr>
              <a:t>」に</a:t>
            </a:r>
            <a:r>
              <a:rPr kumimoji="1" lang="en-US" altLang="ja-JP" dirty="0">
                <a:solidFill>
                  <a:srgbClr val="FF0000"/>
                </a:solidFill>
                <a:latin typeface="+mn-ea"/>
              </a:rPr>
              <a:t>20</a:t>
            </a:r>
          </a:p>
          <a:p>
            <a:r>
              <a:rPr lang="ja-JP" altLang="en-US">
                <a:latin typeface="+mn-ea"/>
              </a:rPr>
              <a:t>「</a:t>
            </a:r>
            <a:r>
              <a:rPr lang="en-US" altLang="ja-JP" dirty="0">
                <a:latin typeface="+mn-ea"/>
              </a:rPr>
              <a:t>speed</a:t>
            </a:r>
            <a:r>
              <a:rPr lang="ja-JP" altLang="en-US">
                <a:latin typeface="+mn-ea"/>
              </a:rPr>
              <a:t>の</a:t>
            </a:r>
            <a:r>
              <a:rPr lang="en-US" altLang="ja-JP" dirty="0">
                <a:solidFill>
                  <a:srgbClr val="0432FF"/>
                </a:solidFill>
                <a:latin typeface="+mn-ea"/>
              </a:rPr>
              <a:t>2</a:t>
            </a:r>
            <a:r>
              <a:rPr lang="ja-JP" altLang="en-US">
                <a:solidFill>
                  <a:srgbClr val="0432FF"/>
                </a:solidFill>
                <a:latin typeface="+mn-ea"/>
              </a:rPr>
              <a:t>番め</a:t>
            </a:r>
            <a:r>
              <a:rPr lang="ja-JP" altLang="en-US">
                <a:latin typeface="+mn-ea"/>
              </a:rPr>
              <a:t>」に</a:t>
            </a:r>
            <a:r>
              <a:rPr lang="en-US" altLang="ja-JP" dirty="0">
                <a:solidFill>
                  <a:srgbClr val="0432FF"/>
                </a:solidFill>
                <a:latin typeface="+mn-ea"/>
              </a:rPr>
              <a:t>-40</a:t>
            </a:r>
          </a:p>
          <a:p>
            <a:r>
              <a:rPr lang="ja-JP" altLang="en-US">
                <a:latin typeface="+mn-ea"/>
              </a:rPr>
              <a:t>「</a:t>
            </a:r>
            <a:r>
              <a:rPr lang="en-US" altLang="ja-JP" dirty="0">
                <a:latin typeface="+mn-ea"/>
              </a:rPr>
              <a:t>speed</a:t>
            </a:r>
            <a:r>
              <a:rPr lang="ja-JP" altLang="en-US">
                <a:latin typeface="+mn-ea"/>
              </a:rPr>
              <a:t>の</a:t>
            </a:r>
            <a:r>
              <a:rPr lang="en-US" altLang="ja-JP" dirty="0">
                <a:solidFill>
                  <a:srgbClr val="00B050"/>
                </a:solidFill>
                <a:latin typeface="+mn-ea"/>
              </a:rPr>
              <a:t>3</a:t>
            </a:r>
            <a:r>
              <a:rPr lang="ja-JP" altLang="en-US">
                <a:solidFill>
                  <a:srgbClr val="00B050"/>
                </a:solidFill>
                <a:latin typeface="+mn-ea"/>
              </a:rPr>
              <a:t>番め</a:t>
            </a:r>
            <a:r>
              <a:rPr lang="ja-JP" altLang="en-US">
                <a:latin typeface="+mn-ea"/>
              </a:rPr>
              <a:t>」に</a:t>
            </a:r>
            <a:r>
              <a:rPr lang="en-US" altLang="ja-JP" dirty="0">
                <a:solidFill>
                  <a:srgbClr val="00B050"/>
                </a:solidFill>
                <a:latin typeface="+mn-ea"/>
              </a:rPr>
              <a:t>60</a:t>
            </a:r>
          </a:p>
          <a:p>
            <a:r>
              <a:rPr lang="ja-JP" altLang="en-US">
                <a:latin typeface="+mn-ea"/>
              </a:rPr>
              <a:t>が入ることになる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36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95926B-4DBC-46DE-B088-47BDA5E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7" name="図 6" descr="電卓の写真のスマホ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45660B0B-68FA-0E4E-8864-A1FEA77D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81" y="861507"/>
            <a:ext cx="6225468" cy="444676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37AEDD-4629-C246-9DA4-D544586210FD}"/>
              </a:ext>
            </a:extLst>
          </p:cNvPr>
          <p:cNvSpPr txBox="1"/>
          <p:nvPr/>
        </p:nvSpPr>
        <p:spPr>
          <a:xfrm>
            <a:off x="7172697" y="1657711"/>
            <a:ext cx="4857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+mn-ea"/>
              </a:rPr>
              <a:t>ブロック①</a:t>
            </a:r>
            <a:r>
              <a:rPr lang="en-US" altLang="ja-JP" dirty="0">
                <a:latin typeface="+mn-ea"/>
              </a:rPr>
              <a:t>-③</a:t>
            </a:r>
            <a:r>
              <a:rPr lang="ja-JP" altLang="en-US">
                <a:latin typeface="+mn-ea"/>
              </a:rPr>
              <a:t>：リスト</a:t>
            </a:r>
            <a:r>
              <a:rPr lang="en-US" altLang="ja-JP" dirty="0">
                <a:latin typeface="+mn-ea"/>
              </a:rPr>
              <a:t>speed</a:t>
            </a:r>
            <a:r>
              <a:rPr lang="ja-JP" altLang="en-US">
                <a:latin typeface="+mn-ea"/>
              </a:rPr>
              <a:t>に，速度として用いる値を設定します．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endParaRPr lang="ja-JP" altLang="en-US">
              <a:latin typeface="+mn-ea"/>
            </a:endParaRPr>
          </a:p>
          <a:p>
            <a:r>
              <a:rPr lang="ja-JP" altLang="en-US">
                <a:latin typeface="+mn-ea"/>
              </a:rPr>
              <a:t>ブロック④：移動ブロックの「移動に使うモーターを設定」ブロックで，「ポート</a:t>
            </a:r>
            <a:r>
              <a:rPr lang="en-US" altLang="ja-JP" dirty="0">
                <a:latin typeface="+mn-ea"/>
              </a:rPr>
              <a:t>:B</a:t>
            </a:r>
            <a:r>
              <a:rPr lang="ja-JP" altLang="en-US">
                <a:latin typeface="+mn-ea"/>
              </a:rPr>
              <a:t>」「ポート：</a:t>
            </a:r>
            <a:r>
              <a:rPr lang="en-US" altLang="ja-JP" dirty="0">
                <a:latin typeface="+mn-ea"/>
              </a:rPr>
              <a:t>C</a:t>
            </a:r>
            <a:r>
              <a:rPr lang="ja-JP" altLang="en-US">
                <a:latin typeface="+mn-ea"/>
              </a:rPr>
              <a:t>」を設定しています．</a:t>
            </a:r>
            <a:endParaRPr lang="en-US" altLang="ja-JP" dirty="0">
              <a:latin typeface="+mn-ea"/>
            </a:endParaRPr>
          </a:p>
          <a:p>
            <a:endParaRPr lang="ja-JP" altLang="en-US">
              <a:latin typeface="+mn-ea"/>
            </a:endParaRPr>
          </a:p>
          <a:p>
            <a:r>
              <a:rPr lang="ja-JP" altLang="en-US">
                <a:latin typeface="+mn-ea"/>
              </a:rPr>
              <a:t>ブロック⑤</a:t>
            </a:r>
            <a:r>
              <a:rPr lang="en-US" altLang="ja-JP" dirty="0">
                <a:latin typeface="+mn-ea"/>
              </a:rPr>
              <a:t>-⑦</a:t>
            </a:r>
            <a:r>
              <a:rPr lang="ja-JP" altLang="en-US">
                <a:latin typeface="+mn-ea"/>
              </a:rPr>
              <a:t>：移動ブロックの「ステアリングで指定した間，スピードで移動する」ブロックで，「スピード：</a:t>
            </a:r>
            <a:r>
              <a:rPr lang="ja-JP" altLang="en-US">
                <a:solidFill>
                  <a:srgbClr val="FF0000"/>
                </a:solidFill>
                <a:latin typeface="+mn-ea"/>
              </a:rPr>
              <a:t>リストの指定の場所に入っている値</a:t>
            </a:r>
            <a:r>
              <a:rPr lang="ja-JP" altLang="en-US">
                <a:latin typeface="+mn-ea"/>
              </a:rPr>
              <a:t>」「ステアリング：直進</a:t>
            </a:r>
            <a:r>
              <a:rPr lang="en-US" altLang="ja-JP" dirty="0">
                <a:latin typeface="+mn-ea"/>
              </a:rPr>
              <a:t>0</a:t>
            </a:r>
            <a:r>
              <a:rPr lang="ja-JP" altLang="en-US">
                <a:latin typeface="+mn-ea"/>
              </a:rPr>
              <a:t>」「時間：</a:t>
            </a:r>
            <a:r>
              <a:rPr lang="en-US" altLang="ja-JP" dirty="0">
                <a:latin typeface="+mn-ea"/>
              </a:rPr>
              <a:t>1</a:t>
            </a:r>
            <a:r>
              <a:rPr lang="ja-JP" altLang="en-US">
                <a:latin typeface="+mn-ea"/>
              </a:rPr>
              <a:t>秒」を設定しています．</a:t>
            </a:r>
            <a:endParaRPr kumimoji="1" lang="ja-JP" altLang="en-US"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271809-3CA5-724E-9781-9975B28F5799}"/>
              </a:ext>
            </a:extLst>
          </p:cNvPr>
          <p:cNvSpPr txBox="1"/>
          <p:nvPr/>
        </p:nvSpPr>
        <p:spPr>
          <a:xfrm>
            <a:off x="162296" y="1573480"/>
            <a:ext cx="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C26B96-825C-D345-A0F2-EB92EE8B0C4F}"/>
              </a:ext>
            </a:extLst>
          </p:cNvPr>
          <p:cNvSpPr txBox="1"/>
          <p:nvPr/>
        </p:nvSpPr>
        <p:spPr>
          <a:xfrm>
            <a:off x="149501" y="2047357"/>
            <a:ext cx="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②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851EDB-2DA1-4F43-B980-F2131A04D382}"/>
              </a:ext>
            </a:extLst>
          </p:cNvPr>
          <p:cNvSpPr txBox="1"/>
          <p:nvPr/>
        </p:nvSpPr>
        <p:spPr>
          <a:xfrm>
            <a:off x="162295" y="2521234"/>
            <a:ext cx="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③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065665-21E6-7843-89D8-EB9C57907E35}"/>
              </a:ext>
            </a:extLst>
          </p:cNvPr>
          <p:cNvSpPr txBox="1"/>
          <p:nvPr/>
        </p:nvSpPr>
        <p:spPr>
          <a:xfrm>
            <a:off x="162294" y="2995111"/>
            <a:ext cx="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④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FE2896-5639-F241-8FE0-DB843C9ED7F5}"/>
              </a:ext>
            </a:extLst>
          </p:cNvPr>
          <p:cNvSpPr txBox="1"/>
          <p:nvPr/>
        </p:nvSpPr>
        <p:spPr>
          <a:xfrm>
            <a:off x="162293" y="3468988"/>
            <a:ext cx="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⑤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40280C-D87B-F84C-8891-91ACD4297E95}"/>
              </a:ext>
            </a:extLst>
          </p:cNvPr>
          <p:cNvSpPr txBox="1"/>
          <p:nvPr/>
        </p:nvSpPr>
        <p:spPr>
          <a:xfrm>
            <a:off x="162294" y="3942865"/>
            <a:ext cx="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⑥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C0DDD7B-83DF-BD43-B03D-669B9600FEBA}"/>
              </a:ext>
            </a:extLst>
          </p:cNvPr>
          <p:cNvSpPr txBox="1"/>
          <p:nvPr/>
        </p:nvSpPr>
        <p:spPr>
          <a:xfrm>
            <a:off x="149501" y="4416741"/>
            <a:ext cx="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1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9F1931-2145-4BD3-AB39-762259B3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80" y="1436914"/>
            <a:ext cx="5816059" cy="5334050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/bin/env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pybricks-micropython</a:t>
            </a: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from pybricks.ev3devices import Motor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pybricks.parameters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Port, Stop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pybricks.robotics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DriveBase</a:t>
            </a: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left_motor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Motor(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Port.B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right_motor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Motor(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Port.C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wheel_diameter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56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axle_track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=123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robot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DriveBase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left_motor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right_motor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wheel_diameter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axle_track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00"/>
              </a:lnSpc>
              <a:buNone/>
            </a:pP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speed = [100, -200, 300]</a:t>
            </a:r>
          </a:p>
          <a:p>
            <a:pPr marL="0" indent="0">
              <a:lnSpc>
                <a:spcPts val="1400"/>
              </a:lnSpc>
              <a:buNone/>
            </a:pP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robot.drive_time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(speed[0], 0, 1000)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robot.drive_time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(speed[1], 0, 1000)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95926B-4DBC-46DE-B088-47BDA5E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5CA-B2B8-0B46-A3D3-7CDE1DE4FAD6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BDE26-F1C5-471F-963F-82434DBB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microPython</a:t>
            </a:r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F52567-ABE9-284F-B0A2-56343699C516}"/>
              </a:ext>
            </a:extLst>
          </p:cNvPr>
          <p:cNvSpPr txBox="1"/>
          <p:nvPr/>
        </p:nvSpPr>
        <p:spPr>
          <a:xfrm>
            <a:off x="180980" y="975249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V1</a:t>
            </a:r>
            <a:endParaRPr kumimoji="1" lang="ja-JP" altLang="en-US" sz="2400"/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D60A796C-C487-A146-9731-CE281B939696}"/>
              </a:ext>
            </a:extLst>
          </p:cNvPr>
          <p:cNvSpPr txBox="1">
            <a:spLocks/>
          </p:cNvSpPr>
          <p:nvPr/>
        </p:nvSpPr>
        <p:spPr>
          <a:xfrm>
            <a:off x="6194963" y="1436914"/>
            <a:ext cx="5816059" cy="5334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/bin/env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pybricks-micropython</a:t>
            </a: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from pybricks.ev3devices import Motor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pybricks.parameters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Port, Stop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pybricks.robotics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DriveBase</a:t>
            </a: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pybricks.tools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wait</a:t>
            </a:r>
          </a:p>
          <a:p>
            <a:pPr marL="0" indent="0">
              <a:lnSpc>
                <a:spcPts val="1400"/>
              </a:lnSpc>
              <a:buNone/>
            </a:pP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left_motor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Motor(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Port.B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right_motor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Motor(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Port.C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wheel_diameter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56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axle_track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=123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robot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DriveBase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left_motor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right_motor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wheel_diameter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axle_track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00"/>
              </a:lnSpc>
              <a:buNone/>
            </a:pP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speed = [100, -200, 300]</a:t>
            </a:r>
          </a:p>
          <a:p>
            <a:pPr marL="0" indent="0">
              <a:lnSpc>
                <a:spcPts val="1400"/>
              </a:lnSpc>
              <a:buNone/>
            </a:pPr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robot.drive</a:t>
            </a:r>
            <a:r>
              <a:rPr lang="en-US" altLang="ja-JP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(speed[0], 0)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wait(1000)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robot.drive</a:t>
            </a:r>
            <a:r>
              <a:rPr lang="en-US" altLang="ja-JP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(speed[1], 0)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wait(1000)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robot.drive</a:t>
            </a:r>
            <a:r>
              <a:rPr lang="en-US" altLang="ja-JP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(speed[2], 0)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wait(1000)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6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robot.stop</a:t>
            </a:r>
            <a:r>
              <a:rPr lang="en-US" altLang="ja-JP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684CD6-0F0E-EB4A-9528-3934470AE211}"/>
              </a:ext>
            </a:extLst>
          </p:cNvPr>
          <p:cNvSpPr txBox="1"/>
          <p:nvPr/>
        </p:nvSpPr>
        <p:spPr>
          <a:xfrm>
            <a:off x="6134794" y="956511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V2</a:t>
            </a:r>
            <a:r>
              <a:rPr lang="ja-JP" altLang="en-US" sz="2400">
                <a:solidFill>
                  <a:srgbClr val="0432FF"/>
                </a:solidFill>
              </a:rPr>
              <a:t>（変更箇所は青字）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FDFC19-6DFA-7244-92C4-70169D7F26F3}"/>
              </a:ext>
            </a:extLst>
          </p:cNvPr>
          <p:cNvSpPr txBox="1"/>
          <p:nvPr/>
        </p:nvSpPr>
        <p:spPr>
          <a:xfrm>
            <a:off x="9260666" y="4841454"/>
            <a:ext cx="2631061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V2</a:t>
            </a:r>
            <a:r>
              <a:rPr kumimoji="1" lang="ja-JP" altLang="en-US" sz="1400"/>
              <a:t>の</a:t>
            </a:r>
            <a:r>
              <a:rPr kumimoji="1" lang="en-US" altLang="ja-JP" sz="1400" dirty="0" err="1"/>
              <a:t>DriveBase</a:t>
            </a:r>
            <a:r>
              <a:rPr kumimoji="1" lang="ja-JP" altLang="en-US" sz="1400"/>
              <a:t>クラスには，</a:t>
            </a:r>
            <a:endParaRPr kumimoji="1" lang="en-US" altLang="ja-JP" sz="1400" dirty="0"/>
          </a:p>
          <a:p>
            <a:r>
              <a:rPr kumimoji="1" lang="en-US" altLang="ja-JP" sz="1400" dirty="0"/>
              <a:t>drive</a:t>
            </a:r>
            <a:r>
              <a:rPr kumimoji="1" lang="ja-JP" altLang="en-US" sz="1400"/>
              <a:t>しかメソッドがない</a:t>
            </a:r>
            <a:r>
              <a:rPr lang="ja-JP" altLang="en-US" sz="1400"/>
              <a:t>ので</a:t>
            </a:r>
            <a:endParaRPr lang="en-US" altLang="ja-JP" sz="1400" dirty="0"/>
          </a:p>
          <a:p>
            <a:r>
              <a:rPr lang="en-US" altLang="ja-JP" sz="1400" dirty="0"/>
              <a:t>wait(1000)</a:t>
            </a:r>
            <a:r>
              <a:rPr lang="ja-JP" altLang="en-US" sz="1400"/>
              <a:t>を入れ</a:t>
            </a:r>
            <a:r>
              <a:rPr lang="en-US" altLang="ja-JP" sz="1400" dirty="0"/>
              <a:t>1</a:t>
            </a:r>
            <a:r>
              <a:rPr lang="ja-JP" altLang="en-US" sz="1400"/>
              <a:t>秒間タイヤを回す（以下同様）</a:t>
            </a:r>
            <a:endParaRPr kumimoji="1" lang="ja-JP" altLang="en-US" sz="140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7752E05-55D7-5348-A12B-2B7CF1CCF66B}"/>
              </a:ext>
            </a:extLst>
          </p:cNvPr>
          <p:cNvCxnSpPr>
            <a:cxnSpLocks/>
          </p:cNvCxnSpPr>
          <p:nvPr/>
        </p:nvCxnSpPr>
        <p:spPr>
          <a:xfrm flipH="1">
            <a:off x="7565538" y="5318508"/>
            <a:ext cx="16170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55317"/>
      </p:ext>
    </p:extLst>
  </p:cSld>
  <p:clrMapOvr>
    <a:masterClrMapping/>
  </p:clrMapOvr>
</p:sld>
</file>

<file path=ppt/theme/theme1.xml><?xml version="1.0" encoding="utf-8"?>
<a:theme xmlns:a="http://schemas.openxmlformats.org/drawingml/2006/main" name="ueda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9" id="{D26727BD-8653-C345-9F14-83533E8A5A4E}" vid="{CB7F83BA-B170-9140-AAEE-10F1BEAE76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LEGO+Python</Template>
  <TotalTime>7778</TotalTime>
  <Words>965</Words>
  <Application>Microsoft Macintosh PowerPoint</Application>
  <PresentationFormat>ワイド画面</PresentationFormat>
  <Paragraphs>108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Calibri</vt:lpstr>
      <vt:lpstr>Consolas</vt:lpstr>
      <vt:lpstr>ueda_lecture</vt:lpstr>
      <vt:lpstr>プログラミングの基礎</vt:lpstr>
      <vt:lpstr>配列</vt:lpstr>
      <vt:lpstr>EV3-SWによる記述</vt:lpstr>
      <vt:lpstr>ブロックの説明</vt:lpstr>
      <vt:lpstr>EV3 Classroomによる記述（1）リストの設定</vt:lpstr>
      <vt:lpstr>EV3 Classroomによる記述（2）コード</vt:lpstr>
      <vt:lpstr>PowerPoint プレゼンテーション</vt:lpstr>
      <vt:lpstr>microPython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正直 小枝</dc:creator>
  <cp:lastModifiedBy>Etsuko UEDA</cp:lastModifiedBy>
  <cp:revision>39</cp:revision>
  <dcterms:created xsi:type="dcterms:W3CDTF">2020-11-18T06:10:47Z</dcterms:created>
  <dcterms:modified xsi:type="dcterms:W3CDTF">2021-05-05T01:10:50Z</dcterms:modified>
</cp:coreProperties>
</file>