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handoutMasterIdLst>
    <p:handoutMasterId r:id="rId14"/>
  </p:handoutMasterIdLst>
  <p:sldIdLst>
    <p:sldId id="263" r:id="rId2"/>
    <p:sldId id="264" r:id="rId3"/>
    <p:sldId id="259" r:id="rId4"/>
    <p:sldId id="269" r:id="rId5"/>
    <p:sldId id="260" r:id="rId6"/>
    <p:sldId id="261" r:id="rId7"/>
    <p:sldId id="271" r:id="rId8"/>
    <p:sldId id="265" r:id="rId9"/>
    <p:sldId id="266" r:id="rId10"/>
    <p:sldId id="267"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18" autoAdjust="0"/>
    <p:restoredTop sz="86419"/>
  </p:normalViewPr>
  <p:slideViewPr>
    <p:cSldViewPr snapToGrid="0" snapToObjects="1">
      <p:cViewPr varScale="1">
        <p:scale>
          <a:sx n="108" d="100"/>
          <a:sy n="108" d="100"/>
        </p:scale>
        <p:origin x="107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p:scale>
          <a:sx n="100" d="100"/>
          <a:sy n="100" d="100"/>
        </p:scale>
        <p:origin x="5388" y="6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E1F0C3D-4053-48D8-B06F-94B6184981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a:extLst>
              <a:ext uri="{FF2B5EF4-FFF2-40B4-BE49-F238E27FC236}">
                <a16:creationId xmlns:a16="http://schemas.microsoft.com/office/drawing/2014/main" id="{52E88D1F-235D-4698-B72E-197D5CCF70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AB3072-3EAD-4E44-9854-C96E3011F967}" type="datetimeFigureOut">
              <a:rPr kumimoji="1" lang="ja-JP" altLang="en-US" smtClean="0">
                <a:latin typeface="メイリオ" panose="020B0604030504040204" pitchFamily="50" charset="-128"/>
                <a:ea typeface="メイリオ" panose="020B0604030504040204" pitchFamily="50" charset="-128"/>
              </a:rPr>
              <a:t>2021/5/5</a:t>
            </a:fld>
            <a:endParaRPr kumimoji="1" lang="ja-JP" altLang="en-US">
              <a:latin typeface="メイリオ" panose="020B0604030504040204" pitchFamily="50" charset="-128"/>
              <a:ea typeface="メイリオ" panose="020B0604030504040204" pitchFamily="50" charset="-128"/>
            </a:endParaRPr>
          </a:p>
        </p:txBody>
      </p:sp>
      <p:sp>
        <p:nvSpPr>
          <p:cNvPr id="4" name="フッター プレースホルダー 3">
            <a:extLst>
              <a:ext uri="{FF2B5EF4-FFF2-40B4-BE49-F238E27FC236}">
                <a16:creationId xmlns:a16="http://schemas.microsoft.com/office/drawing/2014/main" id="{1F797086-B791-42DA-8FBD-50AF4EF9C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メイリオ" panose="020B0604030504040204" pitchFamily="50" charset="-128"/>
              <a:ea typeface="メイリオ" panose="020B0604030504040204" pitchFamily="50" charset="-128"/>
            </a:endParaRPr>
          </a:p>
        </p:txBody>
      </p:sp>
      <p:sp>
        <p:nvSpPr>
          <p:cNvPr id="5" name="スライド番号プレースホルダー 4">
            <a:extLst>
              <a:ext uri="{FF2B5EF4-FFF2-40B4-BE49-F238E27FC236}">
                <a16:creationId xmlns:a16="http://schemas.microsoft.com/office/drawing/2014/main" id="{3F11A8B9-2370-4590-B3A2-AFD5998FEF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4A40F-3EEF-42BF-BBE8-CE075F218188}" type="slidenum">
              <a:rPr kumimoji="1" lang="ja-JP" altLang="en-US" sz="2000"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012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035BCD21-C3D9-BF4A-88B3-97AD34AAD1CD}" type="datetimeFigureOut">
              <a:rPr lang="ja-JP" altLang="en-US" smtClean="0"/>
              <a:pPr/>
              <a:t>2021/5/5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メイリオ" panose="020B0604030504040204" pitchFamily="50" charset="-128"/>
                <a:ea typeface="メイリオ" panose="020B0604030504040204" pitchFamily="50" charset="-128"/>
              </a:defRPr>
            </a:lvl1pPr>
          </a:lstStyle>
          <a:p>
            <a:fld id="{B1D34137-EAE0-D040-827A-470C1008D7B7}" type="slidenum">
              <a:rPr lang="ja-JP" altLang="en-US" smtClean="0"/>
              <a:pPr/>
              <a:t>‹#›</a:t>
            </a:fld>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0345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D34137-EAE0-D040-827A-470C1008D7B7}" type="slidenum">
              <a:rPr lang="ja-JP" altLang="en-US" smtClean="0"/>
              <a:pPr/>
              <a:t>1</a:t>
            </a:fld>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84948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344177"/>
            <a:ext cx="10363200" cy="1470025"/>
          </a:xfrm>
        </p:spPr>
        <p:txBody>
          <a:bodyPr>
            <a:normAutofit/>
          </a:bodyPr>
          <a:lstStyle>
            <a:lvl1pPr>
              <a:defRPr sz="4800" b="1"/>
            </a:lvl1pPr>
          </a:lstStyle>
          <a:p>
            <a:r>
              <a:rPr kumimoji="1" lang="ja-JP" altLang="en-US" dirty="0"/>
              <a:t>マスター タイトルの書式設定</a:t>
            </a:r>
          </a:p>
        </p:txBody>
      </p:sp>
      <p:sp>
        <p:nvSpPr>
          <p:cNvPr id="3" name="サブタイトル 2"/>
          <p:cNvSpPr>
            <a:spLocks noGrp="1"/>
          </p:cNvSpPr>
          <p:nvPr>
            <p:ph type="subTitle" idx="1"/>
          </p:nvPr>
        </p:nvSpPr>
        <p:spPr>
          <a:xfrm>
            <a:off x="1828800" y="4099951"/>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pic>
        <p:nvPicPr>
          <p:cNvPr id="5" name="図 4">
            <a:extLst>
              <a:ext uri="{FF2B5EF4-FFF2-40B4-BE49-F238E27FC236}">
                <a16:creationId xmlns:a16="http://schemas.microsoft.com/office/drawing/2014/main" id="{8F85AD04-BA21-6B4E-9F6B-9E5607B3B120}"/>
              </a:ext>
            </a:extLst>
          </p:cNvPr>
          <p:cNvPicPr>
            <a:picLocks noChangeAspect="1"/>
          </p:cNvPicPr>
          <p:nvPr userDrawn="1"/>
        </p:nvPicPr>
        <p:blipFill>
          <a:blip r:embed="rId2"/>
          <a:stretch>
            <a:fillRect/>
          </a:stretch>
        </p:blipFill>
        <p:spPr>
          <a:xfrm>
            <a:off x="9080500" y="4089400"/>
            <a:ext cx="3111500" cy="2768600"/>
          </a:xfrm>
          <a:prstGeom prst="rect">
            <a:avLst/>
          </a:prstGeom>
        </p:spPr>
      </p:pic>
      <p:sp>
        <p:nvSpPr>
          <p:cNvPr id="6" name="スライド番号プレースホルダー 5">
            <a:extLst>
              <a:ext uri="{FF2B5EF4-FFF2-40B4-BE49-F238E27FC236}">
                <a16:creationId xmlns:a16="http://schemas.microsoft.com/office/drawing/2014/main" id="{D8C78100-FCD0-4AB3-8571-E9F333F636C5}"/>
              </a:ext>
            </a:extLst>
          </p:cNvPr>
          <p:cNvSpPr>
            <a:spLocks noGrp="1"/>
          </p:cNvSpPr>
          <p:nvPr>
            <p:ph type="sldNum" sz="quarter" idx="10"/>
          </p:nvPr>
        </p:nvSpPr>
        <p:spPr/>
        <p:txBody>
          <a:body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52603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ja-JP" altLang="en-US"/>
              <a:t>マスター テキストの書式設定</a:t>
            </a:r>
          </a:p>
        </p:txBody>
      </p:sp>
      <p:sp>
        <p:nvSpPr>
          <p:cNvPr id="7" name="スライド番号プレースホルダ 5">
            <a:extLst>
              <a:ext uri="{FF2B5EF4-FFF2-40B4-BE49-F238E27FC236}">
                <a16:creationId xmlns:a16="http://schemas.microsoft.com/office/drawing/2014/main" id="{352373C1-99CD-F146-9A95-64CC47B0B365}"/>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7896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35360" y="1100889"/>
            <a:ext cx="11617291" cy="5554554"/>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
        <p:nvSpPr>
          <p:cNvPr id="7" name="タイトル 6">
            <a:extLst>
              <a:ext uri="{FF2B5EF4-FFF2-40B4-BE49-F238E27FC236}">
                <a16:creationId xmlns:a16="http://schemas.microsoft.com/office/drawing/2014/main" id="{53CA428E-F521-1846-A125-C846684BF4B2}"/>
              </a:ext>
            </a:extLst>
          </p:cNvPr>
          <p:cNvSpPr>
            <a:spLocks noGrp="1"/>
          </p:cNvSpPr>
          <p:nvPr>
            <p:ph type="title"/>
          </p:nvPr>
        </p:nvSpPr>
        <p:spPr>
          <a:xfrm>
            <a:off x="335360" y="87036"/>
            <a:ext cx="11617291" cy="869475"/>
          </a:xfrm>
        </p:spPr>
        <p:txBody>
          <a:bodyPr>
            <a:normAutofit/>
          </a:bodyPr>
          <a:lstStyle>
            <a:lvl1pPr>
              <a:defRPr sz="4000"/>
            </a:lvl1pPr>
          </a:lstStyle>
          <a:p>
            <a:r>
              <a:rPr kumimoji="1" lang="ja-JP" altLang="en-US" dirty="0"/>
              <a:t>マスター タイトルの書式設定</a:t>
            </a:r>
          </a:p>
        </p:txBody>
      </p:sp>
    </p:spTree>
    <p:extLst>
      <p:ext uri="{BB962C8B-B14F-4D97-AF65-F5344CB8AC3E}">
        <p14:creationId xmlns:p14="http://schemas.microsoft.com/office/powerpoint/2010/main" val="35231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タイトル 6">
            <a:extLst>
              <a:ext uri="{FF2B5EF4-FFF2-40B4-BE49-F238E27FC236}">
                <a16:creationId xmlns:a16="http://schemas.microsoft.com/office/drawing/2014/main" id="{3CB8FA5C-3343-A643-99F8-4DD4A3930904}"/>
              </a:ext>
            </a:extLst>
          </p:cNvPr>
          <p:cNvSpPr>
            <a:spLocks noGrp="1"/>
          </p:cNvSpPr>
          <p:nvPr>
            <p:ph type="title"/>
          </p:nvPr>
        </p:nvSpPr>
        <p:spPr>
          <a:xfrm>
            <a:off x="335360" y="81020"/>
            <a:ext cx="11617291" cy="648183"/>
          </a:xfrm>
        </p:spPr>
        <p:txBody>
          <a:bodyPr>
            <a:normAutofit/>
          </a:bodyPr>
          <a:lstStyle>
            <a:lvl1pPr>
              <a:defRPr sz="4000"/>
            </a:lvl1pPr>
          </a:lstStyle>
          <a:p>
            <a:r>
              <a:rPr kumimoji="1" lang="ja-JP" altLang="en-US"/>
              <a:t>マスター タイトルの書式設定</a:t>
            </a:r>
          </a:p>
        </p:txBody>
      </p:sp>
      <p:sp>
        <p:nvSpPr>
          <p:cNvPr id="9" name="スライド番号プレースホルダ 5">
            <a:extLst>
              <a:ext uri="{FF2B5EF4-FFF2-40B4-BE49-F238E27FC236}">
                <a16:creationId xmlns:a16="http://schemas.microsoft.com/office/drawing/2014/main" id="{22EF4FB6-79FC-DB49-B27E-1E8A2BB058F1}"/>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6944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スライド番号プレースホルダ 5">
            <a:extLst>
              <a:ext uri="{FF2B5EF4-FFF2-40B4-BE49-F238E27FC236}">
                <a16:creationId xmlns:a16="http://schemas.microsoft.com/office/drawing/2014/main" id="{B1F2930D-7CAE-154F-A2DF-329BC3046313}"/>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262231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20316"/>
            <a:ext cx="11617291" cy="9953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335360" y="1268760"/>
            <a:ext cx="11617291" cy="5112568"/>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113946247"/>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97" r:id="rId3"/>
    <p:sldLayoutId id="2147483686" r:id="rId4"/>
    <p:sldLayoutId id="2147483691" r:id="rId5"/>
  </p:sldLayoutIdLst>
  <p:hf hdr="0" ftr="0" dt="0"/>
  <p:txStyles>
    <p:titleStyle>
      <a:lvl1pPr algn="ctr" defTabSz="914377" rtl="0" eaLnBrk="1" latinLnBrk="0" hangingPunct="1">
        <a:spcBef>
          <a:spcPct val="0"/>
        </a:spcBef>
        <a:buNone/>
        <a:defRPr kumimoji="1" sz="4400" kern="1200">
          <a:solidFill>
            <a:schemeClr val="tx1"/>
          </a:solidFill>
          <a:latin typeface="+mj-ea"/>
          <a:ea typeface="+mj-ea"/>
          <a:cs typeface="+mj-cs"/>
        </a:defRPr>
      </a:lvl1pPr>
    </p:titleStyle>
    <p:body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4186EE58-7F93-4AE0-9396-289CF4D75146}"/>
              </a:ext>
            </a:extLst>
          </p:cNvPr>
          <p:cNvSpPr>
            <a:spLocks noGrp="1"/>
          </p:cNvSpPr>
          <p:nvPr>
            <p:ph type="ctrTitle"/>
          </p:nvPr>
        </p:nvSpPr>
        <p:spPr/>
        <p:txBody>
          <a:bodyPr>
            <a:normAutofit/>
          </a:bodyPr>
          <a:lstStyle/>
          <a:p>
            <a:r>
              <a:rPr lang="ja-JP" altLang="en-US"/>
              <a:t>基本動作のプログラミング</a:t>
            </a:r>
          </a:p>
        </p:txBody>
      </p:sp>
      <p:sp>
        <p:nvSpPr>
          <p:cNvPr id="10" name="字幕 9">
            <a:extLst>
              <a:ext uri="{FF2B5EF4-FFF2-40B4-BE49-F238E27FC236}">
                <a16:creationId xmlns:a16="http://schemas.microsoft.com/office/drawing/2014/main" id="{500C49B8-37B0-4D71-8AEB-C1EF82AA7AF4}"/>
              </a:ext>
            </a:extLst>
          </p:cNvPr>
          <p:cNvSpPr>
            <a:spLocks noGrp="1"/>
          </p:cNvSpPr>
          <p:nvPr>
            <p:ph type="subTitle" idx="1"/>
          </p:nvPr>
        </p:nvSpPr>
        <p:spPr/>
        <p:txBody>
          <a:bodyPr/>
          <a:lstStyle/>
          <a:p>
            <a:r>
              <a:rPr lang="ja-JP" altLang="en-US"/>
              <a:t>３章</a:t>
            </a:r>
            <a:r>
              <a:rPr lang="en-US" altLang="ja-JP" dirty="0"/>
              <a:t> </a:t>
            </a:r>
            <a:r>
              <a:rPr lang="ja-JP" altLang="en-US"/>
              <a:t>ロボットプログラミングをはじめよう</a:t>
            </a:r>
            <a:endParaRPr lang="en-US" altLang="ja-JP" dirty="0"/>
          </a:p>
          <a:p>
            <a:r>
              <a:rPr lang="en-US" altLang="ja-JP" dirty="0"/>
              <a:t>3.2 44</a:t>
            </a:r>
            <a:r>
              <a:rPr lang="ja-JP" altLang="en-US"/>
              <a:t>ページ</a:t>
            </a:r>
          </a:p>
        </p:txBody>
      </p:sp>
      <p:sp>
        <p:nvSpPr>
          <p:cNvPr id="3" name="スライド番号プレースホルダー 2">
            <a:extLst>
              <a:ext uri="{FF2B5EF4-FFF2-40B4-BE49-F238E27FC236}">
                <a16:creationId xmlns:a16="http://schemas.microsoft.com/office/drawing/2014/main" id="{72D0072E-BB38-4845-82B3-2568DA9FBC51}"/>
              </a:ext>
            </a:extLst>
          </p:cNvPr>
          <p:cNvSpPr>
            <a:spLocks noGrp="1"/>
          </p:cNvSpPr>
          <p:nvPr>
            <p:ph type="sldNum" sz="quarter" idx="10"/>
          </p:nvPr>
        </p:nvSpPr>
        <p:spPr>
          <a:xfrm>
            <a:off x="11469688" y="6492875"/>
            <a:ext cx="722312" cy="365125"/>
          </a:xfrm>
        </p:spPr>
        <p:txBody>
          <a:bodyPr/>
          <a:lstStyle/>
          <a:p>
            <a:fld id="{13AB05CA-B2B8-0B46-A3D3-7CDE1DE4FAD6}" type="slidenum">
              <a:rPr lang="ja-JP" altLang="en-US" smtClean="0"/>
              <a:pPr/>
              <a:t>1</a:t>
            </a:fld>
            <a:endParaRPr lang="ja-JP" altLang="en-US" dirty="0"/>
          </a:p>
        </p:txBody>
      </p:sp>
    </p:spTree>
    <p:extLst>
      <p:ext uri="{BB962C8B-B14F-4D97-AF65-F5344CB8AC3E}">
        <p14:creationId xmlns:p14="http://schemas.microsoft.com/office/powerpoint/2010/main" val="225139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Web サイト&#10;&#10;自動的に生成された説明">
            <a:extLst>
              <a:ext uri="{FF2B5EF4-FFF2-40B4-BE49-F238E27FC236}">
                <a16:creationId xmlns:a16="http://schemas.microsoft.com/office/drawing/2014/main" id="{C2CCDC06-4E51-2D4F-A0D6-3D69C174F75F}"/>
              </a:ext>
            </a:extLst>
          </p:cNvPr>
          <p:cNvPicPr>
            <a:picLocks noChangeAspect="1"/>
          </p:cNvPicPr>
          <p:nvPr/>
        </p:nvPicPr>
        <p:blipFill>
          <a:blip r:embed="rId2"/>
          <a:stretch>
            <a:fillRect/>
          </a:stretch>
        </p:blipFill>
        <p:spPr>
          <a:xfrm>
            <a:off x="487824" y="1771647"/>
            <a:ext cx="5473590" cy="3133211"/>
          </a:xfrm>
          <a:prstGeom prst="rect">
            <a:avLst/>
          </a:prstGeom>
        </p:spPr>
      </p:pic>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10</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lstStyle/>
          <a:p>
            <a:r>
              <a:rPr lang="en-US" altLang="ja-JP" dirty="0"/>
              <a:t>EV3 Classroom</a:t>
            </a:r>
            <a:r>
              <a:rPr lang="ja-JP" altLang="en-US"/>
              <a:t>による記述</a:t>
            </a:r>
          </a:p>
        </p:txBody>
      </p:sp>
      <p:sp>
        <p:nvSpPr>
          <p:cNvPr id="6" name="テキスト ボックス 5">
            <a:extLst>
              <a:ext uri="{FF2B5EF4-FFF2-40B4-BE49-F238E27FC236}">
                <a16:creationId xmlns:a16="http://schemas.microsoft.com/office/drawing/2014/main" id="{3B73D3E8-4804-1941-8CDC-C8C851B4CEC8}"/>
              </a:ext>
            </a:extLst>
          </p:cNvPr>
          <p:cNvSpPr txBox="1"/>
          <p:nvPr/>
        </p:nvSpPr>
        <p:spPr>
          <a:xfrm>
            <a:off x="74103" y="2578463"/>
            <a:ext cx="546265" cy="523220"/>
          </a:xfrm>
          <a:prstGeom prst="rect">
            <a:avLst/>
          </a:prstGeom>
          <a:noFill/>
        </p:spPr>
        <p:txBody>
          <a:bodyPr wrap="square" rtlCol="0">
            <a:spAutoFit/>
          </a:bodyPr>
          <a:lstStyle/>
          <a:p>
            <a:r>
              <a:rPr kumimoji="1" lang="ja-JP" altLang="en-US" sz="2800"/>
              <a:t>①</a:t>
            </a:r>
          </a:p>
        </p:txBody>
      </p:sp>
      <p:sp>
        <p:nvSpPr>
          <p:cNvPr id="7" name="テキスト ボックス 6">
            <a:extLst>
              <a:ext uri="{FF2B5EF4-FFF2-40B4-BE49-F238E27FC236}">
                <a16:creationId xmlns:a16="http://schemas.microsoft.com/office/drawing/2014/main" id="{039083B9-A54D-2048-9893-E373A62403D9}"/>
              </a:ext>
            </a:extLst>
          </p:cNvPr>
          <p:cNvSpPr txBox="1"/>
          <p:nvPr/>
        </p:nvSpPr>
        <p:spPr>
          <a:xfrm>
            <a:off x="62227" y="3190501"/>
            <a:ext cx="546265" cy="523220"/>
          </a:xfrm>
          <a:prstGeom prst="rect">
            <a:avLst/>
          </a:prstGeom>
          <a:noFill/>
        </p:spPr>
        <p:txBody>
          <a:bodyPr wrap="square" rtlCol="0">
            <a:spAutoFit/>
          </a:bodyPr>
          <a:lstStyle/>
          <a:p>
            <a:r>
              <a:rPr lang="ja-JP" altLang="en-US" sz="2800"/>
              <a:t>②</a:t>
            </a:r>
            <a:endParaRPr kumimoji="1" lang="ja-JP" altLang="en-US" sz="2800"/>
          </a:p>
        </p:txBody>
      </p:sp>
      <p:sp>
        <p:nvSpPr>
          <p:cNvPr id="8" name="テキスト ボックス 7">
            <a:extLst>
              <a:ext uri="{FF2B5EF4-FFF2-40B4-BE49-F238E27FC236}">
                <a16:creationId xmlns:a16="http://schemas.microsoft.com/office/drawing/2014/main" id="{6D0E7205-F9A8-454A-99E0-06793D113B77}"/>
              </a:ext>
            </a:extLst>
          </p:cNvPr>
          <p:cNvSpPr txBox="1"/>
          <p:nvPr/>
        </p:nvSpPr>
        <p:spPr>
          <a:xfrm>
            <a:off x="62227" y="3822798"/>
            <a:ext cx="546265" cy="523220"/>
          </a:xfrm>
          <a:prstGeom prst="rect">
            <a:avLst/>
          </a:prstGeom>
          <a:noFill/>
        </p:spPr>
        <p:txBody>
          <a:bodyPr wrap="square" rtlCol="0">
            <a:spAutoFit/>
          </a:bodyPr>
          <a:lstStyle/>
          <a:p>
            <a:r>
              <a:rPr lang="ja-JP" altLang="en-US" sz="2800"/>
              <a:t>③</a:t>
            </a:r>
            <a:endParaRPr kumimoji="1" lang="ja-JP" altLang="en-US" sz="2800"/>
          </a:p>
        </p:txBody>
      </p:sp>
      <p:sp>
        <p:nvSpPr>
          <p:cNvPr id="9" name="テキスト ボックス 8">
            <a:extLst>
              <a:ext uri="{FF2B5EF4-FFF2-40B4-BE49-F238E27FC236}">
                <a16:creationId xmlns:a16="http://schemas.microsoft.com/office/drawing/2014/main" id="{67F0D87A-67D3-B240-9724-A7626C1D756C}"/>
              </a:ext>
            </a:extLst>
          </p:cNvPr>
          <p:cNvSpPr txBox="1"/>
          <p:nvPr/>
        </p:nvSpPr>
        <p:spPr>
          <a:xfrm>
            <a:off x="5961414" y="1043126"/>
            <a:ext cx="6206836" cy="5632311"/>
          </a:xfrm>
          <a:prstGeom prst="rect">
            <a:avLst/>
          </a:prstGeom>
          <a:noFill/>
        </p:spPr>
        <p:txBody>
          <a:bodyPr wrap="square" rtlCol="0">
            <a:spAutoFit/>
          </a:bodyPr>
          <a:lstStyle/>
          <a:p>
            <a:r>
              <a:rPr lang="en-US" altLang="ja-JP" dirty="0"/>
              <a:t>Classroom</a:t>
            </a:r>
            <a:r>
              <a:rPr lang="ja-JP" altLang="en-US"/>
              <a:t>には，</a:t>
            </a:r>
            <a:r>
              <a:rPr lang="en-US" altLang="ja-JP" dirty="0"/>
              <a:t> EV3</a:t>
            </a:r>
            <a:r>
              <a:rPr lang="ja-JP" altLang="en-US"/>
              <a:t>のステアリングブロックのような一つのブロックで各種設定までを含める機能がないので，以下のようにブロックを組み合わせて使用します．</a:t>
            </a:r>
          </a:p>
          <a:p>
            <a:endParaRPr lang="en-US" altLang="ja-JP" dirty="0"/>
          </a:p>
          <a:p>
            <a:r>
              <a:rPr lang="ja-JP" altLang="en-US"/>
              <a:t>ブロック①：移動ブロックの「移動に使うモーターを設定」ブロックで，「ポート</a:t>
            </a:r>
            <a:r>
              <a:rPr lang="en-US" altLang="ja-JP" dirty="0"/>
              <a:t>:B</a:t>
            </a:r>
            <a:r>
              <a:rPr lang="ja-JP" altLang="en-US"/>
              <a:t>」「ポート：</a:t>
            </a:r>
            <a:r>
              <a:rPr lang="en-US" altLang="ja-JP" dirty="0"/>
              <a:t>C</a:t>
            </a:r>
            <a:r>
              <a:rPr lang="ja-JP" altLang="en-US"/>
              <a:t>」を設定しています．一つ目のポートが左のモーター，二つ目のポートが右のモーターになります．</a:t>
            </a:r>
          </a:p>
          <a:p>
            <a:endParaRPr lang="en-US" altLang="ja-JP" dirty="0"/>
          </a:p>
          <a:p>
            <a:r>
              <a:rPr lang="ja-JP" altLang="en-US"/>
              <a:t>ブロック②：移動ブロックの「停止位置を維持するようにモーターを設定」ブロックで，モーターが命令を完了したときにとるアクションを設定します．ここではモーターが停止したときに「現在の位置を積極的に維持する」を設定しています．</a:t>
            </a:r>
          </a:p>
          <a:p>
            <a:endParaRPr lang="en-US" altLang="ja-JP" dirty="0"/>
          </a:p>
          <a:p>
            <a:r>
              <a:rPr lang="ja-JP" altLang="en-US"/>
              <a:t>ブロック③：移動ブロックの「ステアリングで指定した間，スピードで移動する」ブロックで，「スピード：</a:t>
            </a:r>
            <a:r>
              <a:rPr lang="en-US" altLang="ja-JP" dirty="0"/>
              <a:t>50</a:t>
            </a:r>
            <a:r>
              <a:rPr lang="ja-JP" altLang="en-US"/>
              <a:t>％」「ステアリング：直進</a:t>
            </a:r>
            <a:r>
              <a:rPr lang="en-US" altLang="ja-JP" dirty="0"/>
              <a:t>0</a:t>
            </a:r>
            <a:r>
              <a:rPr lang="ja-JP" altLang="en-US"/>
              <a:t>」「時間：</a:t>
            </a:r>
            <a:r>
              <a:rPr lang="en-US" altLang="ja-JP" dirty="0"/>
              <a:t>2</a:t>
            </a:r>
            <a:r>
              <a:rPr lang="ja-JP" altLang="en-US"/>
              <a:t>秒」を設定しています．（移動量は，秒数，モーターの回転角度，回転数を選ぶことができます）</a:t>
            </a:r>
            <a:endParaRPr kumimoji="1" lang="ja-JP" altLang="en-US"/>
          </a:p>
        </p:txBody>
      </p:sp>
    </p:spTree>
    <p:extLst>
      <p:ext uri="{BB962C8B-B14F-4D97-AF65-F5344CB8AC3E}">
        <p14:creationId xmlns:p14="http://schemas.microsoft.com/office/powerpoint/2010/main" val="118379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C9F1931-2145-4BD3-AB39-762259B34089}"/>
              </a:ext>
            </a:extLst>
          </p:cNvPr>
          <p:cNvSpPr>
            <a:spLocks noGrp="1"/>
          </p:cNvSpPr>
          <p:nvPr>
            <p:ph idx="1"/>
          </p:nvPr>
        </p:nvSpPr>
        <p:spPr>
          <a:xfrm>
            <a:off x="180980" y="1436914"/>
            <a:ext cx="5816059" cy="5334050"/>
          </a:xfrm>
          <a:ln>
            <a:solidFill>
              <a:schemeClr val="bg1">
                <a:lumMod val="75000"/>
              </a:schemeClr>
            </a:solidFill>
          </a:ln>
        </p:spPr>
        <p:txBody>
          <a:bodyPr>
            <a:noAutofit/>
          </a:bodyPr>
          <a:lstStyle/>
          <a:p>
            <a:pPr marL="0" indent="0">
              <a:lnSpc>
                <a:spcPts val="1400"/>
              </a:lnSpc>
              <a:buNone/>
            </a:pP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usr</a:t>
            </a:r>
            <a:r>
              <a:rPr lang="en-US" altLang="ja-JP" sz="1600" dirty="0">
                <a:latin typeface="Consolas" panose="020B0609020204030204" pitchFamily="49" charset="0"/>
                <a:cs typeface="Consolas" panose="020B0609020204030204" pitchFamily="49" charset="0"/>
              </a:rPr>
              <a:t>/bin/env </a:t>
            </a:r>
            <a:r>
              <a:rPr lang="en-US" altLang="ja-JP" sz="1600" dirty="0" err="1">
                <a:latin typeface="Consolas" panose="020B0609020204030204" pitchFamily="49" charset="0"/>
                <a:cs typeface="Consolas" panose="020B0609020204030204" pitchFamily="49" charset="0"/>
              </a:rPr>
              <a:t>pybricks-micropython</a:t>
            </a:r>
            <a:endParaRPr lang="en-US" altLang="ja-JP" sz="1600" dirty="0">
              <a:latin typeface="Consolas" panose="020B0609020204030204" pitchFamily="49" charset="0"/>
              <a:cs typeface="Consolas" panose="020B0609020204030204" pitchFamily="49" charset="0"/>
            </a:endParaRP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from pybricks.ev3devices import Motor</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pybricks.parameters</a:t>
            </a:r>
            <a:r>
              <a:rPr lang="en-US" altLang="ja-JP" sz="1600" dirty="0">
                <a:latin typeface="Consolas" panose="020B0609020204030204" pitchFamily="49" charset="0"/>
                <a:cs typeface="Consolas" panose="020B0609020204030204" pitchFamily="49" charset="0"/>
              </a:rPr>
              <a:t> import Port, Stop</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pybricks.robotics</a:t>
            </a:r>
            <a:r>
              <a:rPr lang="en-US" altLang="ja-JP" sz="1600" dirty="0">
                <a:latin typeface="Consolas" panose="020B0609020204030204" pitchFamily="49" charset="0"/>
                <a:cs typeface="Consolas" panose="020B0609020204030204" pitchFamily="49" charset="0"/>
              </a:rPr>
              <a:t> import </a:t>
            </a:r>
            <a:r>
              <a:rPr lang="en-US" altLang="ja-JP" sz="1600" dirty="0" err="1">
                <a:latin typeface="Consolas" panose="020B0609020204030204" pitchFamily="49" charset="0"/>
                <a:cs typeface="Consolas" panose="020B0609020204030204" pitchFamily="49" charset="0"/>
              </a:rPr>
              <a:t>DriveBase</a:t>
            </a:r>
            <a:endParaRPr lang="en-US" altLang="ja-JP" sz="1600" dirty="0">
              <a:latin typeface="Consolas" panose="020B0609020204030204" pitchFamily="49" charset="0"/>
              <a:cs typeface="Consolas" panose="020B0609020204030204" pitchFamily="49" charset="0"/>
            </a:endParaRP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left_motor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Port.B</a:t>
            </a:r>
            <a:r>
              <a:rPr lang="en-US" altLang="ja-JP" sz="1600" dirty="0">
                <a:latin typeface="Consolas" panose="020B0609020204030204" pitchFamily="49" charset="0"/>
                <a:cs typeface="Consolas" panose="020B0609020204030204" pitchFamily="49" charset="0"/>
              </a:rPr>
              <a:t>)</a:t>
            </a:r>
          </a:p>
          <a:p>
            <a:pPr marL="0" indent="0">
              <a:lnSpc>
                <a:spcPts val="1400"/>
              </a:lnSpc>
              <a:buNone/>
            </a:pPr>
            <a:r>
              <a:rPr lang="en-US" altLang="ja-JP" sz="1600" dirty="0" err="1">
                <a:latin typeface="Consolas" panose="020B0609020204030204" pitchFamily="49" charset="0"/>
                <a:cs typeface="Consolas" panose="020B0609020204030204" pitchFamily="49" charset="0"/>
              </a:rPr>
              <a:t>right_motor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Port.C</a:t>
            </a:r>
            <a:r>
              <a:rPr lang="en-US" altLang="ja-JP" sz="1600" dirty="0">
                <a:latin typeface="Consolas" panose="020B0609020204030204" pitchFamily="49" charset="0"/>
                <a:cs typeface="Consolas" panose="020B0609020204030204" pitchFamily="49" charset="0"/>
              </a:rPr>
              <a: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wheel_diameter</a:t>
            </a:r>
            <a:r>
              <a:rPr lang="en-US" altLang="ja-JP" sz="1600" dirty="0">
                <a:latin typeface="Consolas" panose="020B0609020204030204" pitchFamily="49" charset="0"/>
                <a:cs typeface="Consolas" panose="020B0609020204030204" pitchFamily="49" charset="0"/>
              </a:rPr>
              <a:t> = 56</a:t>
            </a:r>
          </a:p>
          <a:p>
            <a:pPr marL="0" indent="0">
              <a:lnSpc>
                <a:spcPts val="1400"/>
              </a:lnSpc>
              <a:buNone/>
            </a:pPr>
            <a:r>
              <a:rPr lang="en-US" altLang="ja-JP" sz="1600" dirty="0" err="1">
                <a:latin typeface="Consolas" panose="020B0609020204030204" pitchFamily="49" charset="0"/>
                <a:cs typeface="Consolas" panose="020B0609020204030204" pitchFamily="49" charset="0"/>
              </a:rPr>
              <a:t>axle_track</a:t>
            </a:r>
            <a:r>
              <a:rPr lang="en-US" altLang="ja-JP" sz="1600" dirty="0">
                <a:latin typeface="Consolas" panose="020B0609020204030204" pitchFamily="49" charset="0"/>
                <a:cs typeface="Consolas" panose="020B0609020204030204" pitchFamily="49" charset="0"/>
              </a:rPr>
              <a:t> = 123</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robot = </a:t>
            </a:r>
            <a:r>
              <a:rPr lang="en-US" altLang="ja-JP" sz="1600" dirty="0" err="1">
                <a:latin typeface="Consolas" panose="020B0609020204030204" pitchFamily="49" charset="0"/>
                <a:cs typeface="Consolas" panose="020B0609020204030204" pitchFamily="49" charset="0"/>
              </a:rPr>
              <a:t>DriveBase</a:t>
            </a: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left_motor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right_motor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wheel_diameter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axle_track</a:t>
            </a:r>
            <a:r>
              <a:rPr lang="en-US" altLang="ja-JP" sz="1600" dirty="0">
                <a:latin typeface="Consolas" panose="020B0609020204030204" pitchFamily="49" charset="0"/>
                <a:cs typeface="Consolas" panose="020B0609020204030204" pitchFamily="49" charset="0"/>
              </a:rPr>
              <a: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robot.drive_time</a:t>
            </a:r>
            <a:r>
              <a:rPr lang="en-US" altLang="ja-JP" sz="1600" dirty="0">
                <a:latin typeface="Consolas" panose="020B0609020204030204" pitchFamily="49" charset="0"/>
                <a:cs typeface="Consolas" panose="020B0609020204030204" pitchFamily="49" charset="0"/>
              </a:rPr>
              <a:t>(200, 0, 2000)</a:t>
            </a:r>
          </a:p>
        </p:txBody>
      </p:sp>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11</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normAutofit/>
          </a:bodyPr>
          <a:lstStyle/>
          <a:p>
            <a:r>
              <a:rPr lang="en-US" altLang="ja-JP" dirty="0" err="1"/>
              <a:t>microPython</a:t>
            </a:r>
            <a:endParaRPr lang="ja-JP" altLang="en-US"/>
          </a:p>
        </p:txBody>
      </p:sp>
      <p:sp>
        <p:nvSpPr>
          <p:cNvPr id="2" name="テキスト ボックス 1">
            <a:extLst>
              <a:ext uri="{FF2B5EF4-FFF2-40B4-BE49-F238E27FC236}">
                <a16:creationId xmlns:a16="http://schemas.microsoft.com/office/drawing/2014/main" id="{45F52567-ABE9-284F-B0A2-56343699C516}"/>
              </a:ext>
            </a:extLst>
          </p:cNvPr>
          <p:cNvSpPr txBox="1"/>
          <p:nvPr/>
        </p:nvSpPr>
        <p:spPr>
          <a:xfrm>
            <a:off x="180980" y="975249"/>
            <a:ext cx="514885" cy="461665"/>
          </a:xfrm>
          <a:prstGeom prst="rect">
            <a:avLst/>
          </a:prstGeom>
          <a:noFill/>
        </p:spPr>
        <p:txBody>
          <a:bodyPr wrap="none" rtlCol="0">
            <a:spAutoFit/>
          </a:bodyPr>
          <a:lstStyle/>
          <a:p>
            <a:r>
              <a:rPr kumimoji="1" lang="en-US" altLang="ja-JP" sz="2400" dirty="0"/>
              <a:t>V1</a:t>
            </a:r>
            <a:endParaRPr kumimoji="1" lang="ja-JP" altLang="en-US" sz="2400"/>
          </a:p>
        </p:txBody>
      </p:sp>
      <p:sp>
        <p:nvSpPr>
          <p:cNvPr id="7" name="コンテンツ プレースホルダー 5">
            <a:extLst>
              <a:ext uri="{FF2B5EF4-FFF2-40B4-BE49-F238E27FC236}">
                <a16:creationId xmlns:a16="http://schemas.microsoft.com/office/drawing/2014/main" id="{D60A796C-C487-A146-9731-CE281B939696}"/>
              </a:ext>
            </a:extLst>
          </p:cNvPr>
          <p:cNvSpPr txBox="1">
            <a:spLocks/>
          </p:cNvSpPr>
          <p:nvPr/>
        </p:nvSpPr>
        <p:spPr>
          <a:xfrm>
            <a:off x="6194963" y="1436914"/>
            <a:ext cx="5816059" cy="5334050"/>
          </a:xfrm>
          <a:prstGeom prst="rect">
            <a:avLst/>
          </a:prstGeom>
          <a:ln>
            <a:solidFill>
              <a:schemeClr val="bg1">
                <a:lumMod val="75000"/>
              </a:schemeClr>
            </a:solidFill>
          </a:ln>
        </p:spPr>
        <p:txBody>
          <a:bodyPr vert="horz" lIns="91440" tIns="45720" rIns="91440" bIns="45720" rtlCol="0">
            <a:noAutofit/>
          </a:bodyPr>
          <a:lst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ts val="1400"/>
              </a:lnSpc>
              <a:buNone/>
            </a:pP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usr</a:t>
            </a:r>
            <a:r>
              <a:rPr lang="en-US" altLang="ja-JP" sz="1600" dirty="0">
                <a:latin typeface="Consolas" panose="020B0609020204030204" pitchFamily="49" charset="0"/>
                <a:cs typeface="Consolas" panose="020B0609020204030204" pitchFamily="49" charset="0"/>
              </a:rPr>
              <a:t>/bin/env </a:t>
            </a:r>
            <a:r>
              <a:rPr lang="en-US" altLang="ja-JP" sz="1600" dirty="0" err="1">
                <a:latin typeface="Consolas" panose="020B0609020204030204" pitchFamily="49" charset="0"/>
                <a:cs typeface="Consolas" panose="020B0609020204030204" pitchFamily="49" charset="0"/>
              </a:rPr>
              <a:t>pybricks-micropython</a:t>
            </a:r>
            <a:endParaRPr lang="en-US" altLang="ja-JP" sz="1600" dirty="0">
              <a:latin typeface="Consolas" panose="020B0609020204030204" pitchFamily="49" charset="0"/>
              <a:cs typeface="Consolas" panose="020B0609020204030204" pitchFamily="49" charset="0"/>
            </a:endParaRP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from pybricks.ev3devices import Motor</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pybricks.parameters</a:t>
            </a:r>
            <a:r>
              <a:rPr lang="en-US" altLang="ja-JP" sz="1600" dirty="0">
                <a:latin typeface="Consolas" panose="020B0609020204030204" pitchFamily="49" charset="0"/>
                <a:cs typeface="Consolas" panose="020B0609020204030204" pitchFamily="49" charset="0"/>
              </a:rPr>
              <a:t> import Port, Stop</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pybricks.robotics</a:t>
            </a:r>
            <a:r>
              <a:rPr lang="en-US" altLang="ja-JP" sz="1600" dirty="0">
                <a:latin typeface="Consolas" panose="020B0609020204030204" pitchFamily="49" charset="0"/>
                <a:cs typeface="Consolas" panose="020B0609020204030204" pitchFamily="49" charset="0"/>
              </a:rPr>
              <a:t> import </a:t>
            </a:r>
            <a:r>
              <a:rPr lang="en-US" altLang="ja-JP" sz="1600" dirty="0" err="1">
                <a:latin typeface="Consolas" panose="020B0609020204030204" pitchFamily="49" charset="0"/>
                <a:cs typeface="Consolas" panose="020B0609020204030204" pitchFamily="49" charset="0"/>
              </a:rPr>
              <a:t>DriveBase</a:t>
            </a: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solidFill>
                  <a:srgbClr val="0432FF"/>
                </a:solidFill>
                <a:latin typeface="Consolas" panose="020B0609020204030204" pitchFamily="49" charset="0"/>
                <a:cs typeface="Consolas" panose="020B0609020204030204" pitchFamily="49" charset="0"/>
              </a:rPr>
              <a:t>from </a:t>
            </a:r>
            <a:r>
              <a:rPr lang="en-US" altLang="ja-JP" sz="1600" dirty="0" err="1">
                <a:solidFill>
                  <a:srgbClr val="0432FF"/>
                </a:solidFill>
                <a:latin typeface="Consolas" panose="020B0609020204030204" pitchFamily="49" charset="0"/>
                <a:cs typeface="Consolas" panose="020B0609020204030204" pitchFamily="49" charset="0"/>
              </a:rPr>
              <a:t>pybricks.tools</a:t>
            </a:r>
            <a:r>
              <a:rPr lang="en-US" altLang="ja-JP" sz="1600" dirty="0">
                <a:solidFill>
                  <a:srgbClr val="0432FF"/>
                </a:solidFill>
                <a:latin typeface="Consolas" panose="020B0609020204030204" pitchFamily="49" charset="0"/>
                <a:cs typeface="Consolas" panose="020B0609020204030204" pitchFamily="49" charset="0"/>
              </a:rPr>
              <a:t> import wait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left_motor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Port.B</a:t>
            </a:r>
            <a:r>
              <a:rPr lang="en-US" altLang="ja-JP" sz="1600" dirty="0">
                <a:latin typeface="Consolas" panose="020B0609020204030204" pitchFamily="49" charset="0"/>
                <a:cs typeface="Consolas" panose="020B0609020204030204" pitchFamily="49" charset="0"/>
              </a:rPr>
              <a:t>)</a:t>
            </a:r>
          </a:p>
          <a:p>
            <a:pPr marL="0" indent="0">
              <a:lnSpc>
                <a:spcPts val="1400"/>
              </a:lnSpc>
              <a:buNone/>
            </a:pPr>
            <a:r>
              <a:rPr lang="en-US" altLang="ja-JP" sz="1600" dirty="0" err="1">
                <a:latin typeface="Consolas" panose="020B0609020204030204" pitchFamily="49" charset="0"/>
                <a:cs typeface="Consolas" panose="020B0609020204030204" pitchFamily="49" charset="0"/>
              </a:rPr>
              <a:t>right_motor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Port.C</a:t>
            </a:r>
            <a:r>
              <a:rPr lang="en-US" altLang="ja-JP" sz="1600" dirty="0">
                <a:latin typeface="Consolas" panose="020B0609020204030204" pitchFamily="49" charset="0"/>
                <a:cs typeface="Consolas" panose="020B0609020204030204" pitchFamily="49" charset="0"/>
              </a:rPr>
              <a: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wheel_diameter</a:t>
            </a:r>
            <a:r>
              <a:rPr lang="en-US" altLang="ja-JP" sz="1600" dirty="0">
                <a:latin typeface="Consolas" panose="020B0609020204030204" pitchFamily="49" charset="0"/>
                <a:cs typeface="Consolas" panose="020B0609020204030204" pitchFamily="49" charset="0"/>
              </a:rPr>
              <a:t> = 56</a:t>
            </a:r>
          </a:p>
          <a:p>
            <a:pPr marL="0" indent="0">
              <a:lnSpc>
                <a:spcPts val="1400"/>
              </a:lnSpc>
              <a:buNone/>
            </a:pPr>
            <a:r>
              <a:rPr lang="en-US" altLang="ja-JP" sz="1600" dirty="0" err="1">
                <a:latin typeface="Consolas" panose="020B0609020204030204" pitchFamily="49" charset="0"/>
                <a:cs typeface="Consolas" panose="020B0609020204030204" pitchFamily="49" charset="0"/>
              </a:rPr>
              <a:t>axle_track</a:t>
            </a:r>
            <a:r>
              <a:rPr lang="en-US" altLang="ja-JP" sz="1600" dirty="0">
                <a:latin typeface="Consolas" panose="020B0609020204030204" pitchFamily="49" charset="0"/>
                <a:cs typeface="Consolas" panose="020B0609020204030204" pitchFamily="49" charset="0"/>
              </a:rPr>
              <a:t> = 123</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robot = </a:t>
            </a:r>
            <a:r>
              <a:rPr lang="en-US" altLang="ja-JP" sz="1600" dirty="0" err="1">
                <a:latin typeface="Consolas" panose="020B0609020204030204" pitchFamily="49" charset="0"/>
                <a:cs typeface="Consolas" panose="020B0609020204030204" pitchFamily="49" charset="0"/>
              </a:rPr>
              <a:t>DriveBase</a:t>
            </a: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left_motor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right_motor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wheel_diameter</a:t>
            </a:r>
            <a:r>
              <a:rPr lang="en-US" altLang="ja-JP" sz="1600" dirty="0">
                <a:latin typeface="Consolas" panose="020B0609020204030204" pitchFamily="49" charset="0"/>
                <a:cs typeface="Consolas" panose="020B0609020204030204" pitchFamily="49" charset="0"/>
              </a:rPr>
              <a:t>, </a:t>
            </a:r>
            <a:r>
              <a:rPr lang="en-US" altLang="ja-JP" sz="1600" dirty="0" err="1">
                <a:latin typeface="Consolas" panose="020B0609020204030204" pitchFamily="49" charset="0"/>
                <a:cs typeface="Consolas" panose="020B0609020204030204" pitchFamily="49" charset="0"/>
              </a:rPr>
              <a:t>axle_track</a:t>
            </a:r>
            <a:r>
              <a:rPr lang="en-US" altLang="ja-JP" sz="1600" dirty="0">
                <a:latin typeface="Consolas" panose="020B0609020204030204" pitchFamily="49" charset="0"/>
                <a:cs typeface="Consolas" panose="020B0609020204030204" pitchFamily="49" charset="0"/>
              </a:rPr>
              <a: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solidFill>
                  <a:srgbClr val="0432FF"/>
                </a:solidFill>
                <a:latin typeface="Consolas" panose="020B0609020204030204" pitchFamily="49" charset="0"/>
                <a:cs typeface="Consolas" panose="020B0609020204030204" pitchFamily="49" charset="0"/>
              </a:rPr>
              <a:t>robot.drive</a:t>
            </a:r>
            <a:r>
              <a:rPr lang="en-US" altLang="ja-JP" sz="1600" dirty="0">
                <a:solidFill>
                  <a:srgbClr val="0432FF"/>
                </a:solidFill>
                <a:latin typeface="Consolas" panose="020B0609020204030204" pitchFamily="49" charset="0"/>
                <a:cs typeface="Consolas" panose="020B0609020204030204" pitchFamily="49" charset="0"/>
              </a:rPr>
              <a:t>(200, 0)</a:t>
            </a:r>
          </a:p>
          <a:p>
            <a:pPr marL="0" indent="0">
              <a:lnSpc>
                <a:spcPts val="1400"/>
              </a:lnSpc>
              <a:buNone/>
            </a:pPr>
            <a:r>
              <a:rPr lang="en-US" altLang="ja-JP" sz="1600" dirty="0">
                <a:solidFill>
                  <a:srgbClr val="0432FF"/>
                </a:solidFill>
                <a:latin typeface="Consolas" panose="020B0609020204030204" pitchFamily="49" charset="0"/>
                <a:cs typeface="Consolas" panose="020B0609020204030204" pitchFamily="49" charset="0"/>
              </a:rPr>
              <a:t>wait(2000)</a:t>
            </a:r>
          </a:p>
          <a:p>
            <a:pPr marL="0" indent="0">
              <a:lnSpc>
                <a:spcPts val="1400"/>
              </a:lnSpc>
              <a:buNone/>
            </a:pPr>
            <a:r>
              <a:rPr lang="en-US" altLang="ja-JP" sz="1600" dirty="0" err="1">
                <a:solidFill>
                  <a:srgbClr val="0432FF"/>
                </a:solidFill>
                <a:latin typeface="Consolas" panose="020B0609020204030204" pitchFamily="49" charset="0"/>
                <a:cs typeface="Consolas" panose="020B0609020204030204" pitchFamily="49" charset="0"/>
              </a:rPr>
              <a:t>robot.stop</a:t>
            </a:r>
            <a:r>
              <a:rPr lang="en-US" altLang="ja-JP" sz="1600" dirty="0">
                <a:solidFill>
                  <a:srgbClr val="0432FF"/>
                </a:solidFill>
                <a:latin typeface="Consolas" panose="020B0609020204030204" pitchFamily="49" charset="0"/>
                <a:cs typeface="Consolas" panose="020B0609020204030204" pitchFamily="49" charset="0"/>
              </a:rPr>
              <a:t>()</a:t>
            </a:r>
          </a:p>
        </p:txBody>
      </p:sp>
      <p:sp>
        <p:nvSpPr>
          <p:cNvPr id="8" name="テキスト ボックス 7">
            <a:extLst>
              <a:ext uri="{FF2B5EF4-FFF2-40B4-BE49-F238E27FC236}">
                <a16:creationId xmlns:a16="http://schemas.microsoft.com/office/drawing/2014/main" id="{48684CD6-0F0E-EB4A-9528-3934470AE211}"/>
              </a:ext>
            </a:extLst>
          </p:cNvPr>
          <p:cNvSpPr txBox="1"/>
          <p:nvPr/>
        </p:nvSpPr>
        <p:spPr>
          <a:xfrm>
            <a:off x="6134794" y="956511"/>
            <a:ext cx="3284874" cy="461665"/>
          </a:xfrm>
          <a:prstGeom prst="rect">
            <a:avLst/>
          </a:prstGeom>
          <a:noFill/>
        </p:spPr>
        <p:txBody>
          <a:bodyPr wrap="none" rtlCol="0">
            <a:spAutoFit/>
          </a:bodyPr>
          <a:lstStyle/>
          <a:p>
            <a:r>
              <a:rPr kumimoji="1" lang="en-US" altLang="ja-JP" sz="2400" dirty="0"/>
              <a:t>V2</a:t>
            </a:r>
            <a:r>
              <a:rPr kumimoji="1" lang="ja-JP" altLang="en-US" sz="2400">
                <a:solidFill>
                  <a:srgbClr val="0432FF"/>
                </a:solidFill>
              </a:rPr>
              <a:t>（変更箇所は青字）</a:t>
            </a:r>
          </a:p>
        </p:txBody>
      </p:sp>
      <p:sp>
        <p:nvSpPr>
          <p:cNvPr id="9" name="テキスト ボックス 8">
            <a:extLst>
              <a:ext uri="{FF2B5EF4-FFF2-40B4-BE49-F238E27FC236}">
                <a16:creationId xmlns:a16="http://schemas.microsoft.com/office/drawing/2014/main" id="{049116C1-239B-7C4F-B454-03493AB7CB2D}"/>
              </a:ext>
            </a:extLst>
          </p:cNvPr>
          <p:cNvSpPr txBox="1"/>
          <p:nvPr/>
        </p:nvSpPr>
        <p:spPr>
          <a:xfrm>
            <a:off x="10108786" y="2667946"/>
            <a:ext cx="1992725" cy="461665"/>
          </a:xfrm>
          <a:prstGeom prst="rect">
            <a:avLst/>
          </a:prstGeom>
          <a:solidFill>
            <a:srgbClr val="FFC000"/>
          </a:solidFill>
        </p:spPr>
        <p:txBody>
          <a:bodyPr wrap="none" rtlCol="0">
            <a:spAutoFit/>
          </a:bodyPr>
          <a:lstStyle/>
          <a:p>
            <a:r>
              <a:rPr kumimoji="1" lang="en-US" altLang="ja-JP" sz="1200" dirty="0"/>
              <a:t>wait</a:t>
            </a:r>
            <a:r>
              <a:rPr kumimoji="1" lang="ja-JP" altLang="en-US" sz="1200"/>
              <a:t>コマンドを使うときは</a:t>
            </a:r>
            <a:endParaRPr kumimoji="1" lang="en-US" altLang="ja-JP" sz="1200" dirty="0"/>
          </a:p>
          <a:p>
            <a:r>
              <a:rPr kumimoji="1" lang="ja-JP" altLang="en-US" sz="1200"/>
              <a:t>忘れずに！</a:t>
            </a:r>
          </a:p>
        </p:txBody>
      </p:sp>
      <p:cxnSp>
        <p:nvCxnSpPr>
          <p:cNvPr id="10" name="直線矢印コネクタ 9">
            <a:extLst>
              <a:ext uri="{FF2B5EF4-FFF2-40B4-BE49-F238E27FC236}">
                <a16:creationId xmlns:a16="http://schemas.microsoft.com/office/drawing/2014/main" id="{17C6E53C-09B6-404A-B95E-284D7BEA2C51}"/>
              </a:ext>
            </a:extLst>
          </p:cNvPr>
          <p:cNvCxnSpPr>
            <a:cxnSpLocks/>
          </p:cNvCxnSpPr>
          <p:nvPr/>
        </p:nvCxnSpPr>
        <p:spPr>
          <a:xfrm flipH="1" flipV="1">
            <a:off x="9820072" y="2727004"/>
            <a:ext cx="288714" cy="171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A09BE7B-0A36-BC48-B6E1-B3E1AB392758}"/>
              </a:ext>
            </a:extLst>
          </p:cNvPr>
          <p:cNvSpPr txBox="1"/>
          <p:nvPr/>
        </p:nvSpPr>
        <p:spPr>
          <a:xfrm>
            <a:off x="8738102" y="5960590"/>
            <a:ext cx="3110462" cy="738664"/>
          </a:xfrm>
          <a:prstGeom prst="rect">
            <a:avLst/>
          </a:prstGeom>
          <a:solidFill>
            <a:srgbClr val="FFC000"/>
          </a:solidFill>
        </p:spPr>
        <p:txBody>
          <a:bodyPr wrap="square" rtlCol="0">
            <a:spAutoFit/>
          </a:bodyPr>
          <a:lstStyle/>
          <a:p>
            <a:r>
              <a:rPr kumimoji="1" lang="en-US" altLang="ja-JP" sz="1400" dirty="0"/>
              <a:t>V2</a:t>
            </a:r>
            <a:r>
              <a:rPr kumimoji="1" lang="ja-JP" altLang="en-US" sz="1400"/>
              <a:t>の</a:t>
            </a:r>
            <a:r>
              <a:rPr kumimoji="1" lang="en-US" altLang="ja-JP" sz="1400" dirty="0" err="1"/>
              <a:t>DriveBase</a:t>
            </a:r>
            <a:r>
              <a:rPr kumimoji="1" lang="ja-JP" altLang="en-US" sz="1400"/>
              <a:t>クラスには，</a:t>
            </a:r>
            <a:endParaRPr kumimoji="1" lang="en-US" altLang="ja-JP" sz="1400" dirty="0"/>
          </a:p>
          <a:p>
            <a:r>
              <a:rPr kumimoji="1" lang="en-US" altLang="ja-JP" sz="1400" dirty="0"/>
              <a:t>drive</a:t>
            </a:r>
            <a:r>
              <a:rPr kumimoji="1" lang="ja-JP" altLang="en-US" sz="1400"/>
              <a:t>しかメソッドがない</a:t>
            </a:r>
            <a:r>
              <a:rPr lang="ja-JP" altLang="en-US" sz="1400"/>
              <a:t>ので</a:t>
            </a:r>
            <a:endParaRPr lang="en-US" altLang="ja-JP" sz="1400" dirty="0"/>
          </a:p>
          <a:p>
            <a:r>
              <a:rPr lang="en-US" altLang="ja-JP" sz="1400" dirty="0"/>
              <a:t>wait(2000)</a:t>
            </a:r>
            <a:r>
              <a:rPr lang="ja-JP" altLang="en-US" sz="1400"/>
              <a:t>を入れ</a:t>
            </a:r>
            <a:r>
              <a:rPr lang="en-US" altLang="ja-JP" sz="1400" dirty="0"/>
              <a:t>2</a:t>
            </a:r>
            <a:r>
              <a:rPr lang="ja-JP" altLang="en-US" sz="1400"/>
              <a:t>秒間タイヤを回す</a:t>
            </a:r>
            <a:endParaRPr kumimoji="1" lang="ja-JP" altLang="en-US" sz="1400"/>
          </a:p>
        </p:txBody>
      </p:sp>
      <p:cxnSp>
        <p:nvCxnSpPr>
          <p:cNvPr id="15" name="直線矢印コネクタ 14">
            <a:extLst>
              <a:ext uri="{FF2B5EF4-FFF2-40B4-BE49-F238E27FC236}">
                <a16:creationId xmlns:a16="http://schemas.microsoft.com/office/drawing/2014/main" id="{BBF188A8-E96E-A84F-9C43-E5F8C410219C}"/>
              </a:ext>
            </a:extLst>
          </p:cNvPr>
          <p:cNvCxnSpPr>
            <a:cxnSpLocks/>
          </p:cNvCxnSpPr>
          <p:nvPr/>
        </p:nvCxnSpPr>
        <p:spPr>
          <a:xfrm flipH="1" flipV="1">
            <a:off x="7817476" y="5365305"/>
            <a:ext cx="875382" cy="965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45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281DB-C716-DD47-8F82-465538395DB5}"/>
              </a:ext>
            </a:extLst>
          </p:cNvPr>
          <p:cNvSpPr>
            <a:spLocks noGrp="1"/>
          </p:cNvSpPr>
          <p:nvPr>
            <p:ph type="title"/>
          </p:nvPr>
        </p:nvSpPr>
        <p:spPr/>
        <p:txBody>
          <a:bodyPr/>
          <a:lstStyle/>
          <a:p>
            <a:r>
              <a:rPr lang="ja-JP" altLang="en-US"/>
              <a:t>２つのモーターそれぞれに命令を与えて前進や後退をさせてみよう</a:t>
            </a:r>
            <a:endParaRPr kumimoji="1" lang="ja-JP" altLang="en-US"/>
          </a:p>
        </p:txBody>
      </p:sp>
      <p:sp>
        <p:nvSpPr>
          <p:cNvPr id="3" name="テキスト プレースホルダー 2">
            <a:extLst>
              <a:ext uri="{FF2B5EF4-FFF2-40B4-BE49-F238E27FC236}">
                <a16:creationId xmlns:a16="http://schemas.microsoft.com/office/drawing/2014/main" id="{1DC0F0D5-E827-6A4A-9D98-210AF2A27B03}"/>
              </a:ext>
            </a:extLst>
          </p:cNvPr>
          <p:cNvSpPr>
            <a:spLocks noGrp="1"/>
          </p:cNvSpPr>
          <p:nvPr>
            <p:ph type="body" idx="1"/>
          </p:nvPr>
        </p:nvSpPr>
        <p:spPr/>
        <p:txBody>
          <a:bodyPr/>
          <a:lstStyle/>
          <a:p>
            <a:r>
              <a:rPr kumimoji="1" lang="en-US" altLang="ja-JP" dirty="0"/>
              <a:t>p.45 3.2.1</a:t>
            </a:r>
            <a:endParaRPr kumimoji="1" lang="ja-JP" altLang="en-US"/>
          </a:p>
        </p:txBody>
      </p:sp>
      <p:sp>
        <p:nvSpPr>
          <p:cNvPr id="4" name="スライド番号プレースホルダー 3">
            <a:extLst>
              <a:ext uri="{FF2B5EF4-FFF2-40B4-BE49-F238E27FC236}">
                <a16:creationId xmlns:a16="http://schemas.microsoft.com/office/drawing/2014/main" id="{7A9506CF-AE65-4E49-87E4-D2499C33D760}"/>
              </a:ext>
            </a:extLst>
          </p:cNvPr>
          <p:cNvSpPr>
            <a:spLocks noGrp="1"/>
          </p:cNvSpPr>
          <p:nvPr>
            <p:ph type="sldNum" sz="quarter" idx="12"/>
          </p:nvPr>
        </p:nvSpPr>
        <p:spPr/>
        <p:txBody>
          <a:bodyPr/>
          <a:lstStyle/>
          <a:p>
            <a:fld id="{13AB05CA-B2B8-0B46-A3D3-7CDE1DE4FAD6}" type="slidenum">
              <a:rPr lang="ja-JP" altLang="en-US" smtClean="0"/>
              <a:pPr/>
              <a:t>2</a:t>
            </a:fld>
            <a:endParaRPr lang="ja-JP" altLang="en-US" dirty="0"/>
          </a:p>
        </p:txBody>
      </p:sp>
    </p:spTree>
    <p:extLst>
      <p:ext uri="{BB962C8B-B14F-4D97-AF65-F5344CB8AC3E}">
        <p14:creationId xmlns:p14="http://schemas.microsoft.com/office/powerpoint/2010/main" val="311968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ダイアグラム&#10;&#10;自動的に生成された説明">
            <a:extLst>
              <a:ext uri="{FF2B5EF4-FFF2-40B4-BE49-F238E27FC236}">
                <a16:creationId xmlns:a16="http://schemas.microsoft.com/office/drawing/2014/main" id="{438A4FB4-C234-DF47-A1FB-26264D964AD6}"/>
              </a:ext>
            </a:extLst>
          </p:cNvPr>
          <p:cNvPicPr>
            <a:picLocks noGrp="1" noChangeAspect="1"/>
          </p:cNvPicPr>
          <p:nvPr>
            <p:ph idx="1"/>
          </p:nvPr>
        </p:nvPicPr>
        <p:blipFill>
          <a:blip r:embed="rId2"/>
          <a:stretch>
            <a:fillRect/>
          </a:stretch>
        </p:blipFill>
        <p:spPr>
          <a:xfrm>
            <a:off x="424591" y="1593391"/>
            <a:ext cx="11411583" cy="3671218"/>
          </a:xfrm>
        </p:spPr>
      </p:pic>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3</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lstStyle/>
          <a:p>
            <a:r>
              <a:rPr lang="en-US" altLang="ja-JP" dirty="0"/>
              <a:t>EV3-SW</a:t>
            </a:r>
            <a:r>
              <a:rPr lang="ja-JP" altLang="en-US"/>
              <a:t>による記述</a:t>
            </a:r>
          </a:p>
        </p:txBody>
      </p:sp>
    </p:spTree>
    <p:extLst>
      <p:ext uri="{BB962C8B-B14F-4D97-AF65-F5344CB8AC3E}">
        <p14:creationId xmlns:p14="http://schemas.microsoft.com/office/powerpoint/2010/main" val="40063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1E73F-F6CF-3045-957B-D926E3BABD88}"/>
              </a:ext>
            </a:extLst>
          </p:cNvPr>
          <p:cNvSpPr>
            <a:spLocks noGrp="1"/>
          </p:cNvSpPr>
          <p:nvPr>
            <p:ph type="title"/>
          </p:nvPr>
        </p:nvSpPr>
        <p:spPr/>
        <p:txBody>
          <a:bodyPr>
            <a:normAutofit fontScale="90000"/>
          </a:bodyPr>
          <a:lstStyle/>
          <a:p>
            <a:r>
              <a:rPr kumimoji="1" lang="ja-JP" altLang="en-US"/>
              <a:t>ブロックの説明</a:t>
            </a:r>
          </a:p>
        </p:txBody>
      </p:sp>
      <p:sp>
        <p:nvSpPr>
          <p:cNvPr id="3" name="スライド番号プレースホルダー 2">
            <a:extLst>
              <a:ext uri="{FF2B5EF4-FFF2-40B4-BE49-F238E27FC236}">
                <a16:creationId xmlns:a16="http://schemas.microsoft.com/office/drawing/2014/main" id="{6E2AB124-07A2-FA48-9389-2A5D6346AB7F}"/>
              </a:ext>
            </a:extLst>
          </p:cNvPr>
          <p:cNvSpPr>
            <a:spLocks noGrp="1"/>
          </p:cNvSpPr>
          <p:nvPr>
            <p:ph type="sldNum" sz="quarter" idx="12"/>
          </p:nvPr>
        </p:nvSpPr>
        <p:spPr/>
        <p:txBody>
          <a:bodyPr/>
          <a:lstStyle/>
          <a:p>
            <a:fld id="{13AB05CA-B2B8-0B46-A3D3-7CDE1DE4FAD6}" type="slidenum">
              <a:rPr lang="ja-JP" altLang="en-US" smtClean="0"/>
              <a:pPr/>
              <a:t>4</a:t>
            </a:fld>
            <a:endParaRPr lang="ja-JP" altLang="en-US" dirty="0"/>
          </a:p>
        </p:txBody>
      </p:sp>
      <p:sp>
        <p:nvSpPr>
          <p:cNvPr id="4" name="テキスト ボックス 3">
            <a:extLst>
              <a:ext uri="{FF2B5EF4-FFF2-40B4-BE49-F238E27FC236}">
                <a16:creationId xmlns:a16="http://schemas.microsoft.com/office/drawing/2014/main" id="{7F3129B7-1B2A-D344-B20B-3F1CBB8BC9DF}"/>
              </a:ext>
            </a:extLst>
          </p:cNvPr>
          <p:cNvSpPr txBox="1"/>
          <p:nvPr/>
        </p:nvSpPr>
        <p:spPr>
          <a:xfrm>
            <a:off x="213067" y="933383"/>
            <a:ext cx="11876014" cy="5632311"/>
          </a:xfrm>
          <a:prstGeom prst="rect">
            <a:avLst/>
          </a:prstGeom>
          <a:noFill/>
        </p:spPr>
        <p:txBody>
          <a:bodyPr wrap="square" rtlCol="0">
            <a:spAutoFit/>
          </a:bodyPr>
          <a:lstStyle/>
          <a:p>
            <a:r>
              <a:rPr lang="ja-JP" altLang="en-US"/>
              <a:t>ブロック ①</a:t>
            </a:r>
            <a:r>
              <a:rPr lang="en-US" altLang="ja-JP" dirty="0"/>
              <a:t> : L </a:t>
            </a:r>
            <a:r>
              <a:rPr lang="ja-JP" altLang="en-US"/>
              <a:t>モーターブロック</a:t>
            </a:r>
            <a:r>
              <a:rPr lang="en-US" altLang="ja-JP" dirty="0"/>
              <a:t>(</a:t>
            </a:r>
            <a:r>
              <a:rPr lang="ja-JP" altLang="en-US"/>
              <a:t>緑色の動作ブロック中にあります</a:t>
            </a:r>
            <a:r>
              <a:rPr lang="en-US" altLang="ja-JP" dirty="0"/>
              <a:t>)</a:t>
            </a:r>
            <a:r>
              <a:rPr lang="ja-JP" altLang="en-US"/>
              <a:t>で，「ポート</a:t>
            </a:r>
            <a:r>
              <a:rPr lang="en-US" altLang="ja-JP" dirty="0"/>
              <a:t>:B</a:t>
            </a:r>
            <a:r>
              <a:rPr lang="ja-JP" altLang="en-US"/>
              <a:t>」「モー ド</a:t>
            </a:r>
            <a:r>
              <a:rPr lang="en-US" altLang="ja-JP" dirty="0"/>
              <a:t>:</a:t>
            </a:r>
            <a:r>
              <a:rPr lang="ja-JP" altLang="en-US"/>
              <a:t>オン」「パワー</a:t>
            </a:r>
            <a:r>
              <a:rPr lang="en-US" altLang="ja-JP" dirty="0"/>
              <a:t>:50</a:t>
            </a:r>
            <a:r>
              <a:rPr lang="ja-JP" altLang="en-US"/>
              <a:t>」を設定しています</a:t>
            </a:r>
            <a:r>
              <a:rPr lang="en-US" altLang="ja-JP" dirty="0"/>
              <a:t>.</a:t>
            </a:r>
            <a:r>
              <a:rPr lang="ja-JP" altLang="en-US"/>
              <a:t>「ロボット左側の車輪を駆動するため </a:t>
            </a:r>
            <a:r>
              <a:rPr lang="en-US" altLang="ja-JP" dirty="0"/>
              <a:t>B </a:t>
            </a:r>
            <a:r>
              <a:rPr lang="ja-JP" altLang="en-US"/>
              <a:t>ポートに接続した </a:t>
            </a:r>
            <a:r>
              <a:rPr lang="en-US" altLang="ja-JP" dirty="0"/>
              <a:t>L </a:t>
            </a:r>
            <a:r>
              <a:rPr lang="ja-JP" altLang="en-US"/>
              <a:t>モーターを，パワー </a:t>
            </a:r>
            <a:r>
              <a:rPr lang="en-US" altLang="ja-JP" dirty="0"/>
              <a:t>50 </a:t>
            </a:r>
            <a:r>
              <a:rPr lang="ja-JP" altLang="en-US"/>
              <a:t>で回転させる」という命令です</a:t>
            </a:r>
            <a:r>
              <a:rPr lang="en-US" altLang="ja-JP" dirty="0"/>
              <a:t>.</a:t>
            </a:r>
            <a:r>
              <a:rPr lang="ja-JP" altLang="en-US"/>
              <a:t>後 退させるには，パワーを負の値に設定します</a:t>
            </a:r>
            <a:r>
              <a:rPr lang="en-US" altLang="ja-JP" dirty="0"/>
              <a:t>.</a:t>
            </a:r>
          </a:p>
          <a:p>
            <a:endParaRPr lang="en-US" altLang="ja-JP" dirty="0"/>
          </a:p>
          <a:p>
            <a:r>
              <a:rPr lang="ja-JP" altLang="en-US"/>
              <a:t>ブロック②</a:t>
            </a:r>
            <a:r>
              <a:rPr lang="en-US" altLang="ja-JP" dirty="0"/>
              <a:t> : </a:t>
            </a:r>
            <a:r>
              <a:rPr lang="ja-JP" altLang="en-US"/>
              <a:t>①と同様に，</a:t>
            </a:r>
            <a:r>
              <a:rPr lang="en-US" altLang="ja-JP" dirty="0"/>
              <a:t>L </a:t>
            </a:r>
            <a:r>
              <a:rPr lang="ja-JP" altLang="en-US"/>
              <a:t>モーターブロックで，「ポート</a:t>
            </a:r>
            <a:r>
              <a:rPr lang="en-US" altLang="ja-JP" dirty="0"/>
              <a:t>:C</a:t>
            </a:r>
            <a:r>
              <a:rPr lang="ja-JP" altLang="en-US"/>
              <a:t>」「モード</a:t>
            </a:r>
            <a:r>
              <a:rPr lang="en-US" altLang="ja-JP" dirty="0"/>
              <a:t>:</a:t>
            </a:r>
            <a:r>
              <a:rPr lang="ja-JP" altLang="en-US"/>
              <a:t>オン」「パワー</a:t>
            </a:r>
            <a:r>
              <a:rPr lang="en-US" altLang="ja-JP" dirty="0"/>
              <a:t>:50</a:t>
            </a:r>
            <a:r>
              <a:rPr lang="ja-JP" altLang="en-US"/>
              <a:t>」を 設定しています</a:t>
            </a:r>
            <a:r>
              <a:rPr lang="en-US" altLang="ja-JP" dirty="0"/>
              <a:t>.</a:t>
            </a:r>
            <a:r>
              <a:rPr lang="ja-JP" altLang="en-US"/>
              <a:t>「ロボット右側の車輪を駆動するため </a:t>
            </a:r>
            <a:r>
              <a:rPr lang="en-US" altLang="ja-JP" dirty="0"/>
              <a:t>C </a:t>
            </a:r>
            <a:r>
              <a:rPr lang="ja-JP" altLang="en-US"/>
              <a:t>ポートに接続した </a:t>
            </a:r>
            <a:r>
              <a:rPr lang="en-US" altLang="ja-JP" dirty="0"/>
              <a:t>L </a:t>
            </a:r>
            <a:r>
              <a:rPr lang="ja-JP" altLang="en-US"/>
              <a:t>モー ターを，パワー </a:t>
            </a:r>
            <a:r>
              <a:rPr lang="en-US" altLang="ja-JP" dirty="0"/>
              <a:t>50 </a:t>
            </a:r>
            <a:r>
              <a:rPr lang="ja-JP" altLang="en-US"/>
              <a:t>で回転させる」という命令です</a:t>
            </a:r>
            <a:r>
              <a:rPr lang="en-US" altLang="ja-JP" dirty="0"/>
              <a:t>.</a:t>
            </a:r>
          </a:p>
          <a:p>
            <a:endParaRPr lang="en-US" altLang="ja-JP" dirty="0"/>
          </a:p>
          <a:p>
            <a:r>
              <a:rPr lang="ja-JP" altLang="en-US"/>
              <a:t>ブロック ③</a:t>
            </a:r>
            <a:r>
              <a:rPr lang="en-US" altLang="ja-JP" dirty="0"/>
              <a:t> : </a:t>
            </a:r>
            <a:r>
              <a:rPr lang="ja-JP" altLang="en-US"/>
              <a:t>待機ブロック</a:t>
            </a:r>
            <a:r>
              <a:rPr lang="en-US" altLang="ja-JP" dirty="0"/>
              <a:t>(</a:t>
            </a:r>
            <a:r>
              <a:rPr lang="ja-JP" altLang="en-US"/>
              <a:t>オレンジ色のフロー制御ブロック中にあります</a:t>
            </a:r>
            <a:r>
              <a:rPr lang="en-US" altLang="ja-JP" dirty="0"/>
              <a:t>)</a:t>
            </a:r>
            <a:r>
              <a:rPr lang="ja-JP" altLang="en-US"/>
              <a:t>で，「モード</a:t>
            </a:r>
            <a:r>
              <a:rPr lang="en-US" altLang="ja-JP" dirty="0"/>
              <a:t>:</a:t>
            </a:r>
            <a:r>
              <a:rPr lang="ja-JP" altLang="en-US"/>
              <a:t>時間」 「秒</a:t>
            </a:r>
            <a:r>
              <a:rPr lang="en-US" altLang="ja-JP" dirty="0"/>
              <a:t>:2</a:t>
            </a:r>
            <a:r>
              <a:rPr lang="ja-JP" altLang="en-US"/>
              <a:t>」を設定しています</a:t>
            </a:r>
            <a:r>
              <a:rPr lang="en-US" altLang="ja-JP" dirty="0"/>
              <a:t>.</a:t>
            </a:r>
            <a:r>
              <a:rPr lang="ja-JP" altLang="en-US"/>
              <a:t>次のブロックの命令を実行する前に，</a:t>
            </a:r>
            <a:r>
              <a:rPr lang="en-US" altLang="ja-JP" dirty="0"/>
              <a:t>2 </a:t>
            </a:r>
            <a:r>
              <a:rPr lang="ja-JP" altLang="en-US"/>
              <a:t>秒間プログラム を待機させます</a:t>
            </a:r>
            <a:r>
              <a:rPr lang="en-US" altLang="ja-JP" dirty="0"/>
              <a:t>.</a:t>
            </a:r>
            <a:r>
              <a:rPr lang="ja-JP" altLang="en-US"/>
              <a:t>待機ブロックは，ロボットを停止させません</a:t>
            </a:r>
            <a:r>
              <a:rPr lang="en-US" altLang="ja-JP" dirty="0"/>
              <a:t>.</a:t>
            </a:r>
            <a:r>
              <a:rPr lang="ja-JP" altLang="en-US"/>
              <a:t>待機ブロック開始 時点でいずれかのモーターがオンになっている場合は，待機中そのモーターはオンのままとなります</a:t>
            </a:r>
            <a:r>
              <a:rPr lang="en-US" altLang="ja-JP" dirty="0"/>
              <a:t>.</a:t>
            </a:r>
          </a:p>
          <a:p>
            <a:endParaRPr lang="en-US" altLang="ja-JP" dirty="0"/>
          </a:p>
          <a:p>
            <a:r>
              <a:rPr lang="ja-JP" altLang="en-US"/>
              <a:t>ブロック④</a:t>
            </a:r>
            <a:r>
              <a:rPr lang="en-US" altLang="ja-JP" dirty="0"/>
              <a:t> : L </a:t>
            </a:r>
            <a:r>
              <a:rPr lang="ja-JP" altLang="en-US"/>
              <a:t>モーターブロックで，「ポート</a:t>
            </a:r>
            <a:r>
              <a:rPr lang="en-US" altLang="ja-JP" dirty="0"/>
              <a:t>:B</a:t>
            </a:r>
            <a:r>
              <a:rPr lang="ja-JP" altLang="en-US"/>
              <a:t>」「モード</a:t>
            </a:r>
            <a:r>
              <a:rPr lang="en-US" altLang="ja-JP" dirty="0"/>
              <a:t>:</a:t>
            </a:r>
            <a:r>
              <a:rPr lang="ja-JP" altLang="en-US"/>
              <a:t>オフ」「ブレーキ方法</a:t>
            </a:r>
            <a:r>
              <a:rPr lang="en-US" altLang="ja-JP" dirty="0"/>
              <a:t>:</a:t>
            </a:r>
            <a:r>
              <a:rPr lang="ja-JP" altLang="en-US"/>
              <a:t>真</a:t>
            </a:r>
            <a:r>
              <a:rPr lang="en-US" altLang="ja-JP" dirty="0"/>
              <a:t>(</a:t>
            </a:r>
            <a:r>
              <a:rPr lang="ja-JP" altLang="en-US"/>
              <a:t>ブレーキオン</a:t>
            </a:r>
            <a:r>
              <a:rPr lang="en-US" altLang="ja-JP" dirty="0"/>
              <a:t>)</a:t>
            </a:r>
            <a:r>
              <a:rPr lang="ja-JP" altLang="en-US"/>
              <a:t>」を設定しています</a:t>
            </a:r>
            <a:r>
              <a:rPr lang="en-US" altLang="ja-JP" dirty="0"/>
              <a:t>.</a:t>
            </a:r>
            <a:r>
              <a:rPr lang="ja-JP" altLang="en-US"/>
              <a:t>「ロボット左側の車輪を駆動するため </a:t>
            </a:r>
            <a:r>
              <a:rPr lang="en-US" altLang="ja-JP" dirty="0"/>
              <a:t>B </a:t>
            </a:r>
            <a:r>
              <a:rPr lang="ja-JP" altLang="en-US"/>
              <a:t>ポートに接続した </a:t>
            </a:r>
            <a:r>
              <a:rPr lang="en-US" altLang="ja-JP" dirty="0"/>
              <a:t>L </a:t>
            </a:r>
            <a:r>
              <a:rPr lang="ja-JP" altLang="en-US"/>
              <a:t>モーターを，ブレーキをかけて停止させる」という命令です</a:t>
            </a:r>
            <a:r>
              <a:rPr lang="en-US" altLang="ja-JP" dirty="0"/>
              <a:t>.</a:t>
            </a:r>
          </a:p>
          <a:p>
            <a:endParaRPr lang="en-US" altLang="ja-JP" dirty="0"/>
          </a:p>
          <a:p>
            <a:r>
              <a:rPr lang="ja-JP" altLang="en-US"/>
              <a:t>ブロック ⑤</a:t>
            </a:r>
            <a:r>
              <a:rPr lang="en-US" altLang="ja-JP" dirty="0"/>
              <a:t> : </a:t>
            </a:r>
            <a:r>
              <a:rPr lang="ja-JP" altLang="en-US"/>
              <a:t>④</a:t>
            </a:r>
            <a:r>
              <a:rPr lang="en-US" altLang="ja-JP" dirty="0"/>
              <a:t> </a:t>
            </a:r>
            <a:r>
              <a:rPr lang="ja-JP" altLang="en-US"/>
              <a:t>と同様に，</a:t>
            </a:r>
            <a:r>
              <a:rPr lang="en-US" altLang="ja-JP" dirty="0"/>
              <a:t>L </a:t>
            </a:r>
            <a:r>
              <a:rPr lang="ja-JP" altLang="en-US"/>
              <a:t>モーターブロックで，「ポート</a:t>
            </a:r>
            <a:r>
              <a:rPr lang="en-US" altLang="ja-JP" dirty="0"/>
              <a:t>:C</a:t>
            </a:r>
            <a:r>
              <a:rPr lang="ja-JP" altLang="en-US"/>
              <a:t>」「モード</a:t>
            </a:r>
            <a:r>
              <a:rPr lang="en-US" altLang="ja-JP" dirty="0"/>
              <a:t>:</a:t>
            </a:r>
            <a:r>
              <a:rPr lang="ja-JP" altLang="en-US"/>
              <a:t>オフ」「ブレーキ方 法</a:t>
            </a:r>
            <a:r>
              <a:rPr lang="en-US" altLang="ja-JP" dirty="0"/>
              <a:t>:</a:t>
            </a:r>
            <a:r>
              <a:rPr lang="ja-JP" altLang="en-US"/>
              <a:t>真</a:t>
            </a:r>
            <a:r>
              <a:rPr lang="en-US" altLang="ja-JP" dirty="0"/>
              <a:t>(</a:t>
            </a:r>
            <a:r>
              <a:rPr lang="ja-JP" altLang="en-US"/>
              <a:t>ブレーキオン</a:t>
            </a:r>
            <a:r>
              <a:rPr lang="en-US" altLang="ja-JP" dirty="0"/>
              <a:t>)</a:t>
            </a:r>
            <a:r>
              <a:rPr lang="ja-JP" altLang="en-US"/>
              <a:t>」を設定しています</a:t>
            </a:r>
            <a:r>
              <a:rPr lang="en-US" altLang="ja-JP" dirty="0"/>
              <a:t>.</a:t>
            </a:r>
            <a:r>
              <a:rPr lang="ja-JP" altLang="en-US"/>
              <a:t>「ロボット右側の車輪を駆動するため </a:t>
            </a:r>
            <a:r>
              <a:rPr lang="en-US" altLang="ja-JP" dirty="0"/>
              <a:t>C </a:t>
            </a:r>
            <a:r>
              <a:rPr lang="ja-JP" altLang="en-US"/>
              <a:t>ポートに接続した </a:t>
            </a:r>
            <a:r>
              <a:rPr lang="en-US" altLang="ja-JP" dirty="0"/>
              <a:t>L </a:t>
            </a:r>
            <a:r>
              <a:rPr lang="ja-JP" altLang="en-US"/>
              <a:t>モーターを，ブレーキをかけて停止させる」という命令です</a:t>
            </a:r>
            <a:r>
              <a:rPr lang="en-US" altLang="ja-JP" dirty="0"/>
              <a:t>.</a:t>
            </a:r>
            <a:endParaRPr kumimoji="1" lang="ja-JP" altLang="en-US"/>
          </a:p>
        </p:txBody>
      </p:sp>
    </p:spTree>
    <p:extLst>
      <p:ext uri="{BB962C8B-B14F-4D97-AF65-F5344CB8AC3E}">
        <p14:creationId xmlns:p14="http://schemas.microsoft.com/office/powerpoint/2010/main" val="9797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ィカル ユーザー インターフェイス&#10;&#10;自動的に生成された説明">
            <a:extLst>
              <a:ext uri="{FF2B5EF4-FFF2-40B4-BE49-F238E27FC236}">
                <a16:creationId xmlns:a16="http://schemas.microsoft.com/office/drawing/2014/main" id="{0C4319F4-EFAD-AE42-8D90-52157D7E2F1A}"/>
              </a:ext>
            </a:extLst>
          </p:cNvPr>
          <p:cNvPicPr>
            <a:picLocks noChangeAspect="1"/>
          </p:cNvPicPr>
          <p:nvPr/>
        </p:nvPicPr>
        <p:blipFill>
          <a:blip r:embed="rId2"/>
          <a:stretch>
            <a:fillRect/>
          </a:stretch>
        </p:blipFill>
        <p:spPr>
          <a:xfrm>
            <a:off x="533470" y="1266161"/>
            <a:ext cx="5048045" cy="4598219"/>
          </a:xfrm>
          <a:prstGeom prst="rect">
            <a:avLst/>
          </a:prstGeom>
        </p:spPr>
      </p:pic>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5</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lstStyle/>
          <a:p>
            <a:r>
              <a:rPr lang="en-US" altLang="ja-JP" dirty="0"/>
              <a:t>EV3 Classroom</a:t>
            </a:r>
            <a:r>
              <a:rPr lang="ja-JP" altLang="en-US"/>
              <a:t>による記述</a:t>
            </a:r>
          </a:p>
        </p:txBody>
      </p:sp>
      <p:sp>
        <p:nvSpPr>
          <p:cNvPr id="2" name="テキスト ボックス 1">
            <a:extLst>
              <a:ext uri="{FF2B5EF4-FFF2-40B4-BE49-F238E27FC236}">
                <a16:creationId xmlns:a16="http://schemas.microsoft.com/office/drawing/2014/main" id="{25830EDB-6E55-D243-93D2-49BCD4FB69A4}"/>
              </a:ext>
            </a:extLst>
          </p:cNvPr>
          <p:cNvSpPr txBox="1"/>
          <p:nvPr/>
        </p:nvSpPr>
        <p:spPr>
          <a:xfrm>
            <a:off x="5609488" y="1137563"/>
            <a:ext cx="6479593" cy="5355312"/>
          </a:xfrm>
          <a:prstGeom prst="rect">
            <a:avLst/>
          </a:prstGeom>
          <a:noFill/>
        </p:spPr>
        <p:txBody>
          <a:bodyPr wrap="square" rtlCol="0">
            <a:spAutoFit/>
          </a:bodyPr>
          <a:lstStyle/>
          <a:p>
            <a:r>
              <a:rPr lang="ja-JP" altLang="en-US"/>
              <a:t>ブロック①②：モーターブロックの「モーターを指定したスピードで回す」ブロックで，「ポート</a:t>
            </a:r>
            <a:r>
              <a:rPr lang="en-US" altLang="ja-JP" dirty="0"/>
              <a:t>:B</a:t>
            </a:r>
            <a:r>
              <a:rPr lang="ja-JP" altLang="en-US"/>
              <a:t>（②では「ポート：</a:t>
            </a:r>
            <a:r>
              <a:rPr lang="en-US" altLang="ja-JP" dirty="0"/>
              <a:t>C</a:t>
            </a:r>
            <a:r>
              <a:rPr lang="ja-JP" altLang="en-US"/>
              <a:t>」）「スピード</a:t>
            </a:r>
            <a:r>
              <a:rPr lang="en-US" altLang="ja-JP" dirty="0"/>
              <a:t>:50%</a:t>
            </a:r>
            <a:r>
              <a:rPr lang="ja-JP" altLang="en-US"/>
              <a:t>」を設定しています．「ロボット左側の車輪を駆動するため </a:t>
            </a:r>
            <a:r>
              <a:rPr lang="en-US" altLang="ja-JP" dirty="0"/>
              <a:t>B </a:t>
            </a:r>
            <a:r>
              <a:rPr lang="ja-JP" altLang="en-US"/>
              <a:t>ポート（②では</a:t>
            </a:r>
            <a:r>
              <a:rPr lang="en-US" altLang="ja-JP" dirty="0"/>
              <a:t>C</a:t>
            </a:r>
            <a:r>
              <a:rPr lang="ja-JP" altLang="en-US"/>
              <a:t>ポート）に接続した </a:t>
            </a:r>
            <a:r>
              <a:rPr lang="en-US" altLang="ja-JP" dirty="0"/>
              <a:t>L </a:t>
            </a:r>
            <a:r>
              <a:rPr lang="ja-JP" altLang="en-US"/>
              <a:t>モーターを，スピード </a:t>
            </a:r>
            <a:r>
              <a:rPr lang="en-US" altLang="ja-JP" dirty="0"/>
              <a:t>50% </a:t>
            </a:r>
            <a:r>
              <a:rPr lang="ja-JP" altLang="en-US"/>
              <a:t>で回転させる」という命令です．</a:t>
            </a:r>
          </a:p>
          <a:p>
            <a:endParaRPr lang="en-US" altLang="ja-JP" dirty="0"/>
          </a:p>
          <a:p>
            <a:r>
              <a:rPr lang="ja-JP" altLang="en-US"/>
              <a:t>ブロック③：制御ブロックの「時間で待機する」ブロックで，「</a:t>
            </a:r>
            <a:r>
              <a:rPr lang="en-US" altLang="ja-JP" dirty="0"/>
              <a:t>2</a:t>
            </a:r>
            <a:r>
              <a:rPr lang="ja-JP" altLang="en-US"/>
              <a:t>秒」を設定しています．次のブロックの命令を実行する前に，</a:t>
            </a:r>
            <a:r>
              <a:rPr lang="en-US" altLang="ja-JP" dirty="0"/>
              <a:t>2 </a:t>
            </a:r>
            <a:r>
              <a:rPr lang="ja-JP" altLang="en-US"/>
              <a:t>秒間プログラムを待機させます．「時間で待機する」ブロックは，ロボットを停止させません．「時間で待機する」ブロック開始時点で回転中のモーターは，プログラム待機中も回転したままになります．</a:t>
            </a:r>
            <a:endParaRPr lang="en-US" altLang="ja-JP" dirty="0"/>
          </a:p>
          <a:p>
            <a:endParaRPr lang="ja-JP" altLang="en-US"/>
          </a:p>
          <a:p>
            <a:r>
              <a:rPr lang="ja-JP" altLang="en-US"/>
              <a:t>ブロック④⑤： モーターブロックの「モーターを停止」ブロックで，「ポート</a:t>
            </a:r>
            <a:r>
              <a:rPr lang="en-US" altLang="ja-JP" dirty="0"/>
              <a:t>:B</a:t>
            </a:r>
            <a:r>
              <a:rPr lang="ja-JP" altLang="en-US"/>
              <a:t>」 （②では「ポート：</a:t>
            </a:r>
            <a:r>
              <a:rPr lang="en-US" altLang="ja-JP" dirty="0"/>
              <a:t>C</a:t>
            </a:r>
            <a:r>
              <a:rPr lang="ja-JP" altLang="en-US"/>
              <a:t>」）を設定しています．「ロボット左側の車輪を駆動するため </a:t>
            </a:r>
            <a:r>
              <a:rPr lang="en-US" altLang="ja-JP" dirty="0"/>
              <a:t>B </a:t>
            </a:r>
            <a:r>
              <a:rPr lang="ja-JP" altLang="en-US"/>
              <a:t>ポート（②では</a:t>
            </a:r>
            <a:r>
              <a:rPr lang="en-US" altLang="ja-JP" dirty="0"/>
              <a:t>C</a:t>
            </a:r>
            <a:r>
              <a:rPr lang="ja-JP" altLang="en-US"/>
              <a:t>ポート）に接続した </a:t>
            </a:r>
            <a:r>
              <a:rPr lang="en-US" altLang="ja-JP" dirty="0"/>
              <a:t>L </a:t>
            </a:r>
            <a:r>
              <a:rPr lang="ja-JP" altLang="en-US"/>
              <a:t>モーターを停止させる」という命令です．初期状態では，モータは停止して現在の位置を保とうとするようになっています．</a:t>
            </a:r>
            <a:endParaRPr kumimoji="1" lang="ja-JP" altLang="en-US"/>
          </a:p>
        </p:txBody>
      </p:sp>
      <p:sp>
        <p:nvSpPr>
          <p:cNvPr id="6" name="テキスト ボックス 5">
            <a:extLst>
              <a:ext uri="{FF2B5EF4-FFF2-40B4-BE49-F238E27FC236}">
                <a16:creationId xmlns:a16="http://schemas.microsoft.com/office/drawing/2014/main" id="{5DAAA1FA-B166-EB43-BF98-D01A6953D554}"/>
              </a:ext>
            </a:extLst>
          </p:cNvPr>
          <p:cNvSpPr txBox="1"/>
          <p:nvPr/>
        </p:nvSpPr>
        <p:spPr>
          <a:xfrm>
            <a:off x="0" y="2161309"/>
            <a:ext cx="546265" cy="523220"/>
          </a:xfrm>
          <a:prstGeom prst="rect">
            <a:avLst/>
          </a:prstGeom>
          <a:noFill/>
        </p:spPr>
        <p:txBody>
          <a:bodyPr wrap="square" rtlCol="0">
            <a:spAutoFit/>
          </a:bodyPr>
          <a:lstStyle/>
          <a:p>
            <a:r>
              <a:rPr kumimoji="1" lang="ja-JP" altLang="en-US" sz="2800"/>
              <a:t>①</a:t>
            </a:r>
          </a:p>
        </p:txBody>
      </p:sp>
      <p:sp>
        <p:nvSpPr>
          <p:cNvPr id="7" name="テキスト ボックス 6">
            <a:extLst>
              <a:ext uri="{FF2B5EF4-FFF2-40B4-BE49-F238E27FC236}">
                <a16:creationId xmlns:a16="http://schemas.microsoft.com/office/drawing/2014/main" id="{235C62C9-6F4A-4347-BC12-BA1E97507851}"/>
              </a:ext>
            </a:extLst>
          </p:cNvPr>
          <p:cNvSpPr txBox="1"/>
          <p:nvPr/>
        </p:nvSpPr>
        <p:spPr>
          <a:xfrm>
            <a:off x="-11875" y="2806648"/>
            <a:ext cx="546265" cy="523220"/>
          </a:xfrm>
          <a:prstGeom prst="rect">
            <a:avLst/>
          </a:prstGeom>
          <a:noFill/>
        </p:spPr>
        <p:txBody>
          <a:bodyPr wrap="square" rtlCol="0">
            <a:spAutoFit/>
          </a:bodyPr>
          <a:lstStyle/>
          <a:p>
            <a:r>
              <a:rPr lang="ja-JP" altLang="en-US" sz="2800"/>
              <a:t>②</a:t>
            </a:r>
            <a:endParaRPr kumimoji="1" lang="ja-JP" altLang="en-US" sz="2800"/>
          </a:p>
        </p:txBody>
      </p:sp>
      <p:sp>
        <p:nvSpPr>
          <p:cNvPr id="8" name="テキスト ボックス 7">
            <a:extLst>
              <a:ext uri="{FF2B5EF4-FFF2-40B4-BE49-F238E27FC236}">
                <a16:creationId xmlns:a16="http://schemas.microsoft.com/office/drawing/2014/main" id="{253216E5-F2BC-7C4A-9B99-3D7F20EA1F54}"/>
              </a:ext>
            </a:extLst>
          </p:cNvPr>
          <p:cNvSpPr txBox="1"/>
          <p:nvPr/>
        </p:nvSpPr>
        <p:spPr>
          <a:xfrm>
            <a:off x="-11876" y="3451987"/>
            <a:ext cx="546265" cy="523220"/>
          </a:xfrm>
          <a:prstGeom prst="rect">
            <a:avLst/>
          </a:prstGeom>
          <a:noFill/>
        </p:spPr>
        <p:txBody>
          <a:bodyPr wrap="square" rtlCol="0">
            <a:spAutoFit/>
          </a:bodyPr>
          <a:lstStyle/>
          <a:p>
            <a:r>
              <a:rPr lang="ja-JP" altLang="en-US" sz="2800"/>
              <a:t>③</a:t>
            </a:r>
            <a:endParaRPr kumimoji="1" lang="ja-JP" altLang="en-US" sz="2800"/>
          </a:p>
        </p:txBody>
      </p:sp>
      <p:sp>
        <p:nvSpPr>
          <p:cNvPr id="9" name="テキスト ボックス 8">
            <a:extLst>
              <a:ext uri="{FF2B5EF4-FFF2-40B4-BE49-F238E27FC236}">
                <a16:creationId xmlns:a16="http://schemas.microsoft.com/office/drawing/2014/main" id="{BA123CFA-F49A-824C-A505-1BD4A29BC2E0}"/>
              </a:ext>
            </a:extLst>
          </p:cNvPr>
          <p:cNvSpPr txBox="1"/>
          <p:nvPr/>
        </p:nvSpPr>
        <p:spPr>
          <a:xfrm>
            <a:off x="-12795" y="4097326"/>
            <a:ext cx="546265" cy="523220"/>
          </a:xfrm>
          <a:prstGeom prst="rect">
            <a:avLst/>
          </a:prstGeom>
          <a:noFill/>
        </p:spPr>
        <p:txBody>
          <a:bodyPr wrap="square" rtlCol="0">
            <a:spAutoFit/>
          </a:bodyPr>
          <a:lstStyle/>
          <a:p>
            <a:r>
              <a:rPr lang="ja-JP" altLang="en-US" sz="2800"/>
              <a:t>④</a:t>
            </a:r>
            <a:endParaRPr kumimoji="1" lang="ja-JP" altLang="en-US" sz="2800"/>
          </a:p>
        </p:txBody>
      </p:sp>
      <p:sp>
        <p:nvSpPr>
          <p:cNvPr id="10" name="テキスト ボックス 9">
            <a:extLst>
              <a:ext uri="{FF2B5EF4-FFF2-40B4-BE49-F238E27FC236}">
                <a16:creationId xmlns:a16="http://schemas.microsoft.com/office/drawing/2014/main" id="{CD7C5918-F75F-4D49-947A-A025A8F0912F}"/>
              </a:ext>
            </a:extLst>
          </p:cNvPr>
          <p:cNvSpPr txBox="1"/>
          <p:nvPr/>
        </p:nvSpPr>
        <p:spPr>
          <a:xfrm>
            <a:off x="-12795" y="4742666"/>
            <a:ext cx="546265" cy="523220"/>
          </a:xfrm>
          <a:prstGeom prst="rect">
            <a:avLst/>
          </a:prstGeom>
          <a:noFill/>
        </p:spPr>
        <p:txBody>
          <a:bodyPr wrap="square" rtlCol="0">
            <a:spAutoFit/>
          </a:bodyPr>
          <a:lstStyle/>
          <a:p>
            <a:r>
              <a:rPr lang="ja-JP" altLang="en-US" sz="2800"/>
              <a:t>⑤</a:t>
            </a:r>
            <a:endParaRPr kumimoji="1" lang="ja-JP" altLang="en-US" sz="2800"/>
          </a:p>
        </p:txBody>
      </p:sp>
    </p:spTree>
    <p:extLst>
      <p:ext uri="{BB962C8B-B14F-4D97-AF65-F5344CB8AC3E}">
        <p14:creationId xmlns:p14="http://schemas.microsoft.com/office/powerpoint/2010/main" val="253432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C9F1931-2145-4BD3-AB39-762259B34089}"/>
              </a:ext>
            </a:extLst>
          </p:cNvPr>
          <p:cNvSpPr>
            <a:spLocks noGrp="1"/>
          </p:cNvSpPr>
          <p:nvPr>
            <p:ph idx="1"/>
          </p:nvPr>
        </p:nvSpPr>
        <p:spPr>
          <a:xfrm>
            <a:off x="180980" y="1436914"/>
            <a:ext cx="5816059" cy="5334050"/>
          </a:xfrm>
          <a:ln>
            <a:solidFill>
              <a:schemeClr val="bg1">
                <a:lumMod val="75000"/>
              </a:schemeClr>
            </a:solidFill>
          </a:ln>
        </p:spPr>
        <p:txBody>
          <a:bodyPr>
            <a:noAutofit/>
          </a:bodyPr>
          <a:lstStyle/>
          <a:p>
            <a:pPr marL="0" indent="0">
              <a:lnSpc>
                <a:spcPts val="1400"/>
              </a:lnSpc>
              <a:buNone/>
            </a:pP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usr</a:t>
            </a:r>
            <a:r>
              <a:rPr lang="en-US" altLang="ja-JP" sz="1600" dirty="0">
                <a:latin typeface="Consolas" panose="020B0609020204030204" pitchFamily="49" charset="0"/>
                <a:cs typeface="Consolas" panose="020B0609020204030204" pitchFamily="49" charset="0"/>
              </a:rPr>
              <a:t>/bin/env </a:t>
            </a:r>
            <a:r>
              <a:rPr lang="en-US" altLang="ja-JP" sz="1600" dirty="0" err="1">
                <a:latin typeface="Consolas" panose="020B0609020204030204" pitchFamily="49" charset="0"/>
                <a:cs typeface="Consolas" panose="020B0609020204030204" pitchFamily="49" charset="0"/>
              </a:rPr>
              <a:t>pybricks-micropython</a:t>
            </a:r>
            <a:endParaRPr lang="en-US" altLang="ja-JP" sz="1600" dirty="0">
              <a:latin typeface="Consolas" panose="020B0609020204030204" pitchFamily="49" charset="0"/>
              <a:cs typeface="Consolas" panose="020B0609020204030204" pitchFamily="49" charset="0"/>
            </a:endParaRP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from pybricks.ev3devices import Motor</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pybricks.parameters</a:t>
            </a:r>
            <a:r>
              <a:rPr lang="en-US" altLang="ja-JP" sz="1600" dirty="0">
                <a:latin typeface="Consolas" panose="020B0609020204030204" pitchFamily="49" charset="0"/>
                <a:cs typeface="Consolas" panose="020B0609020204030204" pitchFamily="49" charset="0"/>
              </a:rPr>
              <a:t> import Port, Stop</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pybricks.tools</a:t>
            </a:r>
            <a:r>
              <a:rPr lang="en-US" altLang="ja-JP" sz="1600" dirty="0">
                <a:latin typeface="Consolas" panose="020B0609020204030204" pitchFamily="49" charset="0"/>
                <a:cs typeface="Consolas" panose="020B0609020204030204" pitchFamily="49" charset="0"/>
              </a:rPr>
              <a:t> import wait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Motor(</a:t>
            </a:r>
            <a:r>
              <a:rPr lang="en-US" altLang="ja-JP" sz="1600" dirty="0" err="1">
                <a:latin typeface="Consolas" panose="020B0609020204030204" pitchFamily="49" charset="0"/>
                <a:cs typeface="Consolas" panose="020B0609020204030204" pitchFamily="49" charset="0"/>
              </a:rPr>
              <a:t>Port.B</a:t>
            </a:r>
            <a:r>
              <a:rPr lang="en-US" altLang="ja-JP" sz="1600" dirty="0">
                <a:latin typeface="Consolas" panose="020B0609020204030204" pitchFamily="49" charset="0"/>
                <a:cs typeface="Consolas" panose="020B0609020204030204" pitchFamily="49" charset="0"/>
              </a:rPr>
              <a:t>).run(360)</a:t>
            </a:r>
          </a:p>
          <a:p>
            <a:pPr marL="0" indent="0">
              <a:lnSpc>
                <a:spcPts val="1400"/>
              </a:lnSpc>
              <a:buNone/>
            </a:pPr>
            <a:r>
              <a:rPr lang="en-US" altLang="ja-JP" sz="1600" dirty="0">
                <a:latin typeface="Consolas" panose="020B0609020204030204" pitchFamily="49" charset="0"/>
                <a:cs typeface="Consolas" panose="020B0609020204030204" pitchFamily="49" charset="0"/>
              </a:rPr>
              <a:t>Motor(</a:t>
            </a:r>
            <a:r>
              <a:rPr lang="en-US" altLang="ja-JP" sz="1600" dirty="0" err="1">
                <a:latin typeface="Consolas" panose="020B0609020204030204" pitchFamily="49" charset="0"/>
                <a:cs typeface="Consolas" panose="020B0609020204030204" pitchFamily="49" charset="0"/>
              </a:rPr>
              <a:t>Port.C</a:t>
            </a:r>
            <a:r>
              <a:rPr lang="en-US" altLang="ja-JP" sz="1600" dirty="0">
                <a:latin typeface="Consolas" panose="020B0609020204030204" pitchFamily="49" charset="0"/>
                <a:cs typeface="Consolas" panose="020B0609020204030204" pitchFamily="49" charset="0"/>
              </a:rPr>
              <a:t>).run(360)</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wait(2000)</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Motor(</a:t>
            </a:r>
            <a:r>
              <a:rPr lang="en-US" altLang="ja-JP" sz="1600" dirty="0" err="1">
                <a:latin typeface="Consolas" panose="020B0609020204030204" pitchFamily="49" charset="0"/>
                <a:cs typeface="Consolas" panose="020B0609020204030204" pitchFamily="49" charset="0"/>
              </a:rPr>
              <a:t>Port.B</a:t>
            </a:r>
            <a:r>
              <a:rPr lang="en-US" altLang="ja-JP" sz="1600" dirty="0">
                <a:latin typeface="Consolas" panose="020B0609020204030204" pitchFamily="49" charset="0"/>
                <a:cs typeface="Consolas" panose="020B0609020204030204" pitchFamily="49" charset="0"/>
              </a:rPr>
              <a:t>).stop(</a:t>
            </a:r>
            <a:r>
              <a:rPr lang="en-US" altLang="ja-JP" sz="1600" dirty="0" err="1">
                <a:latin typeface="Consolas" panose="020B0609020204030204" pitchFamily="49" charset="0"/>
                <a:cs typeface="Consolas" panose="020B0609020204030204" pitchFamily="49" charset="0"/>
              </a:rPr>
              <a:t>Stop.BRAKE</a:t>
            </a:r>
            <a:r>
              <a:rPr lang="en-US" altLang="ja-JP" sz="1600" dirty="0">
                <a:latin typeface="Consolas" panose="020B0609020204030204" pitchFamily="49" charset="0"/>
                <a:cs typeface="Consolas" panose="020B0609020204030204" pitchFamily="49" charset="0"/>
              </a:rPr>
              <a:t>)</a:t>
            </a:r>
          </a:p>
          <a:p>
            <a:pPr marL="0" indent="0">
              <a:lnSpc>
                <a:spcPts val="1400"/>
              </a:lnSpc>
              <a:buNone/>
            </a:pPr>
            <a:r>
              <a:rPr lang="en-US" altLang="ja-JP" sz="1600" dirty="0">
                <a:latin typeface="Consolas" panose="020B0609020204030204" pitchFamily="49" charset="0"/>
                <a:cs typeface="Consolas" panose="020B0609020204030204" pitchFamily="49" charset="0"/>
              </a:rPr>
              <a:t>Motor(</a:t>
            </a:r>
            <a:r>
              <a:rPr lang="en-US" altLang="ja-JP" sz="1600" dirty="0" err="1">
                <a:latin typeface="Consolas" panose="020B0609020204030204" pitchFamily="49" charset="0"/>
                <a:cs typeface="Consolas" panose="020B0609020204030204" pitchFamily="49" charset="0"/>
              </a:rPr>
              <a:t>Port.C</a:t>
            </a:r>
            <a:r>
              <a:rPr lang="en-US" altLang="ja-JP" sz="1600" dirty="0">
                <a:latin typeface="Consolas" panose="020B0609020204030204" pitchFamily="49" charset="0"/>
                <a:cs typeface="Consolas" panose="020B0609020204030204" pitchFamily="49" charset="0"/>
              </a:rPr>
              <a:t>).stop(</a:t>
            </a:r>
            <a:r>
              <a:rPr lang="en-US" altLang="ja-JP" sz="1600" dirty="0" err="1">
                <a:latin typeface="Consolas" panose="020B0609020204030204" pitchFamily="49" charset="0"/>
                <a:cs typeface="Consolas" panose="020B0609020204030204" pitchFamily="49" charset="0"/>
              </a:rPr>
              <a:t>Stop.BRAKE</a:t>
            </a:r>
            <a:r>
              <a:rPr lang="en-US" altLang="ja-JP" sz="1600" dirty="0">
                <a:latin typeface="Consolas" panose="020B0609020204030204" pitchFamily="49" charset="0"/>
                <a:cs typeface="Consolas" panose="020B0609020204030204" pitchFamily="49" charset="0"/>
              </a:rPr>
              <a:t>)</a:t>
            </a:r>
          </a:p>
        </p:txBody>
      </p:sp>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6</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normAutofit/>
          </a:bodyPr>
          <a:lstStyle/>
          <a:p>
            <a:r>
              <a:rPr lang="en-US" altLang="ja-JP" dirty="0" err="1"/>
              <a:t>microPython</a:t>
            </a:r>
            <a:endParaRPr lang="ja-JP" altLang="en-US"/>
          </a:p>
        </p:txBody>
      </p:sp>
      <p:sp>
        <p:nvSpPr>
          <p:cNvPr id="2" name="テキスト ボックス 1">
            <a:extLst>
              <a:ext uri="{FF2B5EF4-FFF2-40B4-BE49-F238E27FC236}">
                <a16:creationId xmlns:a16="http://schemas.microsoft.com/office/drawing/2014/main" id="{45F52567-ABE9-284F-B0A2-56343699C516}"/>
              </a:ext>
            </a:extLst>
          </p:cNvPr>
          <p:cNvSpPr txBox="1"/>
          <p:nvPr/>
        </p:nvSpPr>
        <p:spPr>
          <a:xfrm>
            <a:off x="180980" y="965880"/>
            <a:ext cx="514885" cy="461665"/>
          </a:xfrm>
          <a:prstGeom prst="rect">
            <a:avLst/>
          </a:prstGeom>
          <a:noFill/>
        </p:spPr>
        <p:txBody>
          <a:bodyPr wrap="none" rtlCol="0">
            <a:spAutoFit/>
          </a:bodyPr>
          <a:lstStyle/>
          <a:p>
            <a:r>
              <a:rPr kumimoji="1" lang="en-US" altLang="ja-JP" sz="2400" dirty="0"/>
              <a:t>V1</a:t>
            </a:r>
            <a:endParaRPr kumimoji="1" lang="ja-JP" altLang="en-US" sz="2400"/>
          </a:p>
        </p:txBody>
      </p:sp>
      <p:sp>
        <p:nvSpPr>
          <p:cNvPr id="7" name="コンテンツ プレースホルダー 5">
            <a:extLst>
              <a:ext uri="{FF2B5EF4-FFF2-40B4-BE49-F238E27FC236}">
                <a16:creationId xmlns:a16="http://schemas.microsoft.com/office/drawing/2014/main" id="{D60A796C-C487-A146-9731-CE281B939696}"/>
              </a:ext>
            </a:extLst>
          </p:cNvPr>
          <p:cNvSpPr txBox="1">
            <a:spLocks/>
          </p:cNvSpPr>
          <p:nvPr/>
        </p:nvSpPr>
        <p:spPr>
          <a:xfrm>
            <a:off x="6194963" y="1436914"/>
            <a:ext cx="5816059" cy="5334050"/>
          </a:xfrm>
          <a:prstGeom prst="rect">
            <a:avLst/>
          </a:prstGeom>
          <a:ln>
            <a:solidFill>
              <a:schemeClr val="bg1">
                <a:lumMod val="75000"/>
              </a:schemeClr>
            </a:solidFill>
          </a:ln>
        </p:spPr>
        <p:txBody>
          <a:bodyPr vert="horz" lIns="91440" tIns="45720" rIns="91440" bIns="45720" rtlCol="0">
            <a:noAutofit/>
          </a:bodyPr>
          <a:lst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ts val="1400"/>
              </a:lnSpc>
              <a:buFont typeface="Arial" pitchFamily="34" charset="0"/>
              <a:buNone/>
            </a:pPr>
            <a:endParaRPr lang="en-US" altLang="ja-JP" sz="1600" dirty="0">
              <a:latin typeface="Consolas" panose="020B0609020204030204" pitchFamily="49" charset="0"/>
              <a:cs typeface="Consolas" panose="020B0609020204030204" pitchFamily="49" charset="0"/>
            </a:endParaRPr>
          </a:p>
          <a:p>
            <a:pPr marL="0" indent="0">
              <a:lnSpc>
                <a:spcPts val="1400"/>
              </a:lnSpc>
              <a:buFont typeface="Arial" pitchFamily="34" charset="0"/>
              <a:buNone/>
            </a:pPr>
            <a:r>
              <a:rPr lang="ja-JP" altLang="en-US" sz="1600">
                <a:latin typeface="Consolas" panose="020B0609020204030204" pitchFamily="49" charset="0"/>
                <a:cs typeface="Consolas" panose="020B0609020204030204" pitchFamily="49" charset="0"/>
              </a:rPr>
              <a:t>（</a:t>
            </a:r>
            <a:r>
              <a:rPr lang="en-US" altLang="ja-JP" sz="1600" dirty="0">
                <a:latin typeface="Consolas" panose="020B0609020204030204" pitchFamily="49" charset="0"/>
                <a:cs typeface="Consolas" panose="020B0609020204030204" pitchFamily="49" charset="0"/>
              </a:rPr>
              <a:t>V1</a:t>
            </a:r>
            <a:r>
              <a:rPr lang="ja-JP" altLang="en-US" sz="1600">
                <a:latin typeface="Consolas" panose="020B0609020204030204" pitchFamily="49" charset="0"/>
                <a:cs typeface="Consolas" panose="020B0609020204030204" pitchFamily="49" charset="0"/>
              </a:rPr>
              <a:t>と同じで</a:t>
            </a:r>
            <a:r>
              <a:rPr lang="en-US" altLang="ja-JP" sz="1600" dirty="0">
                <a:latin typeface="Consolas" panose="020B0609020204030204" pitchFamily="49" charset="0"/>
                <a:cs typeface="Consolas" panose="020B0609020204030204" pitchFamily="49" charset="0"/>
              </a:rPr>
              <a:t>OK</a:t>
            </a:r>
            <a:r>
              <a:rPr lang="ja-JP" altLang="en-US" sz="1600">
                <a:latin typeface="Consolas" panose="020B0609020204030204" pitchFamily="49" charset="0"/>
                <a:cs typeface="Consolas" panose="020B0609020204030204" pitchFamily="49" charset="0"/>
              </a:rPr>
              <a:t>）</a:t>
            </a:r>
            <a:endParaRPr lang="en-US" altLang="ja-JP" sz="1600" dirty="0">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48684CD6-0F0E-EB4A-9528-3934470AE211}"/>
              </a:ext>
            </a:extLst>
          </p:cNvPr>
          <p:cNvSpPr txBox="1"/>
          <p:nvPr/>
        </p:nvSpPr>
        <p:spPr>
          <a:xfrm>
            <a:off x="6134794" y="956511"/>
            <a:ext cx="514885" cy="461665"/>
          </a:xfrm>
          <a:prstGeom prst="rect">
            <a:avLst/>
          </a:prstGeom>
          <a:noFill/>
        </p:spPr>
        <p:txBody>
          <a:bodyPr wrap="none" rtlCol="0">
            <a:spAutoFit/>
          </a:bodyPr>
          <a:lstStyle/>
          <a:p>
            <a:r>
              <a:rPr kumimoji="1" lang="en-US" altLang="ja-JP" sz="2400" dirty="0"/>
              <a:t>V2</a:t>
            </a:r>
            <a:endParaRPr kumimoji="1" lang="ja-JP" altLang="en-US" sz="2400"/>
          </a:p>
        </p:txBody>
      </p:sp>
    </p:spTree>
    <p:extLst>
      <p:ext uri="{BB962C8B-B14F-4D97-AF65-F5344CB8AC3E}">
        <p14:creationId xmlns:p14="http://schemas.microsoft.com/office/powerpoint/2010/main" val="362204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C9F1931-2145-4BD3-AB39-762259B34089}"/>
              </a:ext>
            </a:extLst>
          </p:cNvPr>
          <p:cNvSpPr>
            <a:spLocks noGrp="1"/>
          </p:cNvSpPr>
          <p:nvPr>
            <p:ph idx="1"/>
          </p:nvPr>
        </p:nvSpPr>
        <p:spPr>
          <a:xfrm>
            <a:off x="180980" y="1436914"/>
            <a:ext cx="5816059" cy="5334050"/>
          </a:xfrm>
          <a:ln>
            <a:solidFill>
              <a:schemeClr val="bg1">
                <a:lumMod val="75000"/>
              </a:schemeClr>
            </a:solidFill>
          </a:ln>
        </p:spPr>
        <p:txBody>
          <a:bodyPr>
            <a:noAutofit/>
          </a:bodyPr>
          <a:lstStyle/>
          <a:p>
            <a:pPr marL="0" indent="0">
              <a:lnSpc>
                <a:spcPts val="1400"/>
              </a:lnSpc>
              <a:buNone/>
            </a:pP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usr</a:t>
            </a:r>
            <a:r>
              <a:rPr lang="en-US" altLang="ja-JP" sz="1600" dirty="0">
                <a:latin typeface="Consolas" panose="020B0609020204030204" pitchFamily="49" charset="0"/>
                <a:cs typeface="Consolas" panose="020B0609020204030204" pitchFamily="49" charset="0"/>
              </a:rPr>
              <a:t>/bin/env </a:t>
            </a:r>
            <a:r>
              <a:rPr lang="en-US" altLang="ja-JP" sz="1600" dirty="0" err="1">
                <a:latin typeface="Consolas" panose="020B0609020204030204" pitchFamily="49" charset="0"/>
                <a:cs typeface="Consolas" panose="020B0609020204030204" pitchFamily="49" charset="0"/>
              </a:rPr>
              <a:t>pybricks-micropython</a:t>
            </a:r>
            <a:endParaRPr lang="en-US" altLang="ja-JP" sz="1600" dirty="0">
              <a:latin typeface="Consolas" panose="020B0609020204030204" pitchFamily="49" charset="0"/>
              <a:cs typeface="Consolas" panose="020B0609020204030204" pitchFamily="49" charset="0"/>
            </a:endParaRP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from pybricks.ev3devices import Motor</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pybricks.parameters</a:t>
            </a:r>
            <a:r>
              <a:rPr lang="en-US" altLang="ja-JP" sz="1600" dirty="0">
                <a:latin typeface="Consolas" panose="020B0609020204030204" pitchFamily="49" charset="0"/>
                <a:cs typeface="Consolas" panose="020B0609020204030204" pitchFamily="49" charset="0"/>
              </a:rPr>
              <a:t> import Port, Stop</a:t>
            </a:r>
          </a:p>
          <a:p>
            <a:pPr marL="0" indent="0">
              <a:lnSpc>
                <a:spcPts val="1400"/>
              </a:lnSpc>
              <a:buNone/>
            </a:pPr>
            <a:r>
              <a:rPr lang="en-US" altLang="ja-JP" sz="1600" dirty="0">
                <a:latin typeface="Consolas" panose="020B0609020204030204" pitchFamily="49" charset="0"/>
                <a:cs typeface="Consolas" panose="020B0609020204030204" pitchFamily="49" charset="0"/>
              </a:rPr>
              <a:t>from </a:t>
            </a:r>
            <a:r>
              <a:rPr lang="en-US" altLang="ja-JP" sz="1600" dirty="0" err="1">
                <a:latin typeface="Consolas" panose="020B0609020204030204" pitchFamily="49" charset="0"/>
                <a:cs typeface="Consolas" panose="020B0609020204030204" pitchFamily="49" charset="0"/>
              </a:rPr>
              <a:t>pybricks.tools</a:t>
            </a:r>
            <a:r>
              <a:rPr lang="en-US" altLang="ja-JP" sz="1600" dirty="0">
                <a:latin typeface="Consolas" panose="020B0609020204030204" pitchFamily="49" charset="0"/>
                <a:cs typeface="Consolas" panose="020B0609020204030204" pitchFamily="49" charset="0"/>
              </a:rPr>
              <a:t> import wait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left_motor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Port.B</a:t>
            </a:r>
            <a:r>
              <a:rPr lang="en-US" altLang="ja-JP" sz="1600" dirty="0">
                <a:latin typeface="Consolas" panose="020B0609020204030204" pitchFamily="49" charset="0"/>
                <a:cs typeface="Consolas" panose="020B0609020204030204" pitchFamily="49" charset="0"/>
              </a:rPr>
              <a:t>)</a:t>
            </a:r>
          </a:p>
          <a:p>
            <a:pPr marL="0" indent="0">
              <a:lnSpc>
                <a:spcPts val="1400"/>
              </a:lnSpc>
              <a:buNone/>
            </a:pPr>
            <a:r>
              <a:rPr lang="en-US" altLang="ja-JP" sz="1600" dirty="0" err="1">
                <a:latin typeface="Consolas" panose="020B0609020204030204" pitchFamily="49" charset="0"/>
                <a:cs typeface="Consolas" panose="020B0609020204030204" pitchFamily="49" charset="0"/>
              </a:rPr>
              <a:t>right_motor</a:t>
            </a:r>
            <a:r>
              <a:rPr lang="en-US" altLang="ja-JP" sz="1600" dirty="0">
                <a:latin typeface="Consolas" panose="020B0609020204030204" pitchFamily="49" charset="0"/>
                <a:cs typeface="Consolas" panose="020B0609020204030204" pitchFamily="49" charset="0"/>
              </a:rPr>
              <a:t> = Motor(</a:t>
            </a:r>
            <a:r>
              <a:rPr lang="en-US" altLang="ja-JP" sz="1600" dirty="0" err="1">
                <a:latin typeface="Consolas" panose="020B0609020204030204" pitchFamily="49" charset="0"/>
                <a:cs typeface="Consolas" panose="020B0609020204030204" pitchFamily="49" charset="0"/>
              </a:rPr>
              <a:t>Port.C</a:t>
            </a:r>
            <a:r>
              <a:rPr lang="en-US" altLang="ja-JP" sz="1600" dirty="0">
                <a:latin typeface="Consolas" panose="020B0609020204030204" pitchFamily="49" charset="0"/>
                <a:cs typeface="Consolas" panose="020B0609020204030204" pitchFamily="49" charset="0"/>
              </a:rPr>
              <a:t>)</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left_motor.run</a:t>
            </a:r>
            <a:r>
              <a:rPr lang="en-US" altLang="ja-JP" sz="1600" dirty="0">
                <a:latin typeface="Consolas" panose="020B0609020204030204" pitchFamily="49" charset="0"/>
                <a:cs typeface="Consolas" panose="020B0609020204030204" pitchFamily="49" charset="0"/>
              </a:rPr>
              <a:t>(360)</a:t>
            </a:r>
          </a:p>
          <a:p>
            <a:pPr marL="0" indent="0">
              <a:lnSpc>
                <a:spcPts val="1400"/>
              </a:lnSpc>
              <a:buNone/>
            </a:pPr>
            <a:r>
              <a:rPr lang="en-US" altLang="ja-JP" sz="1600" dirty="0" err="1">
                <a:latin typeface="Consolas" panose="020B0609020204030204" pitchFamily="49" charset="0"/>
                <a:cs typeface="Consolas" panose="020B0609020204030204" pitchFamily="49" charset="0"/>
              </a:rPr>
              <a:t>right_motor.run</a:t>
            </a:r>
            <a:r>
              <a:rPr lang="en-US" altLang="ja-JP" sz="1600" dirty="0">
                <a:latin typeface="Consolas" panose="020B0609020204030204" pitchFamily="49" charset="0"/>
                <a:cs typeface="Consolas" panose="020B0609020204030204" pitchFamily="49" charset="0"/>
              </a:rPr>
              <a:t>(360)</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a:latin typeface="Consolas" panose="020B0609020204030204" pitchFamily="49" charset="0"/>
                <a:cs typeface="Consolas" panose="020B0609020204030204" pitchFamily="49" charset="0"/>
              </a:rPr>
              <a:t>wait(2000)</a:t>
            </a:r>
          </a:p>
          <a:p>
            <a:pPr marL="0" indent="0">
              <a:lnSpc>
                <a:spcPts val="1400"/>
              </a:lnSpc>
              <a:buNone/>
            </a:pPr>
            <a:endParaRPr lang="en-US" altLang="ja-JP" sz="1600" dirty="0">
              <a:latin typeface="Consolas" panose="020B0609020204030204" pitchFamily="49" charset="0"/>
              <a:cs typeface="Consolas" panose="020B0609020204030204" pitchFamily="49" charset="0"/>
            </a:endParaRPr>
          </a:p>
          <a:p>
            <a:pPr marL="0" indent="0">
              <a:lnSpc>
                <a:spcPts val="1400"/>
              </a:lnSpc>
              <a:buNone/>
            </a:pPr>
            <a:r>
              <a:rPr lang="en-US" altLang="ja-JP" sz="1600" dirty="0" err="1">
                <a:latin typeface="Consolas" panose="020B0609020204030204" pitchFamily="49" charset="0"/>
                <a:cs typeface="Consolas" panose="020B0609020204030204" pitchFamily="49" charset="0"/>
              </a:rPr>
              <a:t>left_motor.stop</a:t>
            </a: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Stop.BRAKE</a:t>
            </a:r>
            <a:r>
              <a:rPr lang="en-US" altLang="ja-JP" sz="1600" dirty="0">
                <a:latin typeface="Consolas" panose="020B0609020204030204" pitchFamily="49" charset="0"/>
                <a:cs typeface="Consolas" panose="020B0609020204030204" pitchFamily="49" charset="0"/>
              </a:rPr>
              <a:t>)</a:t>
            </a:r>
          </a:p>
          <a:p>
            <a:pPr marL="0" indent="0">
              <a:lnSpc>
                <a:spcPts val="1400"/>
              </a:lnSpc>
              <a:buNone/>
            </a:pPr>
            <a:r>
              <a:rPr lang="en-US" altLang="ja-JP" sz="1600" dirty="0" err="1">
                <a:latin typeface="Consolas" panose="020B0609020204030204" pitchFamily="49" charset="0"/>
                <a:cs typeface="Consolas" panose="020B0609020204030204" pitchFamily="49" charset="0"/>
              </a:rPr>
              <a:t>right_motor.stop</a:t>
            </a:r>
            <a:r>
              <a:rPr lang="en-US" altLang="ja-JP" sz="1600" dirty="0">
                <a:latin typeface="Consolas" panose="020B0609020204030204" pitchFamily="49" charset="0"/>
                <a:cs typeface="Consolas" panose="020B0609020204030204" pitchFamily="49" charset="0"/>
              </a:rPr>
              <a:t>(</a:t>
            </a:r>
            <a:r>
              <a:rPr lang="en-US" altLang="ja-JP" sz="1600" dirty="0" err="1">
                <a:latin typeface="Consolas" panose="020B0609020204030204" pitchFamily="49" charset="0"/>
                <a:cs typeface="Consolas" panose="020B0609020204030204" pitchFamily="49" charset="0"/>
              </a:rPr>
              <a:t>Stop.BRAKE</a:t>
            </a:r>
            <a:r>
              <a:rPr lang="en-US" altLang="ja-JP" sz="1600" dirty="0">
                <a:latin typeface="Consolas" panose="020B0609020204030204" pitchFamily="49" charset="0"/>
                <a:cs typeface="Consolas" panose="020B0609020204030204" pitchFamily="49" charset="0"/>
              </a:rPr>
              <a:t>)</a:t>
            </a:r>
          </a:p>
        </p:txBody>
      </p:sp>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7</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normAutofit/>
          </a:bodyPr>
          <a:lstStyle/>
          <a:p>
            <a:r>
              <a:rPr lang="en-US" altLang="ja-JP" dirty="0" err="1"/>
              <a:t>microPython</a:t>
            </a:r>
            <a:r>
              <a:rPr lang="ja-JP" altLang="en-US"/>
              <a:t>（インスタンス使用版）</a:t>
            </a:r>
          </a:p>
        </p:txBody>
      </p:sp>
      <p:sp>
        <p:nvSpPr>
          <p:cNvPr id="2" name="テキスト ボックス 1">
            <a:extLst>
              <a:ext uri="{FF2B5EF4-FFF2-40B4-BE49-F238E27FC236}">
                <a16:creationId xmlns:a16="http://schemas.microsoft.com/office/drawing/2014/main" id="{45F52567-ABE9-284F-B0A2-56343699C516}"/>
              </a:ext>
            </a:extLst>
          </p:cNvPr>
          <p:cNvSpPr txBox="1"/>
          <p:nvPr/>
        </p:nvSpPr>
        <p:spPr>
          <a:xfrm>
            <a:off x="180980" y="965880"/>
            <a:ext cx="514885" cy="461665"/>
          </a:xfrm>
          <a:prstGeom prst="rect">
            <a:avLst/>
          </a:prstGeom>
          <a:noFill/>
        </p:spPr>
        <p:txBody>
          <a:bodyPr wrap="none" rtlCol="0">
            <a:spAutoFit/>
          </a:bodyPr>
          <a:lstStyle/>
          <a:p>
            <a:r>
              <a:rPr kumimoji="1" lang="en-US" altLang="ja-JP" sz="2400" dirty="0"/>
              <a:t>V1</a:t>
            </a:r>
            <a:endParaRPr kumimoji="1" lang="ja-JP" altLang="en-US" sz="2400"/>
          </a:p>
        </p:txBody>
      </p:sp>
      <p:sp>
        <p:nvSpPr>
          <p:cNvPr id="7" name="コンテンツ プレースホルダー 5">
            <a:extLst>
              <a:ext uri="{FF2B5EF4-FFF2-40B4-BE49-F238E27FC236}">
                <a16:creationId xmlns:a16="http://schemas.microsoft.com/office/drawing/2014/main" id="{D60A796C-C487-A146-9731-CE281B939696}"/>
              </a:ext>
            </a:extLst>
          </p:cNvPr>
          <p:cNvSpPr txBox="1">
            <a:spLocks/>
          </p:cNvSpPr>
          <p:nvPr/>
        </p:nvSpPr>
        <p:spPr>
          <a:xfrm>
            <a:off x="6194963" y="1436914"/>
            <a:ext cx="5816059" cy="5334050"/>
          </a:xfrm>
          <a:prstGeom prst="rect">
            <a:avLst/>
          </a:prstGeom>
          <a:ln>
            <a:solidFill>
              <a:schemeClr val="bg1">
                <a:lumMod val="75000"/>
              </a:schemeClr>
            </a:solidFill>
          </a:ln>
        </p:spPr>
        <p:txBody>
          <a:bodyPr vert="horz" lIns="91440" tIns="45720" rIns="91440" bIns="45720" rtlCol="0">
            <a:noAutofit/>
          </a:bodyPr>
          <a:lst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ts val="1400"/>
              </a:lnSpc>
              <a:buFont typeface="Arial" pitchFamily="34" charset="0"/>
              <a:buNone/>
            </a:pPr>
            <a:endParaRPr lang="en-US" altLang="ja-JP" sz="1600" dirty="0">
              <a:latin typeface="Consolas" panose="020B0609020204030204" pitchFamily="49" charset="0"/>
              <a:cs typeface="Consolas" panose="020B0609020204030204" pitchFamily="49" charset="0"/>
            </a:endParaRPr>
          </a:p>
          <a:p>
            <a:pPr marL="0" indent="0">
              <a:lnSpc>
                <a:spcPts val="1400"/>
              </a:lnSpc>
              <a:buFont typeface="Arial" pitchFamily="34" charset="0"/>
              <a:buNone/>
            </a:pPr>
            <a:r>
              <a:rPr lang="ja-JP" altLang="en-US" sz="1600">
                <a:latin typeface="Consolas" panose="020B0609020204030204" pitchFamily="49" charset="0"/>
                <a:cs typeface="Consolas" panose="020B0609020204030204" pitchFamily="49" charset="0"/>
              </a:rPr>
              <a:t>（</a:t>
            </a:r>
            <a:r>
              <a:rPr lang="en-US" altLang="ja-JP" sz="1600" dirty="0">
                <a:latin typeface="Consolas" panose="020B0609020204030204" pitchFamily="49" charset="0"/>
                <a:cs typeface="Consolas" panose="020B0609020204030204" pitchFamily="49" charset="0"/>
              </a:rPr>
              <a:t>V1</a:t>
            </a:r>
            <a:r>
              <a:rPr lang="ja-JP" altLang="en-US" sz="1600">
                <a:latin typeface="Consolas" panose="020B0609020204030204" pitchFamily="49" charset="0"/>
                <a:cs typeface="Consolas" panose="020B0609020204030204" pitchFamily="49" charset="0"/>
              </a:rPr>
              <a:t>と同じで</a:t>
            </a:r>
            <a:r>
              <a:rPr lang="en-US" altLang="ja-JP" sz="1600" dirty="0">
                <a:latin typeface="Consolas" panose="020B0609020204030204" pitchFamily="49" charset="0"/>
                <a:cs typeface="Consolas" panose="020B0609020204030204" pitchFamily="49" charset="0"/>
              </a:rPr>
              <a:t>OK</a:t>
            </a:r>
            <a:r>
              <a:rPr lang="ja-JP" altLang="en-US" sz="1600">
                <a:latin typeface="Consolas" panose="020B0609020204030204" pitchFamily="49" charset="0"/>
                <a:cs typeface="Consolas" panose="020B0609020204030204" pitchFamily="49" charset="0"/>
              </a:rPr>
              <a:t>）</a:t>
            </a:r>
            <a:endParaRPr lang="en-US" altLang="ja-JP" sz="1600" dirty="0">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48684CD6-0F0E-EB4A-9528-3934470AE211}"/>
              </a:ext>
            </a:extLst>
          </p:cNvPr>
          <p:cNvSpPr txBox="1"/>
          <p:nvPr/>
        </p:nvSpPr>
        <p:spPr>
          <a:xfrm>
            <a:off x="6134794" y="956511"/>
            <a:ext cx="514885" cy="461665"/>
          </a:xfrm>
          <a:prstGeom prst="rect">
            <a:avLst/>
          </a:prstGeom>
          <a:noFill/>
        </p:spPr>
        <p:txBody>
          <a:bodyPr wrap="none" rtlCol="0">
            <a:spAutoFit/>
          </a:bodyPr>
          <a:lstStyle/>
          <a:p>
            <a:r>
              <a:rPr kumimoji="1" lang="en-US" altLang="ja-JP" sz="2400" dirty="0"/>
              <a:t>V2</a:t>
            </a:r>
            <a:endParaRPr kumimoji="1" lang="ja-JP" altLang="en-US" sz="2400"/>
          </a:p>
        </p:txBody>
      </p:sp>
    </p:spTree>
    <p:extLst>
      <p:ext uri="{BB962C8B-B14F-4D97-AF65-F5344CB8AC3E}">
        <p14:creationId xmlns:p14="http://schemas.microsoft.com/office/powerpoint/2010/main" val="179420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281DB-C716-DD47-8F82-465538395DB5}"/>
              </a:ext>
            </a:extLst>
          </p:cNvPr>
          <p:cNvSpPr>
            <a:spLocks noGrp="1"/>
          </p:cNvSpPr>
          <p:nvPr>
            <p:ph type="title"/>
          </p:nvPr>
        </p:nvSpPr>
        <p:spPr/>
        <p:txBody>
          <a:bodyPr/>
          <a:lstStyle/>
          <a:p>
            <a:r>
              <a:rPr lang="ja-JP" altLang="en-US"/>
              <a:t>２つのモーターに同時に命令を与えて前進や後退をさせてみよう</a:t>
            </a:r>
            <a:endParaRPr kumimoji="1" lang="ja-JP" altLang="en-US"/>
          </a:p>
        </p:txBody>
      </p:sp>
      <p:sp>
        <p:nvSpPr>
          <p:cNvPr id="3" name="テキスト プレースホルダー 2">
            <a:extLst>
              <a:ext uri="{FF2B5EF4-FFF2-40B4-BE49-F238E27FC236}">
                <a16:creationId xmlns:a16="http://schemas.microsoft.com/office/drawing/2014/main" id="{1DC0F0D5-E827-6A4A-9D98-210AF2A27B03}"/>
              </a:ext>
            </a:extLst>
          </p:cNvPr>
          <p:cNvSpPr>
            <a:spLocks noGrp="1"/>
          </p:cNvSpPr>
          <p:nvPr>
            <p:ph type="body" idx="1"/>
          </p:nvPr>
        </p:nvSpPr>
        <p:spPr/>
        <p:txBody>
          <a:bodyPr/>
          <a:lstStyle/>
          <a:p>
            <a:r>
              <a:rPr kumimoji="1" lang="en-US" altLang="ja-JP" dirty="0"/>
              <a:t>p.50 3.2.2</a:t>
            </a:r>
            <a:endParaRPr kumimoji="1" lang="ja-JP" altLang="en-US"/>
          </a:p>
        </p:txBody>
      </p:sp>
      <p:sp>
        <p:nvSpPr>
          <p:cNvPr id="4" name="スライド番号プレースホルダー 3">
            <a:extLst>
              <a:ext uri="{FF2B5EF4-FFF2-40B4-BE49-F238E27FC236}">
                <a16:creationId xmlns:a16="http://schemas.microsoft.com/office/drawing/2014/main" id="{7A9506CF-AE65-4E49-87E4-D2499C33D760}"/>
              </a:ext>
            </a:extLst>
          </p:cNvPr>
          <p:cNvSpPr>
            <a:spLocks noGrp="1"/>
          </p:cNvSpPr>
          <p:nvPr>
            <p:ph type="sldNum" sz="quarter" idx="12"/>
          </p:nvPr>
        </p:nvSpPr>
        <p:spPr/>
        <p:txBody>
          <a:bodyPr/>
          <a:lstStyle/>
          <a:p>
            <a:fld id="{13AB05CA-B2B8-0B46-A3D3-7CDE1DE4FAD6}" type="slidenum">
              <a:rPr lang="ja-JP" altLang="en-US" smtClean="0"/>
              <a:pPr/>
              <a:t>8</a:t>
            </a:fld>
            <a:endParaRPr lang="ja-JP" altLang="en-US" dirty="0"/>
          </a:p>
        </p:txBody>
      </p:sp>
    </p:spTree>
    <p:extLst>
      <p:ext uri="{BB962C8B-B14F-4D97-AF65-F5344CB8AC3E}">
        <p14:creationId xmlns:p14="http://schemas.microsoft.com/office/powerpoint/2010/main" val="386866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595926B-4DBC-46DE-B088-47BDA5EEF59E}"/>
              </a:ext>
            </a:extLst>
          </p:cNvPr>
          <p:cNvSpPr>
            <a:spLocks noGrp="1"/>
          </p:cNvSpPr>
          <p:nvPr>
            <p:ph type="sldNum" sz="quarter" idx="12"/>
          </p:nvPr>
        </p:nvSpPr>
        <p:spPr/>
        <p:txBody>
          <a:bodyPr/>
          <a:lstStyle/>
          <a:p>
            <a:fld id="{13AB05CA-B2B8-0B46-A3D3-7CDE1DE4FAD6}" type="slidenum">
              <a:rPr lang="ja-JP" altLang="en-US" smtClean="0"/>
              <a:pPr/>
              <a:t>9</a:t>
            </a:fld>
            <a:endParaRPr lang="ja-JP" altLang="en-US" dirty="0"/>
          </a:p>
        </p:txBody>
      </p:sp>
      <p:sp>
        <p:nvSpPr>
          <p:cNvPr id="5" name="タイトル 4">
            <a:extLst>
              <a:ext uri="{FF2B5EF4-FFF2-40B4-BE49-F238E27FC236}">
                <a16:creationId xmlns:a16="http://schemas.microsoft.com/office/drawing/2014/main" id="{CB7BDE26-F1C5-471F-963F-82434DBB8303}"/>
              </a:ext>
            </a:extLst>
          </p:cNvPr>
          <p:cNvSpPr>
            <a:spLocks noGrp="1"/>
          </p:cNvSpPr>
          <p:nvPr>
            <p:ph type="title"/>
          </p:nvPr>
        </p:nvSpPr>
        <p:spPr/>
        <p:txBody>
          <a:bodyPr/>
          <a:lstStyle/>
          <a:p>
            <a:r>
              <a:rPr lang="en-US" altLang="ja-JP" dirty="0"/>
              <a:t>EV3-SW</a:t>
            </a:r>
            <a:r>
              <a:rPr lang="ja-JP" altLang="en-US"/>
              <a:t>による記述</a:t>
            </a:r>
          </a:p>
        </p:txBody>
      </p:sp>
      <p:pic>
        <p:nvPicPr>
          <p:cNvPr id="8" name="コンテンツ プレースホルダー 7" descr="ダイアグラム&#10;&#10;自動的に生成された説明">
            <a:extLst>
              <a:ext uri="{FF2B5EF4-FFF2-40B4-BE49-F238E27FC236}">
                <a16:creationId xmlns:a16="http://schemas.microsoft.com/office/drawing/2014/main" id="{C09C0299-FE86-FB4F-8C8E-9CB58ECA03FE}"/>
              </a:ext>
            </a:extLst>
          </p:cNvPr>
          <p:cNvPicPr>
            <a:picLocks noGrp="1" noChangeAspect="1"/>
          </p:cNvPicPr>
          <p:nvPr>
            <p:ph idx="1"/>
          </p:nvPr>
        </p:nvPicPr>
        <p:blipFill>
          <a:blip r:embed="rId2"/>
          <a:stretch>
            <a:fillRect/>
          </a:stretch>
        </p:blipFill>
        <p:spPr>
          <a:xfrm>
            <a:off x="3429782" y="1075408"/>
            <a:ext cx="5701339" cy="3781850"/>
          </a:xfrm>
        </p:spPr>
      </p:pic>
      <p:sp>
        <p:nvSpPr>
          <p:cNvPr id="6" name="テキスト ボックス 5">
            <a:extLst>
              <a:ext uri="{FF2B5EF4-FFF2-40B4-BE49-F238E27FC236}">
                <a16:creationId xmlns:a16="http://schemas.microsoft.com/office/drawing/2014/main" id="{74BD51F9-8B7F-1147-88E0-37A606A0D5EF}"/>
              </a:ext>
            </a:extLst>
          </p:cNvPr>
          <p:cNvSpPr txBox="1"/>
          <p:nvPr/>
        </p:nvSpPr>
        <p:spPr>
          <a:xfrm>
            <a:off x="205998" y="5293636"/>
            <a:ext cx="11876014" cy="1477328"/>
          </a:xfrm>
          <a:prstGeom prst="rect">
            <a:avLst/>
          </a:prstGeom>
          <a:noFill/>
        </p:spPr>
        <p:txBody>
          <a:bodyPr wrap="square" rtlCol="0">
            <a:spAutoFit/>
          </a:bodyPr>
          <a:lstStyle/>
          <a:p>
            <a:r>
              <a:rPr lang="ja-JP" altLang="en-US"/>
              <a:t>ブロック ①</a:t>
            </a:r>
            <a:r>
              <a:rPr lang="en-US" altLang="ja-JP" dirty="0"/>
              <a:t> : </a:t>
            </a:r>
            <a:r>
              <a:rPr lang="ja-JP" altLang="en-US"/>
              <a:t>ステアリングブロックで，「ポート</a:t>
            </a:r>
            <a:r>
              <a:rPr lang="en-US" altLang="ja-JP" dirty="0"/>
              <a:t>:B+C</a:t>
            </a:r>
            <a:r>
              <a:rPr lang="ja-JP" altLang="en-US"/>
              <a:t>」「モード</a:t>
            </a:r>
            <a:r>
              <a:rPr lang="en-US" altLang="ja-JP" dirty="0"/>
              <a:t>:</a:t>
            </a:r>
            <a:r>
              <a:rPr lang="ja-JP" altLang="en-US"/>
              <a:t>秒後」「ステアリング</a:t>
            </a:r>
            <a:r>
              <a:rPr lang="en-US" altLang="ja-JP" dirty="0"/>
              <a:t>:0</a:t>
            </a:r>
            <a:r>
              <a:rPr lang="ja-JP" altLang="en-US"/>
              <a:t>」「パ ワー</a:t>
            </a:r>
            <a:r>
              <a:rPr lang="en-US" altLang="ja-JP" dirty="0"/>
              <a:t>:50</a:t>
            </a:r>
            <a:r>
              <a:rPr lang="ja-JP" altLang="en-US"/>
              <a:t>」「秒数</a:t>
            </a:r>
            <a:r>
              <a:rPr lang="en-US" altLang="ja-JP" dirty="0"/>
              <a:t>:2</a:t>
            </a:r>
            <a:r>
              <a:rPr lang="ja-JP" altLang="en-US"/>
              <a:t>」「ブレーキ方法</a:t>
            </a:r>
            <a:r>
              <a:rPr lang="en-US" altLang="ja-JP" dirty="0"/>
              <a:t>:</a:t>
            </a:r>
            <a:r>
              <a:rPr lang="ja-JP" altLang="en-US"/>
              <a:t>真</a:t>
            </a:r>
            <a:r>
              <a:rPr lang="en-US" altLang="ja-JP" dirty="0"/>
              <a:t>(</a:t>
            </a:r>
            <a:r>
              <a:rPr lang="ja-JP" altLang="en-US"/>
              <a:t>ブレーキをオンにする</a:t>
            </a:r>
            <a:r>
              <a:rPr lang="en-US" altLang="ja-JP" dirty="0"/>
              <a:t>)</a:t>
            </a:r>
            <a:r>
              <a:rPr lang="ja-JP" altLang="en-US"/>
              <a:t>」を設定していま す</a:t>
            </a:r>
            <a:r>
              <a:rPr lang="en-US" altLang="ja-JP" dirty="0"/>
              <a:t>.</a:t>
            </a:r>
            <a:r>
              <a:rPr lang="ja-JP" altLang="en-US"/>
              <a:t>「ロボット車輪を駆動している </a:t>
            </a:r>
            <a:r>
              <a:rPr lang="en-US" altLang="ja-JP" dirty="0"/>
              <a:t>B </a:t>
            </a:r>
            <a:r>
              <a:rPr lang="ja-JP" altLang="en-US"/>
              <a:t>と </a:t>
            </a:r>
            <a:r>
              <a:rPr lang="en-US" altLang="ja-JP" dirty="0"/>
              <a:t>C </a:t>
            </a:r>
            <a:r>
              <a:rPr lang="ja-JP" altLang="en-US"/>
              <a:t>ポートに接続した </a:t>
            </a:r>
            <a:r>
              <a:rPr lang="en-US" altLang="ja-JP" dirty="0"/>
              <a:t>L </a:t>
            </a:r>
            <a:r>
              <a:rPr lang="ja-JP" altLang="en-US"/>
              <a:t>モーターを，ステア リング量 </a:t>
            </a:r>
            <a:r>
              <a:rPr lang="en-US" altLang="ja-JP" dirty="0"/>
              <a:t>0(</a:t>
            </a:r>
            <a:r>
              <a:rPr lang="ja-JP" altLang="en-US"/>
              <a:t>両方のモーターを同じ速度で回転させる</a:t>
            </a:r>
            <a:r>
              <a:rPr lang="en-US" altLang="ja-JP" dirty="0"/>
              <a:t>)</a:t>
            </a:r>
            <a:r>
              <a:rPr lang="ja-JP" altLang="en-US"/>
              <a:t>で，パワーレベル </a:t>
            </a:r>
            <a:r>
              <a:rPr lang="en-US" altLang="ja-JP" dirty="0"/>
              <a:t>50 </a:t>
            </a:r>
            <a:r>
              <a:rPr lang="ja-JP" altLang="en-US"/>
              <a:t>で，</a:t>
            </a:r>
            <a:r>
              <a:rPr lang="en-US" altLang="ja-JP" dirty="0"/>
              <a:t>2 </a:t>
            </a:r>
            <a:r>
              <a:rPr lang="ja-JP" altLang="en-US"/>
              <a:t>秒間回転させたのち，ブレーキをかけて停止させる」という命令になります</a:t>
            </a:r>
            <a:r>
              <a:rPr lang="en-US" altLang="ja-JP" dirty="0"/>
              <a:t>.</a:t>
            </a:r>
            <a:r>
              <a:rPr lang="ja-JP" altLang="en-US"/>
              <a:t>後退 させるには，パワーを負の値に設定します</a:t>
            </a:r>
            <a:r>
              <a:rPr lang="en-US" altLang="ja-JP" dirty="0"/>
              <a:t>. </a:t>
            </a:r>
            <a:endParaRPr lang="ja-JP" altLang="en-US"/>
          </a:p>
        </p:txBody>
      </p:sp>
    </p:spTree>
    <p:extLst>
      <p:ext uri="{BB962C8B-B14F-4D97-AF65-F5344CB8AC3E}">
        <p14:creationId xmlns:p14="http://schemas.microsoft.com/office/powerpoint/2010/main" val="2989211326"/>
      </p:ext>
    </p:extLst>
  </p:cSld>
  <p:clrMapOvr>
    <a:masterClrMapping/>
  </p:clrMapOvr>
</p:sld>
</file>

<file path=ppt/theme/theme1.xml><?xml version="1.0" encoding="utf-8"?>
<a:theme xmlns:a="http://schemas.openxmlformats.org/drawingml/2006/main" name="ueda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9" id="{D26727BD-8653-C345-9F14-83533E8A5A4E}" vid="{CB7F83BA-B170-9140-AAEE-10F1BEAE761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LEGO+Python</Template>
  <TotalTime>2291</TotalTime>
  <Words>1448</Words>
  <Application>Microsoft Macintosh PowerPoint</Application>
  <PresentationFormat>ワイド画面</PresentationFormat>
  <Paragraphs>134</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メイリオ</vt:lpstr>
      <vt:lpstr>Arial</vt:lpstr>
      <vt:lpstr>Calibri</vt:lpstr>
      <vt:lpstr>Consolas</vt:lpstr>
      <vt:lpstr>ueda_lecture</vt:lpstr>
      <vt:lpstr>基本動作のプログラミング</vt:lpstr>
      <vt:lpstr>２つのモーターそれぞれに命令を与えて前進や後退をさせてみよう</vt:lpstr>
      <vt:lpstr>EV3-SWによる記述</vt:lpstr>
      <vt:lpstr>ブロックの説明</vt:lpstr>
      <vt:lpstr>EV3 Classroomによる記述</vt:lpstr>
      <vt:lpstr>microPython</vt:lpstr>
      <vt:lpstr>microPython（インスタンス使用版）</vt:lpstr>
      <vt:lpstr>２つのモーターに同時に命令を与えて前進や後退をさせてみよう</vt:lpstr>
      <vt:lpstr>EV3-SWによる記述</vt:lpstr>
      <vt:lpstr>EV3 Classroomによる記述</vt:lpstr>
      <vt:lpstr>microPython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正直 小枝</dc:creator>
  <cp:lastModifiedBy>Etsuko UEDA</cp:lastModifiedBy>
  <cp:revision>33</cp:revision>
  <dcterms:created xsi:type="dcterms:W3CDTF">2020-11-18T06:10:47Z</dcterms:created>
  <dcterms:modified xsi:type="dcterms:W3CDTF">2021-05-05T05:54:42Z</dcterms:modified>
</cp:coreProperties>
</file>