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77" r:id="rId2"/>
    <p:sldId id="393" r:id="rId3"/>
    <p:sldId id="378" r:id="rId4"/>
    <p:sldId id="379" r:id="rId5"/>
    <p:sldId id="394" r:id="rId6"/>
    <p:sldId id="27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331" autoAdjust="0"/>
    <p:restoredTop sz="94697"/>
  </p:normalViewPr>
  <p:slideViewPr>
    <p:cSldViewPr snapToGrid="0" snapToObjects="1">
      <p:cViewPr varScale="1">
        <p:scale>
          <a:sx n="130" d="100"/>
          <a:sy n="130" d="100"/>
        </p:scale>
        <p:origin x="156" y="38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5388" y="6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9E1F0C3D-4053-48D8-B06F-94B618498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E88D1F-235D-4698-B72E-197D5CCF70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B3072-3EAD-4E44-9854-C96E3011F967}" type="datetimeFigureOut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2021/5/6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797086-B791-42DA-8FBD-50AF4EF9C7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11A8B9-2370-4590-B3A2-AFD5998F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4A40F-3EEF-42BF-BBE8-CE075F218188}" type="slidenum">
              <a:rPr kumimoji="1" lang="ja-JP" altLang="en-US" sz="20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012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035BCD21-C3D9-BF4A-88B3-97AD34AAD1CD}" type="datetimeFigureOut">
              <a:rPr lang="ja-JP" altLang="en-US" smtClean="0"/>
              <a:pPr/>
              <a:t>2021/5/6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B1D34137-EAE0-D040-827A-470C1008D7B7}" type="slidenum">
              <a:rPr lang="ja-JP" altLang="en-US" smtClean="0"/>
              <a:pPr/>
              <a:t>‹#›</a:t>
            </a:fld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034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344177"/>
            <a:ext cx="10363200" cy="1470025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409995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F85AD04-BA21-6B4E-9F6B-9E5607B3B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80500" y="4089400"/>
            <a:ext cx="3111500" cy="2768600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78100-FCD0-4AB3-8571-E9F333F636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603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id="{352373C1-99CD-F146-9A95-64CC47B0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967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35360" y="1100889"/>
            <a:ext cx="11617291" cy="5554554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53CA428E-F521-1846-A125-C846684B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7036"/>
            <a:ext cx="11617291" cy="8694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23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6">
            <a:extLst>
              <a:ext uri="{FF2B5EF4-FFF2-40B4-BE49-F238E27FC236}">
                <a16:creationId xmlns:a16="http://schemas.microsoft.com/office/drawing/2014/main" id="{3CB8FA5C-3343-A643-99F8-4DD4A393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1020"/>
            <a:ext cx="11617291" cy="64818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スライド番号プレースホルダ 5">
            <a:extLst>
              <a:ext uri="{FF2B5EF4-FFF2-40B4-BE49-F238E27FC236}">
                <a16:creationId xmlns:a16="http://schemas.microsoft.com/office/drawing/2014/main" id="{22EF4FB6-79FC-DB49-B27E-1E8A2BB0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44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B1F2930D-7CAE-154F-A2DF-329BC304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223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35360" y="120316"/>
            <a:ext cx="11617291" cy="9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35360" y="1268760"/>
            <a:ext cx="11617291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394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97" r:id="rId3"/>
    <p:sldLayoutId id="2147483686" r:id="rId4"/>
    <p:sldLayoutId id="2147483691" r:id="rId5"/>
  </p:sldLayoutIdLst>
  <p:hf hdr="0" ftr="0" dt="0"/>
  <p:txStyles>
    <p:titleStyle>
      <a:lvl1pPr algn="ctr" defTabSz="914377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D9CC1-AAD6-4533-8015-3AA096C2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4.3.1</a:t>
            </a:r>
            <a:r>
              <a:rPr lang="ja-JP" altLang="en-US" sz="2800" dirty="0"/>
              <a:t>　周波数を指定して音を鳴らす</a:t>
            </a:r>
            <a:endParaRPr lang="en-US" altLang="ja-JP" sz="2800" dirty="0"/>
          </a:p>
          <a:p>
            <a:r>
              <a:rPr lang="ja-JP" altLang="en-US" sz="2800" dirty="0"/>
              <a:t>ブロック ⃝</a:t>
            </a:r>
            <a:r>
              <a:rPr lang="en-US" altLang="ja-JP" sz="2800" dirty="0"/>
              <a:t>1</a:t>
            </a:r>
            <a:r>
              <a:rPr lang="ja-JP" altLang="en-US" sz="2800" dirty="0"/>
              <a:t>： 音ブロックで，「モード：トーン周波数の再生」「周波数：</a:t>
            </a:r>
            <a:r>
              <a:rPr lang="en-US" altLang="ja-JP" sz="2800" dirty="0"/>
              <a:t>2000</a:t>
            </a:r>
            <a:r>
              <a:rPr lang="ja-JP" altLang="en-US" sz="2800" dirty="0"/>
              <a:t>」「持続時間：</a:t>
            </a:r>
            <a:r>
              <a:rPr lang="en-US" altLang="ja-JP" sz="2800" dirty="0"/>
              <a:t>2</a:t>
            </a:r>
            <a:r>
              <a:rPr lang="ja-JP" altLang="en-US" sz="2800" dirty="0"/>
              <a:t>」「ボリューム：</a:t>
            </a:r>
            <a:r>
              <a:rPr lang="en-US" altLang="ja-JP" sz="2800" dirty="0"/>
              <a:t>100</a:t>
            </a:r>
            <a:r>
              <a:rPr lang="ja-JP" altLang="en-US" sz="2800" dirty="0"/>
              <a:t>」「再生タイプ：</a:t>
            </a:r>
            <a:r>
              <a:rPr lang="en-US" altLang="ja-JP" sz="2800" dirty="0"/>
              <a:t>0</a:t>
            </a:r>
            <a:r>
              <a:rPr lang="ja-JP" altLang="en-US" sz="2800" dirty="0"/>
              <a:t>」に設定して，</a:t>
            </a:r>
            <a:r>
              <a:rPr lang="en-US" altLang="ja-JP" sz="2800" dirty="0" err="1"/>
              <a:t>2000Hz</a:t>
            </a:r>
            <a:r>
              <a:rPr lang="en-US" altLang="ja-JP" sz="2800" dirty="0"/>
              <a:t> </a:t>
            </a:r>
            <a:r>
              <a:rPr lang="ja-JP" altLang="en-US" sz="2800" dirty="0"/>
              <a:t>の音を </a:t>
            </a:r>
            <a:r>
              <a:rPr lang="en-US" altLang="ja-JP" sz="2800" dirty="0"/>
              <a:t>2 </a:t>
            </a:r>
            <a:r>
              <a:rPr lang="ja-JP" altLang="en-US" sz="2800" dirty="0"/>
              <a:t>秒間，最大の音量で鳴らしています．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音を鳴らす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949F21F-79EE-4AD5-A80B-6D61D3EC4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823" y="3931920"/>
            <a:ext cx="6100354" cy="23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9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D9CC1-AAD6-4533-8015-3AA096C2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4.3.1</a:t>
            </a:r>
            <a:r>
              <a:rPr lang="ja-JP" altLang="en-US" sz="2800" dirty="0"/>
              <a:t>　周波数を指定して音を鳴らす</a:t>
            </a:r>
            <a:endParaRPr lang="en-US" altLang="ja-JP" sz="2800" dirty="0"/>
          </a:p>
          <a:p>
            <a:r>
              <a:rPr lang="en-US" altLang="ja-JP" sz="2800" dirty="0"/>
              <a:t>EV3 Classroom</a:t>
            </a:r>
            <a:r>
              <a:rPr lang="ja-JP" altLang="en-US" sz="2800" dirty="0"/>
              <a:t>では，周波数を指定して鳴らすことはできない．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音を鳴らす</a:t>
            </a:r>
          </a:p>
        </p:txBody>
      </p:sp>
    </p:spTree>
    <p:extLst>
      <p:ext uri="{BB962C8B-B14F-4D97-AF65-F5344CB8AC3E}">
        <p14:creationId xmlns:p14="http://schemas.microsoft.com/office/powerpoint/2010/main" val="344935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D9CC1-AAD6-4533-8015-3AA096C2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00889"/>
            <a:ext cx="11617291" cy="674226"/>
          </a:xfrm>
        </p:spPr>
        <p:txBody>
          <a:bodyPr>
            <a:normAutofit/>
          </a:bodyPr>
          <a:lstStyle/>
          <a:p>
            <a:r>
              <a:rPr lang="en-US" altLang="ja-JP" dirty="0"/>
              <a:t>4.3.1</a:t>
            </a:r>
            <a:r>
              <a:rPr lang="ja-JP" altLang="en-US" dirty="0"/>
              <a:t>　周波数を指定して音を鳴らす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/>
          <a:p>
            <a:fld id="{13AB05CA-B2B8-0B46-A3D3-7CDE1DE4FAD6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7036"/>
            <a:ext cx="11617291" cy="869475"/>
          </a:xfrm>
        </p:spPr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音を鳴らす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0892278-8DBB-49E7-B848-AA7F296434C3}"/>
              </a:ext>
            </a:extLst>
          </p:cNvPr>
          <p:cNvSpPr/>
          <p:nvPr/>
        </p:nvSpPr>
        <p:spPr>
          <a:xfrm>
            <a:off x="625350" y="2641387"/>
            <a:ext cx="5241874" cy="22236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sz="2000" dirty="0">
              <a:latin typeface="Consolas" panose="020B0609020204030204" pitchFamily="49" charset="0"/>
            </a:endParaRP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from common import *</a:t>
            </a:r>
          </a:p>
          <a:p>
            <a:endParaRPr kumimoji="1" lang="en-US" altLang="ja-JP" sz="2000" dirty="0">
              <a:latin typeface="Consolas" panose="020B0609020204030204" pitchFamily="49" charset="0"/>
            </a:endParaRP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# </a:t>
            </a:r>
            <a:r>
              <a:rPr kumimoji="1" lang="ja-JP" altLang="en-US" sz="2000" dirty="0">
                <a:latin typeface="Consolas" panose="020B0609020204030204" pitchFamily="49" charset="0"/>
              </a:rPr>
              <a:t>周波数</a:t>
            </a:r>
            <a:r>
              <a:rPr kumimoji="1" lang="en-US" altLang="ja-JP" sz="2000" dirty="0">
                <a:latin typeface="Consolas" panose="020B0609020204030204" pitchFamily="49" charset="0"/>
              </a:rPr>
              <a:t>2000Hz, 2000</a:t>
            </a:r>
            <a:r>
              <a:rPr kumimoji="1" lang="ja-JP" altLang="en-US" sz="2000" dirty="0">
                <a:latin typeface="Consolas" panose="020B0609020204030204" pitchFamily="49" charset="0"/>
              </a:rPr>
              <a:t>ミリ秒間</a:t>
            </a:r>
            <a:r>
              <a:rPr kumimoji="1" lang="en-US" altLang="ja-JP" sz="2000" dirty="0">
                <a:latin typeface="Consolas" panose="020B0609020204030204" pitchFamily="49" charset="0"/>
              </a:rPr>
              <a:t>, </a:t>
            </a:r>
            <a:r>
              <a:rPr kumimoji="1" lang="ja-JP" altLang="en-US" sz="2000" dirty="0">
                <a:latin typeface="Consolas" panose="020B0609020204030204" pitchFamily="49" charset="0"/>
              </a:rPr>
              <a:t>音量</a:t>
            </a:r>
            <a:r>
              <a:rPr kumimoji="1" lang="en-US" altLang="ja-JP" sz="2000" dirty="0">
                <a:latin typeface="Consolas" panose="020B0609020204030204" pitchFamily="49" charset="0"/>
              </a:rPr>
              <a:t>100% </a:t>
            </a:r>
            <a:r>
              <a:rPr kumimoji="1" lang="ja-JP" altLang="en-US" sz="2000" dirty="0">
                <a:latin typeface="Consolas" panose="020B0609020204030204" pitchFamily="49" charset="0"/>
              </a:rPr>
              <a:t>の音を鳴らす</a:t>
            </a:r>
          </a:p>
          <a:p>
            <a:r>
              <a:rPr kumimoji="1" lang="en-US" altLang="ja-JP" sz="2000" dirty="0" err="1">
                <a:latin typeface="Consolas" panose="020B0609020204030204" pitchFamily="49" charset="0"/>
              </a:rPr>
              <a:t>brick.sound.beep</a:t>
            </a:r>
            <a:r>
              <a:rPr kumimoji="1" lang="en-US" altLang="ja-JP" sz="2000" dirty="0">
                <a:latin typeface="Consolas" panose="020B0609020204030204" pitchFamily="49" charset="0"/>
              </a:rPr>
              <a:t>(2000, 2000, 100)</a:t>
            </a:r>
          </a:p>
        </p:txBody>
      </p:sp>
      <p:sp>
        <p:nvSpPr>
          <p:cNvPr id="8" name="コンテンツ プレースホルダー 8">
            <a:extLst>
              <a:ext uri="{FF2B5EF4-FFF2-40B4-BE49-F238E27FC236}">
                <a16:creationId xmlns:a16="http://schemas.microsoft.com/office/drawing/2014/main" id="{5FE5FF2A-A736-461A-B7FA-CC9BAAB28A67}"/>
              </a:ext>
            </a:extLst>
          </p:cNvPr>
          <p:cNvSpPr txBox="1">
            <a:spLocks/>
          </p:cNvSpPr>
          <p:nvPr/>
        </p:nvSpPr>
        <p:spPr>
          <a:xfrm>
            <a:off x="335360" y="1822783"/>
            <a:ext cx="5797153" cy="555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ver.1</a:t>
            </a:r>
            <a:endParaRPr lang="ja-JP" altLang="en-US" sz="2800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94B4DB19-0154-468B-A586-12B6D77E22FD}"/>
              </a:ext>
            </a:extLst>
          </p:cNvPr>
          <p:cNvSpPr txBox="1">
            <a:spLocks/>
          </p:cNvSpPr>
          <p:nvPr/>
        </p:nvSpPr>
        <p:spPr>
          <a:xfrm>
            <a:off x="6361133" y="1822783"/>
            <a:ext cx="5797153" cy="555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ver.2</a:t>
            </a:r>
            <a:endParaRPr lang="ja-JP" altLang="en-US" sz="2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50523CB-656C-4DB6-B6DD-2E51F0D586C2}"/>
              </a:ext>
            </a:extLst>
          </p:cNvPr>
          <p:cNvSpPr/>
          <p:nvPr/>
        </p:nvSpPr>
        <p:spPr>
          <a:xfrm>
            <a:off x="6422503" y="2641386"/>
            <a:ext cx="5569698" cy="36705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sz="2000" dirty="0">
              <a:latin typeface="Consolas" panose="020B0609020204030204" pitchFamily="49" charset="0"/>
            </a:endParaRP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from common import *</a:t>
            </a:r>
          </a:p>
          <a:p>
            <a:endParaRPr kumimoji="1" lang="en-US" altLang="ja-JP" sz="2000" dirty="0">
              <a:latin typeface="Consolas" panose="020B0609020204030204" pitchFamily="49" charset="0"/>
            </a:endParaRP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ev3 = EV3Brick()</a:t>
            </a:r>
          </a:p>
          <a:p>
            <a:endParaRPr kumimoji="1" lang="en-US" altLang="ja-JP" sz="2000" dirty="0">
              <a:latin typeface="Consolas" panose="020B0609020204030204" pitchFamily="49" charset="0"/>
            </a:endParaRP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# </a:t>
            </a:r>
            <a:r>
              <a:rPr kumimoji="1" lang="ja-JP" altLang="en-US" sz="2000" dirty="0">
                <a:latin typeface="Consolas" panose="020B0609020204030204" pitchFamily="49" charset="0"/>
              </a:rPr>
              <a:t>音量</a:t>
            </a:r>
            <a:r>
              <a:rPr kumimoji="1" lang="en-US" altLang="ja-JP" sz="2000" dirty="0">
                <a:latin typeface="Consolas" panose="020B0609020204030204" pitchFamily="49" charset="0"/>
              </a:rPr>
              <a:t>100% </a:t>
            </a:r>
            <a:r>
              <a:rPr kumimoji="1" lang="ja-JP" altLang="en-US" sz="2000" dirty="0">
                <a:latin typeface="Consolas" panose="020B0609020204030204" pitchFamily="49" charset="0"/>
              </a:rPr>
              <a:t>に設定する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ev3.speaker.set_volume(100)</a:t>
            </a:r>
          </a:p>
          <a:p>
            <a:endParaRPr kumimoji="1" lang="en-US" altLang="ja-JP" sz="2000" dirty="0">
              <a:latin typeface="Consolas" panose="020B0609020204030204" pitchFamily="49" charset="0"/>
            </a:endParaRP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# </a:t>
            </a:r>
            <a:r>
              <a:rPr kumimoji="1" lang="ja-JP" altLang="en-US" sz="2000" dirty="0">
                <a:latin typeface="Consolas" panose="020B0609020204030204" pitchFamily="49" charset="0"/>
              </a:rPr>
              <a:t>周波数</a:t>
            </a:r>
            <a:r>
              <a:rPr kumimoji="1" lang="en-US" altLang="ja-JP" sz="2000" dirty="0">
                <a:latin typeface="Consolas" panose="020B0609020204030204" pitchFamily="49" charset="0"/>
              </a:rPr>
              <a:t>2000Hz, 2000</a:t>
            </a:r>
            <a:r>
              <a:rPr kumimoji="1" lang="ja-JP" altLang="en-US" sz="2000" dirty="0">
                <a:latin typeface="Consolas" panose="020B0609020204030204" pitchFamily="49" charset="0"/>
              </a:rPr>
              <a:t>ミリ秒間，音を鳴らす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ev3.speaker.beep(2000, 2000)</a:t>
            </a:r>
          </a:p>
        </p:txBody>
      </p:sp>
    </p:spTree>
    <p:extLst>
      <p:ext uri="{BB962C8B-B14F-4D97-AF65-F5344CB8AC3E}">
        <p14:creationId xmlns:p14="http://schemas.microsoft.com/office/powerpoint/2010/main" val="174154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D9CC1-AAD6-4533-8015-3AA096C2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4.3.2</a:t>
            </a:r>
            <a:r>
              <a:rPr lang="ja-JP" altLang="en-US" dirty="0"/>
              <a:t>　音階を指定して音を鳴らす</a:t>
            </a:r>
            <a:endParaRPr lang="en-US" altLang="ja-JP" dirty="0"/>
          </a:p>
          <a:p>
            <a:r>
              <a:rPr lang="ja-JP" altLang="en-US" dirty="0"/>
              <a:t>ブロック①：音ブロックで，「モード：音符の再生」「音階：</a:t>
            </a:r>
            <a:r>
              <a:rPr lang="en-US" altLang="ja-JP" dirty="0" err="1"/>
              <a:t>C4</a:t>
            </a:r>
            <a:r>
              <a:rPr lang="ja-JP" altLang="en-US" dirty="0"/>
              <a:t>」「持続時間：</a:t>
            </a:r>
            <a:r>
              <a:rPr lang="en-US" altLang="ja-JP" dirty="0"/>
              <a:t>1</a:t>
            </a:r>
            <a:r>
              <a:rPr lang="ja-JP" altLang="en-US" dirty="0"/>
              <a:t>」「ボリューム：</a:t>
            </a:r>
            <a:r>
              <a:rPr lang="en-US" altLang="ja-JP" dirty="0"/>
              <a:t>100</a:t>
            </a:r>
            <a:r>
              <a:rPr lang="ja-JP" altLang="en-US" dirty="0"/>
              <a:t>」「再生タイプ：</a:t>
            </a:r>
            <a:r>
              <a:rPr lang="en-US" altLang="ja-JP" dirty="0"/>
              <a:t>0</a:t>
            </a:r>
            <a:r>
              <a:rPr lang="ja-JP" altLang="en-US" dirty="0"/>
              <a:t>」に設定して，ドの音を </a:t>
            </a:r>
            <a:r>
              <a:rPr lang="en-US" altLang="ja-JP" dirty="0"/>
              <a:t>1 </a:t>
            </a:r>
            <a:r>
              <a:rPr lang="ja-JP" altLang="en-US" dirty="0"/>
              <a:t>秒間鳴らしています．</a:t>
            </a:r>
          </a:p>
          <a:p>
            <a:r>
              <a:rPr lang="ja-JP" altLang="en-US" dirty="0"/>
              <a:t>ブロック②～⑤：①と同様に，音符をそれぞれ</a:t>
            </a:r>
            <a:r>
              <a:rPr lang="en-US" altLang="ja-JP" dirty="0" err="1"/>
              <a:t>D4</a:t>
            </a:r>
            <a:r>
              <a:rPr lang="en-US" altLang="ja-JP" dirty="0"/>
              <a:t>, </a:t>
            </a:r>
            <a:r>
              <a:rPr lang="en-US" altLang="ja-JP" dirty="0" err="1"/>
              <a:t>E4</a:t>
            </a:r>
            <a:r>
              <a:rPr lang="en-US" altLang="ja-JP" dirty="0"/>
              <a:t>, </a:t>
            </a:r>
            <a:r>
              <a:rPr lang="en-US" altLang="ja-JP" dirty="0" err="1"/>
              <a:t>F4</a:t>
            </a:r>
            <a:r>
              <a:rPr lang="en-US" altLang="ja-JP" dirty="0"/>
              <a:t>, </a:t>
            </a:r>
            <a:r>
              <a:rPr lang="en-US" altLang="ja-JP" dirty="0" err="1"/>
              <a:t>G4</a:t>
            </a:r>
            <a:r>
              <a:rPr lang="ja-JP" altLang="en-US" dirty="0"/>
              <a:t>と設定することでレ，ミ，ファ，ソの音を </a:t>
            </a:r>
            <a:r>
              <a:rPr lang="en-US" altLang="ja-JP" dirty="0"/>
              <a:t>1 </a:t>
            </a:r>
            <a:r>
              <a:rPr lang="ja-JP" altLang="en-US" dirty="0"/>
              <a:t>秒間ずつ鳴らしています．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音を鳴らす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3F7B79F-B2C2-4FFB-8C1D-B0C0D67F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00" y="4775776"/>
            <a:ext cx="10857897" cy="196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D9CC1-AAD6-4533-8015-3AA096C2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4.3.2</a:t>
            </a:r>
            <a:r>
              <a:rPr lang="ja-JP" altLang="en-US" dirty="0"/>
              <a:t>　音階を指定して音を鳴らす</a:t>
            </a:r>
            <a:endParaRPr lang="en-US" altLang="ja-JP" sz="3200" dirty="0"/>
          </a:p>
          <a:p>
            <a:r>
              <a:rPr lang="en-US" altLang="ja-JP" sz="3200" dirty="0"/>
              <a:t>EV3 Classroom</a:t>
            </a:r>
            <a:r>
              <a:rPr lang="ja-JP" altLang="en-US" sz="3200" dirty="0"/>
              <a:t>のプログラム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音を鳴らす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4EF3E1C-BB5C-4BF5-974B-E03F3696D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451" y="2361290"/>
            <a:ext cx="2675588" cy="4294153"/>
          </a:xfrm>
          <a:prstGeom prst="rect">
            <a:avLst/>
          </a:prstGeom>
        </p:spPr>
      </p:pic>
      <p:sp>
        <p:nvSpPr>
          <p:cNvPr id="7" name="吹き出し: 線 6">
            <a:extLst>
              <a:ext uri="{FF2B5EF4-FFF2-40B4-BE49-F238E27FC236}">
                <a16:creationId xmlns:a16="http://schemas.microsoft.com/office/drawing/2014/main" id="{13B456D8-FF89-4491-9CDC-C3C283869563}"/>
              </a:ext>
            </a:extLst>
          </p:cNvPr>
          <p:cNvSpPr/>
          <p:nvPr/>
        </p:nvSpPr>
        <p:spPr>
          <a:xfrm>
            <a:off x="6876984" y="2822838"/>
            <a:ext cx="2212829" cy="365125"/>
          </a:xfrm>
          <a:prstGeom prst="borderCallout1">
            <a:avLst>
              <a:gd name="adj1" fmla="val 98251"/>
              <a:gd name="adj2" fmla="val 693"/>
              <a:gd name="adj3" fmla="val 244667"/>
              <a:gd name="adj4" fmla="val -6113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周波数が違う気がする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E4B4E10-B02C-4BC6-805E-C2DFE7A738CB}"/>
              </a:ext>
            </a:extLst>
          </p:cNvPr>
          <p:cNvSpPr txBox="1"/>
          <p:nvPr/>
        </p:nvSpPr>
        <p:spPr>
          <a:xfrm>
            <a:off x="2756102" y="3130878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1581C2-00F0-47B3-B05C-A741F43952D5}"/>
              </a:ext>
            </a:extLst>
          </p:cNvPr>
          <p:cNvSpPr txBox="1"/>
          <p:nvPr/>
        </p:nvSpPr>
        <p:spPr>
          <a:xfrm>
            <a:off x="2756102" y="3679024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4DD423-3436-4CDC-825F-57619106A53C}"/>
              </a:ext>
            </a:extLst>
          </p:cNvPr>
          <p:cNvSpPr txBox="1"/>
          <p:nvPr/>
        </p:nvSpPr>
        <p:spPr>
          <a:xfrm>
            <a:off x="2756102" y="4227170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F05EDA6-10F5-4291-BE04-E730E018802E}"/>
              </a:ext>
            </a:extLst>
          </p:cNvPr>
          <p:cNvSpPr txBox="1"/>
          <p:nvPr/>
        </p:nvSpPr>
        <p:spPr>
          <a:xfrm>
            <a:off x="2756102" y="4775316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④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B5B3E3-7641-4B84-B567-9FAFE3CDBDCA}"/>
              </a:ext>
            </a:extLst>
          </p:cNvPr>
          <p:cNvSpPr txBox="1"/>
          <p:nvPr/>
        </p:nvSpPr>
        <p:spPr>
          <a:xfrm>
            <a:off x="2756102" y="5323462"/>
            <a:ext cx="475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426642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D9CC1-AAD6-4533-8015-3AA096C2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931494"/>
            <a:ext cx="11617291" cy="672904"/>
          </a:xfrm>
        </p:spPr>
        <p:txBody>
          <a:bodyPr>
            <a:normAutofit/>
          </a:bodyPr>
          <a:lstStyle/>
          <a:p>
            <a:r>
              <a:rPr lang="en-US" altLang="ja-JP" dirty="0"/>
              <a:t>4.3.2</a:t>
            </a:r>
            <a:r>
              <a:rPr lang="ja-JP" altLang="en-US" dirty="0"/>
              <a:t>　音階を指定して音を鳴らす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5A368D-FE43-494E-A155-3B417F0D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7A66509-BC9F-46DF-8B74-5CFAE3D3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音を鳴らす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7AC75D2-DC50-411E-A3FD-7EF46E383765}"/>
              </a:ext>
            </a:extLst>
          </p:cNvPr>
          <p:cNvSpPr/>
          <p:nvPr/>
        </p:nvSpPr>
        <p:spPr>
          <a:xfrm>
            <a:off x="448623" y="2247054"/>
            <a:ext cx="5152077" cy="39288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6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sz="1600" dirty="0">
              <a:latin typeface="Consolas" panose="020B0609020204030204" pitchFamily="49" charset="0"/>
            </a:endParaRP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from common import *</a:t>
            </a:r>
          </a:p>
          <a:p>
            <a:endParaRPr kumimoji="1" lang="en-US" altLang="ja-JP" sz="1600" dirty="0">
              <a:latin typeface="Consolas" panose="020B0609020204030204" pitchFamily="49" charset="0"/>
            </a:endParaRP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note = {</a:t>
            </a:r>
            <a:r>
              <a:rPr kumimoji="1" lang="ja-JP" altLang="en-US" sz="1600" dirty="0">
                <a:latin typeface="Consolas" panose="020B0609020204030204" pitchFamily="49" charset="0"/>
              </a:rPr>
              <a:t>省略</a:t>
            </a:r>
            <a:r>
              <a:rPr kumimoji="1" lang="en-US" altLang="ja-JP" sz="1600" dirty="0">
                <a:latin typeface="Consolas" panose="020B0609020204030204" pitchFamily="49" charset="0"/>
              </a:rPr>
              <a:t>}</a:t>
            </a:r>
          </a:p>
          <a:p>
            <a:endParaRPr kumimoji="1" lang="en-US" altLang="ja-JP" sz="1600" dirty="0">
              <a:latin typeface="Consolas" panose="020B0609020204030204" pitchFamily="49" charset="0"/>
            </a:endParaRP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# C4</a:t>
            </a:r>
            <a:r>
              <a:rPr kumimoji="1" lang="ja-JP" altLang="en-US" sz="1600" dirty="0">
                <a:latin typeface="Consolas" panose="020B0609020204030204" pitchFamily="49" charset="0"/>
              </a:rPr>
              <a:t>の音を</a:t>
            </a:r>
            <a:r>
              <a:rPr kumimoji="1" lang="en-US" altLang="ja-JP" sz="1600" dirty="0">
                <a:latin typeface="Consolas" panose="020B0609020204030204" pitchFamily="49" charset="0"/>
              </a:rPr>
              <a:t>1000</a:t>
            </a:r>
            <a:r>
              <a:rPr kumimoji="1" lang="ja-JP" altLang="en-US" sz="1600" dirty="0">
                <a:latin typeface="Consolas" panose="020B0609020204030204" pitchFamily="49" charset="0"/>
              </a:rPr>
              <a:t>ミリ秒間，</a:t>
            </a:r>
            <a:r>
              <a:rPr kumimoji="1" lang="en-US" altLang="ja-JP" sz="1600" dirty="0">
                <a:latin typeface="Consolas" panose="020B0609020204030204" pitchFamily="49" charset="0"/>
              </a:rPr>
              <a:t>100%</a:t>
            </a:r>
            <a:r>
              <a:rPr kumimoji="1" lang="ja-JP" altLang="en-US" sz="1600" dirty="0">
                <a:latin typeface="Consolas" panose="020B0609020204030204" pitchFamily="49" charset="0"/>
              </a:rPr>
              <a:t>の音量で鳴らす</a:t>
            </a:r>
          </a:p>
          <a:p>
            <a:r>
              <a:rPr kumimoji="1" lang="en-US" altLang="ja-JP" sz="1600" dirty="0" err="1">
                <a:latin typeface="Consolas" panose="020B0609020204030204" pitchFamily="49" charset="0"/>
              </a:rPr>
              <a:t>brick.sound.beep</a:t>
            </a:r>
            <a:r>
              <a:rPr kumimoji="1" lang="en-US" altLang="ja-JP" sz="1600" dirty="0">
                <a:latin typeface="Consolas" panose="020B0609020204030204" pitchFamily="49" charset="0"/>
              </a:rPr>
              <a:t>(note['C4'], 1000, 100)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# D4</a:t>
            </a:r>
            <a:r>
              <a:rPr kumimoji="1" lang="ja-JP" altLang="en-US" sz="1600" dirty="0">
                <a:latin typeface="Consolas" panose="020B0609020204030204" pitchFamily="49" charset="0"/>
              </a:rPr>
              <a:t>の音を</a:t>
            </a:r>
            <a:r>
              <a:rPr kumimoji="1" lang="en-US" altLang="ja-JP" sz="1600" dirty="0">
                <a:latin typeface="Consolas" panose="020B0609020204030204" pitchFamily="49" charset="0"/>
              </a:rPr>
              <a:t>1000</a:t>
            </a:r>
            <a:r>
              <a:rPr kumimoji="1" lang="ja-JP" altLang="en-US" sz="1600" dirty="0">
                <a:latin typeface="Consolas" panose="020B0609020204030204" pitchFamily="49" charset="0"/>
              </a:rPr>
              <a:t>ミリ秒間，</a:t>
            </a:r>
            <a:r>
              <a:rPr kumimoji="1" lang="en-US" altLang="ja-JP" sz="1600" dirty="0">
                <a:latin typeface="Consolas" panose="020B0609020204030204" pitchFamily="49" charset="0"/>
              </a:rPr>
              <a:t>100%</a:t>
            </a:r>
            <a:r>
              <a:rPr kumimoji="1" lang="ja-JP" altLang="en-US" sz="1600" dirty="0">
                <a:latin typeface="Consolas" panose="020B0609020204030204" pitchFamily="49" charset="0"/>
              </a:rPr>
              <a:t>の音量で鳴らす</a:t>
            </a:r>
          </a:p>
          <a:p>
            <a:r>
              <a:rPr kumimoji="1" lang="en-US" altLang="ja-JP" sz="1600" dirty="0" err="1">
                <a:latin typeface="Consolas" panose="020B0609020204030204" pitchFamily="49" charset="0"/>
              </a:rPr>
              <a:t>brick.sound.beep</a:t>
            </a:r>
            <a:r>
              <a:rPr kumimoji="1" lang="en-US" altLang="ja-JP" sz="1600" dirty="0">
                <a:latin typeface="Consolas" panose="020B0609020204030204" pitchFamily="49" charset="0"/>
              </a:rPr>
              <a:t>(note['D4'], 1000, 100)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# E4</a:t>
            </a:r>
            <a:r>
              <a:rPr kumimoji="1" lang="ja-JP" altLang="en-US" sz="1600" dirty="0">
                <a:latin typeface="Consolas" panose="020B0609020204030204" pitchFamily="49" charset="0"/>
              </a:rPr>
              <a:t>の音を</a:t>
            </a:r>
            <a:r>
              <a:rPr kumimoji="1" lang="en-US" altLang="ja-JP" sz="1600" dirty="0">
                <a:latin typeface="Consolas" panose="020B0609020204030204" pitchFamily="49" charset="0"/>
              </a:rPr>
              <a:t>1000</a:t>
            </a:r>
            <a:r>
              <a:rPr kumimoji="1" lang="ja-JP" altLang="en-US" sz="1600" dirty="0">
                <a:latin typeface="Consolas" panose="020B0609020204030204" pitchFamily="49" charset="0"/>
              </a:rPr>
              <a:t>ミリ秒間，</a:t>
            </a:r>
            <a:r>
              <a:rPr kumimoji="1" lang="en-US" altLang="ja-JP" sz="1600" dirty="0">
                <a:latin typeface="Consolas" panose="020B0609020204030204" pitchFamily="49" charset="0"/>
              </a:rPr>
              <a:t>100%</a:t>
            </a:r>
            <a:r>
              <a:rPr kumimoji="1" lang="ja-JP" altLang="en-US" sz="1600" dirty="0">
                <a:latin typeface="Consolas" panose="020B0609020204030204" pitchFamily="49" charset="0"/>
              </a:rPr>
              <a:t>の音量で鳴らす</a:t>
            </a:r>
          </a:p>
          <a:p>
            <a:r>
              <a:rPr kumimoji="1" lang="en-US" altLang="ja-JP" sz="1600" dirty="0" err="1">
                <a:latin typeface="Consolas" panose="020B0609020204030204" pitchFamily="49" charset="0"/>
              </a:rPr>
              <a:t>brick.sound.beep</a:t>
            </a:r>
            <a:r>
              <a:rPr kumimoji="1" lang="en-US" altLang="ja-JP" sz="1600" dirty="0">
                <a:latin typeface="Consolas" panose="020B0609020204030204" pitchFamily="49" charset="0"/>
              </a:rPr>
              <a:t>(note['E4'], 1000, 100)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# F4</a:t>
            </a:r>
            <a:r>
              <a:rPr kumimoji="1" lang="ja-JP" altLang="en-US" sz="1600" dirty="0">
                <a:latin typeface="Consolas" panose="020B0609020204030204" pitchFamily="49" charset="0"/>
              </a:rPr>
              <a:t>の音を</a:t>
            </a:r>
            <a:r>
              <a:rPr kumimoji="1" lang="en-US" altLang="ja-JP" sz="1600" dirty="0">
                <a:latin typeface="Consolas" panose="020B0609020204030204" pitchFamily="49" charset="0"/>
              </a:rPr>
              <a:t>1000</a:t>
            </a:r>
            <a:r>
              <a:rPr kumimoji="1" lang="ja-JP" altLang="en-US" sz="1600" dirty="0">
                <a:latin typeface="Consolas" panose="020B0609020204030204" pitchFamily="49" charset="0"/>
              </a:rPr>
              <a:t>ミリ秒間，</a:t>
            </a:r>
            <a:r>
              <a:rPr kumimoji="1" lang="en-US" altLang="ja-JP" sz="1600" dirty="0">
                <a:latin typeface="Consolas" panose="020B0609020204030204" pitchFamily="49" charset="0"/>
              </a:rPr>
              <a:t>100%</a:t>
            </a:r>
            <a:r>
              <a:rPr kumimoji="1" lang="ja-JP" altLang="en-US" sz="1600" dirty="0">
                <a:latin typeface="Consolas" panose="020B0609020204030204" pitchFamily="49" charset="0"/>
              </a:rPr>
              <a:t>の音量で鳴らす</a:t>
            </a:r>
          </a:p>
          <a:p>
            <a:r>
              <a:rPr kumimoji="1" lang="en-US" altLang="ja-JP" sz="1600" dirty="0" err="1">
                <a:latin typeface="Consolas" panose="020B0609020204030204" pitchFamily="49" charset="0"/>
              </a:rPr>
              <a:t>brick.sound.beep</a:t>
            </a:r>
            <a:r>
              <a:rPr kumimoji="1" lang="en-US" altLang="ja-JP" sz="1600" dirty="0">
                <a:latin typeface="Consolas" panose="020B0609020204030204" pitchFamily="49" charset="0"/>
              </a:rPr>
              <a:t>(note['F4'], 1000, 100)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# G4</a:t>
            </a:r>
            <a:r>
              <a:rPr kumimoji="1" lang="ja-JP" altLang="en-US" sz="1600" dirty="0">
                <a:latin typeface="Consolas" panose="020B0609020204030204" pitchFamily="49" charset="0"/>
              </a:rPr>
              <a:t>の音を</a:t>
            </a:r>
            <a:r>
              <a:rPr kumimoji="1" lang="en-US" altLang="ja-JP" sz="1600" dirty="0">
                <a:latin typeface="Consolas" panose="020B0609020204030204" pitchFamily="49" charset="0"/>
              </a:rPr>
              <a:t>1000</a:t>
            </a:r>
            <a:r>
              <a:rPr kumimoji="1" lang="ja-JP" altLang="en-US" sz="1600" dirty="0">
                <a:latin typeface="Consolas" panose="020B0609020204030204" pitchFamily="49" charset="0"/>
              </a:rPr>
              <a:t>ミリ秒間，</a:t>
            </a:r>
            <a:r>
              <a:rPr kumimoji="1" lang="en-US" altLang="ja-JP" sz="1600" dirty="0">
                <a:latin typeface="Consolas" panose="020B0609020204030204" pitchFamily="49" charset="0"/>
              </a:rPr>
              <a:t>100%</a:t>
            </a:r>
            <a:r>
              <a:rPr kumimoji="1" lang="ja-JP" altLang="en-US" sz="1600" dirty="0">
                <a:latin typeface="Consolas" panose="020B0609020204030204" pitchFamily="49" charset="0"/>
              </a:rPr>
              <a:t>の音量で鳴らす</a:t>
            </a:r>
          </a:p>
          <a:p>
            <a:r>
              <a:rPr kumimoji="1" lang="en-US" altLang="ja-JP" sz="1600" dirty="0" err="1">
                <a:latin typeface="Consolas" panose="020B0609020204030204" pitchFamily="49" charset="0"/>
              </a:rPr>
              <a:t>brick.sound.beep</a:t>
            </a:r>
            <a:r>
              <a:rPr kumimoji="1" lang="en-US" altLang="ja-JP" sz="1600" dirty="0">
                <a:latin typeface="Consolas" panose="020B0609020204030204" pitchFamily="49" charset="0"/>
              </a:rPr>
              <a:t>(note['G4'], 1000, 100)</a:t>
            </a:r>
          </a:p>
        </p:txBody>
      </p:sp>
      <p:sp>
        <p:nvSpPr>
          <p:cNvPr id="8" name="コンテンツ プレースホルダー 8">
            <a:extLst>
              <a:ext uri="{FF2B5EF4-FFF2-40B4-BE49-F238E27FC236}">
                <a16:creationId xmlns:a16="http://schemas.microsoft.com/office/drawing/2014/main" id="{8E321D63-4E79-42C8-9B1D-F2B240C1B0AA}"/>
              </a:ext>
            </a:extLst>
          </p:cNvPr>
          <p:cNvSpPr txBox="1">
            <a:spLocks/>
          </p:cNvSpPr>
          <p:nvPr/>
        </p:nvSpPr>
        <p:spPr>
          <a:xfrm>
            <a:off x="335360" y="1634645"/>
            <a:ext cx="5797153" cy="67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ver.1</a:t>
            </a:r>
            <a:endParaRPr lang="ja-JP" altLang="en-US" sz="2800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1C82F76F-F2DF-44B1-8B69-A08DE1427614}"/>
              </a:ext>
            </a:extLst>
          </p:cNvPr>
          <p:cNvSpPr txBox="1">
            <a:spLocks/>
          </p:cNvSpPr>
          <p:nvPr/>
        </p:nvSpPr>
        <p:spPr>
          <a:xfrm>
            <a:off x="6361133" y="1634645"/>
            <a:ext cx="5797153" cy="67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err="1"/>
              <a:t>MicroPython</a:t>
            </a:r>
            <a:r>
              <a:rPr lang="en-US" altLang="ja-JP" sz="2800" dirty="0"/>
              <a:t> </a:t>
            </a:r>
            <a:r>
              <a:rPr lang="en-US" altLang="ja-JP" sz="2800" dirty="0" err="1"/>
              <a:t>ver.2</a:t>
            </a:r>
            <a:endParaRPr lang="ja-JP" altLang="en-US" sz="2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A0FEB9D-B0D7-4D44-8E7E-9FC17B189851}"/>
              </a:ext>
            </a:extLst>
          </p:cNvPr>
          <p:cNvSpPr/>
          <p:nvPr/>
        </p:nvSpPr>
        <p:spPr>
          <a:xfrm>
            <a:off x="6422503" y="2247054"/>
            <a:ext cx="5569698" cy="45239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600" dirty="0">
                <a:latin typeface="Consolas" panose="020B0609020204030204" pitchFamily="49" charset="0"/>
              </a:rPr>
              <a:t>#!/usr/bin/env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pybricks-micropython</a:t>
            </a:r>
            <a:endParaRPr kumimoji="1" lang="en-US" altLang="ja-JP" sz="1600" dirty="0">
              <a:latin typeface="Consolas" panose="020B0609020204030204" pitchFamily="49" charset="0"/>
            </a:endParaRP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from common import *</a:t>
            </a:r>
          </a:p>
          <a:p>
            <a:endParaRPr kumimoji="1" lang="en-US" altLang="ja-JP" sz="1600" dirty="0">
              <a:latin typeface="Consolas" panose="020B0609020204030204" pitchFamily="49" charset="0"/>
            </a:endParaRP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ev3 = EV3Brick()</a:t>
            </a:r>
          </a:p>
          <a:p>
            <a:endParaRPr kumimoji="1" lang="en-US" altLang="ja-JP" sz="1600" dirty="0">
              <a:latin typeface="Consolas" panose="020B0609020204030204" pitchFamily="49" charset="0"/>
            </a:endParaRP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# </a:t>
            </a:r>
            <a:r>
              <a:rPr kumimoji="1" lang="ja-JP" altLang="en-US" sz="1600" dirty="0">
                <a:latin typeface="Consolas" panose="020B0609020204030204" pitchFamily="49" charset="0"/>
              </a:rPr>
              <a:t>音量</a:t>
            </a:r>
            <a:r>
              <a:rPr kumimoji="1" lang="en-US" altLang="ja-JP" sz="1600" dirty="0">
                <a:latin typeface="Consolas" panose="020B0609020204030204" pitchFamily="49" charset="0"/>
              </a:rPr>
              <a:t>100% </a:t>
            </a:r>
            <a:r>
              <a:rPr kumimoji="1" lang="ja-JP" altLang="en-US" sz="1600" dirty="0">
                <a:latin typeface="Consolas" panose="020B0609020204030204" pitchFamily="49" charset="0"/>
              </a:rPr>
              <a:t>に設定する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ev3.speaker.set_volume(100)</a:t>
            </a:r>
          </a:p>
          <a:p>
            <a:endParaRPr kumimoji="1" lang="en-US" altLang="ja-JP" sz="1600" dirty="0">
              <a:latin typeface="Consolas" panose="020B0609020204030204" pitchFamily="49" charset="0"/>
            </a:endParaRP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# C4</a:t>
            </a:r>
            <a:r>
              <a:rPr kumimoji="1" lang="ja-JP" altLang="en-US" sz="1600" dirty="0">
                <a:latin typeface="Consolas" panose="020B0609020204030204" pitchFamily="49" charset="0"/>
              </a:rPr>
              <a:t>の音を鳴らす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ev3.speaker.play_notes(['C4/4'])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# D4</a:t>
            </a:r>
            <a:r>
              <a:rPr kumimoji="1" lang="ja-JP" altLang="en-US" sz="1600" dirty="0">
                <a:latin typeface="Consolas" panose="020B0609020204030204" pitchFamily="49" charset="0"/>
              </a:rPr>
              <a:t>の音を鳴らす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ev3.speaker.play_notes(['D4/4'])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# E4</a:t>
            </a:r>
            <a:r>
              <a:rPr kumimoji="1" lang="ja-JP" altLang="en-US" sz="1600" dirty="0">
                <a:latin typeface="Consolas" panose="020B0609020204030204" pitchFamily="49" charset="0"/>
              </a:rPr>
              <a:t>の音を鳴らす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ev3.speaker.play_notes(['E4/4'])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# F4</a:t>
            </a:r>
            <a:r>
              <a:rPr kumimoji="1" lang="ja-JP" altLang="en-US" sz="1600" dirty="0">
                <a:latin typeface="Consolas" panose="020B0609020204030204" pitchFamily="49" charset="0"/>
              </a:rPr>
              <a:t>の音を鳴らす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ev3.speaker.play_notes(['F4/4'])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# G4</a:t>
            </a:r>
            <a:r>
              <a:rPr kumimoji="1" lang="ja-JP" altLang="en-US" sz="1600" dirty="0">
                <a:latin typeface="Consolas" panose="020B0609020204030204" pitchFamily="49" charset="0"/>
              </a:rPr>
              <a:t>の音を鳴らす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ev3.speaker.play_notes(['G4/4'])</a:t>
            </a:r>
          </a:p>
        </p:txBody>
      </p:sp>
    </p:spTree>
    <p:extLst>
      <p:ext uri="{BB962C8B-B14F-4D97-AF65-F5344CB8AC3E}">
        <p14:creationId xmlns:p14="http://schemas.microsoft.com/office/powerpoint/2010/main" val="1726491090"/>
      </p:ext>
    </p:extLst>
  </p:cSld>
  <p:clrMapOvr>
    <a:masterClrMapping/>
  </p:clrMapOvr>
</p:sld>
</file>

<file path=ppt/theme/theme1.xml><?xml version="1.0" encoding="utf-8"?>
<a:theme xmlns:a="http://schemas.openxmlformats.org/drawingml/2006/main" name="ueda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9" id="{D26727BD-8653-C345-9F14-83533E8A5A4E}" vid="{CB7F83BA-B170-9140-AAEE-10F1BEAE761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LEGO+Python</Template>
  <TotalTime>1658</TotalTime>
  <Words>632</Words>
  <Application>Microsoft Office PowerPoint</Application>
  <PresentationFormat>ワイド画面</PresentationFormat>
  <Paragraphs>81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Arial</vt:lpstr>
      <vt:lpstr>Calibri</vt:lpstr>
      <vt:lpstr>Consolas</vt:lpstr>
      <vt:lpstr>ueda_lecture</vt:lpstr>
      <vt:lpstr>4.3　音を鳴らす</vt:lpstr>
      <vt:lpstr>4.3　音を鳴らす</vt:lpstr>
      <vt:lpstr>4.3　音を鳴らす</vt:lpstr>
      <vt:lpstr>4.3　音を鳴らす</vt:lpstr>
      <vt:lpstr>4.3　音を鳴らす</vt:lpstr>
      <vt:lpstr>4.3　音を鳴らす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正直 小枝</dc:creator>
  <cp:lastModifiedBy>小枝　正直</cp:lastModifiedBy>
  <cp:revision>137</cp:revision>
  <dcterms:created xsi:type="dcterms:W3CDTF">2020-11-18T06:10:47Z</dcterms:created>
  <dcterms:modified xsi:type="dcterms:W3CDTF">2021-05-06T08:30:00Z</dcterms:modified>
</cp:coreProperties>
</file>