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handoutMasterIdLst>
    <p:handoutMasterId r:id="rId7"/>
  </p:handoutMasterIdLst>
  <p:sldIdLst>
    <p:sldId id="391" r:id="rId2"/>
    <p:sldId id="279" r:id="rId3"/>
    <p:sldId id="395" r:id="rId4"/>
    <p:sldId id="38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331" autoAdjust="0"/>
    <p:restoredTop sz="94697"/>
  </p:normalViewPr>
  <p:slideViewPr>
    <p:cSldViewPr snapToGrid="0" snapToObjects="1">
      <p:cViewPr varScale="1">
        <p:scale>
          <a:sx n="130" d="100"/>
          <a:sy n="130" d="100"/>
        </p:scale>
        <p:origin x="156" y="384"/>
      </p:cViewPr>
      <p:guideLst>
        <p:guide orient="horz" pos="2137"/>
        <p:guide pos="3863"/>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p:scale>
          <a:sx n="100" d="100"/>
          <a:sy n="100" d="100"/>
        </p:scale>
        <p:origin x="5388" y="6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E1F0C3D-4053-48D8-B06F-94B6184981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a:extLst>
              <a:ext uri="{FF2B5EF4-FFF2-40B4-BE49-F238E27FC236}">
                <a16:creationId xmlns:a16="http://schemas.microsoft.com/office/drawing/2014/main" id="{52E88D1F-235D-4698-B72E-197D5CCF70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AB3072-3EAD-4E44-9854-C96E3011F967}" type="datetimeFigureOut">
              <a:rPr kumimoji="1" lang="ja-JP" altLang="en-US" smtClean="0">
                <a:latin typeface="メイリオ" panose="020B0604030504040204" pitchFamily="50" charset="-128"/>
                <a:ea typeface="メイリオ" panose="020B0604030504040204" pitchFamily="50" charset="-128"/>
              </a:rPr>
              <a:t>2021/5/6</a:t>
            </a:fld>
            <a:endParaRPr kumimoji="1" lang="ja-JP" altLang="en-US">
              <a:latin typeface="メイリオ" panose="020B0604030504040204" pitchFamily="50" charset="-128"/>
              <a:ea typeface="メイリオ" panose="020B0604030504040204" pitchFamily="50" charset="-128"/>
            </a:endParaRPr>
          </a:p>
        </p:txBody>
      </p:sp>
      <p:sp>
        <p:nvSpPr>
          <p:cNvPr id="4" name="フッター プレースホルダー 3">
            <a:extLst>
              <a:ext uri="{FF2B5EF4-FFF2-40B4-BE49-F238E27FC236}">
                <a16:creationId xmlns:a16="http://schemas.microsoft.com/office/drawing/2014/main" id="{1F797086-B791-42DA-8FBD-50AF4EF9C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メイリオ" panose="020B0604030504040204" pitchFamily="50" charset="-128"/>
              <a:ea typeface="メイリオ" panose="020B0604030504040204" pitchFamily="50" charset="-128"/>
            </a:endParaRPr>
          </a:p>
        </p:txBody>
      </p:sp>
      <p:sp>
        <p:nvSpPr>
          <p:cNvPr id="5" name="スライド番号プレースホルダー 4">
            <a:extLst>
              <a:ext uri="{FF2B5EF4-FFF2-40B4-BE49-F238E27FC236}">
                <a16:creationId xmlns:a16="http://schemas.microsoft.com/office/drawing/2014/main" id="{3F11A8B9-2370-4590-B3A2-AFD5998FEF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4A40F-3EEF-42BF-BBE8-CE075F218188}" type="slidenum">
              <a:rPr kumimoji="1" lang="ja-JP" altLang="en-US" sz="2000"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012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035BCD21-C3D9-BF4A-88B3-97AD34AAD1CD}" type="datetimeFigureOut">
              <a:rPr lang="ja-JP" altLang="en-US" smtClean="0"/>
              <a:pPr/>
              <a:t>2021/5/6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メイリオ" panose="020B0604030504040204" pitchFamily="50" charset="-128"/>
                <a:ea typeface="メイリオ" panose="020B0604030504040204" pitchFamily="50" charset="-128"/>
              </a:defRPr>
            </a:lvl1pPr>
          </a:lstStyle>
          <a:p>
            <a:fld id="{B1D34137-EAE0-D040-827A-470C1008D7B7}" type="slidenum">
              <a:rPr lang="ja-JP" altLang="en-US" smtClean="0"/>
              <a:pPr/>
              <a:t>‹#›</a:t>
            </a:fld>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0345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344177"/>
            <a:ext cx="10363200" cy="1470025"/>
          </a:xfrm>
        </p:spPr>
        <p:txBody>
          <a:bodyPr>
            <a:normAutofit/>
          </a:bodyPr>
          <a:lstStyle>
            <a:lvl1pPr>
              <a:defRPr sz="4800" b="1"/>
            </a:lvl1pPr>
          </a:lstStyle>
          <a:p>
            <a:r>
              <a:rPr kumimoji="1" lang="ja-JP" altLang="en-US" dirty="0"/>
              <a:t>マスター タイトルの書式設定</a:t>
            </a:r>
          </a:p>
        </p:txBody>
      </p:sp>
      <p:sp>
        <p:nvSpPr>
          <p:cNvPr id="3" name="サブタイトル 2"/>
          <p:cNvSpPr>
            <a:spLocks noGrp="1"/>
          </p:cNvSpPr>
          <p:nvPr>
            <p:ph type="subTitle" idx="1"/>
          </p:nvPr>
        </p:nvSpPr>
        <p:spPr>
          <a:xfrm>
            <a:off x="1828800" y="4099951"/>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pic>
        <p:nvPicPr>
          <p:cNvPr id="5" name="図 4">
            <a:extLst>
              <a:ext uri="{FF2B5EF4-FFF2-40B4-BE49-F238E27FC236}">
                <a16:creationId xmlns:a16="http://schemas.microsoft.com/office/drawing/2014/main" id="{8F85AD04-BA21-6B4E-9F6B-9E5607B3B120}"/>
              </a:ext>
            </a:extLst>
          </p:cNvPr>
          <p:cNvPicPr>
            <a:picLocks noChangeAspect="1"/>
          </p:cNvPicPr>
          <p:nvPr userDrawn="1"/>
        </p:nvPicPr>
        <p:blipFill>
          <a:blip r:embed="rId2"/>
          <a:stretch>
            <a:fillRect/>
          </a:stretch>
        </p:blipFill>
        <p:spPr>
          <a:xfrm>
            <a:off x="9080500" y="4089400"/>
            <a:ext cx="3111500" cy="2768600"/>
          </a:xfrm>
          <a:prstGeom prst="rect">
            <a:avLst/>
          </a:prstGeom>
        </p:spPr>
      </p:pic>
      <p:sp>
        <p:nvSpPr>
          <p:cNvPr id="6" name="スライド番号プレースホルダー 5">
            <a:extLst>
              <a:ext uri="{FF2B5EF4-FFF2-40B4-BE49-F238E27FC236}">
                <a16:creationId xmlns:a16="http://schemas.microsoft.com/office/drawing/2014/main" id="{D8C78100-FCD0-4AB3-8571-E9F333F636C5}"/>
              </a:ext>
            </a:extLst>
          </p:cNvPr>
          <p:cNvSpPr>
            <a:spLocks noGrp="1"/>
          </p:cNvSpPr>
          <p:nvPr>
            <p:ph type="sldNum" sz="quarter" idx="10"/>
          </p:nvPr>
        </p:nvSpPr>
        <p:spPr/>
        <p:txBody>
          <a:body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52603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none" baseline="0"/>
            </a:lvl1pPr>
          </a:lstStyle>
          <a:p>
            <a:r>
              <a:rPr kumimoji="1" lang="ja-JP" altLang="en-US" dirty="0"/>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ja-JP" altLang="en-US"/>
              <a:t>マスター テキストの書式設定</a:t>
            </a:r>
          </a:p>
        </p:txBody>
      </p:sp>
      <p:sp>
        <p:nvSpPr>
          <p:cNvPr id="7" name="スライド番号プレースホルダ 5">
            <a:extLst>
              <a:ext uri="{FF2B5EF4-FFF2-40B4-BE49-F238E27FC236}">
                <a16:creationId xmlns:a16="http://schemas.microsoft.com/office/drawing/2014/main" id="{352373C1-99CD-F146-9A95-64CC47B0B365}"/>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7896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35360" y="1100889"/>
            <a:ext cx="11617291" cy="5554554"/>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
        <p:nvSpPr>
          <p:cNvPr id="7" name="タイトル 6">
            <a:extLst>
              <a:ext uri="{FF2B5EF4-FFF2-40B4-BE49-F238E27FC236}">
                <a16:creationId xmlns:a16="http://schemas.microsoft.com/office/drawing/2014/main" id="{53CA428E-F521-1846-A125-C846684BF4B2}"/>
              </a:ext>
            </a:extLst>
          </p:cNvPr>
          <p:cNvSpPr>
            <a:spLocks noGrp="1"/>
          </p:cNvSpPr>
          <p:nvPr>
            <p:ph type="title"/>
          </p:nvPr>
        </p:nvSpPr>
        <p:spPr>
          <a:xfrm>
            <a:off x="335360" y="87036"/>
            <a:ext cx="11617291" cy="869475"/>
          </a:xfrm>
        </p:spPr>
        <p:txBody>
          <a:bodyPr>
            <a:normAutofit/>
          </a:bodyPr>
          <a:lstStyle>
            <a:lvl1pPr>
              <a:defRPr sz="4000"/>
            </a:lvl1pPr>
          </a:lstStyle>
          <a:p>
            <a:r>
              <a:rPr kumimoji="1" lang="ja-JP" altLang="en-US" dirty="0"/>
              <a:t>マスター タイトルの書式設定</a:t>
            </a:r>
          </a:p>
        </p:txBody>
      </p:sp>
    </p:spTree>
    <p:extLst>
      <p:ext uri="{BB962C8B-B14F-4D97-AF65-F5344CB8AC3E}">
        <p14:creationId xmlns:p14="http://schemas.microsoft.com/office/powerpoint/2010/main" val="35231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タイトル 6">
            <a:extLst>
              <a:ext uri="{FF2B5EF4-FFF2-40B4-BE49-F238E27FC236}">
                <a16:creationId xmlns:a16="http://schemas.microsoft.com/office/drawing/2014/main" id="{3CB8FA5C-3343-A643-99F8-4DD4A3930904}"/>
              </a:ext>
            </a:extLst>
          </p:cNvPr>
          <p:cNvSpPr>
            <a:spLocks noGrp="1"/>
          </p:cNvSpPr>
          <p:nvPr>
            <p:ph type="title"/>
          </p:nvPr>
        </p:nvSpPr>
        <p:spPr>
          <a:xfrm>
            <a:off x="335360" y="81020"/>
            <a:ext cx="11617291" cy="648183"/>
          </a:xfrm>
        </p:spPr>
        <p:txBody>
          <a:bodyPr>
            <a:normAutofit/>
          </a:bodyPr>
          <a:lstStyle>
            <a:lvl1pPr>
              <a:defRPr sz="4000"/>
            </a:lvl1pPr>
          </a:lstStyle>
          <a:p>
            <a:r>
              <a:rPr kumimoji="1" lang="ja-JP" altLang="en-US"/>
              <a:t>マスター タイトルの書式設定</a:t>
            </a:r>
          </a:p>
        </p:txBody>
      </p:sp>
      <p:sp>
        <p:nvSpPr>
          <p:cNvPr id="9" name="スライド番号プレースホルダ 5">
            <a:extLst>
              <a:ext uri="{FF2B5EF4-FFF2-40B4-BE49-F238E27FC236}">
                <a16:creationId xmlns:a16="http://schemas.microsoft.com/office/drawing/2014/main" id="{22EF4FB6-79FC-DB49-B27E-1E8A2BB058F1}"/>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6944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スライド番号プレースホルダ 5">
            <a:extLst>
              <a:ext uri="{FF2B5EF4-FFF2-40B4-BE49-F238E27FC236}">
                <a16:creationId xmlns:a16="http://schemas.microsoft.com/office/drawing/2014/main" id="{B1F2930D-7CAE-154F-A2DF-329BC3046313}"/>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262231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20316"/>
            <a:ext cx="11617291" cy="9953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335360" y="1268760"/>
            <a:ext cx="11617291" cy="5112568"/>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113946247"/>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97" r:id="rId3"/>
    <p:sldLayoutId id="2147483686" r:id="rId4"/>
    <p:sldLayoutId id="2147483691" r:id="rId5"/>
  </p:sldLayoutIdLst>
  <p:hf hdr="0" ftr="0" dt="0"/>
  <p:txStyles>
    <p:titleStyle>
      <a:lvl1pPr algn="ctr" defTabSz="914377" rtl="0" eaLnBrk="1" latinLnBrk="0" hangingPunct="1">
        <a:spcBef>
          <a:spcPct val="0"/>
        </a:spcBef>
        <a:buNone/>
        <a:defRPr kumimoji="1" sz="4400" kern="1200">
          <a:solidFill>
            <a:schemeClr val="tx1"/>
          </a:solidFill>
          <a:latin typeface="+mj-ea"/>
          <a:ea typeface="+mj-ea"/>
          <a:cs typeface="+mj-cs"/>
        </a:defRPr>
      </a:lvl1pPr>
    </p:titleStyle>
    <p:body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975D9CC1-AAD6-4533-8015-3AA096C2BBC1}"/>
              </a:ext>
            </a:extLst>
          </p:cNvPr>
          <p:cNvSpPr>
            <a:spLocks noGrp="1"/>
          </p:cNvSpPr>
          <p:nvPr>
            <p:ph idx="1"/>
          </p:nvPr>
        </p:nvSpPr>
        <p:spPr>
          <a:xfrm>
            <a:off x="334963" y="1100138"/>
            <a:ext cx="11617325" cy="5910262"/>
          </a:xfrm>
        </p:spPr>
        <p:txBody>
          <a:bodyPr>
            <a:normAutofit fontScale="77500" lnSpcReduction="20000"/>
          </a:bodyPr>
          <a:lstStyle/>
          <a:p>
            <a:r>
              <a:rPr lang="ja-JP" altLang="en-US" dirty="0"/>
              <a:t>ブロック①：表示ブロックで「モード：テキスト＞ピクセル」「テキスト：</a:t>
            </a:r>
            <a:r>
              <a:rPr lang="en-US" altLang="ja-JP" dirty="0"/>
              <a:t>hello</a:t>
            </a:r>
            <a:r>
              <a:rPr lang="ja-JP" altLang="en-US" dirty="0"/>
              <a:t>」「画面消去：真」「</a:t>
            </a:r>
            <a:r>
              <a:rPr lang="en-US" altLang="ja-JP" dirty="0"/>
              <a:t>x</a:t>
            </a:r>
            <a:r>
              <a:rPr lang="ja-JP" altLang="en-US" dirty="0"/>
              <a:t>：</a:t>
            </a:r>
            <a:r>
              <a:rPr lang="en-US" altLang="ja-JP" dirty="0"/>
              <a:t>10</a:t>
            </a:r>
            <a:r>
              <a:rPr lang="ja-JP" altLang="en-US" dirty="0"/>
              <a:t>」「</a:t>
            </a:r>
            <a:r>
              <a:rPr lang="en-US" altLang="ja-JP" dirty="0"/>
              <a:t>y</a:t>
            </a:r>
            <a:r>
              <a:rPr lang="ja-JP" altLang="en-US" dirty="0"/>
              <a:t>：</a:t>
            </a:r>
            <a:r>
              <a:rPr lang="en-US" altLang="ja-JP" dirty="0"/>
              <a:t>0</a:t>
            </a:r>
            <a:r>
              <a:rPr lang="ja-JP" altLang="en-US" dirty="0"/>
              <a:t>」「色：黒」「フォント： </a:t>
            </a:r>
            <a:r>
              <a:rPr lang="en-US" altLang="ja-JP" dirty="0"/>
              <a:t>0</a:t>
            </a:r>
            <a:r>
              <a:rPr lang="ja-JP" altLang="en-US" dirty="0"/>
              <a:t>」に設定すると，画面に表示されたものをすべて消去してからディスプレイの座標 </a:t>
            </a:r>
            <a:r>
              <a:rPr lang="en-US" altLang="ja-JP" dirty="0"/>
              <a:t>(10, 0) </a:t>
            </a:r>
            <a:r>
              <a:rPr lang="ja-JP" altLang="en-US" dirty="0"/>
              <a:t>の位置から </a:t>
            </a:r>
            <a:r>
              <a:rPr lang="en-US" altLang="ja-JP" dirty="0"/>
              <a:t>hello </a:t>
            </a:r>
            <a:r>
              <a:rPr lang="ja-JP" altLang="en-US" dirty="0"/>
              <a:t>と表示されます．</a:t>
            </a:r>
          </a:p>
          <a:p>
            <a:r>
              <a:rPr lang="ja-JP" altLang="en-US" dirty="0"/>
              <a:t>ブロック②：表示ブロックで「モード：テキスト＞ピクセル」「テキスト：</a:t>
            </a:r>
            <a:r>
              <a:rPr lang="en-US" altLang="ja-JP" dirty="0" err="1"/>
              <a:t>ev3</a:t>
            </a:r>
            <a:r>
              <a:rPr lang="en-US" altLang="ja-JP" dirty="0"/>
              <a:t>!</a:t>
            </a:r>
            <a:r>
              <a:rPr lang="ja-JP" altLang="en-US" dirty="0"/>
              <a:t>」「画面消去：偽」「</a:t>
            </a:r>
            <a:r>
              <a:rPr lang="en-US" altLang="ja-JP" dirty="0"/>
              <a:t>x</a:t>
            </a:r>
            <a:r>
              <a:rPr lang="ja-JP" altLang="en-US" dirty="0"/>
              <a:t>：</a:t>
            </a:r>
            <a:r>
              <a:rPr lang="en-US" altLang="ja-JP" dirty="0"/>
              <a:t>10</a:t>
            </a:r>
            <a:r>
              <a:rPr lang="ja-JP" altLang="en-US" dirty="0"/>
              <a:t>」「</a:t>
            </a:r>
            <a:r>
              <a:rPr lang="en-US" altLang="ja-JP" dirty="0"/>
              <a:t>y</a:t>
            </a:r>
            <a:r>
              <a:rPr lang="ja-JP" altLang="en-US" dirty="0"/>
              <a:t>：</a:t>
            </a:r>
            <a:r>
              <a:rPr lang="en-US" altLang="ja-JP" dirty="0"/>
              <a:t>10</a:t>
            </a:r>
            <a:r>
              <a:rPr lang="ja-JP" altLang="en-US" dirty="0"/>
              <a:t>」に設定すると，前の画面表示を残したままでディスプレイの座標</a:t>
            </a:r>
            <a:r>
              <a:rPr lang="en-US" altLang="ja-JP" dirty="0"/>
              <a:t>(10, 10) </a:t>
            </a:r>
            <a:r>
              <a:rPr lang="ja-JP" altLang="en-US" dirty="0"/>
              <a:t>の位置から </a:t>
            </a:r>
            <a:r>
              <a:rPr lang="en-US" altLang="ja-JP" dirty="0" err="1"/>
              <a:t>ev3</a:t>
            </a:r>
            <a:r>
              <a:rPr lang="en-US" altLang="ja-JP" dirty="0"/>
              <a:t>!</a:t>
            </a:r>
            <a:r>
              <a:rPr lang="ja-JP" altLang="en-US" dirty="0"/>
              <a:t>と表示されます．</a:t>
            </a:r>
          </a:p>
          <a:p>
            <a:r>
              <a:rPr lang="ja-JP" altLang="en-US" dirty="0"/>
              <a:t>ブロック③：待機ブロックを使って </a:t>
            </a:r>
            <a:r>
              <a:rPr lang="en-US" altLang="ja-JP" dirty="0"/>
              <a:t>5 </a:t>
            </a:r>
            <a:r>
              <a:rPr lang="ja-JP" altLang="en-US" dirty="0"/>
              <a:t>秒間待機して，表示を続けています．</a:t>
            </a:r>
          </a:p>
          <a:p>
            <a:r>
              <a:rPr lang="ja-JP" altLang="en-US" dirty="0"/>
              <a:t>ブロック④：表示ブロックで「モード：テキスト＞グリッド」「テキスト：</a:t>
            </a:r>
            <a:r>
              <a:rPr lang="en-US" altLang="ja-JP" dirty="0"/>
              <a:t>hello</a:t>
            </a:r>
            <a:r>
              <a:rPr lang="ja-JP" altLang="en-US" dirty="0"/>
              <a:t>」「画面消去：真」「</a:t>
            </a:r>
            <a:r>
              <a:rPr lang="en-US" altLang="ja-JP" dirty="0"/>
              <a:t>x</a:t>
            </a:r>
            <a:r>
              <a:rPr lang="ja-JP" altLang="en-US" dirty="0"/>
              <a:t>：</a:t>
            </a:r>
            <a:r>
              <a:rPr lang="en-US" altLang="ja-JP" dirty="0"/>
              <a:t>10</a:t>
            </a:r>
            <a:r>
              <a:rPr lang="ja-JP" altLang="en-US" dirty="0"/>
              <a:t>」「</a:t>
            </a:r>
            <a:r>
              <a:rPr lang="en-US" altLang="ja-JP" dirty="0"/>
              <a:t>y</a:t>
            </a:r>
            <a:r>
              <a:rPr lang="ja-JP" altLang="en-US" dirty="0"/>
              <a:t>：</a:t>
            </a:r>
            <a:r>
              <a:rPr lang="en-US" altLang="ja-JP" dirty="0"/>
              <a:t>0</a:t>
            </a:r>
            <a:r>
              <a:rPr lang="ja-JP" altLang="en-US" dirty="0"/>
              <a:t>」「色：黒」「フォント： </a:t>
            </a:r>
            <a:r>
              <a:rPr lang="en-US" altLang="ja-JP" dirty="0"/>
              <a:t>0</a:t>
            </a:r>
            <a:r>
              <a:rPr lang="ja-JP" altLang="en-US" dirty="0"/>
              <a:t>」に設定すると，画面に表示されたものをすべて消去してからディスプレイの </a:t>
            </a:r>
            <a:r>
              <a:rPr lang="en-US" altLang="ja-JP" dirty="0"/>
              <a:t>(10, 0) </a:t>
            </a:r>
            <a:r>
              <a:rPr lang="ja-JP" altLang="en-US" dirty="0"/>
              <a:t>のグリッド位置から </a:t>
            </a:r>
            <a:r>
              <a:rPr lang="en-US" altLang="ja-JP" dirty="0"/>
              <a:t>hello </a:t>
            </a:r>
            <a:r>
              <a:rPr lang="ja-JP" altLang="en-US" dirty="0"/>
              <a:t>と表示されます．</a:t>
            </a:r>
          </a:p>
          <a:p>
            <a:r>
              <a:rPr lang="ja-JP" altLang="en-US" dirty="0"/>
              <a:t>ブロック⑤：表示ブロックで「モード：テキスト＞グリッド」「テキスト：</a:t>
            </a:r>
            <a:r>
              <a:rPr lang="en-US" altLang="ja-JP" dirty="0"/>
              <a:t>python!</a:t>
            </a:r>
            <a:r>
              <a:rPr lang="ja-JP" altLang="en-US" dirty="0"/>
              <a:t>」「画面消去：偽」「</a:t>
            </a:r>
            <a:r>
              <a:rPr lang="en-US" altLang="ja-JP" dirty="0"/>
              <a:t>x </a:t>
            </a:r>
            <a:r>
              <a:rPr lang="ja-JP" altLang="en-US" dirty="0"/>
              <a:t>：</a:t>
            </a:r>
            <a:r>
              <a:rPr lang="en-US" altLang="ja-JP" dirty="0"/>
              <a:t>10</a:t>
            </a:r>
            <a:r>
              <a:rPr lang="ja-JP" altLang="en-US" dirty="0"/>
              <a:t>」「</a:t>
            </a:r>
            <a:r>
              <a:rPr lang="en-US" altLang="ja-JP" dirty="0"/>
              <a:t>y</a:t>
            </a:r>
            <a:r>
              <a:rPr lang="ja-JP" altLang="en-US" dirty="0"/>
              <a:t>： </a:t>
            </a:r>
            <a:r>
              <a:rPr lang="en-US" altLang="ja-JP" dirty="0"/>
              <a:t>1</a:t>
            </a:r>
            <a:r>
              <a:rPr lang="ja-JP" altLang="en-US" dirty="0"/>
              <a:t>」に設定すると，前の画面表示を残したままでディスプレイの</a:t>
            </a:r>
            <a:r>
              <a:rPr lang="en-US" altLang="ja-JP" dirty="0"/>
              <a:t>(10, 1) </a:t>
            </a:r>
            <a:r>
              <a:rPr lang="ja-JP" altLang="en-US" dirty="0"/>
              <a:t>のグリッド位置から </a:t>
            </a:r>
            <a:r>
              <a:rPr lang="en-US" altLang="ja-JP" dirty="0"/>
              <a:t>python!</a:t>
            </a:r>
            <a:r>
              <a:rPr lang="ja-JP" altLang="en-US" dirty="0"/>
              <a:t>と表示されます．</a:t>
            </a:r>
          </a:p>
          <a:p>
            <a:r>
              <a:rPr lang="ja-JP" altLang="en-US" dirty="0"/>
              <a:t>ブロック⑥：待機ブロックを使って </a:t>
            </a:r>
            <a:r>
              <a:rPr lang="en-US" altLang="ja-JP" dirty="0"/>
              <a:t>5 </a:t>
            </a:r>
            <a:r>
              <a:rPr lang="ja-JP" altLang="en-US" dirty="0"/>
              <a:t>秒間処理待ちをしています．</a:t>
            </a:r>
          </a:p>
        </p:txBody>
      </p:sp>
      <p:sp>
        <p:nvSpPr>
          <p:cNvPr id="4" name="スライド番号プレースホルダー 3">
            <a:extLst>
              <a:ext uri="{FF2B5EF4-FFF2-40B4-BE49-F238E27FC236}">
                <a16:creationId xmlns:a16="http://schemas.microsoft.com/office/drawing/2014/main" id="{365A368D-FE43-494E-A155-3B417F0DE6F6}"/>
              </a:ext>
            </a:extLst>
          </p:cNvPr>
          <p:cNvSpPr>
            <a:spLocks noGrp="1"/>
          </p:cNvSpPr>
          <p:nvPr>
            <p:ph type="sldNum" sz="quarter" idx="12"/>
          </p:nvPr>
        </p:nvSpPr>
        <p:spPr>
          <a:xfrm>
            <a:off x="11468924" y="6492875"/>
            <a:ext cx="723076" cy="365125"/>
          </a:xfrm>
        </p:spPr>
        <p:txBody>
          <a:bodyPr/>
          <a:lstStyle/>
          <a:p>
            <a:fld id="{13AB05CA-B2B8-0B46-A3D3-7CDE1DE4FAD6}" type="slidenum">
              <a:rPr lang="ja-JP" altLang="en-US" smtClean="0"/>
              <a:pPr/>
              <a:t>1</a:t>
            </a:fld>
            <a:endParaRPr lang="ja-JP" altLang="en-US" dirty="0"/>
          </a:p>
        </p:txBody>
      </p:sp>
      <p:sp>
        <p:nvSpPr>
          <p:cNvPr id="5" name="タイトル 4">
            <a:extLst>
              <a:ext uri="{FF2B5EF4-FFF2-40B4-BE49-F238E27FC236}">
                <a16:creationId xmlns:a16="http://schemas.microsoft.com/office/drawing/2014/main" id="{57A66509-BC9F-46DF-8B74-5CFAE3D3A63B}"/>
              </a:ext>
            </a:extLst>
          </p:cNvPr>
          <p:cNvSpPr>
            <a:spLocks noGrp="1"/>
          </p:cNvSpPr>
          <p:nvPr>
            <p:ph type="title"/>
          </p:nvPr>
        </p:nvSpPr>
        <p:spPr>
          <a:xfrm>
            <a:off x="335360" y="87036"/>
            <a:ext cx="11617291" cy="869475"/>
          </a:xfrm>
        </p:spPr>
        <p:txBody>
          <a:bodyPr/>
          <a:lstStyle/>
          <a:p>
            <a:r>
              <a:rPr lang="en-US" altLang="ja-JP" dirty="0"/>
              <a:t>4.4</a:t>
            </a:r>
            <a:r>
              <a:rPr lang="ja-JP" altLang="en-US" dirty="0"/>
              <a:t>　ディスプレイに文字を描画する</a:t>
            </a:r>
          </a:p>
        </p:txBody>
      </p:sp>
    </p:spTree>
    <p:extLst>
      <p:ext uri="{BB962C8B-B14F-4D97-AF65-F5344CB8AC3E}">
        <p14:creationId xmlns:p14="http://schemas.microsoft.com/office/powerpoint/2010/main" val="15059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975D9CC1-AAD6-4533-8015-3AA096C2BBC1}"/>
              </a:ext>
            </a:extLst>
          </p:cNvPr>
          <p:cNvSpPr>
            <a:spLocks noGrp="1"/>
          </p:cNvSpPr>
          <p:nvPr>
            <p:ph idx="1"/>
          </p:nvPr>
        </p:nvSpPr>
        <p:spPr>
          <a:xfrm>
            <a:off x="335360" y="1100889"/>
            <a:ext cx="11617291" cy="5554554"/>
          </a:xfrm>
        </p:spPr>
        <p:txBody>
          <a:bodyPr>
            <a:normAutofit/>
          </a:bodyPr>
          <a:lstStyle/>
          <a:p>
            <a:endParaRPr lang="ja-JP" altLang="en-US" dirty="0"/>
          </a:p>
        </p:txBody>
      </p:sp>
      <p:sp>
        <p:nvSpPr>
          <p:cNvPr id="4" name="スライド番号プレースホルダー 3">
            <a:extLst>
              <a:ext uri="{FF2B5EF4-FFF2-40B4-BE49-F238E27FC236}">
                <a16:creationId xmlns:a16="http://schemas.microsoft.com/office/drawing/2014/main" id="{365A368D-FE43-494E-A155-3B417F0DE6F6}"/>
              </a:ext>
            </a:extLst>
          </p:cNvPr>
          <p:cNvSpPr>
            <a:spLocks noGrp="1"/>
          </p:cNvSpPr>
          <p:nvPr>
            <p:ph type="sldNum" sz="quarter" idx="12"/>
          </p:nvPr>
        </p:nvSpPr>
        <p:spPr>
          <a:xfrm>
            <a:off x="11468924" y="6492875"/>
            <a:ext cx="723076" cy="365125"/>
          </a:xfrm>
        </p:spPr>
        <p:txBody>
          <a:bodyPr/>
          <a:lstStyle/>
          <a:p>
            <a:fld id="{13AB05CA-B2B8-0B46-A3D3-7CDE1DE4FAD6}" type="slidenum">
              <a:rPr lang="ja-JP" altLang="en-US" smtClean="0"/>
              <a:pPr/>
              <a:t>2</a:t>
            </a:fld>
            <a:endParaRPr lang="ja-JP" altLang="en-US" dirty="0"/>
          </a:p>
        </p:txBody>
      </p:sp>
      <p:sp>
        <p:nvSpPr>
          <p:cNvPr id="5" name="タイトル 4">
            <a:extLst>
              <a:ext uri="{FF2B5EF4-FFF2-40B4-BE49-F238E27FC236}">
                <a16:creationId xmlns:a16="http://schemas.microsoft.com/office/drawing/2014/main" id="{57A66509-BC9F-46DF-8B74-5CFAE3D3A63B}"/>
              </a:ext>
            </a:extLst>
          </p:cNvPr>
          <p:cNvSpPr>
            <a:spLocks noGrp="1"/>
          </p:cNvSpPr>
          <p:nvPr>
            <p:ph type="title"/>
          </p:nvPr>
        </p:nvSpPr>
        <p:spPr>
          <a:xfrm>
            <a:off x="335360" y="87036"/>
            <a:ext cx="11617291" cy="869475"/>
          </a:xfrm>
        </p:spPr>
        <p:txBody>
          <a:bodyPr/>
          <a:lstStyle/>
          <a:p>
            <a:r>
              <a:rPr lang="en-US" altLang="ja-JP" dirty="0"/>
              <a:t>4.4</a:t>
            </a:r>
            <a:r>
              <a:rPr lang="ja-JP" altLang="en-US" dirty="0"/>
              <a:t>　ディスプレイに文字を描画する</a:t>
            </a:r>
          </a:p>
        </p:txBody>
      </p:sp>
      <p:pic>
        <p:nvPicPr>
          <p:cNvPr id="3" name="図 2">
            <a:extLst>
              <a:ext uri="{FF2B5EF4-FFF2-40B4-BE49-F238E27FC236}">
                <a16:creationId xmlns:a16="http://schemas.microsoft.com/office/drawing/2014/main" id="{B8467EB4-28A6-4EB1-8856-133F0B91FAD5}"/>
              </a:ext>
            </a:extLst>
          </p:cNvPr>
          <p:cNvPicPr>
            <a:picLocks noChangeAspect="1"/>
          </p:cNvPicPr>
          <p:nvPr/>
        </p:nvPicPr>
        <p:blipFill rotWithShape="1">
          <a:blip r:embed="rId2"/>
          <a:srcRect l="2" t="1" r="-744" b="-4760"/>
          <a:stretch/>
        </p:blipFill>
        <p:spPr>
          <a:xfrm>
            <a:off x="1164384" y="1432663"/>
            <a:ext cx="9863232" cy="4895566"/>
          </a:xfrm>
          <a:prstGeom prst="rect">
            <a:avLst/>
          </a:prstGeom>
        </p:spPr>
      </p:pic>
    </p:spTree>
    <p:extLst>
      <p:ext uri="{BB962C8B-B14F-4D97-AF65-F5344CB8AC3E}">
        <p14:creationId xmlns:p14="http://schemas.microsoft.com/office/powerpoint/2010/main" val="200319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975D9CC1-AAD6-4533-8015-3AA096C2BBC1}"/>
              </a:ext>
            </a:extLst>
          </p:cNvPr>
          <p:cNvSpPr>
            <a:spLocks noGrp="1"/>
          </p:cNvSpPr>
          <p:nvPr>
            <p:ph idx="1"/>
          </p:nvPr>
        </p:nvSpPr>
        <p:spPr>
          <a:xfrm>
            <a:off x="335360" y="1100889"/>
            <a:ext cx="11617291" cy="2046222"/>
          </a:xfrm>
        </p:spPr>
        <p:txBody>
          <a:bodyPr>
            <a:normAutofit/>
          </a:bodyPr>
          <a:lstStyle/>
          <a:p>
            <a:r>
              <a:rPr lang="en-US" altLang="ja-JP" sz="3200" dirty="0"/>
              <a:t>EV3 Classroom</a:t>
            </a:r>
            <a:r>
              <a:rPr lang="ja-JP" altLang="en-US" sz="3200" dirty="0"/>
              <a:t>のプログラム</a:t>
            </a:r>
            <a:endParaRPr lang="en-US" altLang="ja-JP" sz="3200" dirty="0"/>
          </a:p>
          <a:p>
            <a:r>
              <a:rPr lang="ja-JP" altLang="en-US" dirty="0"/>
              <a:t>グリッド単位での描画位置の指定はできない．</a:t>
            </a:r>
            <a:endParaRPr lang="en-US" altLang="ja-JP" dirty="0"/>
          </a:p>
          <a:p>
            <a:r>
              <a:rPr lang="ja-JP" altLang="en-US" dirty="0"/>
              <a:t>座標と行番号での描画指定はできる．</a:t>
            </a:r>
            <a:endParaRPr lang="ja-JP" altLang="en-US" sz="3200" dirty="0"/>
          </a:p>
        </p:txBody>
      </p:sp>
      <p:sp>
        <p:nvSpPr>
          <p:cNvPr id="4" name="スライド番号プレースホルダー 3">
            <a:extLst>
              <a:ext uri="{FF2B5EF4-FFF2-40B4-BE49-F238E27FC236}">
                <a16:creationId xmlns:a16="http://schemas.microsoft.com/office/drawing/2014/main" id="{365A368D-FE43-494E-A155-3B417F0DE6F6}"/>
              </a:ext>
            </a:extLst>
          </p:cNvPr>
          <p:cNvSpPr>
            <a:spLocks noGrp="1"/>
          </p:cNvSpPr>
          <p:nvPr>
            <p:ph type="sldNum" sz="quarter" idx="12"/>
          </p:nvPr>
        </p:nvSpPr>
        <p:spPr>
          <a:xfrm>
            <a:off x="11468924" y="6492875"/>
            <a:ext cx="723076" cy="365125"/>
          </a:xfrm>
        </p:spPr>
        <p:txBody>
          <a:bodyPr/>
          <a:lstStyle/>
          <a:p>
            <a:fld id="{13AB05CA-B2B8-0B46-A3D3-7CDE1DE4FAD6}" type="slidenum">
              <a:rPr lang="ja-JP" altLang="en-US" smtClean="0"/>
              <a:pPr/>
              <a:t>3</a:t>
            </a:fld>
            <a:endParaRPr lang="ja-JP" altLang="en-US" dirty="0"/>
          </a:p>
        </p:txBody>
      </p:sp>
      <p:sp>
        <p:nvSpPr>
          <p:cNvPr id="5" name="タイトル 4">
            <a:extLst>
              <a:ext uri="{FF2B5EF4-FFF2-40B4-BE49-F238E27FC236}">
                <a16:creationId xmlns:a16="http://schemas.microsoft.com/office/drawing/2014/main" id="{57A66509-BC9F-46DF-8B74-5CFAE3D3A63B}"/>
              </a:ext>
            </a:extLst>
          </p:cNvPr>
          <p:cNvSpPr>
            <a:spLocks noGrp="1"/>
          </p:cNvSpPr>
          <p:nvPr>
            <p:ph type="title"/>
          </p:nvPr>
        </p:nvSpPr>
        <p:spPr>
          <a:xfrm>
            <a:off x="335360" y="87036"/>
            <a:ext cx="11617291" cy="869475"/>
          </a:xfrm>
        </p:spPr>
        <p:txBody>
          <a:bodyPr/>
          <a:lstStyle/>
          <a:p>
            <a:r>
              <a:rPr lang="en-US" altLang="ja-JP" dirty="0"/>
              <a:t>4.4</a:t>
            </a:r>
            <a:r>
              <a:rPr lang="ja-JP" altLang="en-US" dirty="0"/>
              <a:t>　ディスプレイに文字を描画する</a:t>
            </a:r>
          </a:p>
        </p:txBody>
      </p:sp>
      <p:pic>
        <p:nvPicPr>
          <p:cNvPr id="3" name="図 2">
            <a:extLst>
              <a:ext uri="{FF2B5EF4-FFF2-40B4-BE49-F238E27FC236}">
                <a16:creationId xmlns:a16="http://schemas.microsoft.com/office/drawing/2014/main" id="{42E7B9CF-D76E-400D-83C4-8865F878BB1B}"/>
              </a:ext>
            </a:extLst>
          </p:cNvPr>
          <p:cNvPicPr>
            <a:picLocks noChangeAspect="1"/>
          </p:cNvPicPr>
          <p:nvPr/>
        </p:nvPicPr>
        <p:blipFill rotWithShape="1">
          <a:blip r:embed="rId2"/>
          <a:srcRect t="2606" r="3276" b="4648"/>
          <a:stretch/>
        </p:blipFill>
        <p:spPr>
          <a:xfrm>
            <a:off x="3910297" y="2841409"/>
            <a:ext cx="3857041" cy="3929555"/>
          </a:xfrm>
          <a:prstGeom prst="rect">
            <a:avLst/>
          </a:prstGeom>
        </p:spPr>
      </p:pic>
      <p:sp>
        <p:nvSpPr>
          <p:cNvPr id="7" name="テキスト ボックス 6">
            <a:extLst>
              <a:ext uri="{FF2B5EF4-FFF2-40B4-BE49-F238E27FC236}">
                <a16:creationId xmlns:a16="http://schemas.microsoft.com/office/drawing/2014/main" id="{39F0FA85-16C7-4381-B97A-9316B23BB367}"/>
              </a:ext>
            </a:extLst>
          </p:cNvPr>
          <p:cNvSpPr txBox="1"/>
          <p:nvPr/>
        </p:nvSpPr>
        <p:spPr>
          <a:xfrm>
            <a:off x="3516987" y="3322638"/>
            <a:ext cx="475861" cy="523220"/>
          </a:xfrm>
          <a:prstGeom prst="rect">
            <a:avLst/>
          </a:prstGeom>
          <a:noFill/>
        </p:spPr>
        <p:txBody>
          <a:bodyPr wrap="square">
            <a:spAutoFit/>
          </a:bodyPr>
          <a:lstStyle/>
          <a:p>
            <a:pPr algn="ctr"/>
            <a:r>
              <a:rPr lang="ja-JP" altLang="en-US" sz="2800" dirty="0"/>
              <a:t>①</a:t>
            </a:r>
          </a:p>
        </p:txBody>
      </p:sp>
      <p:sp>
        <p:nvSpPr>
          <p:cNvPr id="8" name="テキスト ボックス 7">
            <a:extLst>
              <a:ext uri="{FF2B5EF4-FFF2-40B4-BE49-F238E27FC236}">
                <a16:creationId xmlns:a16="http://schemas.microsoft.com/office/drawing/2014/main" id="{19C4A271-DCF4-4EE0-85F4-7292936AB9EA}"/>
              </a:ext>
            </a:extLst>
          </p:cNvPr>
          <p:cNvSpPr txBox="1"/>
          <p:nvPr/>
        </p:nvSpPr>
        <p:spPr>
          <a:xfrm>
            <a:off x="3516987" y="3710889"/>
            <a:ext cx="475861" cy="523220"/>
          </a:xfrm>
          <a:prstGeom prst="rect">
            <a:avLst/>
          </a:prstGeom>
          <a:noFill/>
        </p:spPr>
        <p:txBody>
          <a:bodyPr wrap="square">
            <a:spAutoFit/>
          </a:bodyPr>
          <a:lstStyle/>
          <a:p>
            <a:pPr algn="ctr"/>
            <a:r>
              <a:rPr lang="ja-JP" altLang="en-US" sz="2800" dirty="0"/>
              <a:t>②</a:t>
            </a:r>
          </a:p>
        </p:txBody>
      </p:sp>
      <p:sp>
        <p:nvSpPr>
          <p:cNvPr id="9" name="テキスト ボックス 8">
            <a:extLst>
              <a:ext uri="{FF2B5EF4-FFF2-40B4-BE49-F238E27FC236}">
                <a16:creationId xmlns:a16="http://schemas.microsoft.com/office/drawing/2014/main" id="{816932E1-8A4E-4F56-9AFC-B7C7432BD660}"/>
              </a:ext>
            </a:extLst>
          </p:cNvPr>
          <p:cNvSpPr txBox="1"/>
          <p:nvPr/>
        </p:nvSpPr>
        <p:spPr>
          <a:xfrm>
            <a:off x="3516987" y="4099141"/>
            <a:ext cx="475861" cy="523220"/>
          </a:xfrm>
          <a:prstGeom prst="rect">
            <a:avLst/>
          </a:prstGeom>
          <a:noFill/>
        </p:spPr>
        <p:txBody>
          <a:bodyPr wrap="square">
            <a:spAutoFit/>
          </a:bodyPr>
          <a:lstStyle/>
          <a:p>
            <a:pPr algn="ctr"/>
            <a:r>
              <a:rPr lang="ja-JP" altLang="en-US" sz="2800" dirty="0"/>
              <a:t>③</a:t>
            </a:r>
          </a:p>
        </p:txBody>
      </p:sp>
      <p:sp>
        <p:nvSpPr>
          <p:cNvPr id="10" name="テキスト ボックス 9">
            <a:extLst>
              <a:ext uri="{FF2B5EF4-FFF2-40B4-BE49-F238E27FC236}">
                <a16:creationId xmlns:a16="http://schemas.microsoft.com/office/drawing/2014/main" id="{BDA38DBD-B59F-4F49-B462-41CDBD0A8709}"/>
              </a:ext>
            </a:extLst>
          </p:cNvPr>
          <p:cNvSpPr txBox="1"/>
          <p:nvPr/>
        </p:nvSpPr>
        <p:spPr>
          <a:xfrm>
            <a:off x="3516987" y="5219997"/>
            <a:ext cx="475861" cy="523220"/>
          </a:xfrm>
          <a:prstGeom prst="rect">
            <a:avLst/>
          </a:prstGeom>
          <a:noFill/>
        </p:spPr>
        <p:txBody>
          <a:bodyPr wrap="square">
            <a:spAutoFit/>
          </a:bodyPr>
          <a:lstStyle/>
          <a:p>
            <a:pPr algn="ctr"/>
            <a:r>
              <a:rPr lang="ja-JP" altLang="en-US" sz="2800" dirty="0"/>
              <a:t>④</a:t>
            </a:r>
          </a:p>
        </p:txBody>
      </p:sp>
      <p:sp>
        <p:nvSpPr>
          <p:cNvPr id="11" name="テキスト ボックス 10">
            <a:extLst>
              <a:ext uri="{FF2B5EF4-FFF2-40B4-BE49-F238E27FC236}">
                <a16:creationId xmlns:a16="http://schemas.microsoft.com/office/drawing/2014/main" id="{631A25AD-2C35-4EA4-849D-BD0C3A28070A}"/>
              </a:ext>
            </a:extLst>
          </p:cNvPr>
          <p:cNvSpPr txBox="1"/>
          <p:nvPr/>
        </p:nvSpPr>
        <p:spPr>
          <a:xfrm>
            <a:off x="3516987" y="5606181"/>
            <a:ext cx="475861" cy="523220"/>
          </a:xfrm>
          <a:prstGeom prst="rect">
            <a:avLst/>
          </a:prstGeom>
          <a:noFill/>
        </p:spPr>
        <p:txBody>
          <a:bodyPr wrap="square">
            <a:spAutoFit/>
          </a:bodyPr>
          <a:lstStyle/>
          <a:p>
            <a:pPr algn="ctr"/>
            <a:r>
              <a:rPr lang="ja-JP" altLang="en-US" sz="2800" dirty="0"/>
              <a:t>⑤</a:t>
            </a:r>
          </a:p>
        </p:txBody>
      </p:sp>
      <p:sp>
        <p:nvSpPr>
          <p:cNvPr id="12" name="テキスト ボックス 11">
            <a:extLst>
              <a:ext uri="{FF2B5EF4-FFF2-40B4-BE49-F238E27FC236}">
                <a16:creationId xmlns:a16="http://schemas.microsoft.com/office/drawing/2014/main" id="{76C209D6-C79E-4140-90BC-6FB6BAF1BE56}"/>
              </a:ext>
            </a:extLst>
          </p:cNvPr>
          <p:cNvSpPr txBox="1"/>
          <p:nvPr/>
        </p:nvSpPr>
        <p:spPr>
          <a:xfrm>
            <a:off x="3516987" y="5992366"/>
            <a:ext cx="475861" cy="523220"/>
          </a:xfrm>
          <a:prstGeom prst="rect">
            <a:avLst/>
          </a:prstGeom>
          <a:noFill/>
        </p:spPr>
        <p:txBody>
          <a:bodyPr wrap="square">
            <a:spAutoFit/>
          </a:bodyPr>
          <a:lstStyle/>
          <a:p>
            <a:pPr algn="ctr"/>
            <a:r>
              <a:rPr lang="ja-JP" altLang="en-US" sz="2800" dirty="0"/>
              <a:t>⑥</a:t>
            </a:r>
          </a:p>
        </p:txBody>
      </p:sp>
    </p:spTree>
    <p:extLst>
      <p:ext uri="{BB962C8B-B14F-4D97-AF65-F5344CB8AC3E}">
        <p14:creationId xmlns:p14="http://schemas.microsoft.com/office/powerpoint/2010/main" val="404720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5A368D-FE43-494E-A155-3B417F0DE6F6}"/>
              </a:ext>
            </a:extLst>
          </p:cNvPr>
          <p:cNvSpPr>
            <a:spLocks noGrp="1"/>
          </p:cNvSpPr>
          <p:nvPr>
            <p:ph type="sldNum" sz="quarter" idx="12"/>
          </p:nvPr>
        </p:nvSpPr>
        <p:spPr/>
        <p:txBody>
          <a:bodyPr/>
          <a:lstStyle/>
          <a:p>
            <a:fld id="{13AB05CA-B2B8-0B46-A3D3-7CDE1DE4FAD6}" type="slidenum">
              <a:rPr lang="ja-JP" altLang="en-US" smtClean="0"/>
              <a:pPr/>
              <a:t>4</a:t>
            </a:fld>
            <a:endParaRPr lang="ja-JP" altLang="en-US" dirty="0"/>
          </a:p>
        </p:txBody>
      </p:sp>
      <p:sp>
        <p:nvSpPr>
          <p:cNvPr id="5" name="タイトル 4">
            <a:extLst>
              <a:ext uri="{FF2B5EF4-FFF2-40B4-BE49-F238E27FC236}">
                <a16:creationId xmlns:a16="http://schemas.microsoft.com/office/drawing/2014/main" id="{57A66509-BC9F-46DF-8B74-5CFAE3D3A63B}"/>
              </a:ext>
            </a:extLst>
          </p:cNvPr>
          <p:cNvSpPr>
            <a:spLocks noGrp="1"/>
          </p:cNvSpPr>
          <p:nvPr>
            <p:ph type="title"/>
          </p:nvPr>
        </p:nvSpPr>
        <p:spPr/>
        <p:txBody>
          <a:bodyPr/>
          <a:lstStyle/>
          <a:p>
            <a:r>
              <a:rPr lang="en-US" altLang="ja-JP" dirty="0"/>
              <a:t>4.4</a:t>
            </a:r>
            <a:r>
              <a:rPr lang="ja-JP" altLang="en-US" dirty="0"/>
              <a:t>　ディスプレイに文字を描画する</a:t>
            </a:r>
          </a:p>
        </p:txBody>
      </p:sp>
      <p:sp>
        <p:nvSpPr>
          <p:cNvPr id="7" name="正方形/長方形 6">
            <a:extLst>
              <a:ext uri="{FF2B5EF4-FFF2-40B4-BE49-F238E27FC236}">
                <a16:creationId xmlns:a16="http://schemas.microsoft.com/office/drawing/2014/main" id="{65223CA8-94BF-4CAF-A7D9-49D367C3B19B}"/>
              </a:ext>
            </a:extLst>
          </p:cNvPr>
          <p:cNvSpPr/>
          <p:nvPr/>
        </p:nvSpPr>
        <p:spPr>
          <a:xfrm>
            <a:off x="398861" y="1705677"/>
            <a:ext cx="5570140" cy="478719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en-US" altLang="ja-JP" sz="1400" dirty="0">
                <a:latin typeface="Consolas" panose="020B0609020204030204" pitchFamily="49" charset="0"/>
              </a:rPr>
              <a:t>#!/usr/bin/env </a:t>
            </a:r>
            <a:r>
              <a:rPr kumimoji="1" lang="en-US" altLang="ja-JP" sz="1400" dirty="0" err="1">
                <a:latin typeface="Consolas" panose="020B0609020204030204" pitchFamily="49" charset="0"/>
              </a:rPr>
              <a:t>pybricks-micropython</a:t>
            </a:r>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from common import *</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a:t>
            </a:r>
            <a:r>
              <a:rPr kumimoji="1" lang="ja-JP" altLang="en-US" sz="1400" dirty="0">
                <a:latin typeface="Consolas" panose="020B0609020204030204" pitchFamily="49" charset="0"/>
              </a:rPr>
              <a:t>画面を消す</a:t>
            </a:r>
          </a:p>
          <a:p>
            <a:r>
              <a:rPr kumimoji="1" lang="en-US" altLang="ja-JP" sz="1400" dirty="0" err="1">
                <a:latin typeface="Consolas" panose="020B0609020204030204" pitchFamily="49" charset="0"/>
              </a:rPr>
              <a:t>brick.display.clear</a:t>
            </a:r>
            <a:r>
              <a:rPr kumimoji="1" lang="en-US" altLang="ja-JP" sz="1400" dirty="0">
                <a:latin typeface="Consolas" panose="020B0609020204030204" pitchFamily="49" charset="0"/>
              </a:rPr>
              <a:t>()</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hello ev3!</a:t>
            </a:r>
            <a:r>
              <a:rPr kumimoji="1" lang="ja-JP" altLang="en-US" sz="1400" dirty="0">
                <a:latin typeface="Consolas" panose="020B0609020204030204" pitchFamily="49" charset="0"/>
              </a:rPr>
              <a:t>を</a:t>
            </a:r>
            <a:r>
              <a:rPr kumimoji="1" lang="en-US" altLang="ja-JP" sz="1400" dirty="0">
                <a:latin typeface="Consolas" panose="020B0609020204030204" pitchFamily="49" charset="0"/>
              </a:rPr>
              <a:t>2</a:t>
            </a:r>
            <a:r>
              <a:rPr kumimoji="1" lang="ja-JP" altLang="en-US" sz="1400" dirty="0">
                <a:latin typeface="Consolas" panose="020B0609020204030204" pitchFamily="49" charset="0"/>
              </a:rPr>
              <a:t>行で</a:t>
            </a:r>
            <a:r>
              <a:rPr kumimoji="1" lang="en-US" altLang="ja-JP" sz="1400" dirty="0">
                <a:latin typeface="Consolas" panose="020B0609020204030204" pitchFamily="49" charset="0"/>
              </a:rPr>
              <a:t>5</a:t>
            </a:r>
            <a:r>
              <a:rPr kumimoji="1" lang="ja-JP" altLang="en-US" sz="1400" dirty="0">
                <a:latin typeface="Consolas" panose="020B0609020204030204" pitchFamily="49" charset="0"/>
              </a:rPr>
              <a:t>秒間表示する</a:t>
            </a:r>
          </a:p>
          <a:p>
            <a:r>
              <a:rPr kumimoji="1" lang="en-US" altLang="ja-JP" sz="1400" dirty="0" err="1">
                <a:latin typeface="Consolas" panose="020B0609020204030204" pitchFamily="49" charset="0"/>
              </a:rPr>
              <a:t>brick.display.text</a:t>
            </a:r>
            <a:r>
              <a:rPr kumimoji="1" lang="en-US" altLang="ja-JP" sz="1400" dirty="0">
                <a:latin typeface="Consolas" panose="020B0609020204030204" pitchFamily="49" charset="0"/>
              </a:rPr>
              <a:t>('hello', (10, 10))</a:t>
            </a:r>
          </a:p>
          <a:p>
            <a:r>
              <a:rPr kumimoji="1" lang="en-US" altLang="ja-JP" sz="1400" dirty="0" err="1">
                <a:latin typeface="Consolas" panose="020B0609020204030204" pitchFamily="49" charset="0"/>
              </a:rPr>
              <a:t>brick.display.text</a:t>
            </a:r>
            <a:r>
              <a:rPr kumimoji="1" lang="en-US" altLang="ja-JP" sz="1400" dirty="0">
                <a:latin typeface="Consolas" panose="020B0609020204030204" pitchFamily="49" charset="0"/>
              </a:rPr>
              <a:t>('ev3!', (10, 20))</a:t>
            </a:r>
          </a:p>
          <a:p>
            <a:r>
              <a:rPr kumimoji="1" lang="en-US" altLang="ja-JP" sz="1400" dirty="0">
                <a:latin typeface="Consolas" panose="020B0609020204030204" pitchFamily="49" charset="0"/>
              </a:rPr>
              <a:t>wait(5000)</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a:t>
            </a:r>
            <a:r>
              <a:rPr kumimoji="1" lang="ja-JP" altLang="en-US" sz="1400" dirty="0">
                <a:latin typeface="Consolas" panose="020B0609020204030204" pitchFamily="49" charset="0"/>
              </a:rPr>
              <a:t>画面を消す</a:t>
            </a:r>
          </a:p>
          <a:p>
            <a:r>
              <a:rPr kumimoji="1" lang="en-US" altLang="ja-JP" sz="1400" dirty="0" err="1">
                <a:latin typeface="Consolas" panose="020B0609020204030204" pitchFamily="49" charset="0"/>
              </a:rPr>
              <a:t>brick.display.clear</a:t>
            </a:r>
            <a:r>
              <a:rPr kumimoji="1" lang="en-US" altLang="ja-JP" sz="1400" dirty="0">
                <a:latin typeface="Consolas" panose="020B0609020204030204" pitchFamily="49" charset="0"/>
              </a:rPr>
              <a:t>()</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hello python!</a:t>
            </a:r>
            <a:r>
              <a:rPr kumimoji="1" lang="ja-JP" altLang="en-US" sz="1400" dirty="0">
                <a:latin typeface="Consolas" panose="020B0609020204030204" pitchFamily="49" charset="0"/>
              </a:rPr>
              <a:t>を</a:t>
            </a:r>
            <a:r>
              <a:rPr kumimoji="1" lang="en-US" altLang="ja-JP" sz="1400" dirty="0">
                <a:latin typeface="Consolas" panose="020B0609020204030204" pitchFamily="49" charset="0"/>
              </a:rPr>
              <a:t>2</a:t>
            </a:r>
            <a:r>
              <a:rPr kumimoji="1" lang="ja-JP" altLang="en-US" sz="1400" dirty="0">
                <a:latin typeface="Consolas" panose="020B0609020204030204" pitchFamily="49" charset="0"/>
              </a:rPr>
              <a:t>行で</a:t>
            </a:r>
            <a:r>
              <a:rPr kumimoji="1" lang="en-US" altLang="ja-JP" sz="1400" dirty="0">
                <a:latin typeface="Consolas" panose="020B0609020204030204" pitchFamily="49" charset="0"/>
              </a:rPr>
              <a:t>5</a:t>
            </a:r>
            <a:r>
              <a:rPr kumimoji="1" lang="ja-JP" altLang="en-US" sz="1400" dirty="0">
                <a:latin typeface="Consolas" panose="020B0609020204030204" pitchFamily="49" charset="0"/>
              </a:rPr>
              <a:t>秒間表示する</a:t>
            </a:r>
          </a:p>
          <a:p>
            <a:r>
              <a:rPr kumimoji="1" lang="en-US" altLang="ja-JP" sz="1400" dirty="0">
                <a:latin typeface="Consolas" panose="020B0609020204030204" pitchFamily="49" charset="0"/>
              </a:rPr>
              <a:t># </a:t>
            </a:r>
            <a:r>
              <a:rPr kumimoji="1" lang="ja-JP" altLang="en-US" sz="1400" dirty="0">
                <a:latin typeface="Consolas" panose="020B0609020204030204" pitchFamily="49" charset="0"/>
              </a:rPr>
              <a:t>座標を指定を省略すると画面の上側から一行ずつ自動的に配置される</a:t>
            </a:r>
          </a:p>
          <a:p>
            <a:r>
              <a:rPr kumimoji="1" lang="en-US" altLang="ja-JP" sz="1400" dirty="0" err="1">
                <a:latin typeface="Consolas" panose="020B0609020204030204" pitchFamily="49" charset="0"/>
              </a:rPr>
              <a:t>brick.display.text</a:t>
            </a:r>
            <a:r>
              <a:rPr kumimoji="1" lang="en-US" altLang="ja-JP" sz="1400" dirty="0">
                <a:latin typeface="Consolas" panose="020B0609020204030204" pitchFamily="49" charset="0"/>
              </a:rPr>
              <a:t>('hello')</a:t>
            </a:r>
          </a:p>
          <a:p>
            <a:r>
              <a:rPr kumimoji="1" lang="en-US" altLang="ja-JP" sz="1400" dirty="0" err="1">
                <a:latin typeface="Consolas" panose="020B0609020204030204" pitchFamily="49" charset="0"/>
              </a:rPr>
              <a:t>brick.display.text</a:t>
            </a:r>
            <a:r>
              <a:rPr kumimoji="1" lang="en-US" altLang="ja-JP" sz="1400" dirty="0">
                <a:latin typeface="Consolas" panose="020B0609020204030204" pitchFamily="49" charset="0"/>
              </a:rPr>
              <a:t>('python!')</a:t>
            </a:r>
          </a:p>
          <a:p>
            <a:r>
              <a:rPr kumimoji="1" lang="en-US" altLang="ja-JP" sz="1400" dirty="0">
                <a:latin typeface="Consolas" panose="020B0609020204030204" pitchFamily="49" charset="0"/>
              </a:rPr>
              <a:t>wait(5000)</a:t>
            </a:r>
          </a:p>
        </p:txBody>
      </p:sp>
      <p:sp>
        <p:nvSpPr>
          <p:cNvPr id="8" name="コンテンツ プレースホルダー 8">
            <a:extLst>
              <a:ext uri="{FF2B5EF4-FFF2-40B4-BE49-F238E27FC236}">
                <a16:creationId xmlns:a16="http://schemas.microsoft.com/office/drawing/2014/main" id="{77A5D98D-22B3-4033-80FB-3B6506C61FBF}"/>
              </a:ext>
            </a:extLst>
          </p:cNvPr>
          <p:cNvSpPr txBox="1">
            <a:spLocks/>
          </p:cNvSpPr>
          <p:nvPr/>
        </p:nvSpPr>
        <p:spPr>
          <a:xfrm>
            <a:off x="335360" y="1100889"/>
            <a:ext cx="5797153" cy="5554554"/>
          </a:xfrm>
          <a:prstGeom prst="rect">
            <a:avLst/>
          </a:prstGeom>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800" dirty="0" err="1"/>
              <a:t>MicroPython</a:t>
            </a:r>
            <a:r>
              <a:rPr lang="en-US" altLang="ja-JP" sz="2800" dirty="0"/>
              <a:t> </a:t>
            </a:r>
            <a:r>
              <a:rPr lang="en-US" altLang="ja-JP" sz="2800" dirty="0" err="1"/>
              <a:t>ver.1</a:t>
            </a:r>
            <a:endParaRPr lang="ja-JP" altLang="en-US" sz="2800" dirty="0"/>
          </a:p>
        </p:txBody>
      </p:sp>
      <p:sp>
        <p:nvSpPr>
          <p:cNvPr id="9" name="コンテンツ プレースホルダー 8">
            <a:extLst>
              <a:ext uri="{FF2B5EF4-FFF2-40B4-BE49-F238E27FC236}">
                <a16:creationId xmlns:a16="http://schemas.microsoft.com/office/drawing/2014/main" id="{A63EF312-F48A-4391-9B26-ECF2803D5BEC}"/>
              </a:ext>
            </a:extLst>
          </p:cNvPr>
          <p:cNvSpPr txBox="1">
            <a:spLocks/>
          </p:cNvSpPr>
          <p:nvPr/>
        </p:nvSpPr>
        <p:spPr>
          <a:xfrm>
            <a:off x="6361133" y="1100889"/>
            <a:ext cx="5797153" cy="5554554"/>
          </a:xfrm>
          <a:prstGeom prst="rect">
            <a:avLst/>
          </a:prstGeom>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800" dirty="0" err="1"/>
              <a:t>MicroPython</a:t>
            </a:r>
            <a:r>
              <a:rPr lang="en-US" altLang="ja-JP" sz="2800" dirty="0"/>
              <a:t> </a:t>
            </a:r>
            <a:r>
              <a:rPr lang="en-US" altLang="ja-JP" sz="2800" dirty="0" err="1"/>
              <a:t>ver.2</a:t>
            </a:r>
            <a:endParaRPr lang="ja-JP" altLang="en-US" sz="2800" dirty="0"/>
          </a:p>
        </p:txBody>
      </p:sp>
      <p:sp>
        <p:nvSpPr>
          <p:cNvPr id="10" name="正方形/長方形 9">
            <a:extLst>
              <a:ext uri="{FF2B5EF4-FFF2-40B4-BE49-F238E27FC236}">
                <a16:creationId xmlns:a16="http://schemas.microsoft.com/office/drawing/2014/main" id="{D8B55486-95DA-44E8-A46D-838FF093DE51}"/>
              </a:ext>
            </a:extLst>
          </p:cNvPr>
          <p:cNvSpPr/>
          <p:nvPr/>
        </p:nvSpPr>
        <p:spPr>
          <a:xfrm>
            <a:off x="6286500" y="1705677"/>
            <a:ext cx="5570140" cy="478719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en-US" altLang="ja-JP" sz="1400" dirty="0">
                <a:latin typeface="Consolas" panose="020B0609020204030204" pitchFamily="49" charset="0"/>
              </a:rPr>
              <a:t>#!/usr/bin/env </a:t>
            </a:r>
            <a:r>
              <a:rPr kumimoji="1" lang="en-US" altLang="ja-JP" sz="1400" dirty="0" err="1">
                <a:latin typeface="Consolas" panose="020B0609020204030204" pitchFamily="49" charset="0"/>
              </a:rPr>
              <a:t>pybricks-micropython</a:t>
            </a:r>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from common import *</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ev3 = EV3Brick()</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a:t>
            </a:r>
            <a:r>
              <a:rPr kumimoji="1" lang="ja-JP" altLang="en-US" sz="1400" dirty="0">
                <a:latin typeface="Consolas" panose="020B0609020204030204" pitchFamily="49" charset="0"/>
              </a:rPr>
              <a:t>画面を消す</a:t>
            </a:r>
          </a:p>
          <a:p>
            <a:r>
              <a:rPr kumimoji="1" lang="en-US" altLang="ja-JP" sz="1400" dirty="0">
                <a:latin typeface="Consolas" panose="020B0609020204030204" pitchFamily="49" charset="0"/>
              </a:rPr>
              <a:t>ev3.screen.clear()</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hello</a:t>
            </a:r>
            <a:r>
              <a:rPr kumimoji="1" lang="ja-JP" altLang="en-US" sz="1400" dirty="0">
                <a:latin typeface="Consolas" panose="020B0609020204030204" pitchFamily="49" charset="0"/>
              </a:rPr>
              <a:t>と</a:t>
            </a:r>
            <a:r>
              <a:rPr kumimoji="1" lang="en-US" altLang="ja-JP" sz="1400" dirty="0">
                <a:latin typeface="Consolas" panose="020B0609020204030204" pitchFamily="49" charset="0"/>
              </a:rPr>
              <a:t>ev3!</a:t>
            </a:r>
            <a:r>
              <a:rPr kumimoji="1" lang="ja-JP" altLang="en-US" sz="1400" dirty="0">
                <a:latin typeface="Consolas" panose="020B0609020204030204" pitchFamily="49" charset="0"/>
              </a:rPr>
              <a:t>をそれぞれ</a:t>
            </a:r>
            <a:r>
              <a:rPr kumimoji="1" lang="en-US" altLang="ja-JP" sz="1400" dirty="0">
                <a:latin typeface="Consolas" panose="020B0609020204030204" pitchFamily="49" charset="0"/>
              </a:rPr>
              <a:t>(10,10), (10, 20)</a:t>
            </a:r>
            <a:r>
              <a:rPr kumimoji="1" lang="ja-JP" altLang="en-US" sz="1400" dirty="0">
                <a:latin typeface="Consolas" panose="020B0609020204030204" pitchFamily="49" charset="0"/>
              </a:rPr>
              <a:t>の座標に</a:t>
            </a:r>
            <a:r>
              <a:rPr kumimoji="1" lang="en-US" altLang="ja-JP" sz="1400" dirty="0">
                <a:latin typeface="Consolas" panose="020B0609020204030204" pitchFamily="49" charset="0"/>
              </a:rPr>
              <a:t>5</a:t>
            </a:r>
            <a:r>
              <a:rPr kumimoji="1" lang="ja-JP" altLang="en-US" sz="1400" dirty="0">
                <a:latin typeface="Consolas" panose="020B0609020204030204" pitchFamily="49" charset="0"/>
              </a:rPr>
              <a:t>秒間表示する</a:t>
            </a:r>
          </a:p>
          <a:p>
            <a:r>
              <a:rPr kumimoji="1" lang="en-US" altLang="ja-JP" sz="1400" dirty="0">
                <a:latin typeface="Consolas" panose="020B0609020204030204" pitchFamily="49" charset="0"/>
              </a:rPr>
              <a:t>ev3.screen.draw_text(10, 10, 'hello')</a:t>
            </a:r>
          </a:p>
          <a:p>
            <a:r>
              <a:rPr kumimoji="1" lang="en-US" altLang="ja-JP" sz="1400" dirty="0">
                <a:latin typeface="Consolas" panose="020B0609020204030204" pitchFamily="49" charset="0"/>
              </a:rPr>
              <a:t>ev3.screen.draw_text(10, 20, 'ev3!')</a:t>
            </a:r>
          </a:p>
          <a:p>
            <a:r>
              <a:rPr kumimoji="1" lang="en-US" altLang="ja-JP" sz="1400" dirty="0">
                <a:latin typeface="Consolas" panose="020B0609020204030204" pitchFamily="49" charset="0"/>
              </a:rPr>
              <a:t>wait(5000)</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a:t>
            </a:r>
            <a:r>
              <a:rPr kumimoji="1" lang="ja-JP" altLang="en-US" sz="1400" dirty="0">
                <a:latin typeface="Consolas" panose="020B0609020204030204" pitchFamily="49" charset="0"/>
              </a:rPr>
              <a:t>画面を消す</a:t>
            </a:r>
          </a:p>
          <a:p>
            <a:r>
              <a:rPr kumimoji="1" lang="en-US" altLang="ja-JP" sz="1400" dirty="0">
                <a:latin typeface="Consolas" panose="020B0609020204030204" pitchFamily="49" charset="0"/>
              </a:rPr>
              <a:t>ev3.screen.clear()</a:t>
            </a:r>
          </a:p>
          <a:p>
            <a:endParaRPr kumimoji="1" lang="en-US" altLang="ja-JP" sz="1400" dirty="0">
              <a:latin typeface="Consolas" panose="020B0609020204030204" pitchFamily="49" charset="0"/>
            </a:endParaRPr>
          </a:p>
          <a:p>
            <a:r>
              <a:rPr kumimoji="1" lang="en-US" altLang="ja-JP" sz="1400" dirty="0">
                <a:latin typeface="Consolas" panose="020B0609020204030204" pitchFamily="49" charset="0"/>
              </a:rPr>
              <a:t># hello python!</a:t>
            </a:r>
            <a:r>
              <a:rPr kumimoji="1" lang="ja-JP" altLang="en-US" sz="1400" dirty="0">
                <a:latin typeface="Consolas" panose="020B0609020204030204" pitchFamily="49" charset="0"/>
              </a:rPr>
              <a:t>を</a:t>
            </a:r>
            <a:r>
              <a:rPr kumimoji="1" lang="en-US" altLang="ja-JP" sz="1400" dirty="0">
                <a:latin typeface="Consolas" panose="020B0609020204030204" pitchFamily="49" charset="0"/>
              </a:rPr>
              <a:t>2</a:t>
            </a:r>
            <a:r>
              <a:rPr kumimoji="1" lang="ja-JP" altLang="en-US" sz="1400" dirty="0">
                <a:latin typeface="Consolas" panose="020B0609020204030204" pitchFamily="49" charset="0"/>
              </a:rPr>
              <a:t>行で</a:t>
            </a:r>
            <a:r>
              <a:rPr kumimoji="1" lang="en-US" altLang="ja-JP" sz="1400" dirty="0">
                <a:latin typeface="Consolas" panose="020B0609020204030204" pitchFamily="49" charset="0"/>
              </a:rPr>
              <a:t>5</a:t>
            </a:r>
            <a:r>
              <a:rPr kumimoji="1" lang="ja-JP" altLang="en-US" sz="1400" dirty="0">
                <a:latin typeface="Consolas" panose="020B0609020204030204" pitchFamily="49" charset="0"/>
              </a:rPr>
              <a:t>秒間表示する</a:t>
            </a:r>
          </a:p>
          <a:p>
            <a:r>
              <a:rPr kumimoji="1" lang="en-US" altLang="ja-JP" sz="1400" dirty="0">
                <a:latin typeface="Consolas" panose="020B0609020204030204" pitchFamily="49" charset="0"/>
              </a:rPr>
              <a:t>ev3.screen.print('hello')</a:t>
            </a:r>
          </a:p>
          <a:p>
            <a:r>
              <a:rPr kumimoji="1" lang="en-US" altLang="ja-JP" sz="1400" dirty="0">
                <a:latin typeface="Consolas" panose="020B0609020204030204" pitchFamily="49" charset="0"/>
              </a:rPr>
              <a:t>ev3.screen.print('python!')</a:t>
            </a:r>
          </a:p>
          <a:p>
            <a:r>
              <a:rPr kumimoji="1" lang="en-US" altLang="ja-JP" sz="1400" dirty="0">
                <a:latin typeface="Consolas" panose="020B0609020204030204" pitchFamily="49" charset="0"/>
              </a:rPr>
              <a:t>wait(5000)</a:t>
            </a:r>
          </a:p>
        </p:txBody>
      </p:sp>
    </p:spTree>
    <p:extLst>
      <p:ext uri="{BB962C8B-B14F-4D97-AF65-F5344CB8AC3E}">
        <p14:creationId xmlns:p14="http://schemas.microsoft.com/office/powerpoint/2010/main" val="2928692508"/>
      </p:ext>
    </p:extLst>
  </p:cSld>
  <p:clrMapOvr>
    <a:masterClrMapping/>
  </p:clrMapOvr>
</p:sld>
</file>

<file path=ppt/theme/theme1.xml><?xml version="1.0" encoding="utf-8"?>
<a:theme xmlns:a="http://schemas.openxmlformats.org/drawingml/2006/main" name="ueda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9" id="{D26727BD-8653-C345-9F14-83533E8A5A4E}" vid="{CB7F83BA-B170-9140-AAEE-10F1BEAE761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LEGO+Python</Template>
  <TotalTime>1659</TotalTime>
  <Words>628</Words>
  <Application>Microsoft Office PowerPoint</Application>
  <PresentationFormat>ワイド画面</PresentationFormat>
  <Paragraphs>64</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メイリオ</vt:lpstr>
      <vt:lpstr>Arial</vt:lpstr>
      <vt:lpstr>Calibri</vt:lpstr>
      <vt:lpstr>Consolas</vt:lpstr>
      <vt:lpstr>ueda_lecture</vt:lpstr>
      <vt:lpstr>4.4　ディスプレイに文字を描画する</vt:lpstr>
      <vt:lpstr>4.4　ディスプレイに文字を描画する</vt:lpstr>
      <vt:lpstr>4.4　ディスプレイに文字を描画する</vt:lpstr>
      <vt:lpstr>4.4　ディスプレイに文字を描画する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正直 小枝</dc:creator>
  <cp:lastModifiedBy>小枝　正直</cp:lastModifiedBy>
  <cp:revision>138</cp:revision>
  <dcterms:created xsi:type="dcterms:W3CDTF">2020-11-18T06:10:47Z</dcterms:created>
  <dcterms:modified xsi:type="dcterms:W3CDTF">2021-05-06T08:30:21Z</dcterms:modified>
</cp:coreProperties>
</file>