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80" r:id="rId2"/>
    <p:sldId id="396" r:id="rId3"/>
    <p:sldId id="381" r:id="rId4"/>
    <p:sldId id="281" r:id="rId5"/>
    <p:sldId id="397" r:id="rId6"/>
    <p:sldId id="382" r:id="rId7"/>
    <p:sldId id="282" r:id="rId8"/>
    <p:sldId id="398" r:id="rId9"/>
    <p:sldId id="383" r:id="rId10"/>
    <p:sldId id="283" r:id="rId11"/>
    <p:sldId id="399" r:id="rId12"/>
    <p:sldId id="384" r:id="rId13"/>
    <p:sldId id="284" r:id="rId14"/>
    <p:sldId id="400" r:id="rId15"/>
    <p:sldId id="30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31" autoAdjust="0"/>
    <p:restoredTop sz="94697"/>
  </p:normalViewPr>
  <p:slideViewPr>
    <p:cSldViewPr snapToGrid="0" snapToObjects="1">
      <p:cViewPr varScale="1">
        <p:scale>
          <a:sx n="130" d="100"/>
          <a:sy n="130" d="100"/>
        </p:scale>
        <p:origin x="156" y="3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4.5.1</a:t>
            </a:r>
            <a:r>
              <a:rPr lang="ja-JP" altLang="en-US" dirty="0"/>
              <a:t>　パワーを指定してモーターを回転させる</a:t>
            </a:r>
            <a:endParaRPr lang="en-US" altLang="ja-JP" dirty="0"/>
          </a:p>
          <a:p>
            <a:r>
              <a:rPr lang="ja-JP" altLang="en-US" dirty="0"/>
              <a:t>ブロック①：</a:t>
            </a:r>
            <a:r>
              <a:rPr lang="en-US" altLang="ja-JP" dirty="0"/>
              <a:t>L </a:t>
            </a:r>
            <a:r>
              <a:rPr lang="ja-JP" altLang="en-US" dirty="0"/>
              <a:t>モーターブロックで「モード：オン」「パワー：</a:t>
            </a:r>
            <a:r>
              <a:rPr lang="en-US" altLang="ja-JP" dirty="0"/>
              <a:t>50</a:t>
            </a:r>
            <a:r>
              <a:rPr lang="ja-JP" altLang="en-US" dirty="0"/>
              <a:t>」に設定して，モーターを回転させています．</a:t>
            </a:r>
          </a:p>
          <a:p>
            <a:r>
              <a:rPr lang="ja-JP" altLang="en-US" dirty="0"/>
              <a:t>ブロック②：待機ブロックを使って</a:t>
            </a:r>
            <a:r>
              <a:rPr lang="en-US" altLang="ja-JP" dirty="0"/>
              <a:t>1</a:t>
            </a:r>
            <a:r>
              <a:rPr lang="ja-JP" altLang="en-US" dirty="0"/>
              <a:t>秒間待機してモーターを回転させ続けて，その後終了します．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5DE21EC-FFD9-41F2-B992-B7710B53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31" y="4153509"/>
            <a:ext cx="8060964" cy="25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3964435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4.5.4</a:t>
            </a:r>
            <a:r>
              <a:rPr lang="ja-JP" altLang="en-US" dirty="0"/>
              <a:t>　動作時間を指定してモーターを回転させる</a:t>
            </a:r>
            <a:endParaRPr lang="en-US" altLang="ja-JP" dirty="0"/>
          </a:p>
          <a:p>
            <a:r>
              <a:rPr lang="ja-JP" altLang="en-US" dirty="0"/>
              <a:t>ブロック①：</a:t>
            </a:r>
            <a:r>
              <a:rPr lang="en-US" altLang="ja-JP" dirty="0"/>
              <a:t>L </a:t>
            </a:r>
            <a:r>
              <a:rPr lang="ja-JP" altLang="en-US" dirty="0"/>
              <a:t>モーターブロックで，「モード：秒」「パワー：</a:t>
            </a:r>
            <a:r>
              <a:rPr lang="en-US" altLang="ja-JP" dirty="0"/>
              <a:t>50</a:t>
            </a:r>
            <a:r>
              <a:rPr lang="ja-JP" altLang="en-US" dirty="0"/>
              <a:t>」「秒：</a:t>
            </a:r>
            <a:r>
              <a:rPr lang="en-US" altLang="ja-JP" dirty="0"/>
              <a:t>1</a:t>
            </a:r>
            <a:r>
              <a:rPr lang="ja-JP" altLang="en-US" dirty="0"/>
              <a:t>」「ブレーキ方法：真」に設定すると，モーターが</a:t>
            </a:r>
            <a:r>
              <a:rPr lang="en-US" altLang="ja-JP" dirty="0"/>
              <a:t>1</a:t>
            </a:r>
            <a:r>
              <a:rPr lang="ja-JP" altLang="en-US" dirty="0"/>
              <a:t>秒間だけ回転します．ブレーキ方法を真に設定しているので，ブレーキがかかってピタッと止まります．</a:t>
            </a:r>
          </a:p>
          <a:p>
            <a:r>
              <a:rPr lang="ja-JP" altLang="en-US" dirty="0"/>
              <a:t>ブロック②：待機ブロックを使って</a:t>
            </a:r>
            <a:r>
              <a:rPr lang="en-US" altLang="ja-JP" dirty="0"/>
              <a:t>1</a:t>
            </a:r>
            <a:r>
              <a:rPr lang="ja-JP" altLang="en-US" dirty="0"/>
              <a:t>秒間待機します．</a:t>
            </a:r>
          </a:p>
          <a:p>
            <a:r>
              <a:rPr lang="ja-JP" altLang="en-US" dirty="0"/>
              <a:t>ブロック③：①と同様に </a:t>
            </a:r>
            <a:r>
              <a:rPr lang="en-US" altLang="ja-JP" dirty="0"/>
              <a:t>L </a:t>
            </a:r>
            <a:r>
              <a:rPr lang="ja-JP" altLang="en-US" dirty="0"/>
              <a:t>モーターブロックを用意していますが，「ブレーキ方法：偽」に設定しています．そのため，モーターが</a:t>
            </a:r>
            <a:r>
              <a:rPr lang="en-US" altLang="ja-JP" dirty="0"/>
              <a:t>1</a:t>
            </a:r>
            <a:r>
              <a:rPr lang="ja-JP" altLang="en-US" dirty="0"/>
              <a:t>秒間回転した後もブレーキはかからずゆっくりと止まります．</a:t>
            </a:r>
          </a:p>
          <a:p>
            <a:r>
              <a:rPr lang="ja-JP" altLang="en-US" dirty="0"/>
              <a:t>ブロック④：待機ブロックを使って</a:t>
            </a:r>
            <a:r>
              <a:rPr lang="en-US" altLang="ja-JP" dirty="0"/>
              <a:t>1</a:t>
            </a:r>
            <a:r>
              <a:rPr lang="ja-JP" altLang="en-US" dirty="0"/>
              <a:t>秒間待機します．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CD58C5-1F3D-424C-BDBD-E46C3F81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91" y="4776589"/>
            <a:ext cx="8342652" cy="20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3964435"/>
          </a:xfrm>
        </p:spPr>
        <p:txBody>
          <a:bodyPr>
            <a:normAutofit/>
          </a:bodyPr>
          <a:lstStyle/>
          <a:p>
            <a:r>
              <a:rPr lang="en-US" altLang="ja-JP" dirty="0"/>
              <a:t>4.5.4</a:t>
            </a:r>
            <a:r>
              <a:rPr lang="ja-JP" altLang="en-US" dirty="0"/>
              <a:t>　動作時間を指定してモーターを回転させる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ABCDA8-C257-4B2D-9ACF-856DB6AF1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87" t="30424" r="36160" b="41324"/>
          <a:stretch/>
        </p:blipFill>
        <p:spPr>
          <a:xfrm>
            <a:off x="2165350" y="2254250"/>
            <a:ext cx="4246847" cy="42862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B7E3E2-A4F0-46B3-8AA9-129A02338678}"/>
              </a:ext>
            </a:extLst>
          </p:cNvPr>
          <p:cNvSpPr txBox="1"/>
          <p:nvPr/>
        </p:nvSpPr>
        <p:spPr>
          <a:xfrm>
            <a:off x="1637387" y="2970868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6FCAE5-C5DE-492A-B2AE-8C1C86BDF6FB}"/>
              </a:ext>
            </a:extLst>
          </p:cNvPr>
          <p:cNvSpPr txBox="1"/>
          <p:nvPr/>
        </p:nvSpPr>
        <p:spPr>
          <a:xfrm>
            <a:off x="1637387" y="4018884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C23B17-A289-4128-9035-3665D9864F84}"/>
              </a:ext>
            </a:extLst>
          </p:cNvPr>
          <p:cNvSpPr txBox="1"/>
          <p:nvPr/>
        </p:nvSpPr>
        <p:spPr>
          <a:xfrm>
            <a:off x="1637387" y="4524234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11A70B-8F54-473A-81A0-4C8DB3FEFE93}"/>
              </a:ext>
            </a:extLst>
          </p:cNvPr>
          <p:cNvSpPr txBox="1"/>
          <p:nvPr/>
        </p:nvSpPr>
        <p:spPr>
          <a:xfrm>
            <a:off x="1637387" y="5587384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614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634855"/>
          </a:xfrm>
        </p:spPr>
        <p:txBody>
          <a:bodyPr>
            <a:normAutofit/>
          </a:bodyPr>
          <a:lstStyle/>
          <a:p>
            <a:r>
              <a:rPr lang="en-US" altLang="ja-JP" dirty="0"/>
              <a:t>4.5.4</a:t>
            </a:r>
            <a:r>
              <a:rPr lang="ja-JP" altLang="en-US" dirty="0"/>
              <a:t>　動作時間を指定してモーターを回転させる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3A9B4-0534-43E3-B309-D0FF9887A7C7}"/>
              </a:ext>
            </a:extLst>
          </p:cNvPr>
          <p:cNvSpPr/>
          <p:nvPr/>
        </p:nvSpPr>
        <p:spPr>
          <a:xfrm>
            <a:off x="335361" y="2400336"/>
            <a:ext cx="5455840" cy="4092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L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モーターの最大角速度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 = 1020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モーターを最大角速度の</a:t>
            </a:r>
            <a:r>
              <a:rPr kumimoji="1" lang="en-US" altLang="ja-JP" sz="1400" dirty="0">
                <a:latin typeface="Consolas" panose="020B0609020204030204" pitchFamily="49" charset="0"/>
              </a:rPr>
              <a:t>50%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</a:t>
            </a:r>
            <a:r>
              <a:rPr kumimoji="1" lang="ja-JP" altLang="en-US" sz="1400" dirty="0">
                <a:latin typeface="Consolas" panose="020B0609020204030204" pitchFamily="49" charset="0"/>
              </a:rPr>
              <a:t>秒間回転させ，ピタッと止める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lmotor.run_time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*0.5, 1000,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Stop.BRAKE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wait(1000)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モーターを最大角速度の</a:t>
            </a:r>
            <a:r>
              <a:rPr kumimoji="1" lang="en-US" altLang="ja-JP" sz="1400" dirty="0">
                <a:latin typeface="Consolas" panose="020B0609020204030204" pitchFamily="49" charset="0"/>
              </a:rPr>
              <a:t>50%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</a:t>
            </a:r>
            <a:r>
              <a:rPr kumimoji="1" lang="ja-JP" altLang="en-US" sz="1400" dirty="0">
                <a:latin typeface="Consolas" panose="020B0609020204030204" pitchFamily="49" charset="0"/>
              </a:rPr>
              <a:t>秒間回転させ，ゆっくりと止める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lmotor.run_time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*0.5, 1000,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Stop.COAST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wait(1000)</a:t>
            </a:r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621A7950-6953-4E33-A66C-1EB5606F25DB}"/>
              </a:ext>
            </a:extLst>
          </p:cNvPr>
          <p:cNvSpPr txBox="1">
            <a:spLocks/>
          </p:cNvSpPr>
          <p:nvPr/>
        </p:nvSpPr>
        <p:spPr>
          <a:xfrm>
            <a:off x="335360" y="1735744"/>
            <a:ext cx="5797153" cy="115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F42E5652-D4E2-4102-B42D-70582D4F6F16}"/>
              </a:ext>
            </a:extLst>
          </p:cNvPr>
          <p:cNvSpPr txBox="1">
            <a:spLocks/>
          </p:cNvSpPr>
          <p:nvPr/>
        </p:nvSpPr>
        <p:spPr>
          <a:xfrm>
            <a:off x="6361133" y="1735744"/>
            <a:ext cx="5797153" cy="115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ver.2</a:t>
            </a:r>
          </a:p>
          <a:p>
            <a:pPr marL="0" indent="0">
              <a:buNone/>
            </a:pPr>
            <a:r>
              <a:rPr lang="ja-JP" altLang="en-US" sz="2800" dirty="0"/>
              <a:t>（変更なし）</a:t>
            </a:r>
          </a:p>
        </p:txBody>
      </p:sp>
    </p:spTree>
    <p:extLst>
      <p:ext uri="{BB962C8B-B14F-4D97-AF65-F5344CB8AC3E}">
        <p14:creationId xmlns:p14="http://schemas.microsoft.com/office/powerpoint/2010/main" val="42848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380494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4.5.5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つのモーターを同時に回転させる</a:t>
            </a:r>
            <a:endParaRPr lang="en-US" altLang="ja-JP" dirty="0"/>
          </a:p>
          <a:p>
            <a:r>
              <a:rPr lang="ja-JP" altLang="en-US" dirty="0"/>
              <a:t>ブロック①：ステアリングブロックで，「モード：回転数」「ステアリング：</a:t>
            </a:r>
            <a:r>
              <a:rPr lang="en-US" altLang="ja-JP" dirty="0"/>
              <a:t>0</a:t>
            </a:r>
            <a:r>
              <a:rPr lang="ja-JP" altLang="en-US" dirty="0"/>
              <a:t>」「パワー：</a:t>
            </a:r>
            <a:r>
              <a:rPr lang="en-US" altLang="ja-JP" dirty="0"/>
              <a:t>20</a:t>
            </a:r>
            <a:r>
              <a:rPr lang="ja-JP" altLang="en-US" dirty="0"/>
              <a:t>」「回転：</a:t>
            </a:r>
            <a:r>
              <a:rPr lang="en-US" altLang="ja-JP" dirty="0"/>
              <a:t>1</a:t>
            </a:r>
            <a:r>
              <a:rPr lang="ja-JP" altLang="en-US" dirty="0"/>
              <a:t>」「ブレーキ方法：真」に設定すると，両モーターが </a:t>
            </a:r>
            <a:r>
              <a:rPr lang="en-US" altLang="ja-JP" dirty="0"/>
              <a:t>1 </a:t>
            </a:r>
            <a:r>
              <a:rPr lang="ja-JP" altLang="en-US" dirty="0"/>
              <a:t>回転してロボットが前進します．その後，ブレーキがかかってピタッと止まります．</a:t>
            </a:r>
          </a:p>
          <a:p>
            <a:r>
              <a:rPr lang="ja-JP" altLang="en-US" dirty="0"/>
              <a:t>ブロック②： ステアリングブロックで，「モード：角度」「ステアリング：</a:t>
            </a:r>
            <a:r>
              <a:rPr lang="en-US" altLang="ja-JP" dirty="0"/>
              <a:t>50</a:t>
            </a:r>
            <a:r>
              <a:rPr lang="ja-JP" altLang="en-US" dirty="0"/>
              <a:t>」「パワー：</a:t>
            </a:r>
            <a:r>
              <a:rPr lang="en-US" altLang="ja-JP" dirty="0"/>
              <a:t>20</a:t>
            </a:r>
            <a:r>
              <a:rPr lang="ja-JP" altLang="en-US" dirty="0"/>
              <a:t>」「度：</a:t>
            </a:r>
            <a:r>
              <a:rPr lang="en-US" altLang="ja-JP" dirty="0"/>
              <a:t>180</a:t>
            </a:r>
            <a:r>
              <a:rPr lang="ja-JP" altLang="en-US" dirty="0"/>
              <a:t>」「ブレーキ方法：真」に設定すると，片側のモーターのみが </a:t>
            </a:r>
            <a:r>
              <a:rPr lang="en-US" altLang="ja-JP" dirty="0"/>
              <a:t>180 </a:t>
            </a:r>
            <a:r>
              <a:rPr lang="ja-JP" altLang="en-US" dirty="0"/>
              <a:t>度だけ回転してロボットはピボットターンします．ピボットターンは止まっている車輪の位置を中心に回転します．</a:t>
            </a:r>
          </a:p>
          <a:p>
            <a:r>
              <a:rPr lang="ja-JP" altLang="en-US" dirty="0"/>
              <a:t>ブロック③： ステアリングブロックで，「モード：秒」「ステアリング：</a:t>
            </a:r>
            <a:r>
              <a:rPr lang="en-US" altLang="ja-JP" dirty="0"/>
              <a:t>100</a:t>
            </a:r>
            <a:r>
              <a:rPr lang="ja-JP" altLang="en-US" dirty="0"/>
              <a:t>」「パワー：−</a:t>
            </a:r>
            <a:r>
              <a:rPr lang="en-US" altLang="ja-JP" dirty="0"/>
              <a:t>20</a:t>
            </a:r>
            <a:r>
              <a:rPr lang="ja-JP" altLang="en-US" dirty="0"/>
              <a:t>」「秒：</a:t>
            </a:r>
            <a:r>
              <a:rPr lang="en-US" altLang="ja-JP" dirty="0"/>
              <a:t>2</a:t>
            </a:r>
            <a:r>
              <a:rPr lang="ja-JP" altLang="en-US" dirty="0"/>
              <a:t>」「ブレーキ方法：真」に設定すると，左右のモーターが別々の方向に </a:t>
            </a:r>
            <a:r>
              <a:rPr lang="en-US" altLang="ja-JP" dirty="0"/>
              <a:t>2 </a:t>
            </a:r>
            <a:r>
              <a:rPr lang="ja-JP" altLang="en-US" dirty="0"/>
              <a:t>秒間だけ回転してロボットはスピンターンします．スピンターンは </a:t>
            </a:r>
            <a:r>
              <a:rPr lang="en-US" altLang="ja-JP" dirty="0"/>
              <a:t>2 </a:t>
            </a:r>
            <a:r>
              <a:rPr lang="ja-JP" altLang="en-US" dirty="0"/>
              <a:t>つの車輪中心を結ぶ線分の中点を中心にして回転します．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51A206-EC9E-432E-9A94-1854AA0A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12" y="4623809"/>
            <a:ext cx="9740290" cy="22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1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94CC0E-BF8A-4F88-BF33-6A34F44F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3" y="2340244"/>
            <a:ext cx="5373834" cy="4335194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1444191"/>
          </a:xfrm>
        </p:spPr>
        <p:txBody>
          <a:bodyPr>
            <a:normAutofit/>
          </a:bodyPr>
          <a:lstStyle/>
          <a:p>
            <a:r>
              <a:rPr lang="en-US" altLang="ja-JP" dirty="0"/>
              <a:t>4.5.5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つのモーターを同時に回転させる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sp>
        <p:nvSpPr>
          <p:cNvPr id="9" name="吹き出し: 線 8">
            <a:extLst>
              <a:ext uri="{FF2B5EF4-FFF2-40B4-BE49-F238E27FC236}">
                <a16:creationId xmlns:a16="http://schemas.microsoft.com/office/drawing/2014/main" id="{51195A7D-EE2A-429B-AA76-D9B34DCDA951}"/>
              </a:ext>
            </a:extLst>
          </p:cNvPr>
          <p:cNvSpPr/>
          <p:nvPr/>
        </p:nvSpPr>
        <p:spPr>
          <a:xfrm>
            <a:off x="7076905" y="4203288"/>
            <a:ext cx="4392019" cy="566444"/>
          </a:xfrm>
          <a:prstGeom prst="borderCallout1">
            <a:avLst>
              <a:gd name="adj1" fmla="val 61182"/>
              <a:gd name="adj2" fmla="val -379"/>
              <a:gd name="adj3" fmla="val 73094"/>
              <a:gd name="adj4" fmla="val -2433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20%</a:t>
            </a:r>
            <a:r>
              <a:rPr kumimoji="1" lang="ja-JP" altLang="en-US" sz="1600" dirty="0"/>
              <a:t>のスピードで，両方のタイヤを，</a:t>
            </a:r>
            <a:r>
              <a:rPr kumimoji="1" lang="en-US" altLang="ja-JP" sz="1600" dirty="0"/>
              <a:t>1</a:t>
            </a:r>
            <a:r>
              <a:rPr lang="ja-JP" altLang="en-US" sz="1600" dirty="0"/>
              <a:t>回転させています．</a:t>
            </a:r>
            <a:endParaRPr kumimoji="1" lang="ja-JP" altLang="en-US" sz="1600" dirty="0"/>
          </a:p>
        </p:txBody>
      </p:sp>
      <p:sp>
        <p:nvSpPr>
          <p:cNvPr id="11" name="吹き出し: 線 10">
            <a:extLst>
              <a:ext uri="{FF2B5EF4-FFF2-40B4-BE49-F238E27FC236}">
                <a16:creationId xmlns:a16="http://schemas.microsoft.com/office/drawing/2014/main" id="{B06013DF-E6AC-4A6E-A561-3DA83A8697AC}"/>
              </a:ext>
            </a:extLst>
          </p:cNvPr>
          <p:cNvSpPr/>
          <p:nvPr/>
        </p:nvSpPr>
        <p:spPr>
          <a:xfrm>
            <a:off x="7076905" y="4928153"/>
            <a:ext cx="4392019" cy="566444"/>
          </a:xfrm>
          <a:prstGeom prst="borderCallout1">
            <a:avLst>
              <a:gd name="adj1" fmla="val 61182"/>
              <a:gd name="adj2" fmla="val -379"/>
              <a:gd name="adj3" fmla="val 42914"/>
              <a:gd name="adj4" fmla="val -2811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20%</a:t>
            </a:r>
            <a:r>
              <a:rPr kumimoji="1" lang="ja-JP" altLang="en-US" sz="1600" dirty="0"/>
              <a:t>のスピードで，左のタイヤだけを，</a:t>
            </a:r>
            <a:r>
              <a:rPr kumimoji="1" lang="en-US" altLang="ja-JP" sz="1600" dirty="0"/>
              <a:t>180</a:t>
            </a:r>
            <a:r>
              <a:rPr kumimoji="1" lang="ja-JP" altLang="en-US" sz="1600" dirty="0"/>
              <a:t>度</a:t>
            </a:r>
            <a:r>
              <a:rPr lang="ja-JP" altLang="en-US" sz="1600" dirty="0"/>
              <a:t>回転させています．（ピボットターン）</a:t>
            </a:r>
            <a:endParaRPr kumimoji="1" lang="ja-JP" altLang="en-US" sz="1600" dirty="0"/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E5961FE7-D7E9-45C4-AA24-8C7C8555FAB6}"/>
              </a:ext>
            </a:extLst>
          </p:cNvPr>
          <p:cNvSpPr/>
          <p:nvPr/>
        </p:nvSpPr>
        <p:spPr>
          <a:xfrm>
            <a:off x="7076905" y="5653017"/>
            <a:ext cx="4392019" cy="944210"/>
          </a:xfrm>
          <a:prstGeom prst="borderCallout1">
            <a:avLst>
              <a:gd name="adj1" fmla="val 61182"/>
              <a:gd name="adj2" fmla="val -379"/>
              <a:gd name="adj3" fmla="val 5364"/>
              <a:gd name="adj4" fmla="val -2893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20%</a:t>
            </a:r>
            <a:r>
              <a:rPr kumimoji="1" lang="ja-JP" altLang="en-US" sz="1600" dirty="0"/>
              <a:t>のスピードで，左のタイヤを逆回転，右のタイヤを正回転で，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秒間</a:t>
            </a:r>
            <a:r>
              <a:rPr lang="ja-JP" altLang="en-US" sz="1600" dirty="0"/>
              <a:t>回転させています．（スピンターン）</a:t>
            </a:r>
            <a:endParaRPr kumimoji="1" lang="ja-JP" altLang="en-US" sz="1600" dirty="0"/>
          </a:p>
        </p:txBody>
      </p:sp>
      <p:sp>
        <p:nvSpPr>
          <p:cNvPr id="18" name="吹き出し: 線 17">
            <a:extLst>
              <a:ext uri="{FF2B5EF4-FFF2-40B4-BE49-F238E27FC236}">
                <a16:creationId xmlns:a16="http://schemas.microsoft.com/office/drawing/2014/main" id="{B6AA0EF5-2CDC-439B-95BF-A363EE49D92E}"/>
              </a:ext>
            </a:extLst>
          </p:cNvPr>
          <p:cNvSpPr/>
          <p:nvPr/>
        </p:nvSpPr>
        <p:spPr>
          <a:xfrm>
            <a:off x="7076905" y="2753558"/>
            <a:ext cx="4392019" cy="566444"/>
          </a:xfrm>
          <a:prstGeom prst="borderCallout1">
            <a:avLst>
              <a:gd name="adj1" fmla="val 61182"/>
              <a:gd name="adj2" fmla="val -379"/>
              <a:gd name="adj3" fmla="val 122119"/>
              <a:gd name="adj4" fmla="val -4805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使用するモーターを設定しています．</a:t>
            </a:r>
            <a:endParaRPr kumimoji="1" lang="ja-JP" altLang="en-US" sz="1600" dirty="0"/>
          </a:p>
        </p:txBody>
      </p:sp>
      <p:sp>
        <p:nvSpPr>
          <p:cNvPr id="19" name="吹き出し: 線 18">
            <a:extLst>
              <a:ext uri="{FF2B5EF4-FFF2-40B4-BE49-F238E27FC236}">
                <a16:creationId xmlns:a16="http://schemas.microsoft.com/office/drawing/2014/main" id="{43B8DE3D-9490-4BC9-AF81-582365A983F3}"/>
              </a:ext>
            </a:extLst>
          </p:cNvPr>
          <p:cNvSpPr/>
          <p:nvPr/>
        </p:nvSpPr>
        <p:spPr>
          <a:xfrm>
            <a:off x="7076905" y="3478423"/>
            <a:ext cx="4392019" cy="566444"/>
          </a:xfrm>
          <a:prstGeom prst="borderCallout1">
            <a:avLst>
              <a:gd name="adj1" fmla="val 61182"/>
              <a:gd name="adj2" fmla="val -379"/>
              <a:gd name="adj3" fmla="val 83855"/>
              <a:gd name="adj4" fmla="val -4758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ピタッと停まるように設定しています．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EE1B65-7DCD-49C7-8A5F-1D135AD7CFBF}"/>
              </a:ext>
            </a:extLst>
          </p:cNvPr>
          <p:cNvSpPr txBox="1"/>
          <p:nvPr/>
        </p:nvSpPr>
        <p:spPr>
          <a:xfrm>
            <a:off x="485145" y="4318475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42AC03-60DD-4B54-BE15-4A0CA968FD3F}"/>
              </a:ext>
            </a:extLst>
          </p:cNvPr>
          <p:cNvSpPr txBox="1"/>
          <p:nvPr/>
        </p:nvSpPr>
        <p:spPr>
          <a:xfrm>
            <a:off x="485145" y="4895464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11A645-3F4B-4CD2-AC50-028FC94F2C9C}"/>
              </a:ext>
            </a:extLst>
          </p:cNvPr>
          <p:cNvSpPr txBox="1"/>
          <p:nvPr/>
        </p:nvSpPr>
        <p:spPr>
          <a:xfrm>
            <a:off x="485145" y="5472453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11527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4.5.5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つのモーターを同時に回転させる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A4A1EF-9F7A-4AF4-B84E-02673B4FCCA0}"/>
              </a:ext>
            </a:extLst>
          </p:cNvPr>
          <p:cNvSpPr/>
          <p:nvPr/>
        </p:nvSpPr>
        <p:spPr>
          <a:xfrm>
            <a:off x="239349" y="2316249"/>
            <a:ext cx="5591519" cy="77675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import math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400" dirty="0">
                <a:latin typeface="Consolas" panose="020B0609020204030204" pitchFamily="49" charset="0"/>
              </a:rPr>
              <a:t>mm</a:t>
            </a:r>
            <a:r>
              <a:rPr kumimoji="1" lang="ja-JP" altLang="en-US" sz="14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400" dirty="0">
                <a:latin typeface="Consolas" panose="020B0609020204030204" pitchFamily="49" charset="0"/>
              </a:rPr>
              <a:t>mm</a:t>
            </a:r>
            <a:r>
              <a:rPr kumimoji="1" lang="ja-JP" altLang="en-US" sz="14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4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 100mm/s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1000</a:t>
            </a:r>
            <a:r>
              <a:rPr kumimoji="1" lang="ja-JP" altLang="en-US" sz="1400" dirty="0">
                <a:latin typeface="Consolas" panose="020B0609020204030204" pitchFamily="49" charset="0"/>
              </a:rPr>
              <a:t>ミリ秒間だけ前進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(100, 0, 1000)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100mm/s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1000</a:t>
            </a:r>
            <a:r>
              <a:rPr kumimoji="1" lang="ja-JP" altLang="en-US" sz="1400" dirty="0">
                <a:latin typeface="Consolas" panose="020B0609020204030204" pitchFamily="49" charset="0"/>
              </a:rPr>
              <a:t>ミリ秒間だけ後退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(-100, 0, 1000)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90deg/s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1000</a:t>
            </a:r>
            <a:r>
              <a:rPr kumimoji="1" lang="ja-JP" altLang="en-US" sz="1400" dirty="0">
                <a:latin typeface="Consolas" panose="020B0609020204030204" pitchFamily="49" charset="0"/>
              </a:rPr>
              <a:t>ミリ秒間だけ右にスピンターン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(0, 90, 1000)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90deg/s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1000</a:t>
            </a:r>
            <a:r>
              <a:rPr kumimoji="1" lang="ja-JP" altLang="en-US" sz="1400" dirty="0">
                <a:latin typeface="Consolas" panose="020B0609020204030204" pitchFamily="49" charset="0"/>
              </a:rPr>
              <a:t>ミリ秒間だけ左にスピンターン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(0, -90, 1000)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ロボットの角速度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pivot = 45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右タイヤ中心に角速度</a:t>
            </a:r>
            <a:r>
              <a:rPr kumimoji="1" lang="en-US" altLang="ja-JP" sz="1400" dirty="0">
                <a:latin typeface="Consolas" panose="020B0609020204030204" pitchFamily="49" charset="0"/>
              </a:rPr>
              <a:t>pivot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2000</a:t>
            </a:r>
            <a:r>
              <a:rPr kumimoji="1" lang="ja-JP" altLang="en-US" sz="1400" dirty="0">
                <a:latin typeface="Consolas" panose="020B0609020204030204" pitchFamily="49" charset="0"/>
              </a:rPr>
              <a:t>ミリ秒間ピボットターン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math.pi</a:t>
            </a:r>
            <a:r>
              <a:rPr kumimoji="1" lang="en-US" altLang="ja-JP" sz="1400" dirty="0">
                <a:latin typeface="Consolas" panose="020B0609020204030204" pitchFamily="49" charset="0"/>
              </a:rPr>
              <a:t> *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400" dirty="0">
                <a:latin typeface="Consolas" panose="020B0609020204030204" pitchFamily="49" charset="0"/>
              </a:rPr>
              <a:t> * pivot / 360, pivot, 2000)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左タイヤ中心に角速度</a:t>
            </a:r>
            <a:r>
              <a:rPr kumimoji="1" lang="en-US" altLang="ja-JP" sz="1400" dirty="0">
                <a:latin typeface="Consolas" panose="020B0609020204030204" pitchFamily="49" charset="0"/>
              </a:rPr>
              <a:t>pivot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2000</a:t>
            </a:r>
            <a:r>
              <a:rPr kumimoji="1" lang="ja-JP" altLang="en-US" sz="1400" dirty="0">
                <a:latin typeface="Consolas" panose="020B0609020204030204" pitchFamily="49" charset="0"/>
              </a:rPr>
              <a:t>ミリ秒間ピボットターン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robot.drive_time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math.pi</a:t>
            </a:r>
            <a:r>
              <a:rPr kumimoji="1" lang="en-US" altLang="ja-JP" sz="1400" dirty="0">
                <a:latin typeface="Consolas" panose="020B0609020204030204" pitchFamily="49" charset="0"/>
              </a:rPr>
              <a:t> *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400" dirty="0">
                <a:latin typeface="Consolas" panose="020B0609020204030204" pitchFamily="49" charset="0"/>
              </a:rPr>
              <a:t> * pivot / 360, -pivot, 2000)</a:t>
            </a:r>
          </a:p>
        </p:txBody>
      </p:sp>
      <p:sp>
        <p:nvSpPr>
          <p:cNvPr id="7" name="コンテンツ プレースホルダー 8">
            <a:extLst>
              <a:ext uri="{FF2B5EF4-FFF2-40B4-BE49-F238E27FC236}">
                <a16:creationId xmlns:a16="http://schemas.microsoft.com/office/drawing/2014/main" id="{38F1462B-8E2D-4B79-AC83-B43906DAD881}"/>
              </a:ext>
            </a:extLst>
          </p:cNvPr>
          <p:cNvSpPr txBox="1">
            <a:spLocks/>
          </p:cNvSpPr>
          <p:nvPr/>
        </p:nvSpPr>
        <p:spPr>
          <a:xfrm>
            <a:off x="335360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A00A4C15-3D6F-4F06-936A-86FAC43DA5D6}"/>
              </a:ext>
            </a:extLst>
          </p:cNvPr>
          <p:cNvSpPr txBox="1">
            <a:spLocks/>
          </p:cNvSpPr>
          <p:nvPr/>
        </p:nvSpPr>
        <p:spPr>
          <a:xfrm>
            <a:off x="6361133" y="1707051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ver.2</a:t>
            </a:r>
          </a:p>
          <a:p>
            <a:pPr marL="0" indent="0">
              <a:buNone/>
            </a:pPr>
            <a:r>
              <a:rPr lang="ja-JP" altLang="en-US" sz="2800" dirty="0"/>
              <a:t>（ピボットターンの命令は用意されていない）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0DC94-62AF-4548-A457-11370E3014CF}"/>
              </a:ext>
            </a:extLst>
          </p:cNvPr>
          <p:cNvSpPr/>
          <p:nvPr/>
        </p:nvSpPr>
        <p:spPr>
          <a:xfrm>
            <a:off x="6413500" y="2316249"/>
            <a:ext cx="5591519" cy="77675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common import *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import math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左右のモーターのインスタンス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Port.C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タイヤの直径，</a:t>
            </a:r>
            <a:r>
              <a:rPr kumimoji="1" lang="en-US" altLang="ja-JP" sz="1400" dirty="0">
                <a:latin typeface="Consolas" panose="020B0609020204030204" pitchFamily="49" charset="0"/>
              </a:rPr>
              <a:t>mm</a:t>
            </a:r>
            <a:r>
              <a:rPr kumimoji="1" lang="ja-JP" altLang="en-US" sz="14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56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左右のタイヤ間の距離 </a:t>
            </a:r>
            <a:r>
              <a:rPr kumimoji="1" lang="en-US" altLang="ja-JP" sz="1400" dirty="0">
                <a:latin typeface="Consolas" panose="020B0609020204030204" pitchFamily="49" charset="0"/>
              </a:rPr>
              <a:t>mm</a:t>
            </a:r>
            <a:r>
              <a:rPr kumimoji="1" lang="ja-JP" altLang="en-US" sz="1400" dirty="0">
                <a:latin typeface="Consolas" panose="020B0609020204030204" pitchFamily="49" charset="0"/>
              </a:rPr>
              <a:t>単位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400" dirty="0">
                <a:latin typeface="Consolas" panose="020B0609020204030204" pitchFamily="49" charset="0"/>
              </a:rPr>
              <a:t> = 123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ロボットのインスタンス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robot =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DriveBase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left_motor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right_motor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wheel_diameter</a:t>
            </a:r>
            <a:r>
              <a:rPr kumimoji="1" lang="en-US" altLang="ja-JP" sz="1400" dirty="0">
                <a:latin typeface="Consolas" panose="020B0609020204030204" pitchFamily="49" charset="0"/>
              </a:rPr>
              <a:t>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axle_track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直進速度</a:t>
            </a:r>
            <a:r>
              <a:rPr kumimoji="1" lang="en-US" altLang="ja-JP" sz="1400" dirty="0">
                <a:latin typeface="Consolas" panose="020B0609020204030204" pitchFamily="49" charset="0"/>
              </a:rPr>
              <a:t>[mm/s]</a:t>
            </a:r>
            <a:r>
              <a:rPr kumimoji="1" lang="ja-JP" altLang="en-US" sz="1400" dirty="0">
                <a:latin typeface="Consolas" panose="020B0609020204030204" pitchFamily="49" charset="0"/>
              </a:rPr>
              <a:t>，直進加速度</a:t>
            </a:r>
            <a:r>
              <a:rPr kumimoji="1" lang="en-US" altLang="ja-JP" sz="1400" dirty="0">
                <a:latin typeface="Consolas" panose="020B0609020204030204" pitchFamily="49" charset="0"/>
              </a:rPr>
              <a:t>[mm/s/s]</a:t>
            </a:r>
            <a:r>
              <a:rPr kumimoji="1" lang="ja-JP" altLang="en-US" sz="1400" dirty="0">
                <a:latin typeface="Consolas" panose="020B0609020204030204" pitchFamily="49" charset="0"/>
              </a:rPr>
              <a:t>，回転角速度</a:t>
            </a:r>
            <a:r>
              <a:rPr kumimoji="1" lang="en-US" altLang="ja-JP" sz="1400" dirty="0">
                <a:latin typeface="Consolas" panose="020B0609020204030204" pitchFamily="49" charset="0"/>
              </a:rPr>
              <a:t>[deg/s]</a:t>
            </a:r>
            <a:r>
              <a:rPr kumimoji="1" lang="ja-JP" altLang="en-US" sz="1400" dirty="0">
                <a:latin typeface="Consolas" panose="020B0609020204030204" pitchFamily="49" charset="0"/>
              </a:rPr>
              <a:t>，回転角加速度</a:t>
            </a:r>
            <a:r>
              <a:rPr kumimoji="1" lang="en-US" altLang="ja-JP" sz="1400" dirty="0">
                <a:latin typeface="Consolas" panose="020B0609020204030204" pitchFamily="49" charset="0"/>
              </a:rPr>
              <a:t>[deg/s/s]</a:t>
            </a:r>
            <a:r>
              <a:rPr kumimoji="1" lang="ja-JP" altLang="en-US" sz="1400" dirty="0">
                <a:latin typeface="Consolas" panose="020B0609020204030204" pitchFamily="49" charset="0"/>
              </a:rPr>
              <a:t>を設定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robot.settings</a:t>
            </a:r>
            <a:r>
              <a:rPr kumimoji="1" lang="en-US" altLang="ja-JP" sz="1400" dirty="0">
                <a:latin typeface="Consolas" panose="020B0609020204030204" pitchFamily="49" charset="0"/>
              </a:rPr>
              <a:t>(100, 100, 100, 100)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 100mm</a:t>
            </a:r>
            <a:r>
              <a:rPr kumimoji="1" lang="ja-JP" altLang="en-US" sz="1400" dirty="0">
                <a:latin typeface="Consolas" panose="020B0609020204030204" pitchFamily="49" charset="0"/>
              </a:rPr>
              <a:t>前進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robot.straight</a:t>
            </a:r>
            <a:r>
              <a:rPr kumimoji="1" lang="en-US" altLang="ja-JP" sz="1400" dirty="0">
                <a:latin typeface="Consolas" panose="020B0609020204030204" pitchFamily="49" charset="0"/>
              </a:rPr>
              <a:t>(100)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 100mm</a:t>
            </a:r>
            <a:r>
              <a:rPr kumimoji="1" lang="ja-JP" altLang="en-US" sz="1400" dirty="0">
                <a:latin typeface="Consolas" panose="020B0609020204030204" pitchFamily="49" charset="0"/>
              </a:rPr>
              <a:t>後退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robot.straight</a:t>
            </a:r>
            <a:r>
              <a:rPr kumimoji="1" lang="en-US" altLang="ja-JP" sz="1400" dirty="0">
                <a:latin typeface="Consolas" panose="020B0609020204030204" pitchFamily="49" charset="0"/>
              </a:rPr>
              <a:t>(-100)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右に</a:t>
            </a:r>
            <a:r>
              <a:rPr kumimoji="1" lang="en-US" altLang="ja-JP" sz="1400" dirty="0">
                <a:latin typeface="Consolas" panose="020B0609020204030204" pitchFamily="49" charset="0"/>
              </a:rPr>
              <a:t>90deg</a:t>
            </a:r>
            <a:r>
              <a:rPr kumimoji="1" lang="ja-JP" altLang="en-US" sz="1400" dirty="0">
                <a:latin typeface="Consolas" panose="020B0609020204030204" pitchFamily="49" charset="0"/>
              </a:rPr>
              <a:t>スピンターン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robot.turn</a:t>
            </a:r>
            <a:r>
              <a:rPr kumimoji="1" lang="en-US" altLang="ja-JP" sz="1400" dirty="0">
                <a:latin typeface="Consolas" panose="020B0609020204030204" pitchFamily="49" charset="0"/>
              </a:rPr>
              <a:t>(90)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左に</a:t>
            </a:r>
            <a:r>
              <a:rPr kumimoji="1" lang="en-US" altLang="ja-JP" sz="1400" dirty="0">
                <a:latin typeface="Consolas" panose="020B0609020204030204" pitchFamily="49" charset="0"/>
              </a:rPr>
              <a:t>90deg</a:t>
            </a:r>
            <a:r>
              <a:rPr kumimoji="1" lang="ja-JP" altLang="en-US" sz="1400" dirty="0">
                <a:latin typeface="Consolas" panose="020B0609020204030204" pitchFamily="49" charset="0"/>
              </a:rPr>
              <a:t>スピンターン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robot.turn</a:t>
            </a:r>
            <a:r>
              <a:rPr kumimoji="1" lang="en-US" altLang="ja-JP" sz="1400" dirty="0">
                <a:latin typeface="Consolas" panose="020B0609020204030204" pitchFamily="49" charset="0"/>
              </a:rPr>
              <a:t>(-90)</a:t>
            </a:r>
          </a:p>
        </p:txBody>
      </p:sp>
    </p:spTree>
    <p:extLst>
      <p:ext uri="{BB962C8B-B14F-4D97-AF65-F5344CB8AC3E}">
        <p14:creationId xmlns:p14="http://schemas.microsoft.com/office/powerpoint/2010/main" val="352754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4.5.1</a:t>
            </a:r>
            <a:r>
              <a:rPr lang="ja-JP" altLang="en-US" dirty="0"/>
              <a:t>　パワーを指定してモーターを回転させる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187C63E-FA41-4EFD-B522-1F572634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44" y="2416526"/>
            <a:ext cx="4943003" cy="292006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11F6F00-9471-42DE-883B-D8655BC1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52" y="2406703"/>
            <a:ext cx="4546725" cy="2848138"/>
          </a:xfrm>
          <a:prstGeom prst="rect">
            <a:avLst/>
          </a:prstGeom>
        </p:spPr>
      </p:pic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34B2CC9F-AD30-48BE-B687-99400005AD53}"/>
              </a:ext>
            </a:extLst>
          </p:cNvPr>
          <p:cNvSpPr/>
          <p:nvPr/>
        </p:nvSpPr>
        <p:spPr>
          <a:xfrm>
            <a:off x="4510992" y="5428235"/>
            <a:ext cx="3170016" cy="1064640"/>
          </a:xfrm>
          <a:prstGeom prst="borderCallout1">
            <a:avLst>
              <a:gd name="adj1" fmla="val -433"/>
              <a:gd name="adj2" fmla="val 10908"/>
              <a:gd name="adj3" fmla="val -152445"/>
              <a:gd name="adj4" fmla="val -2425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EV3-SW</a:t>
            </a:r>
            <a:r>
              <a:rPr kumimoji="1" lang="ja-JP" altLang="en-US" sz="1600" dirty="0"/>
              <a:t>のパワーと，</a:t>
            </a:r>
            <a:br>
              <a:rPr kumimoji="1" lang="en-US" altLang="ja-JP" sz="1600" dirty="0"/>
            </a:br>
            <a:r>
              <a:rPr kumimoji="1" lang="en-US" altLang="ja-JP" sz="1600" dirty="0"/>
              <a:t>EV3 Classroom</a:t>
            </a:r>
            <a:r>
              <a:rPr lang="ja-JP" altLang="en-US" sz="1600" dirty="0"/>
              <a:t>の動力</a:t>
            </a:r>
            <a:r>
              <a:rPr lang="en-US" altLang="ja-JP" sz="1600" dirty="0"/>
              <a:t>/</a:t>
            </a:r>
            <a:r>
              <a:rPr lang="ja-JP" altLang="en-US" sz="1600" dirty="0"/>
              <a:t>スピードが等価なのかは不明です．</a:t>
            </a:r>
            <a:endParaRPr kumimoji="1" lang="en-US" altLang="ja-JP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CACC85-3A63-46E9-972F-0D04E4D80591}"/>
              </a:ext>
            </a:extLst>
          </p:cNvPr>
          <p:cNvCxnSpPr>
            <a:cxnSpLocks/>
          </p:cNvCxnSpPr>
          <p:nvPr/>
        </p:nvCxnSpPr>
        <p:spPr>
          <a:xfrm flipV="1">
            <a:off x="7293382" y="3876559"/>
            <a:ext cx="1602140" cy="15516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BBB54-5628-45CC-8898-FD550DA3DF41}"/>
              </a:ext>
            </a:extLst>
          </p:cNvPr>
          <p:cNvSpPr txBox="1"/>
          <p:nvPr/>
        </p:nvSpPr>
        <p:spPr>
          <a:xfrm>
            <a:off x="593290" y="3488308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4204B3-A503-40E0-BA4E-04EE483C0DFA}"/>
              </a:ext>
            </a:extLst>
          </p:cNvPr>
          <p:cNvSpPr txBox="1"/>
          <p:nvPr/>
        </p:nvSpPr>
        <p:spPr>
          <a:xfrm>
            <a:off x="593290" y="4061969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A48D76-DB04-4705-9057-9F7DD167AFC5}"/>
              </a:ext>
            </a:extLst>
          </p:cNvPr>
          <p:cNvSpPr txBox="1"/>
          <p:nvPr/>
        </p:nvSpPr>
        <p:spPr>
          <a:xfrm>
            <a:off x="5960470" y="3488308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C08674-FBEC-40B8-B1CD-778FED9D48D5}"/>
              </a:ext>
            </a:extLst>
          </p:cNvPr>
          <p:cNvSpPr txBox="1"/>
          <p:nvPr/>
        </p:nvSpPr>
        <p:spPr>
          <a:xfrm>
            <a:off x="5960470" y="4061969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227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609600"/>
          </a:xfrm>
        </p:spPr>
        <p:txBody>
          <a:bodyPr>
            <a:normAutofit/>
          </a:bodyPr>
          <a:lstStyle/>
          <a:p>
            <a:r>
              <a:rPr lang="en-US" altLang="ja-JP" dirty="0"/>
              <a:t>4.5.1</a:t>
            </a:r>
            <a:r>
              <a:rPr lang="ja-JP" altLang="en-US" dirty="0"/>
              <a:t>　パワーを指定してモーターを回転させる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C249A6-C95F-424E-89A4-D6DB4F2BD2D7}"/>
              </a:ext>
            </a:extLst>
          </p:cNvPr>
          <p:cNvSpPr/>
          <p:nvPr/>
        </p:nvSpPr>
        <p:spPr>
          <a:xfrm>
            <a:off x="660268" y="2436126"/>
            <a:ext cx="5241874" cy="22236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lmotor</a:t>
            </a:r>
            <a:r>
              <a:rPr kumimoji="1" lang="en-US" altLang="ja-JP" sz="20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20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lmotor.dc</a:t>
            </a:r>
            <a:r>
              <a:rPr kumimoji="1" lang="en-US" altLang="ja-JP" sz="2000" dirty="0">
                <a:latin typeface="Consolas" panose="020B0609020204030204" pitchFamily="49" charset="0"/>
              </a:rPr>
              <a:t>(50)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wait(1000)</a:t>
            </a:r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554D3D77-9EFD-4988-A41F-AE2354D365F8}"/>
              </a:ext>
            </a:extLst>
          </p:cNvPr>
          <p:cNvSpPr txBox="1">
            <a:spLocks/>
          </p:cNvSpPr>
          <p:nvPr/>
        </p:nvSpPr>
        <p:spPr>
          <a:xfrm>
            <a:off x="335360" y="1710489"/>
            <a:ext cx="5797153" cy="113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A890B85-47B7-47DB-ABF3-3AD85081E333}"/>
              </a:ext>
            </a:extLst>
          </p:cNvPr>
          <p:cNvSpPr txBox="1">
            <a:spLocks/>
          </p:cNvSpPr>
          <p:nvPr/>
        </p:nvSpPr>
        <p:spPr>
          <a:xfrm>
            <a:off x="6361133" y="1710489"/>
            <a:ext cx="5797153" cy="113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ver.2</a:t>
            </a:r>
          </a:p>
          <a:p>
            <a:pPr marL="0" indent="0">
              <a:buNone/>
            </a:pPr>
            <a:r>
              <a:rPr lang="ja-JP" altLang="en-US" sz="2800" dirty="0"/>
              <a:t>（変更なし）</a:t>
            </a:r>
          </a:p>
        </p:txBody>
      </p:sp>
    </p:spTree>
    <p:extLst>
      <p:ext uri="{BB962C8B-B14F-4D97-AF65-F5344CB8AC3E}">
        <p14:creationId xmlns:p14="http://schemas.microsoft.com/office/powerpoint/2010/main" val="16654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90"/>
            <a:ext cx="11617291" cy="3963444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4.5.2</a:t>
            </a:r>
            <a:r>
              <a:rPr lang="ja-JP" altLang="en-US" dirty="0"/>
              <a:t>　回転角度を指定してモーターを回転させる</a:t>
            </a:r>
            <a:endParaRPr lang="en-US" altLang="ja-JP" dirty="0"/>
          </a:p>
          <a:p>
            <a:r>
              <a:rPr lang="ja-JP" altLang="en-US" dirty="0"/>
              <a:t>ブロック①：</a:t>
            </a:r>
            <a:r>
              <a:rPr lang="en-US" altLang="ja-JP" dirty="0"/>
              <a:t>L </a:t>
            </a:r>
            <a:r>
              <a:rPr lang="ja-JP" altLang="en-US" dirty="0"/>
              <a:t>モーターブロックで，「モード：角度」「パワー：</a:t>
            </a:r>
            <a:r>
              <a:rPr lang="en-US" altLang="ja-JP" dirty="0"/>
              <a:t>50</a:t>
            </a:r>
            <a:r>
              <a:rPr lang="ja-JP" altLang="en-US" dirty="0"/>
              <a:t>」「度：</a:t>
            </a:r>
            <a:r>
              <a:rPr lang="en-US" altLang="ja-JP" dirty="0"/>
              <a:t>360</a:t>
            </a:r>
            <a:r>
              <a:rPr lang="ja-JP" altLang="en-US" dirty="0"/>
              <a:t>」「ブレーキ方法：真」に設定すると，モーターが </a:t>
            </a:r>
            <a:r>
              <a:rPr lang="en-US" altLang="ja-JP" dirty="0"/>
              <a:t>1 </a:t>
            </a:r>
            <a:r>
              <a:rPr lang="ja-JP" altLang="en-US" dirty="0"/>
              <a:t>回転（</a:t>
            </a:r>
            <a:r>
              <a:rPr lang="en-US" altLang="ja-JP" dirty="0"/>
              <a:t>360 </a:t>
            </a:r>
            <a:r>
              <a:rPr lang="ja-JP" altLang="en-US" dirty="0"/>
              <a:t>度回転）するまで動きます．ブレーキ方法を真に設定しているので，ブレーキがかかってピタッと止まります．</a:t>
            </a:r>
          </a:p>
          <a:p>
            <a:r>
              <a:rPr lang="ja-JP" altLang="en-US" dirty="0"/>
              <a:t>ブロック②：待機ブロックを使って </a:t>
            </a:r>
            <a:r>
              <a:rPr lang="en-US" altLang="ja-JP" dirty="0"/>
              <a:t>1 </a:t>
            </a:r>
            <a:r>
              <a:rPr lang="ja-JP" altLang="en-US" dirty="0"/>
              <a:t>秒間待機します．</a:t>
            </a:r>
          </a:p>
          <a:p>
            <a:r>
              <a:rPr lang="ja-JP" altLang="en-US" dirty="0"/>
              <a:t>ブロック③：①と同様に </a:t>
            </a:r>
            <a:r>
              <a:rPr lang="en-US" altLang="ja-JP" dirty="0"/>
              <a:t>L </a:t>
            </a:r>
            <a:r>
              <a:rPr lang="ja-JP" altLang="en-US" dirty="0"/>
              <a:t>モーターブロックを用意していますが，「ブレーキ方法：偽」に設定しています．そのため，モーターが </a:t>
            </a:r>
            <a:r>
              <a:rPr lang="en-US" altLang="ja-JP" dirty="0"/>
              <a:t>1 </a:t>
            </a:r>
            <a:r>
              <a:rPr lang="ja-JP" altLang="en-US" dirty="0"/>
              <a:t>回転した後もブレーキはかからずゆっくりと止まります．</a:t>
            </a:r>
          </a:p>
          <a:p>
            <a:r>
              <a:rPr lang="ja-JP" altLang="en-US" dirty="0"/>
              <a:t>ブロック④：待機ブロックを使って </a:t>
            </a:r>
            <a:r>
              <a:rPr lang="en-US" altLang="ja-JP" dirty="0"/>
              <a:t>1 </a:t>
            </a:r>
            <a:r>
              <a:rPr lang="ja-JP" altLang="en-US" dirty="0"/>
              <a:t>秒間待機します．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F037DC3-3527-44A8-9E24-DDDD1504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97" y="4860252"/>
            <a:ext cx="7859259" cy="19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90"/>
            <a:ext cx="11617291" cy="1364603"/>
          </a:xfrm>
        </p:spPr>
        <p:txBody>
          <a:bodyPr>
            <a:normAutofit/>
          </a:bodyPr>
          <a:lstStyle/>
          <a:p>
            <a:r>
              <a:rPr lang="en-US" altLang="ja-JP" dirty="0"/>
              <a:t>4.5.2</a:t>
            </a:r>
            <a:r>
              <a:rPr lang="ja-JP" altLang="en-US" dirty="0"/>
              <a:t>　回転角度を指定してモーターを回転させる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B7CCE4C-BB12-4D05-A76E-26F148E3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95" y="2258280"/>
            <a:ext cx="3804010" cy="4441808"/>
          </a:xfrm>
          <a:prstGeom prst="rect">
            <a:avLst/>
          </a:prstGeom>
        </p:spPr>
      </p:pic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E2E6AB15-1DD0-46F4-9233-B597C56CFCF1}"/>
              </a:ext>
            </a:extLst>
          </p:cNvPr>
          <p:cNvSpPr/>
          <p:nvPr/>
        </p:nvSpPr>
        <p:spPr>
          <a:xfrm>
            <a:off x="6283151" y="3151377"/>
            <a:ext cx="3974030" cy="555245"/>
          </a:xfrm>
          <a:prstGeom prst="borderCallout1">
            <a:avLst>
              <a:gd name="adj1" fmla="val 47898"/>
              <a:gd name="adj2" fmla="val 222"/>
              <a:gd name="adj3" fmla="val 58387"/>
              <a:gd name="adj4" fmla="val -3570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ブレーキをかけてピタッと止めます．</a:t>
            </a:r>
            <a:endParaRPr kumimoji="1" lang="en-US" altLang="ja-JP" sz="1600" dirty="0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AA79841B-29B4-414E-A9EC-05D0A2C1FB11}"/>
              </a:ext>
            </a:extLst>
          </p:cNvPr>
          <p:cNvSpPr/>
          <p:nvPr/>
        </p:nvSpPr>
        <p:spPr>
          <a:xfrm>
            <a:off x="6283151" y="4850968"/>
            <a:ext cx="3974030" cy="555245"/>
          </a:xfrm>
          <a:prstGeom prst="borderCallout1">
            <a:avLst>
              <a:gd name="adj1" fmla="val 47898"/>
              <a:gd name="adj2" fmla="val 222"/>
              <a:gd name="adj3" fmla="val 58387"/>
              <a:gd name="adj4" fmla="val -3570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ブレーキをかけずゆっくりと止めます．</a:t>
            </a:r>
            <a:endParaRPr kumimoji="1" lang="en-US" altLang="ja-JP" sz="1600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0CA0C29B-FAF6-4DAF-BEE4-553C1D7A4F16}"/>
              </a:ext>
            </a:extLst>
          </p:cNvPr>
          <p:cNvSpPr/>
          <p:nvPr/>
        </p:nvSpPr>
        <p:spPr>
          <a:xfrm>
            <a:off x="6283151" y="3837261"/>
            <a:ext cx="3974030" cy="555245"/>
          </a:xfrm>
          <a:prstGeom prst="borderCallout1">
            <a:avLst>
              <a:gd name="adj1" fmla="val 47898"/>
              <a:gd name="adj2" fmla="val 222"/>
              <a:gd name="adj3" fmla="val 26166"/>
              <a:gd name="adj4" fmla="val -291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B</a:t>
            </a:r>
            <a:r>
              <a:rPr kumimoji="1" lang="ja-JP" altLang="en-US" sz="1600" dirty="0"/>
              <a:t>に接続されたモーターを時計回りに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360</a:t>
            </a:r>
            <a:r>
              <a:rPr kumimoji="1" lang="ja-JP" altLang="en-US" sz="1600" dirty="0"/>
              <a:t>度回転させます．</a:t>
            </a:r>
            <a:endParaRPr kumimoji="1" lang="en-US" altLang="ja-JP" sz="1600" dirty="0"/>
          </a:p>
        </p:txBody>
      </p:sp>
      <p:sp>
        <p:nvSpPr>
          <p:cNvPr id="16" name="吹き出し: 線 15">
            <a:extLst>
              <a:ext uri="{FF2B5EF4-FFF2-40B4-BE49-F238E27FC236}">
                <a16:creationId xmlns:a16="http://schemas.microsoft.com/office/drawing/2014/main" id="{35CD824E-A9CD-4024-B3EC-B7646C630363}"/>
              </a:ext>
            </a:extLst>
          </p:cNvPr>
          <p:cNvSpPr/>
          <p:nvPr/>
        </p:nvSpPr>
        <p:spPr>
          <a:xfrm>
            <a:off x="6283151" y="5587052"/>
            <a:ext cx="3974030" cy="555245"/>
          </a:xfrm>
          <a:prstGeom prst="borderCallout1">
            <a:avLst>
              <a:gd name="adj1" fmla="val 47898"/>
              <a:gd name="adj2" fmla="val 222"/>
              <a:gd name="adj3" fmla="val 11845"/>
              <a:gd name="adj4" fmla="val -291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B</a:t>
            </a:r>
            <a:r>
              <a:rPr kumimoji="1" lang="ja-JP" altLang="en-US" sz="1600" dirty="0"/>
              <a:t>に接続されたモーターを時計回りに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360</a:t>
            </a:r>
            <a:r>
              <a:rPr kumimoji="1" lang="ja-JP" altLang="en-US" sz="1600" dirty="0"/>
              <a:t>度回転させます．</a:t>
            </a:r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EF2205-4757-4BCF-93E0-128FA444CE75}"/>
              </a:ext>
            </a:extLst>
          </p:cNvPr>
          <p:cNvSpPr txBox="1"/>
          <p:nvPr/>
        </p:nvSpPr>
        <p:spPr>
          <a:xfrm>
            <a:off x="983337" y="2869268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038331-B629-4E87-94F4-B9C0F4609025}"/>
              </a:ext>
            </a:extLst>
          </p:cNvPr>
          <p:cNvSpPr txBox="1"/>
          <p:nvPr/>
        </p:nvSpPr>
        <p:spPr>
          <a:xfrm>
            <a:off x="983337" y="4113846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5A2DCB-49AB-4667-AAAE-5E6D18665A77}"/>
              </a:ext>
            </a:extLst>
          </p:cNvPr>
          <p:cNvSpPr txBox="1"/>
          <p:nvPr/>
        </p:nvSpPr>
        <p:spPr>
          <a:xfrm>
            <a:off x="983337" y="4573180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EDCAC8-73F0-46EE-996D-3C1B8E283EA6}"/>
              </a:ext>
            </a:extLst>
          </p:cNvPr>
          <p:cNvSpPr txBox="1"/>
          <p:nvPr/>
        </p:nvSpPr>
        <p:spPr>
          <a:xfrm>
            <a:off x="983337" y="5757110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91261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90"/>
            <a:ext cx="11617291" cy="571500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4.5.2</a:t>
            </a:r>
            <a:r>
              <a:rPr lang="ja-JP" altLang="en-US" dirty="0"/>
              <a:t>　回転角度を指定してモーターを回転させる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469E77-F788-4E8D-B1DC-5B72C01F9B59}"/>
              </a:ext>
            </a:extLst>
          </p:cNvPr>
          <p:cNvSpPr/>
          <p:nvPr/>
        </p:nvSpPr>
        <p:spPr>
          <a:xfrm>
            <a:off x="239349" y="2283460"/>
            <a:ext cx="5613399" cy="43459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L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モーターの最大角速度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 = 1020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モーターを最大角速度の</a:t>
            </a:r>
            <a:r>
              <a:rPr kumimoji="1" lang="en-US" altLang="ja-JP" sz="1400" dirty="0">
                <a:latin typeface="Consolas" panose="020B0609020204030204" pitchFamily="49" charset="0"/>
              </a:rPr>
              <a:t>50%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</a:t>
            </a:r>
            <a:r>
              <a:rPr kumimoji="1" lang="ja-JP" altLang="en-US" sz="1400" dirty="0">
                <a:latin typeface="Consolas" panose="020B0609020204030204" pitchFamily="49" charset="0"/>
              </a:rPr>
              <a:t>回転（</a:t>
            </a:r>
            <a:r>
              <a:rPr kumimoji="1" lang="en-US" altLang="ja-JP" sz="1400" dirty="0">
                <a:latin typeface="Consolas" panose="020B0609020204030204" pitchFamily="49" charset="0"/>
              </a:rPr>
              <a:t>360</a:t>
            </a:r>
            <a:r>
              <a:rPr kumimoji="1" lang="ja-JP" altLang="en-US" sz="1400" dirty="0">
                <a:latin typeface="Consolas" panose="020B0609020204030204" pitchFamily="49" charset="0"/>
              </a:rPr>
              <a:t>度回転）させ，ピタッと止める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lmotor.run_angle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*0.5, 360,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Stop.BRAKE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wait(1000)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モーターを最大角速度の</a:t>
            </a:r>
            <a:r>
              <a:rPr kumimoji="1" lang="en-US" altLang="ja-JP" sz="1400" dirty="0">
                <a:latin typeface="Consolas" panose="020B0609020204030204" pitchFamily="49" charset="0"/>
              </a:rPr>
              <a:t>50%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</a:t>
            </a:r>
            <a:r>
              <a:rPr kumimoji="1" lang="ja-JP" altLang="en-US" sz="1400" dirty="0">
                <a:latin typeface="Consolas" panose="020B0609020204030204" pitchFamily="49" charset="0"/>
              </a:rPr>
              <a:t>回転（</a:t>
            </a:r>
            <a:r>
              <a:rPr kumimoji="1" lang="en-US" altLang="ja-JP" sz="1400" dirty="0">
                <a:latin typeface="Consolas" panose="020B0609020204030204" pitchFamily="49" charset="0"/>
              </a:rPr>
              <a:t>360</a:t>
            </a:r>
            <a:r>
              <a:rPr kumimoji="1" lang="ja-JP" altLang="en-US" sz="1400" dirty="0">
                <a:latin typeface="Consolas" panose="020B0609020204030204" pitchFamily="49" charset="0"/>
              </a:rPr>
              <a:t>度回転）させ，ゆっくりと止める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lmotor.run_angle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*0.5, 360,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Stop.COAST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wait(1000)</a:t>
            </a:r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7683D504-2750-467F-8602-6BB813A75E58}"/>
              </a:ext>
            </a:extLst>
          </p:cNvPr>
          <p:cNvSpPr txBox="1">
            <a:spLocks/>
          </p:cNvSpPr>
          <p:nvPr/>
        </p:nvSpPr>
        <p:spPr>
          <a:xfrm>
            <a:off x="335360" y="1672389"/>
            <a:ext cx="5797153" cy="113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7ECCADCF-E70D-4FA9-AC21-18FCAAA5556B}"/>
              </a:ext>
            </a:extLst>
          </p:cNvPr>
          <p:cNvSpPr txBox="1">
            <a:spLocks/>
          </p:cNvSpPr>
          <p:nvPr/>
        </p:nvSpPr>
        <p:spPr>
          <a:xfrm>
            <a:off x="6361133" y="1672389"/>
            <a:ext cx="5797153" cy="113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ver.2</a:t>
            </a:r>
          </a:p>
          <a:p>
            <a:pPr marL="0" indent="0">
              <a:buNone/>
            </a:pPr>
            <a:r>
              <a:rPr lang="ja-JP" altLang="en-US" sz="2800" dirty="0"/>
              <a:t>（変更なし）</a:t>
            </a:r>
          </a:p>
        </p:txBody>
      </p:sp>
    </p:spTree>
    <p:extLst>
      <p:ext uri="{BB962C8B-B14F-4D97-AF65-F5344CB8AC3E}">
        <p14:creationId xmlns:p14="http://schemas.microsoft.com/office/powerpoint/2010/main" val="350739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4046462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4.5.3</a:t>
            </a:r>
            <a:r>
              <a:rPr lang="ja-JP" altLang="en-US" dirty="0"/>
              <a:t>　回転数を指定してモーターを回転させる</a:t>
            </a:r>
            <a:endParaRPr lang="en-US" altLang="ja-JP" dirty="0"/>
          </a:p>
          <a:p>
            <a:r>
              <a:rPr lang="ja-JP" altLang="en-US" dirty="0"/>
              <a:t>ブロック①：</a:t>
            </a:r>
            <a:r>
              <a:rPr lang="en-US" altLang="ja-JP" dirty="0"/>
              <a:t>L</a:t>
            </a:r>
            <a:r>
              <a:rPr lang="ja-JP" altLang="en-US" dirty="0"/>
              <a:t>モーターブロックで，「モード：回転数」「パワー：</a:t>
            </a:r>
            <a:r>
              <a:rPr lang="en-US" altLang="ja-JP" dirty="0"/>
              <a:t>50</a:t>
            </a:r>
            <a:r>
              <a:rPr lang="ja-JP" altLang="en-US" dirty="0"/>
              <a:t>」「回転：</a:t>
            </a:r>
            <a:r>
              <a:rPr lang="en-US" altLang="ja-JP" dirty="0"/>
              <a:t>1</a:t>
            </a:r>
            <a:r>
              <a:rPr lang="ja-JP" altLang="en-US" dirty="0"/>
              <a:t>」「ブレーキ方法：真」に設定すると，モーターが</a:t>
            </a:r>
            <a:r>
              <a:rPr lang="en-US" altLang="ja-JP" dirty="0"/>
              <a:t>1</a:t>
            </a:r>
            <a:r>
              <a:rPr lang="ja-JP" altLang="en-US" dirty="0"/>
              <a:t>回転するまで動きます．ブレーキ方法を真に設定しているので，ブレーキがかかってピタッと止まります．</a:t>
            </a:r>
          </a:p>
          <a:p>
            <a:r>
              <a:rPr lang="ja-JP" altLang="en-US" dirty="0"/>
              <a:t>ブロック②：待機ブロックを使って</a:t>
            </a:r>
            <a:r>
              <a:rPr lang="en-US" altLang="ja-JP" dirty="0"/>
              <a:t>1</a:t>
            </a:r>
            <a:r>
              <a:rPr lang="ja-JP" altLang="en-US" dirty="0"/>
              <a:t>秒間待機します．</a:t>
            </a:r>
          </a:p>
          <a:p>
            <a:r>
              <a:rPr lang="ja-JP" altLang="en-US" dirty="0"/>
              <a:t>ブロック③：①と同様に</a:t>
            </a:r>
            <a:r>
              <a:rPr lang="en-US" altLang="ja-JP" dirty="0"/>
              <a:t>L</a:t>
            </a:r>
            <a:r>
              <a:rPr lang="ja-JP" altLang="en-US" dirty="0"/>
              <a:t>モーターブロックを用意していますが，「ブレーキ方法：偽」に設定しています．そのため，モーターが</a:t>
            </a:r>
            <a:r>
              <a:rPr lang="en-US" altLang="ja-JP" dirty="0"/>
              <a:t>1</a:t>
            </a:r>
            <a:r>
              <a:rPr lang="ja-JP" altLang="en-US" dirty="0"/>
              <a:t>回転した後もブレーキはかからずゆっくりと止まります．</a:t>
            </a:r>
          </a:p>
          <a:p>
            <a:r>
              <a:rPr lang="ja-JP" altLang="en-US" dirty="0"/>
              <a:t>ブロック④：待機ブロックを使って </a:t>
            </a:r>
            <a:r>
              <a:rPr lang="en-US" altLang="ja-JP" dirty="0"/>
              <a:t>1 </a:t>
            </a:r>
            <a:r>
              <a:rPr lang="ja-JP" altLang="en-US" dirty="0"/>
              <a:t>秒間待機します．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6945B9B-91D6-4FF0-80C4-2C82DB73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13" y="4784492"/>
            <a:ext cx="8214145" cy="20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3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F5F404F-230E-4A7E-B735-0F21FD133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9" t="22899" r="35839" b="46956"/>
          <a:stretch/>
        </p:blipFill>
        <p:spPr>
          <a:xfrm>
            <a:off x="1244658" y="2446412"/>
            <a:ext cx="4400768" cy="4317733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4046462"/>
          </a:xfrm>
        </p:spPr>
        <p:txBody>
          <a:bodyPr>
            <a:normAutofit/>
          </a:bodyPr>
          <a:lstStyle/>
          <a:p>
            <a:r>
              <a:rPr lang="en-US" altLang="ja-JP" dirty="0"/>
              <a:t>4.5.3</a:t>
            </a:r>
            <a:r>
              <a:rPr lang="ja-JP" altLang="en-US" dirty="0"/>
              <a:t>　回転数を指定してモーターを回転させる</a:t>
            </a:r>
            <a:endParaRPr lang="en-US" altLang="ja-JP" dirty="0"/>
          </a:p>
          <a:p>
            <a:r>
              <a:rPr lang="en-US" altLang="ja-JP" dirty="0"/>
              <a:t>EV3 Classroom</a:t>
            </a:r>
            <a:r>
              <a:rPr lang="ja-JP" altLang="en-US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2376C318-A77B-46EC-8A72-F868ED0BBC18}"/>
              </a:ext>
            </a:extLst>
          </p:cNvPr>
          <p:cNvSpPr/>
          <p:nvPr/>
        </p:nvSpPr>
        <p:spPr>
          <a:xfrm>
            <a:off x="6709702" y="3429000"/>
            <a:ext cx="4639953" cy="734822"/>
          </a:xfrm>
          <a:prstGeom prst="borderCallout1">
            <a:avLst>
              <a:gd name="adj1" fmla="val 47898"/>
              <a:gd name="adj2" fmla="val 222"/>
              <a:gd name="adj3" fmla="val 58387"/>
              <a:gd name="adj4" fmla="val -2584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このブロックを使えば，スピードと回転数を</a:t>
            </a:r>
            <a:br>
              <a:rPr kumimoji="1" lang="en-US" altLang="ja-JP" sz="1600" dirty="0"/>
            </a:br>
            <a:r>
              <a:rPr lang="ja-JP" altLang="en-US" sz="1600" dirty="0"/>
              <a:t>一度</a:t>
            </a:r>
            <a:r>
              <a:rPr kumimoji="1" lang="ja-JP" altLang="en-US" sz="1600" dirty="0"/>
              <a:t>に設定できます．</a:t>
            </a:r>
            <a:endParaRPr kumimoji="1"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550F8C-6803-4A81-8C53-9AFD721549AF}"/>
              </a:ext>
            </a:extLst>
          </p:cNvPr>
          <p:cNvSpPr txBox="1"/>
          <p:nvPr/>
        </p:nvSpPr>
        <p:spPr>
          <a:xfrm>
            <a:off x="983337" y="2869268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66686F-8CAF-432B-A9CD-0C7C8956E963}"/>
              </a:ext>
            </a:extLst>
          </p:cNvPr>
          <p:cNvSpPr txBox="1"/>
          <p:nvPr/>
        </p:nvSpPr>
        <p:spPr>
          <a:xfrm>
            <a:off x="983337" y="4113846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DB283C-8683-430D-9A08-475DF9EC4159}"/>
              </a:ext>
            </a:extLst>
          </p:cNvPr>
          <p:cNvSpPr txBox="1"/>
          <p:nvPr/>
        </p:nvSpPr>
        <p:spPr>
          <a:xfrm>
            <a:off x="983337" y="4573180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BF7D00-500B-4F68-9371-484E3635725A}"/>
              </a:ext>
            </a:extLst>
          </p:cNvPr>
          <p:cNvSpPr txBox="1"/>
          <p:nvPr/>
        </p:nvSpPr>
        <p:spPr>
          <a:xfrm>
            <a:off x="983337" y="5757110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44916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622633"/>
          </a:xfrm>
        </p:spPr>
        <p:txBody>
          <a:bodyPr>
            <a:normAutofit/>
          </a:bodyPr>
          <a:lstStyle/>
          <a:p>
            <a:r>
              <a:rPr lang="en-US" altLang="ja-JP" dirty="0"/>
              <a:t>4.5.3</a:t>
            </a:r>
            <a:r>
              <a:rPr lang="ja-JP" altLang="en-US" dirty="0"/>
              <a:t>　回転数を指定してモーターを回転させる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モーターを回転させる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28C40D-BE95-42A8-9157-CB2B92617F82}"/>
              </a:ext>
            </a:extLst>
          </p:cNvPr>
          <p:cNvSpPr/>
          <p:nvPr/>
        </p:nvSpPr>
        <p:spPr>
          <a:xfrm>
            <a:off x="96011" y="2355982"/>
            <a:ext cx="5999990" cy="44438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</a:t>
            </a:r>
            <a:r>
              <a:rPr kumimoji="1" lang="en-US" altLang="ja-JP" sz="1400" dirty="0">
                <a:latin typeface="Consolas" panose="020B0609020204030204" pitchFamily="49" charset="0"/>
              </a:rPr>
              <a:t> = Motor(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Port.B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L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モーターの最大角速度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 = 1020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回転数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rotation = 1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モーターを最大角速度の</a:t>
            </a:r>
            <a:r>
              <a:rPr kumimoji="1" lang="en-US" altLang="ja-JP" sz="1400" dirty="0">
                <a:latin typeface="Consolas" panose="020B0609020204030204" pitchFamily="49" charset="0"/>
              </a:rPr>
              <a:t>50%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</a:t>
            </a:r>
            <a:r>
              <a:rPr kumimoji="1" lang="ja-JP" altLang="en-US" sz="1400" dirty="0">
                <a:latin typeface="Consolas" panose="020B0609020204030204" pitchFamily="49" charset="0"/>
              </a:rPr>
              <a:t>回転させ，ピタッと止める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lmotor.run_angle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*0.5, 360*rotation,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Stop.BRAKE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wait(1000)</a:t>
            </a:r>
          </a:p>
          <a:p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# </a:t>
            </a:r>
            <a:r>
              <a:rPr kumimoji="1" lang="ja-JP" altLang="en-US" sz="1400" dirty="0">
                <a:latin typeface="Consolas" panose="020B0609020204030204" pitchFamily="49" charset="0"/>
              </a:rPr>
              <a:t>モーターを最大角速度の</a:t>
            </a:r>
            <a:r>
              <a:rPr kumimoji="1" lang="en-US" altLang="ja-JP" sz="1400" dirty="0">
                <a:latin typeface="Consolas" panose="020B0609020204030204" pitchFamily="49" charset="0"/>
              </a:rPr>
              <a:t>50%</a:t>
            </a:r>
            <a:r>
              <a:rPr kumimoji="1" lang="ja-JP" altLang="en-US" sz="1400" dirty="0">
                <a:latin typeface="Consolas" panose="020B0609020204030204" pitchFamily="49" charset="0"/>
              </a:rPr>
              <a:t>で</a:t>
            </a:r>
            <a:r>
              <a:rPr kumimoji="1" lang="en-US" altLang="ja-JP" sz="1400" dirty="0">
                <a:latin typeface="Consolas" panose="020B0609020204030204" pitchFamily="49" charset="0"/>
              </a:rPr>
              <a:t>1</a:t>
            </a:r>
            <a:r>
              <a:rPr kumimoji="1" lang="ja-JP" altLang="en-US" sz="1400" dirty="0">
                <a:latin typeface="Consolas" panose="020B0609020204030204" pitchFamily="49" charset="0"/>
              </a:rPr>
              <a:t>回転させ，ゆっくりと止める</a:t>
            </a:r>
          </a:p>
          <a:p>
            <a:r>
              <a:rPr kumimoji="1" lang="en-US" altLang="ja-JP" sz="1400" dirty="0" err="1">
                <a:latin typeface="Consolas" panose="020B0609020204030204" pitchFamily="49" charset="0"/>
              </a:rPr>
              <a:t>lmotor.run_angle</a:t>
            </a:r>
            <a:r>
              <a:rPr kumimoji="1" lang="en-US" altLang="ja-JP" sz="1400" dirty="0">
                <a:latin typeface="Consolas" panose="020B0609020204030204" pitchFamily="49" charset="0"/>
              </a:rPr>
              <a:t>(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max_rotationalspeed</a:t>
            </a:r>
            <a:r>
              <a:rPr kumimoji="1" lang="en-US" altLang="ja-JP" sz="1400" dirty="0">
                <a:latin typeface="Consolas" panose="020B0609020204030204" pitchFamily="49" charset="0"/>
              </a:rPr>
              <a:t>*0.5, 360*rotation,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Stop.COAST</a:t>
            </a:r>
            <a:r>
              <a:rPr kumimoji="1" lang="en-US" altLang="ja-JP" sz="14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wait(1000)</a:t>
            </a:r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FF59EB01-84E0-4054-9859-8ED09B1B6619}"/>
              </a:ext>
            </a:extLst>
          </p:cNvPr>
          <p:cNvSpPr txBox="1">
            <a:spLocks/>
          </p:cNvSpPr>
          <p:nvPr/>
        </p:nvSpPr>
        <p:spPr>
          <a:xfrm>
            <a:off x="335360" y="1723522"/>
            <a:ext cx="5797153" cy="111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FBE7BCD-3A41-47AD-A5B9-5321400F5979}"/>
              </a:ext>
            </a:extLst>
          </p:cNvPr>
          <p:cNvSpPr txBox="1">
            <a:spLocks/>
          </p:cNvSpPr>
          <p:nvPr/>
        </p:nvSpPr>
        <p:spPr>
          <a:xfrm>
            <a:off x="6361133" y="1723522"/>
            <a:ext cx="5797153" cy="111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ver.2</a:t>
            </a:r>
          </a:p>
          <a:p>
            <a:pPr marL="0" indent="0">
              <a:buNone/>
            </a:pPr>
            <a:r>
              <a:rPr lang="ja-JP" altLang="en-US" sz="2800" dirty="0"/>
              <a:t>（変更なし）</a:t>
            </a:r>
          </a:p>
        </p:txBody>
      </p:sp>
    </p:spTree>
    <p:extLst>
      <p:ext uri="{BB962C8B-B14F-4D97-AF65-F5344CB8AC3E}">
        <p14:creationId xmlns:p14="http://schemas.microsoft.com/office/powerpoint/2010/main" val="3335858806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1659</TotalTime>
  <Words>1934</Words>
  <Application>Microsoft Office PowerPoint</Application>
  <PresentationFormat>ワイド画面</PresentationFormat>
  <Paragraphs>229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メイリオ</vt:lpstr>
      <vt:lpstr>Arial</vt:lpstr>
      <vt:lpstr>Calibri</vt:lpstr>
      <vt:lpstr>Consolas</vt:lpstr>
      <vt:lpstr>ueda_lecture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  <vt:lpstr>4.5　モーターを回転させる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小枝　正直</cp:lastModifiedBy>
  <cp:revision>139</cp:revision>
  <dcterms:created xsi:type="dcterms:W3CDTF">2020-11-18T06:10:47Z</dcterms:created>
  <dcterms:modified xsi:type="dcterms:W3CDTF">2021-05-06T08:30:37Z</dcterms:modified>
</cp:coreProperties>
</file>